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ms-office.legacyDiagramText"/>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8.xml" ContentType="application/vnd.openxmlformats-officedocument.presentationml.notesSlide+xml"/>
  <Override PartName="/ppt/notesSlides/notesSlide6.xml" ContentType="application/vnd.openxmlformats-officedocument.presentationml.notesSlide+xml"/>
  <Override PartName="/ppt/legacyDocTextInfo.bin" ContentType="application/vnd.ms-office.legacyDocTextInfo"/>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442" r:id="rId2"/>
    <p:sldId id="436" r:id="rId3"/>
    <p:sldId id="487" r:id="rId4"/>
    <p:sldId id="474" r:id="rId5"/>
    <p:sldId id="475" r:id="rId6"/>
    <p:sldId id="437" r:id="rId7"/>
    <p:sldId id="497" r:id="rId8"/>
    <p:sldId id="498" r:id="rId9"/>
    <p:sldId id="499" r:id="rId10"/>
    <p:sldId id="486" r:id="rId11"/>
    <p:sldId id="476" r:id="rId12"/>
    <p:sldId id="477" r:id="rId13"/>
    <p:sldId id="478" r:id="rId14"/>
    <p:sldId id="479" r:id="rId15"/>
    <p:sldId id="480" r:id="rId16"/>
    <p:sldId id="481" r:id="rId17"/>
    <p:sldId id="444" r:id="rId18"/>
    <p:sldId id="445" r:id="rId19"/>
    <p:sldId id="446" r:id="rId20"/>
    <p:sldId id="447" r:id="rId21"/>
    <p:sldId id="448" r:id="rId22"/>
    <p:sldId id="449" r:id="rId23"/>
    <p:sldId id="450" r:id="rId24"/>
    <p:sldId id="488" r:id="rId25"/>
    <p:sldId id="451" r:id="rId26"/>
    <p:sldId id="489" r:id="rId27"/>
    <p:sldId id="490" r:id="rId28"/>
    <p:sldId id="453" r:id="rId29"/>
    <p:sldId id="454" r:id="rId30"/>
    <p:sldId id="491" r:id="rId31"/>
    <p:sldId id="493" r:id="rId32"/>
    <p:sldId id="494" r:id="rId33"/>
    <p:sldId id="492" r:id="rId34"/>
    <p:sldId id="495" r:id="rId35"/>
    <p:sldId id="496" r:id="rId36"/>
    <p:sldId id="463" r:id="rId37"/>
    <p:sldId id="464" r:id="rId38"/>
    <p:sldId id="466" r:id="rId39"/>
    <p:sldId id="467" r:id="rId40"/>
    <p:sldId id="468" r:id="rId41"/>
    <p:sldId id="469" r:id="rId42"/>
    <p:sldId id="470" r:id="rId43"/>
    <p:sldId id="471" r:id="rId44"/>
    <p:sldId id="472"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92" autoAdjust="0"/>
    <p:restoredTop sz="96057" autoAdjust="0"/>
  </p:normalViewPr>
  <p:slideViewPr>
    <p:cSldViewPr>
      <p:cViewPr>
        <p:scale>
          <a:sx n="80" d="100"/>
          <a:sy n="80" d="100"/>
        </p:scale>
        <p:origin x="-882" y="14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06/relationships/legacyDocTextInfo" Target="legacyDocTextInfo.bin"/></Relationships>
</file>

<file path=ppt/drawings/_rels/vmlDrawing1.vml.rels><?xml version="1.0" encoding="UTF-8" standalone="yes"?>
<Relationships xmlns="http://schemas.openxmlformats.org/package/2006/relationships"><Relationship Id="rId3" Type="http://schemas.microsoft.com/office/2006/relationships/legacyDiagramText" Target="legacyDiagramText3.bin"/><Relationship Id="rId2" Type="http://schemas.microsoft.com/office/2006/relationships/legacyDiagramText" Target="legacyDiagramText2.bin"/><Relationship Id="rId1" Type="http://schemas.microsoft.com/office/2006/relationships/legacyDiagramText" Target="legacyDiagramText1.bin"/></Relationships>
</file>

<file path=ppt/drawings/_rels/vmlDrawing2.vml.rels><?xml version="1.0" encoding="UTF-8" standalone="yes"?>
<Relationships xmlns="http://schemas.openxmlformats.org/package/2006/relationships"><Relationship Id="rId3" Type="http://schemas.microsoft.com/office/2006/relationships/legacyDiagramText" Target="legacyDiagramText6.bin"/><Relationship Id="rId2" Type="http://schemas.microsoft.com/office/2006/relationships/legacyDiagramText" Target="legacyDiagramText5.bin"/><Relationship Id="rId1" Type="http://schemas.microsoft.com/office/2006/relationships/legacyDiagramText" Target="legacyDiagramText4.bin"/><Relationship Id="rId4" Type="http://schemas.microsoft.com/office/2006/relationships/legacyDiagramText" Target="legacyDiagramText7.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869B5D-6B85-4B05-848F-4EB7CC2F15EE}" type="datetimeFigureOut">
              <a:rPr lang="fr-FR" smtClean="0"/>
              <a:pPr/>
              <a:t>06/07/2015</a:t>
            </a:fld>
            <a:endParaRPr lang="fr-F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26706C1-BBA0-4A9F-A027-56E81B86B14E}" type="slidenum">
              <a:rPr lang="fr-FR" smtClean="0"/>
              <a:pPr/>
              <a:t>‹#›</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E7F25773-885F-4C0B-B016-85E7A52ED250}" type="slidenum">
              <a:rPr lang="en-US" smtClean="0"/>
              <a:pPr/>
              <a:t>6</a:t>
            </a:fld>
            <a:endParaRPr lang="en-U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smtClean="0">
              <a:latin typeface="Times"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962946DB-7BA7-4667-B0D1-CEA3431DEC2E}" type="slidenum">
              <a:rPr lang="en-US" smtClean="0"/>
              <a:pPr/>
              <a:t>31</a:t>
            </a:fld>
            <a:endParaRPr 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xfrm>
            <a:off x="914400" y="4343400"/>
            <a:ext cx="5029200" cy="4114800"/>
          </a:xfrm>
          <a:noFill/>
          <a:ln/>
        </p:spPr>
        <p:txBody>
          <a:bodyPr/>
          <a:lstStyle/>
          <a:p>
            <a:pPr eaLnBrk="1" hangingPunct="1"/>
            <a:r>
              <a:rPr lang="en-US" altLang="en-US" smtClean="0"/>
              <a:t>Typically, negative impacts on ecosystems are complicated and not necessarily due to one single factor. Negative  impacts in the Appalachian Mountains of North Carolina, such as these at Mount Mitchell, are likely to be due to multiple impacts, that may be very difficult to understand completely.  In the case of this Frazier fir stand, the Balsam Wooly adelgid, and insect similar to an aphid, actually killed the trees.  However, it is likely that stresses such as those from atmospheric deposition in the region made the trees more susceptible to attack by the aphid.  Many scientists have all argued about the reasons responsible for buybacks such as these on Mount Mitchell, but there is no resolution to the exact causes.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A3A0A49A-64E6-469E-8151-B570D0780779}" type="slidenum">
              <a:rPr lang="en-US" smtClean="0"/>
              <a:pPr/>
              <a:t>32</a:t>
            </a:fld>
            <a:endParaRPr lang="en-US"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pPr eaLnBrk="1" hangingPunct="1"/>
            <a:r>
              <a:rPr lang="en-US" smtClean="0"/>
              <a:t>The </a:t>
            </a:r>
            <a:r>
              <a:rPr lang="en-US" i="1" smtClean="0"/>
              <a:t>International Geosphere-Biosphere Programme</a:t>
            </a:r>
            <a:r>
              <a:rPr lang="en-US" smtClean="0"/>
              <a:t> (</a:t>
            </a:r>
            <a:r>
              <a:rPr lang="en-US" i="1" smtClean="0"/>
              <a:t>IGBP</a:t>
            </a:r>
            <a:r>
              <a:rPr lang="en-US" smtClean="0"/>
              <a:t>) is a research program that studies the phenomenon of Global Change</a:t>
            </a:r>
          </a:p>
        </p:txBody>
      </p:sp>
      <p:sp>
        <p:nvSpPr>
          <p:cNvPr id="48132" name="Slide Number Placeholder 3"/>
          <p:cNvSpPr>
            <a:spLocks noGrp="1"/>
          </p:cNvSpPr>
          <p:nvPr>
            <p:ph type="sldNum" sz="quarter" idx="5"/>
          </p:nvPr>
        </p:nvSpPr>
        <p:spPr>
          <a:noFill/>
        </p:spPr>
        <p:txBody>
          <a:bodyPr/>
          <a:lstStyle/>
          <a:p>
            <a:fld id="{D30CC612-CEEF-4DB3-AABC-88F30F7B5830}" type="slidenum">
              <a:rPr lang="en-US" smtClean="0"/>
              <a:pPr/>
              <a:t>36</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228364E8-5E99-48DA-8151-6165349B6C99}" type="slidenum">
              <a:rPr lang="en-US" smtClean="0"/>
              <a:pPr/>
              <a:t>37</a:t>
            </a:fld>
            <a:endParaRPr lang="en-US"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xfrm>
            <a:off x="914400" y="4343400"/>
            <a:ext cx="5029200" cy="4114800"/>
          </a:xfrm>
          <a:noFill/>
          <a:ln/>
        </p:spPr>
        <p:txBody>
          <a:bodyPr/>
          <a:lstStyle/>
          <a:p>
            <a:pPr eaLnBrk="1" hangingPunct="1"/>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32AF8AA-D3A3-4E23-81A7-1AB78650D731}" type="slidenum">
              <a:rPr lang="en-US" smtClean="0"/>
              <a:pPr/>
              <a:t>38</a:t>
            </a:fld>
            <a:endParaRPr lang="en-US"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fr-FR"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23C750D2-10CB-4617-8A56-AC90D38A9C22}" type="slidenum">
              <a:rPr lang="en-US" smtClean="0"/>
              <a:pPr/>
              <a:t>40</a:t>
            </a:fld>
            <a:endParaRPr lang="en-US"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lvl="1" eaLnBrk="1" hangingPunct="1"/>
            <a:r>
              <a:rPr lang="en-US" sz="1400" smtClean="0">
                <a:solidFill>
                  <a:schemeClr val="hlink"/>
                </a:solidFill>
              </a:rPr>
              <a:t>new source review – industry has to have pollution control on old plants </a:t>
            </a: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30EE077C-D0F1-4451-B6DD-510FE65182EF}" type="slidenum">
              <a:rPr lang="en-US" smtClean="0"/>
              <a:pPr/>
              <a:t>41</a:t>
            </a:fld>
            <a:endParaRPr lang="en-US"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lvl="1" eaLnBrk="1" hangingPunct="1"/>
            <a:r>
              <a:rPr lang="en-US" sz="1400" smtClean="0">
                <a:solidFill>
                  <a:schemeClr val="hlink"/>
                </a:solidFill>
              </a:rPr>
              <a:t>new source review – industry has to have pollution control on old plants </a:t>
            </a: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FB07E2A-0BFA-4066-BC1E-001CF1A2A7D0}" type="slidenum">
              <a:rPr lang="en-US" smtClean="0"/>
              <a:pPr/>
              <a:t>44</a:t>
            </a:fld>
            <a:endParaRPr lang="en-US"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xfrm>
            <a:off x="914400" y="4343400"/>
            <a:ext cx="5029200" cy="4114800"/>
          </a:xfrm>
          <a:noFill/>
          <a:ln/>
        </p:spPr>
        <p:txBody>
          <a:bodyPr/>
          <a:lstStyle/>
          <a:p>
            <a:pPr eaLnBrk="1" hangingPunct="1"/>
            <a:r>
              <a:rPr lang="en-US" altLang="en-US" smtClean="0"/>
              <a:t>For instance, figure 9.29 in the text shows reductions in carbon monoxide, volatile organic carbon, particulate matter, and sulfur dioxide since 1970-.  Note also, that Pb the emissions into the air had been reduced almost completely to zero due primarily to the removal of lead as an additive to gasoline.  In old figure it showed that nitrous oxide emissions had actually increased during that period of time because it is very difficult to adjust automobiles to reduce these emissions, and the number of automobiles and the actual miles driven has greatly increased during that period of time throughout the United States.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10588" cy="1325563"/>
          </a:xfrm>
        </p:spPr>
        <p:txBody>
          <a:bodyPr/>
          <a:lstStyle/>
          <a:p>
            <a:r>
              <a:rPr lang="en-US" smtClean="0"/>
              <a:t>Click to edit Master title style</a:t>
            </a:r>
            <a:endParaRPr lang="fr-FR"/>
          </a:p>
        </p:txBody>
      </p:sp>
      <p:sp>
        <p:nvSpPr>
          <p:cNvPr id="3" name="SmartArt Placeholder 2"/>
          <p:cNvSpPr>
            <a:spLocks noGrp="1"/>
          </p:cNvSpPr>
          <p:nvPr>
            <p:ph type="dgm" idx="1"/>
          </p:nvPr>
        </p:nvSpPr>
        <p:spPr>
          <a:xfrm>
            <a:off x="301625" y="1676400"/>
            <a:ext cx="8540750" cy="4422775"/>
          </a:xfrm>
        </p:spPr>
        <p:txBody>
          <a:bodyPr/>
          <a:lstStyle/>
          <a:p>
            <a:pPr lvl="0"/>
            <a:endParaRPr lang="fr-FR"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BF15A6-54E1-4169-8E9E-86BD23EB0C50}"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3" name="Rectangle 1028"/>
          <p:cNvSpPr>
            <a:spLocks noGrp="1" noChangeArrowheads="1"/>
          </p:cNvSpPr>
          <p:nvPr>
            <p:ph type="dt" sz="half" idx="10"/>
          </p:nvPr>
        </p:nvSpPr>
        <p:spPr>
          <a:ln/>
        </p:spPr>
        <p:txBody>
          <a:bodyPr/>
          <a:lstStyle>
            <a:lvl1pPr>
              <a:defRPr/>
            </a:lvl1pPr>
          </a:lstStyle>
          <a:p>
            <a:pPr>
              <a:defRPr/>
            </a:pPr>
            <a:endParaRPr lang="en-US"/>
          </a:p>
        </p:txBody>
      </p:sp>
      <p:sp>
        <p:nvSpPr>
          <p:cNvPr id="4" name="Rectangle 1029"/>
          <p:cNvSpPr>
            <a:spLocks noGrp="1" noChangeArrowheads="1"/>
          </p:cNvSpPr>
          <p:nvPr>
            <p:ph type="ftr" sz="quarter" idx="11"/>
          </p:nvPr>
        </p:nvSpPr>
        <p:spPr>
          <a:ln/>
        </p:spPr>
        <p:txBody>
          <a:bodyPr/>
          <a:lstStyle>
            <a:lvl1pPr>
              <a:defRPr/>
            </a:lvl1pPr>
          </a:lstStyle>
          <a:p>
            <a:pPr>
              <a:defRPr/>
            </a:pPr>
            <a:endParaRPr lang="en-US"/>
          </a:p>
        </p:txBody>
      </p:sp>
      <p:sp>
        <p:nvSpPr>
          <p:cNvPr id="5" name="Rectangle 1030"/>
          <p:cNvSpPr>
            <a:spLocks noGrp="1" noChangeArrowheads="1"/>
          </p:cNvSpPr>
          <p:nvPr>
            <p:ph type="sldNum" sz="quarter" idx="12"/>
          </p:nvPr>
        </p:nvSpPr>
        <p:spPr>
          <a:ln/>
        </p:spPr>
        <p:txBody>
          <a:bodyPr/>
          <a:lstStyle>
            <a:lvl1pPr>
              <a:defRPr/>
            </a:lvl1pPr>
          </a:lstStyle>
          <a:p>
            <a:pPr>
              <a:defRPr/>
            </a:pPr>
            <a:fld id="{6FF9F147-45AA-46AA-A91F-D31CCECB08C5}"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685800" y="1981200"/>
            <a:ext cx="3810000" cy="4114800"/>
          </a:xfrm>
        </p:spPr>
        <p:txBody>
          <a:bodyPr/>
          <a:lstStyle/>
          <a:p>
            <a:pPr lvl="0"/>
            <a:endParaRPr lang="en-US" noProof="0" smtClean="0"/>
          </a:p>
        </p:txBody>
      </p:sp>
      <p:sp>
        <p:nvSpPr>
          <p:cNvPr id="4" name="Text Placeholder 3"/>
          <p:cNvSpPr>
            <a:spLocks noGrp="1"/>
          </p:cNvSpPr>
          <p:nvPr>
            <p:ph type="body" sz="half" idx="2"/>
          </p:nvPr>
        </p:nvSpPr>
        <p:spPr>
          <a:xfrm>
            <a:off x="4648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4293ED9-D26C-497A-B696-5C213EA29629}"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457200" y="1600200"/>
            <a:ext cx="8229600" cy="2185988"/>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57200" y="3938588"/>
            <a:ext cx="8229600" cy="2187575"/>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655B6B1-4F07-4E05-8BE4-0ED4ACDCB3B9}" type="slidenum">
              <a:rPr lang="en-US" altLang="en-US"/>
              <a:pPr/>
              <a:t>‹#›</a:t>
            </a:fld>
            <a:endParaRPr lang="en-US"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lstStyle/>
          <a:p>
            <a:r>
              <a:rPr lang="en-US" smtClean="0"/>
              <a:t>Click to edit Master title style</a:t>
            </a:r>
            <a:endParaRPr lang="fr-FR"/>
          </a:p>
        </p:txBody>
      </p:sp>
      <p:sp>
        <p:nvSpPr>
          <p:cNvPr id="3" name="Text Placeholder 2"/>
          <p:cNvSpPr>
            <a:spLocks noGrp="1"/>
          </p:cNvSpPr>
          <p:nvPr>
            <p:ph type="body" sz="half" idx="1"/>
          </p:nvPr>
        </p:nvSpPr>
        <p:spPr>
          <a:xfrm>
            <a:off x="457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4648200" y="1600200"/>
            <a:ext cx="4038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86335D2F-DBF0-42E2-B5DD-8B7A596CACA5}" type="slidenum">
              <a:rPr lang="en-US" altLang="en-US"/>
              <a:pPr/>
              <a:t>‹#›</a:t>
            </a:fld>
            <a:endParaRPr lang="en-US"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06-Jul-15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06-Jul-15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06-Jul-15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06-Jul-15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06-Jul-15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06-Jul-15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06-Jul-15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06-Jul-15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4" r:id="rId14"/>
    <p:sldLayoutId id="2147483665" r:id="rId15"/>
    <p:sldLayoutId id="2147483666" r:id="rId16"/>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vmlDrawing" Target="../drawings/vmlDrawing2.v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057400"/>
            <a:ext cx="4481355" cy="1384995"/>
          </a:xfrm>
          <a:prstGeom prst="rect">
            <a:avLst/>
          </a:prstGeom>
          <a:noFill/>
        </p:spPr>
        <p:txBody>
          <a:bodyPr wrap="none" rtlCol="0">
            <a:spAutoFit/>
          </a:bodyPr>
          <a:lstStyle/>
          <a:p>
            <a:r>
              <a:rPr lang="fr-FR" sz="2800" dirty="0" smtClean="0">
                <a:solidFill>
                  <a:schemeClr val="accent1"/>
                </a:solidFill>
              </a:rPr>
              <a:t>AIR POLLUTANTS TRANSPORT</a:t>
            </a:r>
          </a:p>
          <a:p>
            <a:pPr algn="ctr"/>
            <a:r>
              <a:rPr lang="fr-FR" sz="2800" dirty="0" smtClean="0">
                <a:solidFill>
                  <a:schemeClr val="accent1"/>
                </a:solidFill>
              </a:rPr>
              <a:t> AND </a:t>
            </a:r>
          </a:p>
          <a:p>
            <a:pPr algn="ctr"/>
            <a:r>
              <a:rPr lang="fr-FR" sz="2800" dirty="0" smtClean="0">
                <a:solidFill>
                  <a:schemeClr val="accent1"/>
                </a:solidFill>
              </a:rPr>
              <a:t>ACID RAIN</a:t>
            </a:r>
            <a:endParaRPr lang="fr-FR" sz="2800" dirty="0">
              <a:solidFill>
                <a:schemeClr val="accent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2667000"/>
            <a:ext cx="5260671" cy="1754326"/>
          </a:xfrm>
          <a:prstGeom prst="rect">
            <a:avLst/>
          </a:prstGeom>
          <a:noFill/>
        </p:spPr>
        <p:txBody>
          <a:bodyPr wrap="none" rtlCol="0">
            <a:spAutoFit/>
          </a:bodyPr>
          <a:lstStyle/>
          <a:p>
            <a:pPr algn="ctr"/>
            <a:r>
              <a:rPr lang="fr-FR" sz="3600" dirty="0" smtClean="0">
                <a:solidFill>
                  <a:srgbClr val="0070C0"/>
                </a:solidFill>
              </a:rPr>
              <a:t>Transport of Air </a:t>
            </a:r>
            <a:r>
              <a:rPr lang="fr-FR" sz="3600" dirty="0" err="1" smtClean="0">
                <a:solidFill>
                  <a:srgbClr val="0070C0"/>
                </a:solidFill>
              </a:rPr>
              <a:t>Pollutants</a:t>
            </a:r>
            <a:r>
              <a:rPr lang="fr-FR" sz="3600" dirty="0" smtClean="0">
                <a:solidFill>
                  <a:srgbClr val="0070C0"/>
                </a:solidFill>
              </a:rPr>
              <a:t> </a:t>
            </a:r>
          </a:p>
          <a:p>
            <a:pPr algn="ctr"/>
            <a:r>
              <a:rPr lang="fr-FR" sz="3600" dirty="0" smtClean="0">
                <a:solidFill>
                  <a:srgbClr val="0070C0"/>
                </a:solidFill>
              </a:rPr>
              <a:t>By</a:t>
            </a:r>
          </a:p>
          <a:p>
            <a:pPr algn="ctr"/>
            <a:r>
              <a:rPr lang="fr-FR" sz="3600" dirty="0" smtClean="0">
                <a:solidFill>
                  <a:srgbClr val="0070C0"/>
                </a:solidFill>
              </a:rPr>
              <a:t> </a:t>
            </a:r>
            <a:r>
              <a:rPr lang="fr-FR" sz="3600" dirty="0" err="1" smtClean="0">
                <a:solidFill>
                  <a:srgbClr val="0070C0"/>
                </a:solidFill>
              </a:rPr>
              <a:t>different</a:t>
            </a:r>
            <a:r>
              <a:rPr lang="fr-FR" sz="3600" dirty="0" smtClean="0">
                <a:solidFill>
                  <a:srgbClr val="0070C0"/>
                </a:solidFill>
              </a:rPr>
              <a:t>  types of </a:t>
            </a:r>
            <a:r>
              <a:rPr lang="fr-FR" sz="3600" dirty="0" err="1" smtClean="0">
                <a:solidFill>
                  <a:srgbClr val="0070C0"/>
                </a:solidFill>
              </a:rPr>
              <a:t>winds</a:t>
            </a:r>
            <a:endParaRPr lang="fr-FR" sz="3600" dirty="0">
              <a:solidFill>
                <a:srgbClr val="0070C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839200" cy="369332"/>
          </a:xfrm>
          <a:prstGeom prst="rect">
            <a:avLst/>
          </a:prstGeom>
        </p:spPr>
        <p:txBody>
          <a:bodyPr wrap="square">
            <a:spAutoFit/>
          </a:bodyPr>
          <a:lstStyle/>
          <a:p>
            <a:r>
              <a:rPr lang="en-US" dirty="0" smtClean="0"/>
              <a:t>Wind is air in motion. It is produced by the uneven heating of the earth’s surface by the sun. </a:t>
            </a:r>
            <a:endParaRPr lang="fr-FR" dirty="0"/>
          </a:p>
        </p:txBody>
      </p:sp>
      <p:sp>
        <p:nvSpPr>
          <p:cNvPr id="3" name="Rectangle 2"/>
          <p:cNvSpPr/>
          <p:nvPr/>
        </p:nvSpPr>
        <p:spPr>
          <a:xfrm>
            <a:off x="457200" y="0"/>
            <a:ext cx="1598002" cy="369332"/>
          </a:xfrm>
          <a:prstGeom prst="rect">
            <a:avLst/>
          </a:prstGeom>
        </p:spPr>
        <p:txBody>
          <a:bodyPr wrap="none">
            <a:spAutoFit/>
          </a:bodyPr>
          <a:lstStyle/>
          <a:p>
            <a:r>
              <a:rPr lang="fr-FR" b="1" dirty="0" err="1" smtClean="0"/>
              <a:t>What</a:t>
            </a:r>
            <a:r>
              <a:rPr lang="fr-FR" b="1" dirty="0" smtClean="0"/>
              <a:t> </a:t>
            </a:r>
            <a:r>
              <a:rPr lang="fr-FR" b="1" dirty="0" err="1" smtClean="0"/>
              <a:t>is</a:t>
            </a:r>
            <a:r>
              <a:rPr lang="fr-FR" b="1" dirty="0" smtClean="0"/>
              <a:t> </a:t>
            </a:r>
            <a:r>
              <a:rPr lang="fr-FR" b="1" dirty="0" err="1" smtClean="0"/>
              <a:t>wind</a:t>
            </a:r>
            <a:r>
              <a:rPr lang="fr-FR" b="1" dirty="0" smtClean="0"/>
              <a:t>?</a:t>
            </a:r>
            <a:r>
              <a:rPr lang="fr-FR" dirty="0" smtClean="0"/>
              <a:t> </a:t>
            </a:r>
            <a:endParaRPr lang="fr-FR" dirty="0"/>
          </a:p>
        </p:txBody>
      </p:sp>
      <p:sp>
        <p:nvSpPr>
          <p:cNvPr id="4" name="Rectangle 3"/>
          <p:cNvSpPr/>
          <p:nvPr/>
        </p:nvSpPr>
        <p:spPr>
          <a:xfrm>
            <a:off x="381000" y="762000"/>
            <a:ext cx="3286734" cy="369332"/>
          </a:xfrm>
          <a:prstGeom prst="rect">
            <a:avLst/>
          </a:prstGeom>
        </p:spPr>
        <p:txBody>
          <a:bodyPr wrap="none">
            <a:spAutoFit/>
          </a:bodyPr>
          <a:lstStyle/>
          <a:p>
            <a:r>
              <a:rPr lang="en-US" b="1" dirty="0" smtClean="0"/>
              <a:t>What causes the wind to blow?</a:t>
            </a:r>
            <a:r>
              <a:rPr lang="en-US" dirty="0" smtClean="0"/>
              <a:t>  </a:t>
            </a:r>
            <a:endParaRPr lang="fr-FR" dirty="0"/>
          </a:p>
        </p:txBody>
      </p:sp>
      <p:sp>
        <p:nvSpPr>
          <p:cNvPr id="5" name="Rectangle 4"/>
          <p:cNvSpPr/>
          <p:nvPr/>
        </p:nvSpPr>
        <p:spPr>
          <a:xfrm>
            <a:off x="228600" y="1066800"/>
            <a:ext cx="8763000" cy="646331"/>
          </a:xfrm>
          <a:prstGeom prst="rect">
            <a:avLst/>
          </a:prstGeom>
        </p:spPr>
        <p:txBody>
          <a:bodyPr wrap="square">
            <a:spAutoFit/>
          </a:bodyPr>
          <a:lstStyle/>
          <a:p>
            <a:r>
              <a:rPr lang="en-US" dirty="0" smtClean="0"/>
              <a:t>As the sun warms the Earth's surface, the atmosphere warms too. Warm air rise and cold air sink and this movement of air make the wind blow.</a:t>
            </a:r>
            <a:endParaRPr lang="fr-FR" dirty="0"/>
          </a:p>
        </p:txBody>
      </p:sp>
      <p:sp>
        <p:nvSpPr>
          <p:cNvPr id="7" name="Rectangle 6"/>
          <p:cNvSpPr/>
          <p:nvPr/>
        </p:nvSpPr>
        <p:spPr>
          <a:xfrm>
            <a:off x="228600" y="1752600"/>
            <a:ext cx="8763000" cy="646331"/>
          </a:xfrm>
          <a:prstGeom prst="rect">
            <a:avLst/>
          </a:prstGeom>
        </p:spPr>
        <p:txBody>
          <a:bodyPr wrap="square">
            <a:spAutoFit/>
          </a:bodyPr>
          <a:lstStyle/>
          <a:p>
            <a:r>
              <a:rPr lang="en-US" b="1" dirty="0" smtClean="0"/>
              <a:t>What is a monsoon?</a:t>
            </a:r>
            <a:r>
              <a:rPr lang="en-US" dirty="0" smtClean="0"/>
              <a:t/>
            </a:r>
            <a:br>
              <a:rPr lang="en-US" dirty="0" smtClean="0"/>
            </a:br>
            <a:endParaRPr lang="fr-FR" dirty="0"/>
          </a:p>
        </p:txBody>
      </p:sp>
      <p:sp>
        <p:nvSpPr>
          <p:cNvPr id="8" name="Rectangle 7"/>
          <p:cNvSpPr/>
          <p:nvPr/>
        </p:nvSpPr>
        <p:spPr>
          <a:xfrm>
            <a:off x="228600" y="2209800"/>
            <a:ext cx="7162800" cy="3970318"/>
          </a:xfrm>
          <a:prstGeom prst="rect">
            <a:avLst/>
          </a:prstGeom>
        </p:spPr>
        <p:txBody>
          <a:bodyPr wrap="square">
            <a:spAutoFit/>
          </a:bodyPr>
          <a:lstStyle/>
          <a:p>
            <a:r>
              <a:rPr lang="en-US" dirty="0" smtClean="0"/>
              <a:t>A monsoon is a seasonal wind, found especially in Asia that reverses direction between summer and winter and often brings heavy rains.</a:t>
            </a:r>
          </a:p>
          <a:p>
            <a:r>
              <a:rPr lang="en-US" dirty="0" smtClean="0"/>
              <a:t>In the summer, a high pressure area lies over the Indian Ocean while a low exists over the Asian continent. The air masses move from the high pressure over the ocean to the low over the continent, bringing moisture-laden air to south Asia. </a:t>
            </a:r>
          </a:p>
          <a:p>
            <a:endParaRPr lang="en-US" dirty="0" smtClean="0"/>
          </a:p>
          <a:p>
            <a:r>
              <a:rPr lang="en-US" dirty="0" smtClean="0"/>
              <a:t>During winter, the process is reversed and a low sits over the Indian Ocean while a high lies over the Tibetan plateau so air flows down the Himalaya and south to the ocean. </a:t>
            </a:r>
          </a:p>
          <a:p>
            <a:endParaRPr lang="en-US" dirty="0" smtClean="0"/>
          </a:p>
          <a:p>
            <a:r>
              <a:rPr lang="en-US" dirty="0" smtClean="0"/>
              <a:t>The migration of trade winds and </a:t>
            </a:r>
            <a:r>
              <a:rPr lang="en-US" dirty="0" err="1" smtClean="0"/>
              <a:t>westerlies</a:t>
            </a:r>
            <a:r>
              <a:rPr lang="en-US" dirty="0" smtClean="0"/>
              <a:t> also contributes to the monsoons. Smaller monsoons take place in equatorial Africa, northern Australia, and, to a lesser extent, in the southwestern United States.  </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fill="hold"/>
                                        <p:tgtEl>
                                          <p:spTgt spid="8"/>
                                        </p:tgtEl>
                                        <p:attrNameLst>
                                          <p:attrName>ppt_x</p:attrName>
                                        </p:attrNameLst>
                                      </p:cBhvr>
                                      <p:tavLst>
                                        <p:tav tm="0">
                                          <p:val>
                                            <p:strVal val="#ppt_x"/>
                                          </p:val>
                                        </p:tav>
                                        <p:tav tm="100000">
                                          <p:val>
                                            <p:strVal val="#ppt_x"/>
                                          </p:val>
                                        </p:tav>
                                      </p:tavLst>
                                    </p:anim>
                                    <p:anim calcmode="lin" valueType="num">
                                      <p:cBhvr additive="base">
                                        <p:cTn id="3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81000"/>
            <a:ext cx="8763000" cy="1477328"/>
          </a:xfrm>
          <a:prstGeom prst="rect">
            <a:avLst/>
          </a:prstGeom>
        </p:spPr>
        <p:txBody>
          <a:bodyPr wrap="square">
            <a:spAutoFit/>
          </a:bodyPr>
          <a:lstStyle/>
          <a:p>
            <a:r>
              <a:rPr lang="en-US" dirty="0" smtClean="0"/>
              <a:t>The equator receives the Sun's direct rays. Here, air is heated and rises, leaving low pressure areas behind. Moving to about thirty degrees north and south of the equator, the warm air from the equator begins to cool and sink. Between thirty degrees latitude and the equator, most of the cooling sinking air moves back to the equator. The rest of the air flows toward the poles. </a:t>
            </a:r>
            <a:endParaRPr lang="fr-FR" dirty="0"/>
          </a:p>
        </p:txBody>
      </p:sp>
      <p:pic>
        <p:nvPicPr>
          <p:cNvPr id="165890" name="Picture 2" descr="C:\Users\TEMP.JAM-HP.031\Desktop\globalcirculation.gif"/>
          <p:cNvPicPr>
            <a:picLocks noChangeAspect="1" noChangeArrowheads="1"/>
          </p:cNvPicPr>
          <p:nvPr/>
        </p:nvPicPr>
        <p:blipFill>
          <a:blip r:embed="rId2" cstate="print"/>
          <a:srcRect/>
          <a:stretch>
            <a:fillRect/>
          </a:stretch>
        </p:blipFill>
        <p:spPr bwMode="auto">
          <a:xfrm>
            <a:off x="1752600" y="1905000"/>
            <a:ext cx="5791200" cy="4572000"/>
          </a:xfrm>
          <a:prstGeom prst="rect">
            <a:avLst/>
          </a:prstGeom>
          <a:noFill/>
        </p:spPr>
      </p:pic>
      <p:sp>
        <p:nvSpPr>
          <p:cNvPr id="4" name="Rectangle 3"/>
          <p:cNvSpPr/>
          <p:nvPr/>
        </p:nvSpPr>
        <p:spPr>
          <a:xfrm>
            <a:off x="228600" y="0"/>
            <a:ext cx="3816350" cy="369332"/>
          </a:xfrm>
          <a:prstGeom prst="rect">
            <a:avLst/>
          </a:prstGeom>
        </p:spPr>
        <p:txBody>
          <a:bodyPr wrap="square">
            <a:spAutoFit/>
          </a:bodyPr>
          <a:lstStyle/>
          <a:p>
            <a:r>
              <a:rPr lang="en-US" b="1" dirty="0" smtClean="0">
                <a:solidFill>
                  <a:prstClr val="black"/>
                </a:solidFill>
              </a:rPr>
              <a:t>What are the global wind patterns?</a:t>
            </a:r>
            <a:endParaRPr lang="fr-F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5890"/>
                                        </p:tgtEl>
                                        <p:attrNameLst>
                                          <p:attrName>style.visibility</p:attrName>
                                        </p:attrNameLst>
                                      </p:cBhvr>
                                      <p:to>
                                        <p:strVal val="visible"/>
                                      </p:to>
                                    </p:set>
                                    <p:anim calcmode="lin" valueType="num">
                                      <p:cBhvr additive="base">
                                        <p:cTn id="13" dur="500" fill="hold"/>
                                        <p:tgtEl>
                                          <p:spTgt spid="165890"/>
                                        </p:tgtEl>
                                        <p:attrNameLst>
                                          <p:attrName>ppt_x</p:attrName>
                                        </p:attrNameLst>
                                      </p:cBhvr>
                                      <p:tavLst>
                                        <p:tav tm="0">
                                          <p:val>
                                            <p:strVal val="#ppt_x"/>
                                          </p:val>
                                        </p:tav>
                                        <p:tav tm="100000">
                                          <p:val>
                                            <p:strVal val="#ppt_x"/>
                                          </p:val>
                                        </p:tav>
                                      </p:tavLst>
                                    </p:anim>
                                    <p:anim calcmode="lin" valueType="num">
                                      <p:cBhvr additive="base">
                                        <p:cTn id="14" dur="500" fill="hold"/>
                                        <p:tgtEl>
                                          <p:spTgt spid="16589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991600" cy="3139321"/>
          </a:xfrm>
          <a:prstGeom prst="rect">
            <a:avLst/>
          </a:prstGeom>
        </p:spPr>
        <p:txBody>
          <a:bodyPr wrap="square">
            <a:spAutoFit/>
          </a:bodyPr>
          <a:lstStyle/>
          <a:p>
            <a:r>
              <a:rPr lang="en-US" b="1" dirty="0" smtClean="0"/>
              <a:t>Trade winds</a:t>
            </a:r>
            <a:r>
              <a:rPr lang="en-US" dirty="0" smtClean="0"/>
              <a:t/>
            </a:r>
            <a:br>
              <a:rPr lang="en-US" dirty="0" smtClean="0"/>
            </a:br>
            <a:r>
              <a:rPr lang="en-US" dirty="0" smtClean="0"/>
              <a:t>The trade winds are just air movements toward the equator. They are warm, steady breezes that blow almost continuously. The </a:t>
            </a:r>
            <a:r>
              <a:rPr lang="en-US" dirty="0" err="1" smtClean="0"/>
              <a:t>Coriolis</a:t>
            </a:r>
            <a:r>
              <a:rPr lang="en-US" dirty="0" smtClean="0"/>
              <a:t> Effect makes the trade winds appear to be curving to the west, whether they are traveling to the equator from the south or north.</a:t>
            </a:r>
            <a:br>
              <a:rPr lang="en-US" dirty="0" smtClean="0"/>
            </a:br>
            <a:r>
              <a:rPr lang="en-US" dirty="0" smtClean="0"/>
              <a:t/>
            </a:r>
            <a:br>
              <a:rPr lang="en-US" dirty="0" smtClean="0"/>
            </a:br>
            <a:r>
              <a:rPr lang="en-US" b="1" dirty="0" smtClean="0"/>
              <a:t> Doldrums</a:t>
            </a:r>
            <a:r>
              <a:rPr lang="en-US" dirty="0" smtClean="0"/>
              <a:t/>
            </a:r>
            <a:br>
              <a:rPr lang="en-US" dirty="0" smtClean="0"/>
            </a:br>
            <a:r>
              <a:rPr lang="en-US" dirty="0" smtClean="0"/>
              <a:t>The doldrums is an area of calm weather. The trade winds coming from the south and the north meet near the equator. These converging trade winds produce general upward winds as they are heated, so there are no steady surface winds. </a:t>
            </a:r>
            <a:br>
              <a:rPr lang="en-US" dirty="0" smtClean="0"/>
            </a:br>
            <a:r>
              <a:rPr lang="en-US" dirty="0" smtClean="0"/>
              <a:t/>
            </a:r>
            <a:br>
              <a:rPr lang="en-US" dirty="0" smtClean="0"/>
            </a:br>
            <a:endParaRPr lang="fr-FR" dirty="0"/>
          </a:p>
        </p:txBody>
      </p:sp>
      <p:pic>
        <p:nvPicPr>
          <p:cNvPr id="3" name="Picture 2" descr="C:\Users\TEMP.JAM-HP.031\Desktop\globalcirculation.gif"/>
          <p:cNvPicPr>
            <a:picLocks noChangeAspect="1" noChangeArrowheads="1"/>
          </p:cNvPicPr>
          <p:nvPr/>
        </p:nvPicPr>
        <p:blipFill>
          <a:blip r:embed="rId2" cstate="print"/>
          <a:srcRect/>
          <a:stretch>
            <a:fillRect/>
          </a:stretch>
        </p:blipFill>
        <p:spPr bwMode="auto">
          <a:xfrm>
            <a:off x="2209800" y="2971800"/>
            <a:ext cx="4376420" cy="3597058"/>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0"/>
            <a:ext cx="8305800" cy="3693319"/>
          </a:xfrm>
          <a:prstGeom prst="rect">
            <a:avLst/>
          </a:prstGeom>
        </p:spPr>
        <p:txBody>
          <a:bodyPr wrap="square">
            <a:spAutoFit/>
          </a:bodyPr>
          <a:lstStyle/>
          <a:p>
            <a:r>
              <a:rPr lang="en-US" b="1" dirty="0" smtClean="0"/>
              <a:t>Prevailing </a:t>
            </a:r>
            <a:r>
              <a:rPr lang="en-US" b="1" dirty="0" err="1" smtClean="0"/>
              <a:t>westerlies</a:t>
            </a:r>
            <a:r>
              <a:rPr lang="en-US" dirty="0" smtClean="0"/>
              <a:t/>
            </a:r>
            <a:br>
              <a:rPr lang="en-US" dirty="0" smtClean="0"/>
            </a:br>
            <a:r>
              <a:rPr lang="en-US" dirty="0" smtClean="0"/>
              <a:t>Between thirty and sixty degrees latitude, the winds that move toward the poles appear to curve to the east. Because winds are named from the direction in which they originate, these winds are called prevailing </a:t>
            </a:r>
            <a:r>
              <a:rPr lang="en-US" dirty="0" err="1" smtClean="0"/>
              <a:t>westerlies</a:t>
            </a:r>
            <a:r>
              <a:rPr lang="en-US" dirty="0" smtClean="0"/>
              <a:t>. Prevailing </a:t>
            </a:r>
            <a:r>
              <a:rPr lang="en-US" dirty="0" err="1" smtClean="0"/>
              <a:t>westerlies</a:t>
            </a:r>
            <a:r>
              <a:rPr lang="en-US" dirty="0" smtClean="0"/>
              <a:t> in the Northern Hemisphere are responsible for many of the weather movements across the United States and Canada. </a:t>
            </a:r>
            <a:br>
              <a:rPr lang="en-US" dirty="0" smtClean="0"/>
            </a:br>
            <a:r>
              <a:rPr lang="en-US" dirty="0" smtClean="0"/>
              <a:t/>
            </a:r>
            <a:br>
              <a:rPr lang="en-US" dirty="0" smtClean="0"/>
            </a:br>
            <a:r>
              <a:rPr lang="en-US" b="1" dirty="0" smtClean="0"/>
              <a:t>Polar easterlies</a:t>
            </a:r>
            <a:r>
              <a:rPr lang="en-US" dirty="0" smtClean="0"/>
              <a:t/>
            </a:r>
            <a:br>
              <a:rPr lang="en-US" dirty="0" smtClean="0"/>
            </a:br>
            <a:r>
              <a:rPr lang="en-US" dirty="0" smtClean="0"/>
              <a:t>At about sixty degrees latitude in both hemispheres, the prevailing </a:t>
            </a:r>
            <a:r>
              <a:rPr lang="en-US" dirty="0" err="1" smtClean="0"/>
              <a:t>westerlies</a:t>
            </a:r>
            <a:r>
              <a:rPr lang="en-US" dirty="0" smtClean="0"/>
              <a:t> join with the polar easterlies to reduce upward motion. The polar easterlies form when the atmosphere over the poles cools. This cool air then sinks and spreads over the surface. As the air flows away from the poles, it is turned to the west by the </a:t>
            </a:r>
            <a:r>
              <a:rPr lang="en-US" dirty="0" err="1" smtClean="0"/>
              <a:t>Coriolis</a:t>
            </a:r>
            <a:r>
              <a:rPr lang="en-US" dirty="0" smtClean="0"/>
              <a:t> effect. Again, because these winds begin in the east, they are called easterlies.  </a:t>
            </a:r>
            <a:endParaRPr lang="fr-FR" dirty="0"/>
          </a:p>
        </p:txBody>
      </p:sp>
      <p:pic>
        <p:nvPicPr>
          <p:cNvPr id="3" name="Picture 2" descr="C:\Users\TEMP.JAM-HP.031\Desktop\globalcirculation.gif"/>
          <p:cNvPicPr>
            <a:picLocks noChangeAspect="1" noChangeArrowheads="1"/>
          </p:cNvPicPr>
          <p:nvPr/>
        </p:nvPicPr>
        <p:blipFill>
          <a:blip r:embed="rId2" cstate="print"/>
          <a:srcRect/>
          <a:stretch>
            <a:fillRect/>
          </a:stretch>
        </p:blipFill>
        <p:spPr bwMode="auto">
          <a:xfrm>
            <a:off x="2590800" y="3657600"/>
            <a:ext cx="3581400" cy="2943616"/>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763000" cy="1754326"/>
          </a:xfrm>
          <a:prstGeom prst="rect">
            <a:avLst/>
          </a:prstGeom>
        </p:spPr>
        <p:txBody>
          <a:bodyPr wrap="square">
            <a:spAutoFit/>
          </a:bodyPr>
          <a:lstStyle/>
          <a:p>
            <a:r>
              <a:rPr lang="en-US" b="1" dirty="0" smtClean="0"/>
              <a:t>What is a sea breeze? </a:t>
            </a:r>
            <a:r>
              <a:rPr lang="en-US" dirty="0" smtClean="0"/>
              <a:t/>
            </a:r>
            <a:br>
              <a:rPr lang="en-US" dirty="0" smtClean="0"/>
            </a:br>
            <a:r>
              <a:rPr lang="en-US" dirty="0" smtClean="0"/>
              <a:t>On a warm summer day along the coast, this differential heating of land and sea leads to the development of local winds called sea breezes. As air above the land surface is heated by radiation from the Sun, it expands and begins to rise, being lighter than the surrounding air. To replace the rising air, cooler air is drawn in from above the surface of the sea. This is the sea breeze, and can offer a pleasant cooling influence on hot summer afternoons. </a:t>
            </a:r>
            <a:endParaRPr lang="fr-FR" dirty="0"/>
          </a:p>
        </p:txBody>
      </p:sp>
      <p:sp>
        <p:nvSpPr>
          <p:cNvPr id="3" name="Rectangle 2"/>
          <p:cNvSpPr/>
          <p:nvPr/>
        </p:nvSpPr>
        <p:spPr>
          <a:xfrm>
            <a:off x="0" y="3886200"/>
            <a:ext cx="9144000" cy="923330"/>
          </a:xfrm>
          <a:prstGeom prst="rect">
            <a:avLst/>
          </a:prstGeom>
        </p:spPr>
        <p:txBody>
          <a:bodyPr wrap="square">
            <a:spAutoFit/>
          </a:bodyPr>
          <a:lstStyle/>
          <a:p>
            <a:r>
              <a:rPr lang="en-US" b="1" dirty="0" smtClean="0"/>
              <a:t>What is a land breeze? </a:t>
            </a:r>
            <a:r>
              <a:rPr lang="en-US" dirty="0" smtClean="0"/>
              <a:t/>
            </a:r>
            <a:br>
              <a:rPr lang="en-US" dirty="0" smtClean="0"/>
            </a:br>
            <a:r>
              <a:rPr lang="en-US" dirty="0" smtClean="0"/>
              <a:t>A land breeze occurs at night when the land cools faster than the sea. In this case, it is air above the warmer surface water that is heated and rises, pulling in air from the cooler land surface. </a:t>
            </a:r>
            <a:endParaRPr lang="fr-FR" dirty="0"/>
          </a:p>
        </p:txBody>
      </p:sp>
      <p:pic>
        <p:nvPicPr>
          <p:cNvPr id="166914" name="Picture 2" descr="C:\Users\TEMP.JAM-HP.031\Desktop\sea_breeze.gif"/>
          <p:cNvPicPr>
            <a:picLocks noChangeAspect="1" noChangeArrowheads="1"/>
          </p:cNvPicPr>
          <p:nvPr/>
        </p:nvPicPr>
        <p:blipFill>
          <a:blip r:embed="rId2" cstate="print"/>
          <a:srcRect/>
          <a:stretch>
            <a:fillRect/>
          </a:stretch>
        </p:blipFill>
        <p:spPr bwMode="auto">
          <a:xfrm>
            <a:off x="1752600" y="1828800"/>
            <a:ext cx="5486400" cy="2057400"/>
          </a:xfrm>
          <a:prstGeom prst="rect">
            <a:avLst/>
          </a:prstGeom>
          <a:noFill/>
        </p:spPr>
      </p:pic>
      <p:pic>
        <p:nvPicPr>
          <p:cNvPr id="166915" name="Picture 3" descr="C:\Users\TEMP.JAM-HP.031\Desktop\land_breeze.gif"/>
          <p:cNvPicPr>
            <a:picLocks noChangeAspect="1" noChangeArrowheads="1"/>
          </p:cNvPicPr>
          <p:nvPr/>
        </p:nvPicPr>
        <p:blipFill>
          <a:blip r:embed="rId3" cstate="print"/>
          <a:srcRect/>
          <a:stretch>
            <a:fillRect/>
          </a:stretch>
        </p:blipFill>
        <p:spPr bwMode="auto">
          <a:xfrm>
            <a:off x="1828800" y="4905375"/>
            <a:ext cx="5638800" cy="1952625"/>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609599" y="533400"/>
          <a:ext cx="8382000" cy="5638801"/>
        </p:xfrm>
        <a:graphic>
          <a:graphicData uri="http://schemas.openxmlformats.org/drawingml/2006/table">
            <a:tbl>
              <a:tblPr/>
              <a:tblGrid>
                <a:gridCol w="507583"/>
                <a:gridCol w="1028888"/>
                <a:gridCol w="850546"/>
                <a:gridCol w="1028888"/>
                <a:gridCol w="2400736"/>
                <a:gridCol w="2565359"/>
              </a:tblGrid>
              <a:tr h="1175015">
                <a:tc>
                  <a:txBody>
                    <a:bodyPr/>
                    <a:lstStyle/>
                    <a:p>
                      <a:pPr algn="ctr"/>
                      <a:r>
                        <a:rPr lang="fr-FR" sz="1000" dirty="0">
                          <a:solidFill>
                            <a:srgbClr val="FF0000"/>
                          </a:solidFill>
                        </a:rPr>
                        <a:t>Beaufort </a:t>
                      </a:r>
                      <a:r>
                        <a:rPr lang="fr-FR" sz="1000" dirty="0" err="1">
                          <a:solidFill>
                            <a:srgbClr val="FF0000"/>
                          </a:solidFill>
                        </a:rPr>
                        <a:t>number</a:t>
                      </a:r>
                      <a:endParaRPr lang="fr-FR" sz="1000" dirty="0">
                        <a:solidFill>
                          <a:srgbClr val="FF0000"/>
                        </a:solidFill>
                      </a:endParaRPr>
                    </a:p>
                  </a:txBody>
                  <a:tcPr marL="23906" marR="23906" marT="11953" marB="11953" anchor="ctr">
                    <a:lnL>
                      <a:noFill/>
                    </a:lnL>
                    <a:lnR>
                      <a:noFill/>
                    </a:lnR>
                    <a:lnT>
                      <a:noFill/>
                    </a:lnT>
                    <a:lnB>
                      <a:noFill/>
                    </a:lnB>
                  </a:tcPr>
                </a:tc>
                <a:tc>
                  <a:txBody>
                    <a:bodyPr/>
                    <a:lstStyle/>
                    <a:p>
                      <a:pPr algn="ctr"/>
                      <a:r>
                        <a:rPr lang="fr-FR" sz="1000" dirty="0">
                          <a:solidFill>
                            <a:srgbClr val="FF0000"/>
                          </a:solidFill>
                        </a:rPr>
                        <a:t>Wind speed </a:t>
                      </a:r>
                      <a:br>
                        <a:rPr lang="fr-FR" sz="1000" dirty="0">
                          <a:solidFill>
                            <a:srgbClr val="FF0000"/>
                          </a:solidFill>
                        </a:rPr>
                      </a:br>
                      <a:r>
                        <a:rPr lang="fr-FR" sz="1000" dirty="0">
                          <a:solidFill>
                            <a:srgbClr val="FF0000"/>
                          </a:solidFill>
                        </a:rPr>
                        <a:t>MPH</a:t>
                      </a:r>
                    </a:p>
                  </a:txBody>
                  <a:tcPr marL="23906" marR="23906" marT="11953" marB="11953" anchor="ctr">
                    <a:lnL>
                      <a:noFill/>
                    </a:lnL>
                    <a:lnR>
                      <a:noFill/>
                    </a:lnR>
                    <a:lnT>
                      <a:noFill/>
                    </a:lnT>
                    <a:lnB>
                      <a:noFill/>
                    </a:lnB>
                  </a:tcPr>
                </a:tc>
                <a:tc>
                  <a:txBody>
                    <a:bodyPr/>
                    <a:lstStyle/>
                    <a:p>
                      <a:pPr algn="ctr"/>
                      <a:r>
                        <a:rPr lang="fr-FR" sz="1000" dirty="0">
                          <a:solidFill>
                            <a:srgbClr val="FF0000"/>
                          </a:solidFill>
                        </a:rPr>
                        <a:t>Wind Speed</a:t>
                      </a:r>
                      <a:br>
                        <a:rPr lang="fr-FR" sz="1000" dirty="0">
                          <a:solidFill>
                            <a:srgbClr val="FF0000"/>
                          </a:solidFill>
                        </a:rPr>
                      </a:br>
                      <a:r>
                        <a:rPr lang="fr-FR" sz="1000" dirty="0" err="1">
                          <a:solidFill>
                            <a:srgbClr val="FF0000"/>
                          </a:solidFill>
                        </a:rPr>
                        <a:t>Knots</a:t>
                      </a:r>
                      <a:endParaRPr lang="fr-FR" sz="1000" dirty="0">
                        <a:solidFill>
                          <a:srgbClr val="FF0000"/>
                        </a:solidFill>
                      </a:endParaRPr>
                    </a:p>
                  </a:txBody>
                  <a:tcPr marL="23906" marR="23906" marT="11953" marB="11953" anchor="ctr">
                    <a:lnL>
                      <a:noFill/>
                    </a:lnL>
                    <a:lnR>
                      <a:noFill/>
                    </a:lnR>
                    <a:lnT>
                      <a:noFill/>
                    </a:lnT>
                    <a:lnB>
                      <a:noFill/>
                    </a:lnB>
                  </a:tcPr>
                </a:tc>
                <a:tc>
                  <a:txBody>
                    <a:bodyPr/>
                    <a:lstStyle/>
                    <a:p>
                      <a:pPr algn="ctr"/>
                      <a:r>
                        <a:rPr lang="fr-FR" sz="1000" dirty="0">
                          <a:solidFill>
                            <a:srgbClr val="FF0000"/>
                          </a:solidFill>
                        </a:rPr>
                        <a:t>Description </a:t>
                      </a:r>
                    </a:p>
                  </a:txBody>
                  <a:tcPr marL="23906" marR="23906" marT="11953" marB="11953" anchor="ctr">
                    <a:lnL>
                      <a:noFill/>
                    </a:lnL>
                    <a:lnR>
                      <a:noFill/>
                    </a:lnR>
                    <a:lnT>
                      <a:noFill/>
                    </a:lnT>
                    <a:lnB>
                      <a:noFill/>
                    </a:lnB>
                  </a:tcPr>
                </a:tc>
                <a:tc>
                  <a:txBody>
                    <a:bodyPr/>
                    <a:lstStyle/>
                    <a:p>
                      <a:pPr algn="ctr"/>
                      <a:r>
                        <a:rPr lang="fr-FR" sz="1000" dirty="0" err="1">
                          <a:solidFill>
                            <a:srgbClr val="FF0000"/>
                          </a:solidFill>
                        </a:rPr>
                        <a:t>Sea</a:t>
                      </a:r>
                      <a:r>
                        <a:rPr lang="fr-FR" sz="1000" dirty="0">
                          <a:solidFill>
                            <a:srgbClr val="FF0000"/>
                          </a:solidFill>
                        </a:rPr>
                        <a:t> conditions</a:t>
                      </a:r>
                    </a:p>
                  </a:txBody>
                  <a:tcPr marL="23906" marR="23906" marT="11953" marB="11953" anchor="ctr">
                    <a:lnL>
                      <a:noFill/>
                    </a:lnL>
                    <a:lnR>
                      <a:noFill/>
                    </a:lnR>
                    <a:lnT>
                      <a:noFill/>
                    </a:lnT>
                    <a:lnB>
                      <a:noFill/>
                    </a:lnB>
                  </a:tcPr>
                </a:tc>
                <a:tc>
                  <a:txBody>
                    <a:bodyPr/>
                    <a:lstStyle/>
                    <a:p>
                      <a:pPr algn="ctr"/>
                      <a:r>
                        <a:rPr lang="fr-FR" sz="1000" dirty="0">
                          <a:solidFill>
                            <a:srgbClr val="FF0000"/>
                          </a:solidFill>
                        </a:rPr>
                        <a:t>Land conditions </a:t>
                      </a:r>
                    </a:p>
                  </a:txBody>
                  <a:tcPr marL="23906" marR="23906" marT="11953" marB="11953" anchor="ctr">
                    <a:lnL>
                      <a:noFill/>
                    </a:lnL>
                    <a:lnR>
                      <a:noFill/>
                    </a:lnR>
                    <a:lnT>
                      <a:noFill/>
                    </a:lnT>
                    <a:lnB>
                      <a:noFill/>
                    </a:lnB>
                  </a:tcPr>
                </a:tc>
              </a:tr>
              <a:tr h="211948">
                <a:tc>
                  <a:txBody>
                    <a:bodyPr/>
                    <a:lstStyle/>
                    <a:p>
                      <a:pPr algn="ctr"/>
                      <a:r>
                        <a:rPr lang="fr-FR" sz="1000"/>
                        <a:t>0</a:t>
                      </a:r>
                    </a:p>
                  </a:txBody>
                  <a:tcPr marL="23906" marR="23906" marT="11953" marB="11953" anchor="ctr">
                    <a:lnL>
                      <a:noFill/>
                    </a:lnL>
                    <a:lnR>
                      <a:noFill/>
                    </a:lnR>
                    <a:lnT>
                      <a:noFill/>
                    </a:lnT>
                    <a:lnB>
                      <a:noFill/>
                    </a:lnB>
                  </a:tcPr>
                </a:tc>
                <a:tc>
                  <a:txBody>
                    <a:bodyPr/>
                    <a:lstStyle/>
                    <a:p>
                      <a:pPr algn="ctr"/>
                      <a:r>
                        <a:rPr lang="fr-FR" sz="1000"/>
                        <a:t>&lt;1</a:t>
                      </a:r>
                    </a:p>
                  </a:txBody>
                  <a:tcPr marL="23906" marR="23906" marT="11953" marB="11953" anchor="ctr">
                    <a:lnL>
                      <a:noFill/>
                    </a:lnL>
                    <a:lnR>
                      <a:noFill/>
                    </a:lnR>
                    <a:lnT>
                      <a:noFill/>
                    </a:lnT>
                    <a:lnB>
                      <a:noFill/>
                    </a:lnB>
                  </a:tcPr>
                </a:tc>
                <a:tc>
                  <a:txBody>
                    <a:bodyPr/>
                    <a:lstStyle/>
                    <a:p>
                      <a:pPr algn="ctr"/>
                      <a:r>
                        <a:rPr lang="fr-FR" sz="1000"/>
                        <a:t>&lt;1</a:t>
                      </a:r>
                    </a:p>
                  </a:txBody>
                  <a:tcPr marL="23906" marR="23906" marT="11953" marB="11953" anchor="ctr">
                    <a:lnL>
                      <a:noFill/>
                    </a:lnL>
                    <a:lnR>
                      <a:noFill/>
                    </a:lnR>
                    <a:lnT>
                      <a:noFill/>
                    </a:lnT>
                    <a:lnB>
                      <a:noFill/>
                    </a:lnB>
                  </a:tcPr>
                </a:tc>
                <a:tc>
                  <a:txBody>
                    <a:bodyPr/>
                    <a:lstStyle/>
                    <a:p>
                      <a:pPr algn="ctr"/>
                      <a:r>
                        <a:rPr lang="fr-FR" sz="1000" dirty="0"/>
                        <a:t> </a:t>
                      </a:r>
                      <a:r>
                        <a:rPr lang="fr-FR" sz="1000" dirty="0" err="1"/>
                        <a:t>Calm</a:t>
                      </a:r>
                      <a:endParaRPr lang="fr-FR" sz="1000" dirty="0"/>
                    </a:p>
                  </a:txBody>
                  <a:tcPr marL="23906" marR="23906" marT="11953" marB="11953" anchor="ctr">
                    <a:lnL>
                      <a:noFill/>
                    </a:lnL>
                    <a:lnR>
                      <a:noFill/>
                    </a:lnR>
                    <a:lnT>
                      <a:noFill/>
                    </a:lnT>
                    <a:lnB>
                      <a:noFill/>
                    </a:lnB>
                  </a:tcPr>
                </a:tc>
                <a:tc>
                  <a:txBody>
                    <a:bodyPr/>
                    <a:lstStyle/>
                    <a:p>
                      <a:pPr algn="ctr"/>
                      <a:r>
                        <a:rPr lang="fr-FR" sz="1000"/>
                        <a:t> Flat</a:t>
                      </a:r>
                    </a:p>
                  </a:txBody>
                  <a:tcPr marL="23906" marR="23906" marT="11953" marB="11953" anchor="ctr">
                    <a:lnL>
                      <a:noFill/>
                    </a:lnL>
                    <a:lnR>
                      <a:noFill/>
                    </a:lnR>
                    <a:lnT>
                      <a:noFill/>
                    </a:lnT>
                    <a:lnB>
                      <a:noFill/>
                    </a:lnB>
                  </a:tcPr>
                </a:tc>
                <a:tc>
                  <a:txBody>
                    <a:bodyPr/>
                    <a:lstStyle/>
                    <a:p>
                      <a:pPr algn="ctr"/>
                      <a:r>
                        <a:rPr lang="fr-FR" sz="1000"/>
                        <a:t> Calm</a:t>
                      </a:r>
                    </a:p>
                  </a:txBody>
                  <a:tcPr marL="23906" marR="23906" marT="11953" marB="11953" anchor="ctr">
                    <a:lnL>
                      <a:noFill/>
                    </a:lnL>
                    <a:lnR>
                      <a:noFill/>
                    </a:lnR>
                    <a:lnT>
                      <a:noFill/>
                    </a:lnT>
                    <a:lnB>
                      <a:noFill/>
                    </a:lnB>
                  </a:tcPr>
                </a:tc>
              </a:tr>
              <a:tr h="222299">
                <a:tc>
                  <a:txBody>
                    <a:bodyPr/>
                    <a:lstStyle/>
                    <a:p>
                      <a:pPr algn="ctr"/>
                      <a:r>
                        <a:rPr lang="fr-FR" sz="1000"/>
                        <a:t>1</a:t>
                      </a:r>
                    </a:p>
                  </a:txBody>
                  <a:tcPr marL="23906" marR="23906" marT="11953" marB="11953" anchor="ctr">
                    <a:lnL>
                      <a:noFill/>
                    </a:lnL>
                    <a:lnR>
                      <a:noFill/>
                    </a:lnR>
                    <a:lnT>
                      <a:noFill/>
                    </a:lnT>
                    <a:lnB>
                      <a:noFill/>
                    </a:lnB>
                  </a:tcPr>
                </a:tc>
                <a:tc>
                  <a:txBody>
                    <a:bodyPr/>
                    <a:lstStyle/>
                    <a:p>
                      <a:pPr algn="ctr"/>
                      <a:r>
                        <a:rPr lang="fr-FR" sz="1000"/>
                        <a:t>1-3</a:t>
                      </a:r>
                    </a:p>
                  </a:txBody>
                  <a:tcPr marL="23906" marR="23906" marT="11953" marB="11953" anchor="ctr">
                    <a:lnL>
                      <a:noFill/>
                    </a:lnL>
                    <a:lnR>
                      <a:noFill/>
                    </a:lnR>
                    <a:lnT>
                      <a:noFill/>
                    </a:lnT>
                    <a:lnB>
                      <a:noFill/>
                    </a:lnB>
                  </a:tcPr>
                </a:tc>
                <a:tc>
                  <a:txBody>
                    <a:bodyPr/>
                    <a:lstStyle/>
                    <a:p>
                      <a:pPr algn="ctr"/>
                      <a:r>
                        <a:rPr lang="fr-FR" sz="1000"/>
                        <a:t>1-3</a:t>
                      </a:r>
                    </a:p>
                  </a:txBody>
                  <a:tcPr marL="23906" marR="23906" marT="11953" marB="11953" anchor="ctr">
                    <a:lnL>
                      <a:noFill/>
                    </a:lnL>
                    <a:lnR>
                      <a:noFill/>
                    </a:lnR>
                    <a:lnT>
                      <a:noFill/>
                    </a:lnT>
                    <a:lnB>
                      <a:noFill/>
                    </a:lnB>
                  </a:tcPr>
                </a:tc>
                <a:tc>
                  <a:txBody>
                    <a:bodyPr/>
                    <a:lstStyle/>
                    <a:p>
                      <a:pPr algn="ctr"/>
                      <a:r>
                        <a:rPr lang="fr-FR" sz="1000" dirty="0"/>
                        <a:t> Light air</a:t>
                      </a:r>
                    </a:p>
                  </a:txBody>
                  <a:tcPr marL="23906" marR="23906" marT="11953" marB="11953" anchor="ctr">
                    <a:lnL>
                      <a:noFill/>
                    </a:lnL>
                    <a:lnR>
                      <a:noFill/>
                    </a:lnR>
                    <a:lnT>
                      <a:noFill/>
                    </a:lnT>
                    <a:lnB>
                      <a:noFill/>
                    </a:lnB>
                  </a:tcPr>
                </a:tc>
                <a:tc>
                  <a:txBody>
                    <a:bodyPr/>
                    <a:lstStyle/>
                    <a:p>
                      <a:pPr algn="ctr"/>
                      <a:r>
                        <a:rPr lang="fr-FR" sz="1000" dirty="0"/>
                        <a:t> </a:t>
                      </a:r>
                      <a:r>
                        <a:rPr lang="fr-FR" sz="1000" dirty="0" err="1"/>
                        <a:t>Ripples</a:t>
                      </a:r>
                      <a:r>
                        <a:rPr lang="fr-FR" sz="1000" dirty="0"/>
                        <a:t> </a:t>
                      </a:r>
                      <a:r>
                        <a:rPr lang="fr-FR" sz="1000" dirty="0" err="1"/>
                        <a:t>without</a:t>
                      </a:r>
                      <a:r>
                        <a:rPr lang="fr-FR" sz="1000" dirty="0"/>
                        <a:t> </a:t>
                      </a:r>
                      <a:r>
                        <a:rPr lang="fr-FR" sz="1000" dirty="0" err="1"/>
                        <a:t>crests</a:t>
                      </a:r>
                      <a:endParaRPr lang="fr-FR" sz="1000" dirty="0"/>
                    </a:p>
                  </a:txBody>
                  <a:tcPr marL="23906" marR="23906" marT="11953" marB="11953" anchor="ctr">
                    <a:lnL>
                      <a:noFill/>
                    </a:lnL>
                    <a:lnR>
                      <a:noFill/>
                    </a:lnR>
                    <a:lnT>
                      <a:noFill/>
                    </a:lnT>
                    <a:lnB>
                      <a:noFill/>
                    </a:lnB>
                  </a:tcPr>
                </a:tc>
                <a:tc>
                  <a:txBody>
                    <a:bodyPr/>
                    <a:lstStyle/>
                    <a:p>
                      <a:pPr algn="ctr"/>
                      <a:r>
                        <a:rPr lang="en-US" sz="1000" dirty="0"/>
                        <a:t> Wind motion visible in smoke</a:t>
                      </a:r>
                    </a:p>
                  </a:txBody>
                  <a:tcPr marL="23906" marR="23906" marT="11953" marB="11953" anchor="ctr">
                    <a:lnL>
                      <a:noFill/>
                    </a:lnL>
                    <a:lnR>
                      <a:noFill/>
                    </a:lnR>
                    <a:lnT>
                      <a:noFill/>
                    </a:lnT>
                    <a:lnB>
                      <a:noFill/>
                    </a:lnB>
                  </a:tcPr>
                </a:tc>
              </a:tr>
              <a:tr h="317572">
                <a:tc>
                  <a:txBody>
                    <a:bodyPr/>
                    <a:lstStyle/>
                    <a:p>
                      <a:pPr algn="ctr"/>
                      <a:r>
                        <a:rPr lang="fr-FR" sz="1000"/>
                        <a:t>2</a:t>
                      </a:r>
                    </a:p>
                  </a:txBody>
                  <a:tcPr marL="23906" marR="23906" marT="11953" marB="11953" anchor="ctr">
                    <a:lnL>
                      <a:noFill/>
                    </a:lnL>
                    <a:lnR>
                      <a:noFill/>
                    </a:lnR>
                    <a:lnT>
                      <a:noFill/>
                    </a:lnT>
                    <a:lnB>
                      <a:noFill/>
                    </a:lnB>
                  </a:tcPr>
                </a:tc>
                <a:tc>
                  <a:txBody>
                    <a:bodyPr/>
                    <a:lstStyle/>
                    <a:p>
                      <a:pPr algn="ctr"/>
                      <a:r>
                        <a:rPr lang="fr-FR" sz="1000"/>
                        <a:t>4-7</a:t>
                      </a:r>
                    </a:p>
                  </a:txBody>
                  <a:tcPr marL="23906" marR="23906" marT="11953" marB="11953" anchor="ctr">
                    <a:lnL>
                      <a:noFill/>
                    </a:lnL>
                    <a:lnR>
                      <a:noFill/>
                    </a:lnR>
                    <a:lnT>
                      <a:noFill/>
                    </a:lnT>
                    <a:lnB>
                      <a:noFill/>
                    </a:lnB>
                  </a:tcPr>
                </a:tc>
                <a:tc>
                  <a:txBody>
                    <a:bodyPr/>
                    <a:lstStyle/>
                    <a:p>
                      <a:pPr algn="ctr"/>
                      <a:r>
                        <a:rPr lang="fr-FR" sz="1000"/>
                        <a:t>4-6</a:t>
                      </a:r>
                    </a:p>
                  </a:txBody>
                  <a:tcPr marL="23906" marR="23906" marT="11953" marB="11953" anchor="ctr">
                    <a:lnL>
                      <a:noFill/>
                    </a:lnL>
                    <a:lnR>
                      <a:noFill/>
                    </a:lnR>
                    <a:lnT>
                      <a:noFill/>
                    </a:lnT>
                    <a:lnB>
                      <a:noFill/>
                    </a:lnB>
                  </a:tcPr>
                </a:tc>
                <a:tc>
                  <a:txBody>
                    <a:bodyPr/>
                    <a:lstStyle/>
                    <a:p>
                      <a:pPr algn="ctr"/>
                      <a:r>
                        <a:rPr lang="fr-FR" sz="1000" dirty="0"/>
                        <a:t> Light </a:t>
                      </a:r>
                      <a:r>
                        <a:rPr lang="fr-FR" sz="1000" dirty="0" err="1"/>
                        <a:t>breeze</a:t>
                      </a:r>
                      <a:endParaRPr lang="fr-FR" sz="1000" dirty="0"/>
                    </a:p>
                  </a:txBody>
                  <a:tcPr marL="23906" marR="23906" marT="11953" marB="11953" anchor="ctr">
                    <a:lnL>
                      <a:noFill/>
                    </a:lnL>
                    <a:lnR>
                      <a:noFill/>
                    </a:lnR>
                    <a:lnT>
                      <a:noFill/>
                    </a:lnT>
                    <a:lnB>
                      <a:noFill/>
                    </a:lnB>
                  </a:tcPr>
                </a:tc>
                <a:tc>
                  <a:txBody>
                    <a:bodyPr/>
                    <a:lstStyle/>
                    <a:p>
                      <a:pPr algn="ctr"/>
                      <a:r>
                        <a:rPr lang="fr-FR" sz="1000" dirty="0"/>
                        <a:t> Small </a:t>
                      </a:r>
                      <a:r>
                        <a:rPr lang="fr-FR" sz="1000" dirty="0" err="1"/>
                        <a:t>wavelets</a:t>
                      </a:r>
                      <a:endParaRPr lang="fr-FR" sz="1000" dirty="0"/>
                    </a:p>
                  </a:txBody>
                  <a:tcPr marL="23906" marR="23906" marT="11953" marB="11953" anchor="ctr">
                    <a:lnL>
                      <a:noFill/>
                    </a:lnL>
                    <a:lnR>
                      <a:noFill/>
                    </a:lnR>
                    <a:lnT>
                      <a:noFill/>
                    </a:lnT>
                    <a:lnB>
                      <a:noFill/>
                    </a:lnB>
                  </a:tcPr>
                </a:tc>
                <a:tc>
                  <a:txBody>
                    <a:bodyPr/>
                    <a:lstStyle/>
                    <a:p>
                      <a:pPr algn="ctr"/>
                      <a:r>
                        <a:rPr lang="fr-FR" sz="1000" dirty="0"/>
                        <a:t> </a:t>
                      </a:r>
                      <a:r>
                        <a:rPr lang="fr-FR" sz="1000" dirty="0" err="1"/>
                        <a:t>Leaves</a:t>
                      </a:r>
                      <a:r>
                        <a:rPr lang="fr-FR" sz="1000" dirty="0"/>
                        <a:t> </a:t>
                      </a:r>
                      <a:r>
                        <a:rPr lang="fr-FR" sz="1000" dirty="0" err="1"/>
                        <a:t>rustle</a:t>
                      </a:r>
                      <a:endParaRPr lang="fr-FR" sz="1000" dirty="0"/>
                    </a:p>
                  </a:txBody>
                  <a:tcPr marL="23906" marR="23906" marT="11953" marB="11953" anchor="ctr">
                    <a:lnL>
                      <a:noFill/>
                    </a:lnL>
                    <a:lnR>
                      <a:noFill/>
                    </a:lnR>
                    <a:lnT>
                      <a:noFill/>
                    </a:lnT>
                    <a:lnB>
                      <a:noFill/>
                    </a:lnB>
                  </a:tcPr>
                </a:tc>
              </a:tr>
              <a:tr h="412842">
                <a:tc>
                  <a:txBody>
                    <a:bodyPr/>
                    <a:lstStyle/>
                    <a:p>
                      <a:pPr algn="ctr"/>
                      <a:r>
                        <a:rPr lang="fr-FR" sz="1000"/>
                        <a:t>3</a:t>
                      </a:r>
                    </a:p>
                  </a:txBody>
                  <a:tcPr marL="23906" marR="23906" marT="11953" marB="11953" anchor="ctr">
                    <a:lnL>
                      <a:noFill/>
                    </a:lnL>
                    <a:lnR>
                      <a:noFill/>
                    </a:lnR>
                    <a:lnT>
                      <a:noFill/>
                    </a:lnT>
                    <a:lnB>
                      <a:noFill/>
                    </a:lnB>
                  </a:tcPr>
                </a:tc>
                <a:tc>
                  <a:txBody>
                    <a:bodyPr/>
                    <a:lstStyle/>
                    <a:p>
                      <a:pPr algn="ctr"/>
                      <a:r>
                        <a:rPr lang="fr-FR" sz="1000"/>
                        <a:t>8-12</a:t>
                      </a:r>
                    </a:p>
                  </a:txBody>
                  <a:tcPr marL="23906" marR="23906" marT="11953" marB="11953" anchor="ctr">
                    <a:lnL>
                      <a:noFill/>
                    </a:lnL>
                    <a:lnR>
                      <a:noFill/>
                    </a:lnR>
                    <a:lnT>
                      <a:noFill/>
                    </a:lnT>
                    <a:lnB>
                      <a:noFill/>
                    </a:lnB>
                  </a:tcPr>
                </a:tc>
                <a:tc>
                  <a:txBody>
                    <a:bodyPr/>
                    <a:lstStyle/>
                    <a:p>
                      <a:pPr algn="ctr"/>
                      <a:r>
                        <a:rPr lang="fr-FR" sz="1000"/>
                        <a:t>7-10</a:t>
                      </a:r>
                    </a:p>
                  </a:txBody>
                  <a:tcPr marL="23906" marR="23906" marT="11953" marB="11953" anchor="ctr">
                    <a:lnL>
                      <a:noFill/>
                    </a:lnL>
                    <a:lnR>
                      <a:noFill/>
                    </a:lnR>
                    <a:lnT>
                      <a:noFill/>
                    </a:lnT>
                    <a:lnB>
                      <a:noFill/>
                    </a:lnB>
                  </a:tcPr>
                </a:tc>
                <a:tc>
                  <a:txBody>
                    <a:bodyPr/>
                    <a:lstStyle/>
                    <a:p>
                      <a:pPr algn="ctr"/>
                      <a:r>
                        <a:rPr lang="fr-FR" sz="1000"/>
                        <a:t> Gentle breeze</a:t>
                      </a:r>
                    </a:p>
                  </a:txBody>
                  <a:tcPr marL="23906" marR="23906" marT="11953" marB="11953" anchor="ctr">
                    <a:lnL>
                      <a:noFill/>
                    </a:lnL>
                    <a:lnR>
                      <a:noFill/>
                    </a:lnR>
                    <a:lnT>
                      <a:noFill/>
                    </a:lnT>
                    <a:lnB>
                      <a:noFill/>
                    </a:lnB>
                  </a:tcPr>
                </a:tc>
                <a:tc>
                  <a:txBody>
                    <a:bodyPr/>
                    <a:lstStyle/>
                    <a:p>
                      <a:pPr algn="ctr"/>
                      <a:r>
                        <a:rPr lang="fr-FR" sz="1000" dirty="0"/>
                        <a:t> Large </a:t>
                      </a:r>
                      <a:r>
                        <a:rPr lang="fr-FR" sz="1000" dirty="0" err="1"/>
                        <a:t>wavelets</a:t>
                      </a:r>
                      <a:endParaRPr lang="fr-FR" sz="1000" dirty="0"/>
                    </a:p>
                  </a:txBody>
                  <a:tcPr marL="23906" marR="23906" marT="11953" marB="11953" anchor="ctr">
                    <a:lnL>
                      <a:noFill/>
                    </a:lnL>
                    <a:lnR>
                      <a:noFill/>
                    </a:lnR>
                    <a:lnT>
                      <a:noFill/>
                    </a:lnT>
                    <a:lnB>
                      <a:noFill/>
                    </a:lnB>
                  </a:tcPr>
                </a:tc>
                <a:tc>
                  <a:txBody>
                    <a:bodyPr/>
                    <a:lstStyle/>
                    <a:p>
                      <a:pPr algn="ctr"/>
                      <a:r>
                        <a:rPr lang="en-US" sz="1000" dirty="0"/>
                        <a:t> Smaller twigs in constant motion</a:t>
                      </a:r>
                    </a:p>
                  </a:txBody>
                  <a:tcPr marL="23906" marR="23906" marT="11953" marB="11953" anchor="ctr">
                    <a:lnL>
                      <a:noFill/>
                    </a:lnL>
                    <a:lnR>
                      <a:noFill/>
                    </a:lnR>
                    <a:lnT>
                      <a:noFill/>
                    </a:lnT>
                    <a:lnB>
                      <a:noFill/>
                    </a:lnB>
                  </a:tcPr>
                </a:tc>
              </a:tr>
              <a:tr h="412842">
                <a:tc>
                  <a:txBody>
                    <a:bodyPr/>
                    <a:lstStyle/>
                    <a:p>
                      <a:pPr algn="ctr"/>
                      <a:r>
                        <a:rPr lang="fr-FR" sz="1000"/>
                        <a:t>4</a:t>
                      </a:r>
                    </a:p>
                  </a:txBody>
                  <a:tcPr marL="23906" marR="23906" marT="11953" marB="11953" anchor="ctr">
                    <a:lnL>
                      <a:noFill/>
                    </a:lnL>
                    <a:lnR>
                      <a:noFill/>
                    </a:lnR>
                    <a:lnT>
                      <a:noFill/>
                    </a:lnT>
                    <a:lnB>
                      <a:noFill/>
                    </a:lnB>
                  </a:tcPr>
                </a:tc>
                <a:tc>
                  <a:txBody>
                    <a:bodyPr/>
                    <a:lstStyle/>
                    <a:p>
                      <a:pPr algn="ctr"/>
                      <a:r>
                        <a:rPr lang="fr-FR" sz="1000"/>
                        <a:t>13-18</a:t>
                      </a:r>
                    </a:p>
                  </a:txBody>
                  <a:tcPr marL="23906" marR="23906" marT="11953" marB="11953" anchor="ctr">
                    <a:lnL>
                      <a:noFill/>
                    </a:lnL>
                    <a:lnR>
                      <a:noFill/>
                    </a:lnR>
                    <a:lnT>
                      <a:noFill/>
                    </a:lnT>
                    <a:lnB>
                      <a:noFill/>
                    </a:lnB>
                  </a:tcPr>
                </a:tc>
                <a:tc>
                  <a:txBody>
                    <a:bodyPr/>
                    <a:lstStyle/>
                    <a:p>
                      <a:pPr algn="ctr"/>
                      <a:r>
                        <a:rPr lang="fr-FR" sz="1000"/>
                        <a:t>11-16</a:t>
                      </a:r>
                    </a:p>
                  </a:txBody>
                  <a:tcPr marL="23906" marR="23906" marT="11953" marB="11953" anchor="ctr">
                    <a:lnL>
                      <a:noFill/>
                    </a:lnL>
                    <a:lnR>
                      <a:noFill/>
                    </a:lnR>
                    <a:lnT>
                      <a:noFill/>
                    </a:lnT>
                    <a:lnB>
                      <a:noFill/>
                    </a:lnB>
                  </a:tcPr>
                </a:tc>
                <a:tc>
                  <a:txBody>
                    <a:bodyPr/>
                    <a:lstStyle/>
                    <a:p>
                      <a:pPr algn="ctr"/>
                      <a:r>
                        <a:rPr lang="fr-FR" sz="1000"/>
                        <a:t> Moderate breeze</a:t>
                      </a:r>
                    </a:p>
                  </a:txBody>
                  <a:tcPr marL="23906" marR="23906" marT="11953" marB="11953" anchor="ctr">
                    <a:lnL>
                      <a:noFill/>
                    </a:lnL>
                    <a:lnR>
                      <a:noFill/>
                    </a:lnR>
                    <a:lnT>
                      <a:noFill/>
                    </a:lnT>
                    <a:lnB>
                      <a:noFill/>
                    </a:lnB>
                  </a:tcPr>
                </a:tc>
                <a:tc>
                  <a:txBody>
                    <a:bodyPr/>
                    <a:lstStyle/>
                    <a:p>
                      <a:pPr algn="ctr"/>
                      <a:r>
                        <a:rPr lang="fr-FR" sz="1000" dirty="0"/>
                        <a:t> Small </a:t>
                      </a:r>
                      <a:r>
                        <a:rPr lang="fr-FR" sz="1000" dirty="0" err="1"/>
                        <a:t>waves</a:t>
                      </a:r>
                      <a:endParaRPr lang="fr-FR" sz="1000" dirty="0"/>
                    </a:p>
                  </a:txBody>
                  <a:tcPr marL="23906" marR="23906" marT="11953" marB="11953" anchor="ctr">
                    <a:lnL>
                      <a:noFill/>
                    </a:lnL>
                    <a:lnR>
                      <a:noFill/>
                    </a:lnR>
                    <a:lnT>
                      <a:noFill/>
                    </a:lnT>
                    <a:lnB>
                      <a:noFill/>
                    </a:lnB>
                  </a:tcPr>
                </a:tc>
                <a:tc>
                  <a:txBody>
                    <a:bodyPr/>
                    <a:lstStyle/>
                    <a:p>
                      <a:pPr algn="ctr"/>
                      <a:r>
                        <a:rPr lang="en-US" sz="1000" dirty="0"/>
                        <a:t> Small branches begin to move</a:t>
                      </a:r>
                    </a:p>
                  </a:txBody>
                  <a:tcPr marL="23906" marR="23906" marT="11953" marB="11953" anchor="ctr">
                    <a:lnL>
                      <a:noFill/>
                    </a:lnL>
                    <a:lnR>
                      <a:noFill/>
                    </a:lnR>
                    <a:lnT>
                      <a:noFill/>
                    </a:lnT>
                    <a:lnB>
                      <a:noFill/>
                    </a:lnB>
                  </a:tcPr>
                </a:tc>
              </a:tr>
              <a:tr h="317572">
                <a:tc>
                  <a:txBody>
                    <a:bodyPr/>
                    <a:lstStyle/>
                    <a:p>
                      <a:pPr algn="ctr"/>
                      <a:r>
                        <a:rPr lang="fr-FR" sz="1000"/>
                        <a:t>5</a:t>
                      </a:r>
                    </a:p>
                  </a:txBody>
                  <a:tcPr marL="23906" marR="23906" marT="11953" marB="11953" anchor="ctr">
                    <a:lnL>
                      <a:noFill/>
                    </a:lnL>
                    <a:lnR>
                      <a:noFill/>
                    </a:lnR>
                    <a:lnT>
                      <a:noFill/>
                    </a:lnT>
                    <a:lnB>
                      <a:noFill/>
                    </a:lnB>
                  </a:tcPr>
                </a:tc>
                <a:tc>
                  <a:txBody>
                    <a:bodyPr/>
                    <a:lstStyle/>
                    <a:p>
                      <a:pPr algn="ctr"/>
                      <a:r>
                        <a:rPr lang="fr-FR" sz="1000"/>
                        <a:t>19-24</a:t>
                      </a:r>
                    </a:p>
                  </a:txBody>
                  <a:tcPr marL="23906" marR="23906" marT="11953" marB="11953" anchor="ctr">
                    <a:lnL>
                      <a:noFill/>
                    </a:lnL>
                    <a:lnR>
                      <a:noFill/>
                    </a:lnR>
                    <a:lnT>
                      <a:noFill/>
                    </a:lnT>
                    <a:lnB>
                      <a:noFill/>
                    </a:lnB>
                  </a:tcPr>
                </a:tc>
                <a:tc>
                  <a:txBody>
                    <a:bodyPr/>
                    <a:lstStyle/>
                    <a:p>
                      <a:pPr algn="ctr"/>
                      <a:r>
                        <a:rPr lang="fr-FR" sz="1000" dirty="0"/>
                        <a:t>17-21</a:t>
                      </a:r>
                    </a:p>
                  </a:txBody>
                  <a:tcPr marL="23906" marR="23906" marT="11953" marB="11953" anchor="ctr">
                    <a:lnL>
                      <a:noFill/>
                    </a:lnL>
                    <a:lnR>
                      <a:noFill/>
                    </a:lnR>
                    <a:lnT>
                      <a:noFill/>
                    </a:lnT>
                    <a:lnB>
                      <a:noFill/>
                    </a:lnB>
                  </a:tcPr>
                </a:tc>
                <a:tc>
                  <a:txBody>
                    <a:bodyPr/>
                    <a:lstStyle/>
                    <a:p>
                      <a:pPr algn="ctr"/>
                      <a:r>
                        <a:rPr lang="fr-FR" sz="1000"/>
                        <a:t> Fresh breeze</a:t>
                      </a:r>
                    </a:p>
                  </a:txBody>
                  <a:tcPr marL="23906" marR="23906" marT="11953" marB="11953" anchor="ctr">
                    <a:lnL>
                      <a:noFill/>
                    </a:lnL>
                    <a:lnR>
                      <a:noFill/>
                    </a:lnR>
                    <a:lnT>
                      <a:noFill/>
                    </a:lnT>
                    <a:lnB>
                      <a:noFill/>
                    </a:lnB>
                  </a:tcPr>
                </a:tc>
                <a:tc>
                  <a:txBody>
                    <a:bodyPr/>
                    <a:lstStyle/>
                    <a:p>
                      <a:pPr algn="ctr"/>
                      <a:r>
                        <a:rPr lang="fr-FR" sz="1000" dirty="0" err="1"/>
                        <a:t>Moderate</a:t>
                      </a:r>
                      <a:r>
                        <a:rPr lang="fr-FR" sz="1000" dirty="0"/>
                        <a:t> longer </a:t>
                      </a:r>
                      <a:r>
                        <a:rPr lang="fr-FR" sz="1000" dirty="0" err="1"/>
                        <a:t>waves</a:t>
                      </a:r>
                      <a:r>
                        <a:rPr lang="fr-FR" sz="1000" dirty="0"/>
                        <a:t> </a:t>
                      </a:r>
                    </a:p>
                  </a:txBody>
                  <a:tcPr marL="23906" marR="23906" marT="11953" marB="11953" anchor="ctr">
                    <a:lnL>
                      <a:noFill/>
                    </a:lnL>
                    <a:lnR>
                      <a:noFill/>
                    </a:lnR>
                    <a:lnT>
                      <a:noFill/>
                    </a:lnT>
                    <a:lnB>
                      <a:noFill/>
                    </a:lnB>
                  </a:tcPr>
                </a:tc>
                <a:tc>
                  <a:txBody>
                    <a:bodyPr/>
                    <a:lstStyle/>
                    <a:p>
                      <a:pPr algn="ctr"/>
                      <a:r>
                        <a:rPr lang="fr-FR" sz="1000" dirty="0"/>
                        <a:t> </a:t>
                      </a:r>
                      <a:r>
                        <a:rPr lang="fr-FR" sz="1000" dirty="0" err="1"/>
                        <a:t>Smaller</a:t>
                      </a:r>
                      <a:r>
                        <a:rPr lang="fr-FR" sz="1000" dirty="0"/>
                        <a:t> </a:t>
                      </a:r>
                      <a:r>
                        <a:rPr lang="fr-FR" sz="1000" dirty="0" err="1"/>
                        <a:t>trees</a:t>
                      </a:r>
                      <a:r>
                        <a:rPr lang="fr-FR" sz="1000" dirty="0"/>
                        <a:t> </a:t>
                      </a:r>
                      <a:r>
                        <a:rPr lang="fr-FR" sz="1000" dirty="0" err="1"/>
                        <a:t>sway</a:t>
                      </a:r>
                      <a:endParaRPr lang="fr-FR" sz="1000" dirty="0"/>
                    </a:p>
                  </a:txBody>
                  <a:tcPr marL="23906" marR="23906" marT="11953" marB="11953" anchor="ctr">
                    <a:lnL>
                      <a:noFill/>
                    </a:lnL>
                    <a:lnR>
                      <a:noFill/>
                    </a:lnR>
                    <a:lnT>
                      <a:noFill/>
                    </a:lnT>
                    <a:lnB>
                      <a:noFill/>
                    </a:lnB>
                  </a:tcPr>
                </a:tc>
              </a:tr>
              <a:tr h="412842">
                <a:tc>
                  <a:txBody>
                    <a:bodyPr/>
                    <a:lstStyle/>
                    <a:p>
                      <a:pPr algn="ctr"/>
                      <a:r>
                        <a:rPr lang="fr-FR" sz="1000"/>
                        <a:t>6</a:t>
                      </a:r>
                    </a:p>
                  </a:txBody>
                  <a:tcPr marL="23906" marR="23906" marT="11953" marB="11953" anchor="ctr">
                    <a:lnL>
                      <a:noFill/>
                    </a:lnL>
                    <a:lnR>
                      <a:noFill/>
                    </a:lnR>
                    <a:lnT>
                      <a:noFill/>
                    </a:lnT>
                    <a:lnB>
                      <a:noFill/>
                    </a:lnB>
                  </a:tcPr>
                </a:tc>
                <a:tc>
                  <a:txBody>
                    <a:bodyPr/>
                    <a:lstStyle/>
                    <a:p>
                      <a:pPr algn="ctr"/>
                      <a:r>
                        <a:rPr lang="fr-FR" sz="1000"/>
                        <a:t>25-31</a:t>
                      </a:r>
                    </a:p>
                  </a:txBody>
                  <a:tcPr marL="23906" marR="23906" marT="11953" marB="11953" anchor="ctr">
                    <a:lnL>
                      <a:noFill/>
                    </a:lnL>
                    <a:lnR>
                      <a:noFill/>
                    </a:lnR>
                    <a:lnT>
                      <a:noFill/>
                    </a:lnT>
                    <a:lnB>
                      <a:noFill/>
                    </a:lnB>
                  </a:tcPr>
                </a:tc>
                <a:tc>
                  <a:txBody>
                    <a:bodyPr/>
                    <a:lstStyle/>
                    <a:p>
                      <a:pPr algn="ctr"/>
                      <a:r>
                        <a:rPr lang="fr-FR" sz="1000"/>
                        <a:t>22-27</a:t>
                      </a:r>
                    </a:p>
                  </a:txBody>
                  <a:tcPr marL="23906" marR="23906" marT="11953" marB="11953" anchor="ctr">
                    <a:lnL>
                      <a:noFill/>
                    </a:lnL>
                    <a:lnR>
                      <a:noFill/>
                    </a:lnR>
                    <a:lnT>
                      <a:noFill/>
                    </a:lnT>
                    <a:lnB>
                      <a:noFill/>
                    </a:lnB>
                  </a:tcPr>
                </a:tc>
                <a:tc>
                  <a:txBody>
                    <a:bodyPr/>
                    <a:lstStyle/>
                    <a:p>
                      <a:pPr algn="ctr"/>
                      <a:r>
                        <a:rPr lang="fr-FR" sz="1000"/>
                        <a:t> Strong breeze</a:t>
                      </a:r>
                    </a:p>
                  </a:txBody>
                  <a:tcPr marL="23906" marR="23906" marT="11953" marB="11953" anchor="ctr">
                    <a:lnL>
                      <a:noFill/>
                    </a:lnL>
                    <a:lnR>
                      <a:noFill/>
                    </a:lnR>
                    <a:lnT>
                      <a:noFill/>
                    </a:lnT>
                    <a:lnB>
                      <a:noFill/>
                    </a:lnB>
                  </a:tcPr>
                </a:tc>
                <a:tc>
                  <a:txBody>
                    <a:bodyPr/>
                    <a:lstStyle/>
                    <a:p>
                      <a:pPr algn="ctr"/>
                      <a:r>
                        <a:rPr lang="en-US" sz="1000"/>
                        <a:t> Large waves with foam crests</a:t>
                      </a:r>
                    </a:p>
                  </a:txBody>
                  <a:tcPr marL="23906" marR="23906" marT="11953" marB="11953" anchor="ctr">
                    <a:lnL>
                      <a:noFill/>
                    </a:lnL>
                    <a:lnR>
                      <a:noFill/>
                    </a:lnR>
                    <a:lnT>
                      <a:noFill/>
                    </a:lnT>
                    <a:lnB>
                      <a:noFill/>
                    </a:lnB>
                  </a:tcPr>
                </a:tc>
                <a:tc>
                  <a:txBody>
                    <a:bodyPr/>
                    <a:lstStyle/>
                    <a:p>
                      <a:pPr algn="ctr"/>
                      <a:r>
                        <a:rPr lang="fr-FR" sz="1000" dirty="0"/>
                        <a:t> Large branches in motion</a:t>
                      </a:r>
                    </a:p>
                  </a:txBody>
                  <a:tcPr marL="23906" marR="23906" marT="11953" marB="11953" anchor="ctr">
                    <a:lnL>
                      <a:noFill/>
                    </a:lnL>
                    <a:lnR>
                      <a:noFill/>
                    </a:lnR>
                    <a:lnT>
                      <a:noFill/>
                    </a:lnT>
                    <a:lnB>
                      <a:noFill/>
                    </a:lnB>
                  </a:tcPr>
                </a:tc>
              </a:tr>
              <a:tr h="395157">
                <a:tc>
                  <a:txBody>
                    <a:bodyPr/>
                    <a:lstStyle/>
                    <a:p>
                      <a:pPr algn="ctr"/>
                      <a:r>
                        <a:rPr lang="fr-FR" sz="1000"/>
                        <a:t>7</a:t>
                      </a:r>
                    </a:p>
                  </a:txBody>
                  <a:tcPr marL="23906" marR="23906" marT="11953" marB="11953" anchor="ctr">
                    <a:lnL>
                      <a:noFill/>
                    </a:lnL>
                    <a:lnR>
                      <a:noFill/>
                    </a:lnR>
                    <a:lnT>
                      <a:noFill/>
                    </a:lnT>
                    <a:lnB>
                      <a:noFill/>
                    </a:lnB>
                  </a:tcPr>
                </a:tc>
                <a:tc>
                  <a:txBody>
                    <a:bodyPr/>
                    <a:lstStyle/>
                    <a:p>
                      <a:pPr algn="ctr"/>
                      <a:r>
                        <a:rPr lang="fr-FR" sz="1000"/>
                        <a:t>32-38</a:t>
                      </a:r>
                    </a:p>
                  </a:txBody>
                  <a:tcPr marL="23906" marR="23906" marT="11953" marB="11953" anchor="ctr">
                    <a:lnL>
                      <a:noFill/>
                    </a:lnL>
                    <a:lnR>
                      <a:noFill/>
                    </a:lnR>
                    <a:lnT>
                      <a:noFill/>
                    </a:lnT>
                    <a:lnB>
                      <a:noFill/>
                    </a:lnB>
                  </a:tcPr>
                </a:tc>
                <a:tc>
                  <a:txBody>
                    <a:bodyPr/>
                    <a:lstStyle/>
                    <a:p>
                      <a:pPr algn="ctr"/>
                      <a:r>
                        <a:rPr lang="fr-FR" sz="1000"/>
                        <a:t>28-33</a:t>
                      </a:r>
                    </a:p>
                  </a:txBody>
                  <a:tcPr marL="23906" marR="23906" marT="11953" marB="11953" anchor="ctr">
                    <a:lnL>
                      <a:noFill/>
                    </a:lnL>
                    <a:lnR>
                      <a:noFill/>
                    </a:lnR>
                    <a:lnT>
                      <a:noFill/>
                    </a:lnT>
                    <a:lnB>
                      <a:noFill/>
                    </a:lnB>
                  </a:tcPr>
                </a:tc>
                <a:tc>
                  <a:txBody>
                    <a:bodyPr/>
                    <a:lstStyle/>
                    <a:p>
                      <a:pPr algn="ctr"/>
                      <a:r>
                        <a:rPr lang="fr-FR" sz="1000"/>
                        <a:t> Near gale</a:t>
                      </a:r>
                    </a:p>
                  </a:txBody>
                  <a:tcPr marL="23906" marR="23906" marT="11953" marB="11953" anchor="ctr">
                    <a:lnL>
                      <a:noFill/>
                    </a:lnL>
                    <a:lnR>
                      <a:noFill/>
                    </a:lnR>
                    <a:lnT>
                      <a:noFill/>
                    </a:lnT>
                    <a:lnB>
                      <a:noFill/>
                    </a:lnB>
                  </a:tcPr>
                </a:tc>
                <a:tc>
                  <a:txBody>
                    <a:bodyPr/>
                    <a:lstStyle/>
                    <a:p>
                      <a:pPr algn="ctr"/>
                      <a:r>
                        <a:rPr lang="en-US" sz="1000" dirty="0"/>
                        <a:t> Sea heaps up and foam begins to streak</a:t>
                      </a:r>
                    </a:p>
                  </a:txBody>
                  <a:tcPr marL="23906" marR="23906" marT="11953" marB="11953" anchor="ctr">
                    <a:lnL>
                      <a:noFill/>
                    </a:lnL>
                    <a:lnR>
                      <a:noFill/>
                    </a:lnR>
                    <a:lnT>
                      <a:noFill/>
                    </a:lnT>
                    <a:lnB>
                      <a:noFill/>
                    </a:lnB>
                  </a:tcPr>
                </a:tc>
                <a:tc>
                  <a:txBody>
                    <a:bodyPr/>
                    <a:lstStyle/>
                    <a:p>
                      <a:pPr algn="ctr"/>
                      <a:r>
                        <a:rPr lang="fr-FR" sz="1000" dirty="0"/>
                        <a:t> </a:t>
                      </a:r>
                      <a:r>
                        <a:rPr lang="fr-FR" sz="1000" dirty="0" err="1"/>
                        <a:t>Whole</a:t>
                      </a:r>
                      <a:r>
                        <a:rPr lang="fr-FR" sz="1000" dirty="0"/>
                        <a:t> </a:t>
                      </a:r>
                      <a:r>
                        <a:rPr lang="fr-FR" sz="1000" dirty="0" err="1"/>
                        <a:t>trees</a:t>
                      </a:r>
                      <a:r>
                        <a:rPr lang="fr-FR" sz="1000" dirty="0"/>
                        <a:t> in motion</a:t>
                      </a:r>
                    </a:p>
                  </a:txBody>
                  <a:tcPr marL="23906" marR="23906" marT="11953" marB="11953" anchor="ctr">
                    <a:lnL>
                      <a:noFill/>
                    </a:lnL>
                    <a:lnR>
                      <a:noFill/>
                    </a:lnR>
                    <a:lnT>
                      <a:noFill/>
                    </a:lnT>
                    <a:lnB>
                      <a:noFill/>
                    </a:lnB>
                  </a:tcPr>
                </a:tc>
              </a:tr>
              <a:tr h="395157">
                <a:tc>
                  <a:txBody>
                    <a:bodyPr/>
                    <a:lstStyle/>
                    <a:p>
                      <a:pPr algn="ctr"/>
                      <a:r>
                        <a:rPr lang="fr-FR" sz="1000"/>
                        <a:t>8</a:t>
                      </a:r>
                    </a:p>
                  </a:txBody>
                  <a:tcPr marL="23906" marR="23906" marT="11953" marB="11953" anchor="ctr">
                    <a:lnL>
                      <a:noFill/>
                    </a:lnL>
                    <a:lnR>
                      <a:noFill/>
                    </a:lnR>
                    <a:lnT>
                      <a:noFill/>
                    </a:lnT>
                    <a:lnB>
                      <a:noFill/>
                    </a:lnB>
                  </a:tcPr>
                </a:tc>
                <a:tc>
                  <a:txBody>
                    <a:bodyPr/>
                    <a:lstStyle/>
                    <a:p>
                      <a:pPr algn="ctr"/>
                      <a:r>
                        <a:rPr lang="fr-FR" sz="1000"/>
                        <a:t>39-46</a:t>
                      </a:r>
                    </a:p>
                  </a:txBody>
                  <a:tcPr marL="23906" marR="23906" marT="11953" marB="11953" anchor="ctr">
                    <a:lnL>
                      <a:noFill/>
                    </a:lnL>
                    <a:lnR>
                      <a:noFill/>
                    </a:lnR>
                    <a:lnT>
                      <a:noFill/>
                    </a:lnT>
                    <a:lnB>
                      <a:noFill/>
                    </a:lnB>
                  </a:tcPr>
                </a:tc>
                <a:tc>
                  <a:txBody>
                    <a:bodyPr/>
                    <a:lstStyle/>
                    <a:p>
                      <a:pPr algn="ctr"/>
                      <a:r>
                        <a:rPr lang="fr-FR" sz="1000"/>
                        <a:t>34-40</a:t>
                      </a:r>
                    </a:p>
                  </a:txBody>
                  <a:tcPr marL="23906" marR="23906" marT="11953" marB="11953" anchor="ctr">
                    <a:lnL>
                      <a:noFill/>
                    </a:lnL>
                    <a:lnR>
                      <a:noFill/>
                    </a:lnR>
                    <a:lnT>
                      <a:noFill/>
                    </a:lnT>
                    <a:lnB>
                      <a:noFill/>
                    </a:lnB>
                  </a:tcPr>
                </a:tc>
                <a:tc>
                  <a:txBody>
                    <a:bodyPr/>
                    <a:lstStyle/>
                    <a:p>
                      <a:pPr algn="ctr"/>
                      <a:r>
                        <a:rPr lang="fr-FR" sz="1000" dirty="0"/>
                        <a:t> Gale</a:t>
                      </a:r>
                    </a:p>
                  </a:txBody>
                  <a:tcPr marL="23906" marR="23906" marT="11953" marB="11953" anchor="ctr">
                    <a:lnL>
                      <a:noFill/>
                    </a:lnL>
                    <a:lnR>
                      <a:noFill/>
                    </a:lnR>
                    <a:lnT>
                      <a:noFill/>
                    </a:lnT>
                    <a:lnB>
                      <a:noFill/>
                    </a:lnB>
                  </a:tcPr>
                </a:tc>
                <a:tc>
                  <a:txBody>
                    <a:bodyPr/>
                    <a:lstStyle/>
                    <a:p>
                      <a:pPr algn="ctr"/>
                      <a:r>
                        <a:rPr lang="en-US" sz="1000"/>
                        <a:t>Moderately high waves with breaking crests</a:t>
                      </a:r>
                    </a:p>
                  </a:txBody>
                  <a:tcPr marL="23906" marR="23906" marT="11953" marB="11953" anchor="ctr">
                    <a:lnL>
                      <a:noFill/>
                    </a:lnL>
                    <a:lnR>
                      <a:noFill/>
                    </a:lnR>
                    <a:lnT>
                      <a:noFill/>
                    </a:lnT>
                    <a:lnB>
                      <a:noFill/>
                    </a:lnB>
                  </a:tcPr>
                </a:tc>
                <a:tc>
                  <a:txBody>
                    <a:bodyPr/>
                    <a:lstStyle/>
                    <a:p>
                      <a:pPr algn="ctr"/>
                      <a:r>
                        <a:rPr lang="fr-FR" sz="1000" dirty="0"/>
                        <a:t> </a:t>
                      </a:r>
                      <a:r>
                        <a:rPr lang="fr-FR" sz="1000" dirty="0" err="1"/>
                        <a:t>Twigs</a:t>
                      </a:r>
                      <a:r>
                        <a:rPr lang="fr-FR" sz="1000" dirty="0"/>
                        <a:t> </a:t>
                      </a:r>
                      <a:r>
                        <a:rPr lang="fr-FR" sz="1000" dirty="0" err="1"/>
                        <a:t>broken</a:t>
                      </a:r>
                      <a:r>
                        <a:rPr lang="fr-FR" sz="1000" dirty="0"/>
                        <a:t> </a:t>
                      </a:r>
                      <a:r>
                        <a:rPr lang="fr-FR" sz="1000" dirty="0" err="1"/>
                        <a:t>from</a:t>
                      </a:r>
                      <a:r>
                        <a:rPr lang="fr-FR" sz="1000" dirty="0"/>
                        <a:t> </a:t>
                      </a:r>
                      <a:r>
                        <a:rPr lang="fr-FR" sz="1000" dirty="0" err="1"/>
                        <a:t>trees</a:t>
                      </a:r>
                      <a:endParaRPr lang="fr-FR" sz="1000" dirty="0"/>
                    </a:p>
                  </a:txBody>
                  <a:tcPr marL="23906" marR="23906" marT="11953" marB="11953" anchor="ctr">
                    <a:lnL>
                      <a:noFill/>
                    </a:lnL>
                    <a:lnR>
                      <a:noFill/>
                    </a:lnR>
                    <a:lnT>
                      <a:noFill/>
                    </a:lnT>
                    <a:lnB>
                      <a:noFill/>
                    </a:lnB>
                  </a:tcPr>
                </a:tc>
              </a:tr>
              <a:tr h="222299">
                <a:tc>
                  <a:txBody>
                    <a:bodyPr/>
                    <a:lstStyle/>
                    <a:p>
                      <a:pPr algn="ctr"/>
                      <a:r>
                        <a:rPr lang="fr-FR" sz="1000"/>
                        <a:t>9</a:t>
                      </a:r>
                    </a:p>
                  </a:txBody>
                  <a:tcPr marL="23906" marR="23906" marT="11953" marB="11953" anchor="ctr">
                    <a:lnL>
                      <a:noFill/>
                    </a:lnL>
                    <a:lnR>
                      <a:noFill/>
                    </a:lnR>
                    <a:lnT>
                      <a:noFill/>
                    </a:lnT>
                    <a:lnB>
                      <a:noFill/>
                    </a:lnB>
                  </a:tcPr>
                </a:tc>
                <a:tc>
                  <a:txBody>
                    <a:bodyPr/>
                    <a:lstStyle/>
                    <a:p>
                      <a:pPr algn="ctr"/>
                      <a:r>
                        <a:rPr lang="fr-FR" sz="1000"/>
                        <a:t>47-54</a:t>
                      </a:r>
                    </a:p>
                  </a:txBody>
                  <a:tcPr marL="23906" marR="23906" marT="11953" marB="11953" anchor="ctr">
                    <a:lnL>
                      <a:noFill/>
                    </a:lnL>
                    <a:lnR>
                      <a:noFill/>
                    </a:lnR>
                    <a:lnT>
                      <a:noFill/>
                    </a:lnT>
                    <a:lnB>
                      <a:noFill/>
                    </a:lnB>
                  </a:tcPr>
                </a:tc>
                <a:tc>
                  <a:txBody>
                    <a:bodyPr/>
                    <a:lstStyle/>
                    <a:p>
                      <a:pPr algn="ctr"/>
                      <a:r>
                        <a:rPr lang="fr-FR" sz="1000"/>
                        <a:t>41-47</a:t>
                      </a:r>
                    </a:p>
                  </a:txBody>
                  <a:tcPr marL="23906" marR="23906" marT="11953" marB="11953" anchor="ctr">
                    <a:lnL>
                      <a:noFill/>
                    </a:lnL>
                    <a:lnR>
                      <a:noFill/>
                    </a:lnR>
                    <a:lnT>
                      <a:noFill/>
                    </a:lnT>
                    <a:lnB>
                      <a:noFill/>
                    </a:lnB>
                  </a:tcPr>
                </a:tc>
                <a:tc>
                  <a:txBody>
                    <a:bodyPr/>
                    <a:lstStyle/>
                    <a:p>
                      <a:pPr algn="ctr"/>
                      <a:r>
                        <a:rPr lang="fr-FR" sz="1000"/>
                        <a:t> Severe gale</a:t>
                      </a:r>
                    </a:p>
                  </a:txBody>
                  <a:tcPr marL="23906" marR="23906" marT="11953" marB="11953" anchor="ctr">
                    <a:lnL>
                      <a:noFill/>
                    </a:lnL>
                    <a:lnR>
                      <a:noFill/>
                    </a:lnR>
                    <a:lnT>
                      <a:noFill/>
                    </a:lnT>
                    <a:lnB>
                      <a:noFill/>
                    </a:lnB>
                  </a:tcPr>
                </a:tc>
                <a:tc>
                  <a:txBody>
                    <a:bodyPr/>
                    <a:lstStyle/>
                    <a:p>
                      <a:pPr algn="ctr"/>
                      <a:r>
                        <a:rPr lang="en-US" sz="1000"/>
                        <a:t> High waves with dense foam</a:t>
                      </a:r>
                    </a:p>
                  </a:txBody>
                  <a:tcPr marL="23906" marR="23906" marT="11953" marB="11953" anchor="ctr">
                    <a:lnL>
                      <a:noFill/>
                    </a:lnL>
                    <a:lnR>
                      <a:noFill/>
                    </a:lnR>
                    <a:lnT>
                      <a:noFill/>
                    </a:lnT>
                    <a:lnB>
                      <a:noFill/>
                    </a:lnB>
                  </a:tcPr>
                </a:tc>
                <a:tc>
                  <a:txBody>
                    <a:bodyPr/>
                    <a:lstStyle/>
                    <a:p>
                      <a:pPr algn="ctr"/>
                      <a:r>
                        <a:rPr lang="fr-FR" sz="1000"/>
                        <a:t> Light structure damage</a:t>
                      </a:r>
                    </a:p>
                  </a:txBody>
                  <a:tcPr marL="23906" marR="23906" marT="11953" marB="11953" anchor="ctr">
                    <a:lnL>
                      <a:noFill/>
                    </a:lnL>
                    <a:lnR>
                      <a:noFill/>
                    </a:lnR>
                    <a:lnT>
                      <a:noFill/>
                    </a:lnT>
                    <a:lnB>
                      <a:noFill/>
                    </a:lnB>
                  </a:tcPr>
                </a:tc>
              </a:tr>
              <a:tr h="412842">
                <a:tc>
                  <a:txBody>
                    <a:bodyPr/>
                    <a:lstStyle/>
                    <a:p>
                      <a:pPr algn="ctr"/>
                      <a:r>
                        <a:rPr lang="fr-FR" sz="1000"/>
                        <a:t>10</a:t>
                      </a:r>
                    </a:p>
                  </a:txBody>
                  <a:tcPr marL="23906" marR="23906" marT="11953" marB="11953" anchor="ctr">
                    <a:lnL>
                      <a:noFill/>
                    </a:lnL>
                    <a:lnR>
                      <a:noFill/>
                    </a:lnR>
                    <a:lnT>
                      <a:noFill/>
                    </a:lnT>
                    <a:lnB>
                      <a:noFill/>
                    </a:lnB>
                  </a:tcPr>
                </a:tc>
                <a:tc>
                  <a:txBody>
                    <a:bodyPr/>
                    <a:lstStyle/>
                    <a:p>
                      <a:pPr algn="ctr"/>
                      <a:r>
                        <a:rPr lang="fr-FR" sz="1000"/>
                        <a:t>55-63</a:t>
                      </a:r>
                    </a:p>
                  </a:txBody>
                  <a:tcPr marL="23906" marR="23906" marT="11953" marB="11953" anchor="ctr">
                    <a:lnL>
                      <a:noFill/>
                    </a:lnL>
                    <a:lnR>
                      <a:noFill/>
                    </a:lnR>
                    <a:lnT>
                      <a:noFill/>
                    </a:lnT>
                    <a:lnB>
                      <a:noFill/>
                    </a:lnB>
                  </a:tcPr>
                </a:tc>
                <a:tc>
                  <a:txBody>
                    <a:bodyPr/>
                    <a:lstStyle/>
                    <a:p>
                      <a:pPr algn="ctr"/>
                      <a:r>
                        <a:rPr lang="fr-FR" sz="1000"/>
                        <a:t>48-55</a:t>
                      </a:r>
                    </a:p>
                  </a:txBody>
                  <a:tcPr marL="23906" marR="23906" marT="11953" marB="11953" anchor="ctr">
                    <a:lnL>
                      <a:noFill/>
                    </a:lnL>
                    <a:lnR>
                      <a:noFill/>
                    </a:lnR>
                    <a:lnT>
                      <a:noFill/>
                    </a:lnT>
                    <a:lnB>
                      <a:noFill/>
                    </a:lnB>
                  </a:tcPr>
                </a:tc>
                <a:tc>
                  <a:txBody>
                    <a:bodyPr/>
                    <a:lstStyle/>
                    <a:p>
                      <a:pPr algn="ctr"/>
                      <a:r>
                        <a:rPr lang="fr-FR" sz="1000"/>
                        <a:t> Storm</a:t>
                      </a:r>
                    </a:p>
                  </a:txBody>
                  <a:tcPr marL="23906" marR="23906" marT="11953" marB="11953" anchor="ctr">
                    <a:lnL>
                      <a:noFill/>
                    </a:lnL>
                    <a:lnR>
                      <a:noFill/>
                    </a:lnR>
                    <a:lnT>
                      <a:noFill/>
                    </a:lnT>
                    <a:lnB>
                      <a:noFill/>
                    </a:lnB>
                  </a:tcPr>
                </a:tc>
                <a:tc>
                  <a:txBody>
                    <a:bodyPr/>
                    <a:lstStyle/>
                    <a:p>
                      <a:pPr algn="ctr"/>
                      <a:r>
                        <a:rPr lang="en-US" sz="1000"/>
                        <a:t> Very high waves. </a:t>
                      </a:r>
                      <a:br>
                        <a:rPr lang="en-US" sz="1000"/>
                      </a:br>
                      <a:r>
                        <a:rPr lang="en-US" sz="1000"/>
                        <a:t>The sea surface is white</a:t>
                      </a:r>
                    </a:p>
                  </a:txBody>
                  <a:tcPr marL="23906" marR="23906" marT="11953" marB="11953" anchor="ctr">
                    <a:lnL>
                      <a:noFill/>
                    </a:lnL>
                    <a:lnR>
                      <a:noFill/>
                    </a:lnR>
                    <a:lnT>
                      <a:noFill/>
                    </a:lnT>
                    <a:lnB>
                      <a:noFill/>
                    </a:lnB>
                  </a:tcPr>
                </a:tc>
                <a:tc>
                  <a:txBody>
                    <a:bodyPr/>
                    <a:lstStyle/>
                    <a:p>
                      <a:pPr algn="ctr"/>
                      <a:r>
                        <a:rPr lang="en-US" sz="1000" dirty="0"/>
                        <a:t> Trees uprooted. Considerable structural damage</a:t>
                      </a:r>
                    </a:p>
                  </a:txBody>
                  <a:tcPr marL="23906" marR="23906" marT="11953" marB="11953" anchor="ctr">
                    <a:lnL>
                      <a:noFill/>
                    </a:lnL>
                    <a:lnR>
                      <a:noFill/>
                    </a:lnR>
                    <a:lnT>
                      <a:noFill/>
                    </a:lnT>
                    <a:lnB>
                      <a:noFill/>
                    </a:lnB>
                  </a:tcPr>
                </a:tc>
              </a:tr>
              <a:tr h="317572">
                <a:tc>
                  <a:txBody>
                    <a:bodyPr/>
                    <a:lstStyle/>
                    <a:p>
                      <a:pPr algn="ctr"/>
                      <a:r>
                        <a:rPr lang="fr-FR" sz="1000"/>
                        <a:t>11</a:t>
                      </a:r>
                    </a:p>
                  </a:txBody>
                  <a:tcPr marL="23906" marR="23906" marT="11953" marB="11953" anchor="ctr">
                    <a:lnL>
                      <a:noFill/>
                    </a:lnL>
                    <a:lnR>
                      <a:noFill/>
                    </a:lnR>
                    <a:lnT>
                      <a:noFill/>
                    </a:lnT>
                    <a:lnB>
                      <a:noFill/>
                    </a:lnB>
                  </a:tcPr>
                </a:tc>
                <a:tc>
                  <a:txBody>
                    <a:bodyPr/>
                    <a:lstStyle/>
                    <a:p>
                      <a:pPr algn="ctr"/>
                      <a:r>
                        <a:rPr lang="fr-FR" sz="1000"/>
                        <a:t>64-72</a:t>
                      </a:r>
                    </a:p>
                  </a:txBody>
                  <a:tcPr marL="23906" marR="23906" marT="11953" marB="11953" anchor="ctr">
                    <a:lnL>
                      <a:noFill/>
                    </a:lnL>
                    <a:lnR>
                      <a:noFill/>
                    </a:lnR>
                    <a:lnT>
                      <a:noFill/>
                    </a:lnT>
                    <a:lnB>
                      <a:noFill/>
                    </a:lnB>
                  </a:tcPr>
                </a:tc>
                <a:tc>
                  <a:txBody>
                    <a:bodyPr/>
                    <a:lstStyle/>
                    <a:p>
                      <a:pPr algn="ctr"/>
                      <a:r>
                        <a:rPr lang="fr-FR" sz="1000"/>
                        <a:t>56-63</a:t>
                      </a:r>
                    </a:p>
                  </a:txBody>
                  <a:tcPr marL="23906" marR="23906" marT="11953" marB="11953" anchor="ctr">
                    <a:lnL>
                      <a:noFill/>
                    </a:lnL>
                    <a:lnR>
                      <a:noFill/>
                    </a:lnR>
                    <a:lnT>
                      <a:noFill/>
                    </a:lnT>
                    <a:lnB>
                      <a:noFill/>
                    </a:lnB>
                  </a:tcPr>
                </a:tc>
                <a:tc>
                  <a:txBody>
                    <a:bodyPr/>
                    <a:lstStyle/>
                    <a:p>
                      <a:pPr algn="ctr"/>
                      <a:r>
                        <a:rPr lang="fr-FR" sz="1000"/>
                        <a:t> Violent storm</a:t>
                      </a:r>
                    </a:p>
                  </a:txBody>
                  <a:tcPr marL="23906" marR="23906" marT="11953" marB="11953" anchor="ctr">
                    <a:lnL>
                      <a:noFill/>
                    </a:lnL>
                    <a:lnR>
                      <a:noFill/>
                    </a:lnR>
                    <a:lnT>
                      <a:noFill/>
                    </a:lnT>
                    <a:lnB>
                      <a:noFill/>
                    </a:lnB>
                  </a:tcPr>
                </a:tc>
                <a:tc>
                  <a:txBody>
                    <a:bodyPr/>
                    <a:lstStyle/>
                    <a:p>
                      <a:pPr algn="ctr"/>
                      <a:r>
                        <a:rPr lang="fr-FR" sz="1000"/>
                        <a:t> Exceptionally high waves</a:t>
                      </a:r>
                    </a:p>
                  </a:txBody>
                  <a:tcPr marL="23906" marR="23906" marT="11953" marB="11953" anchor="ctr">
                    <a:lnL>
                      <a:noFill/>
                    </a:lnL>
                    <a:lnR>
                      <a:noFill/>
                    </a:lnR>
                    <a:lnT>
                      <a:noFill/>
                    </a:lnT>
                    <a:lnB>
                      <a:noFill/>
                    </a:lnB>
                  </a:tcPr>
                </a:tc>
                <a:tc>
                  <a:txBody>
                    <a:bodyPr/>
                    <a:lstStyle/>
                    <a:p>
                      <a:pPr algn="ctr"/>
                      <a:r>
                        <a:rPr lang="fr-FR" sz="1000" dirty="0"/>
                        <a:t> </a:t>
                      </a:r>
                      <a:r>
                        <a:rPr lang="fr-FR" sz="1000" dirty="0" err="1"/>
                        <a:t>Widespread</a:t>
                      </a:r>
                      <a:r>
                        <a:rPr lang="fr-FR" sz="1000" dirty="0"/>
                        <a:t> structural damage</a:t>
                      </a:r>
                    </a:p>
                  </a:txBody>
                  <a:tcPr marL="23906" marR="23906" marT="11953" marB="11953" anchor="ctr">
                    <a:lnL>
                      <a:noFill/>
                    </a:lnL>
                    <a:lnR>
                      <a:noFill/>
                    </a:lnR>
                    <a:lnT>
                      <a:noFill/>
                    </a:lnT>
                    <a:lnB>
                      <a:noFill/>
                    </a:lnB>
                  </a:tcPr>
                </a:tc>
              </a:tr>
              <a:tr h="412842">
                <a:tc>
                  <a:txBody>
                    <a:bodyPr/>
                    <a:lstStyle/>
                    <a:p>
                      <a:pPr algn="ctr"/>
                      <a:r>
                        <a:rPr lang="fr-FR" sz="1000"/>
                        <a:t>12</a:t>
                      </a:r>
                    </a:p>
                  </a:txBody>
                  <a:tcPr marL="23906" marR="23906" marT="11953" marB="11953" anchor="ctr">
                    <a:lnL>
                      <a:noFill/>
                    </a:lnL>
                    <a:lnR>
                      <a:noFill/>
                    </a:lnR>
                    <a:lnT>
                      <a:noFill/>
                    </a:lnT>
                    <a:lnB>
                      <a:noFill/>
                    </a:lnB>
                  </a:tcPr>
                </a:tc>
                <a:tc>
                  <a:txBody>
                    <a:bodyPr/>
                    <a:lstStyle/>
                    <a:p>
                      <a:pPr algn="ctr"/>
                      <a:r>
                        <a:rPr lang="fr-FR" sz="1000"/>
                        <a:t>73-82</a:t>
                      </a:r>
                    </a:p>
                  </a:txBody>
                  <a:tcPr marL="23906" marR="23906" marT="11953" marB="11953" anchor="ctr">
                    <a:lnL>
                      <a:noFill/>
                    </a:lnL>
                    <a:lnR>
                      <a:noFill/>
                    </a:lnR>
                    <a:lnT>
                      <a:noFill/>
                    </a:lnT>
                    <a:lnB>
                      <a:noFill/>
                    </a:lnB>
                  </a:tcPr>
                </a:tc>
                <a:tc>
                  <a:txBody>
                    <a:bodyPr/>
                    <a:lstStyle/>
                    <a:p>
                      <a:pPr algn="ctr"/>
                      <a:r>
                        <a:rPr lang="fr-FR" sz="1000"/>
                        <a:t>64-71</a:t>
                      </a:r>
                    </a:p>
                  </a:txBody>
                  <a:tcPr marL="23906" marR="23906" marT="11953" marB="11953" anchor="ctr">
                    <a:lnL>
                      <a:noFill/>
                    </a:lnL>
                    <a:lnR>
                      <a:noFill/>
                    </a:lnR>
                    <a:lnT>
                      <a:noFill/>
                    </a:lnT>
                    <a:lnB>
                      <a:noFill/>
                    </a:lnB>
                  </a:tcPr>
                </a:tc>
                <a:tc>
                  <a:txBody>
                    <a:bodyPr/>
                    <a:lstStyle/>
                    <a:p>
                      <a:pPr algn="ctr"/>
                      <a:r>
                        <a:rPr lang="fr-FR" sz="1000"/>
                        <a:t> Hurricane</a:t>
                      </a:r>
                    </a:p>
                  </a:txBody>
                  <a:tcPr marL="23906" marR="23906" marT="11953" marB="11953" anchor="ctr">
                    <a:lnL>
                      <a:noFill/>
                    </a:lnL>
                    <a:lnR>
                      <a:noFill/>
                    </a:lnR>
                    <a:lnT>
                      <a:noFill/>
                    </a:lnT>
                    <a:lnB>
                      <a:noFill/>
                    </a:lnB>
                  </a:tcPr>
                </a:tc>
                <a:tc>
                  <a:txBody>
                    <a:bodyPr/>
                    <a:lstStyle/>
                    <a:p>
                      <a:pPr algn="ctr"/>
                      <a:r>
                        <a:rPr lang="en-US" sz="1000"/>
                        <a:t> Sea completely white with driving spray.</a:t>
                      </a:r>
                    </a:p>
                  </a:txBody>
                  <a:tcPr marL="23906" marR="23906" marT="11953" marB="11953" anchor="ctr">
                    <a:lnL>
                      <a:noFill/>
                    </a:lnL>
                    <a:lnR>
                      <a:noFill/>
                    </a:lnR>
                    <a:lnT>
                      <a:noFill/>
                    </a:lnT>
                    <a:lnB>
                      <a:noFill/>
                    </a:lnB>
                  </a:tcPr>
                </a:tc>
                <a:tc>
                  <a:txBody>
                    <a:bodyPr/>
                    <a:lstStyle/>
                    <a:p>
                      <a:pPr algn="ctr"/>
                      <a:r>
                        <a:rPr lang="en-US" sz="1000" dirty="0"/>
                        <a:t> Massive and widespread damage to structure</a:t>
                      </a:r>
                    </a:p>
                  </a:txBody>
                  <a:tcPr marL="23906" marR="23906" marT="11953" marB="11953" anchor="ctr">
                    <a:lnL>
                      <a:noFill/>
                    </a:lnL>
                    <a:lnR>
                      <a:noFill/>
                    </a:lnR>
                    <a:lnT>
                      <a:noFill/>
                    </a:lnT>
                    <a:lnB>
                      <a:noFill/>
                    </a:lnB>
                  </a:tcPr>
                </a:tc>
              </a:tr>
            </a:tbl>
          </a:graphicData>
        </a:graphic>
      </p:graphicFrame>
      <p:sp>
        <p:nvSpPr>
          <p:cNvPr id="4" name="Rectangle 3"/>
          <p:cNvSpPr/>
          <p:nvPr/>
        </p:nvSpPr>
        <p:spPr>
          <a:xfrm>
            <a:off x="0" y="0"/>
            <a:ext cx="9144000" cy="923330"/>
          </a:xfrm>
          <a:prstGeom prst="rect">
            <a:avLst/>
          </a:prstGeom>
        </p:spPr>
        <p:txBody>
          <a:bodyPr wrap="square">
            <a:spAutoFit/>
          </a:bodyPr>
          <a:lstStyle/>
          <a:p>
            <a:r>
              <a:rPr lang="en-US" dirty="0" smtClean="0"/>
              <a:t>The Beaufort scale is an empirical measure for the intensity of the weather based mainly on wind power. The scale was created by the British naval commander Sir Francis Beaufort around 1806. </a:t>
            </a:r>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6" name="Text Box 6"/>
          <p:cNvSpPr txBox="1">
            <a:spLocks noChangeArrowheads="1"/>
          </p:cNvSpPr>
          <p:nvPr/>
        </p:nvSpPr>
        <p:spPr bwMode="auto">
          <a:xfrm>
            <a:off x="1524000" y="838200"/>
            <a:ext cx="6629400" cy="762000"/>
          </a:xfrm>
          <a:prstGeom prst="rect">
            <a:avLst/>
          </a:prstGeom>
          <a:noFill/>
          <a:ln w="9525">
            <a:noFill/>
            <a:miter lim="800000"/>
            <a:headEnd/>
            <a:tailEnd/>
          </a:ln>
          <a:effectLst/>
        </p:spPr>
        <p:txBody>
          <a:bodyPr>
            <a:spAutoFit/>
          </a:bodyPr>
          <a:lstStyle/>
          <a:p>
            <a:pPr>
              <a:spcBef>
                <a:spcPct val="50000"/>
              </a:spcBef>
            </a:pPr>
            <a:r>
              <a:rPr lang="en-US" sz="4400" i="1">
                <a:solidFill>
                  <a:srgbClr val="111419"/>
                </a:solidFill>
                <a:latin typeface="Comic Sans MS" pitchFamily="66" charset="0"/>
              </a:rPr>
              <a:t>WHAT IS ACID RAIN?</a:t>
            </a:r>
          </a:p>
        </p:txBody>
      </p:sp>
      <p:sp>
        <p:nvSpPr>
          <p:cNvPr id="20498" name="Text Box 18"/>
          <p:cNvSpPr txBox="1">
            <a:spLocks noChangeArrowheads="1"/>
          </p:cNvSpPr>
          <p:nvPr/>
        </p:nvSpPr>
        <p:spPr bwMode="auto">
          <a:xfrm>
            <a:off x="1600200" y="2057400"/>
            <a:ext cx="6400800" cy="366713"/>
          </a:xfrm>
          <a:prstGeom prst="rect">
            <a:avLst/>
          </a:prstGeom>
          <a:noFill/>
          <a:ln w="9525">
            <a:noFill/>
            <a:miter lim="800000"/>
            <a:headEnd/>
            <a:tailEnd/>
          </a:ln>
          <a:effectLst/>
        </p:spPr>
        <p:txBody>
          <a:bodyPr>
            <a:spAutoFit/>
          </a:bodyPr>
          <a:lstStyle/>
          <a:p>
            <a:pPr>
              <a:spcBef>
                <a:spcPct val="50000"/>
              </a:spcBef>
            </a:pPr>
            <a:endParaRPr lang="fr-FR" sz="1800">
              <a:latin typeface="Tahoma" pitchFamily="34" charset="0"/>
            </a:endParaRPr>
          </a:p>
        </p:txBody>
      </p:sp>
      <p:sp>
        <p:nvSpPr>
          <p:cNvPr id="20499" name="Text Box 19"/>
          <p:cNvSpPr txBox="1">
            <a:spLocks noChangeArrowheads="1"/>
          </p:cNvSpPr>
          <p:nvPr/>
        </p:nvSpPr>
        <p:spPr bwMode="auto">
          <a:xfrm>
            <a:off x="1676400" y="1905000"/>
            <a:ext cx="6324600" cy="822325"/>
          </a:xfrm>
          <a:prstGeom prst="rect">
            <a:avLst/>
          </a:prstGeom>
          <a:noFill/>
          <a:ln w="9525">
            <a:noFill/>
            <a:miter lim="800000"/>
            <a:headEnd/>
            <a:tailEnd/>
          </a:ln>
          <a:effectLst/>
        </p:spPr>
        <p:txBody>
          <a:bodyPr>
            <a:spAutoFit/>
          </a:bodyPr>
          <a:lstStyle/>
          <a:p>
            <a:pPr>
              <a:spcBef>
                <a:spcPct val="50000"/>
              </a:spcBef>
            </a:pPr>
            <a:r>
              <a:rPr lang="en-US">
                <a:latin typeface="Tahoma" pitchFamily="34" charset="0"/>
              </a:rPr>
              <a:t>Acid rain is rain that is more acidic than normal.</a:t>
            </a:r>
          </a:p>
        </p:txBody>
      </p:sp>
      <p:sp>
        <p:nvSpPr>
          <p:cNvPr id="20500" name="Text Box 20"/>
          <p:cNvSpPr txBox="1">
            <a:spLocks noChangeArrowheads="1"/>
          </p:cNvSpPr>
          <p:nvPr/>
        </p:nvSpPr>
        <p:spPr bwMode="auto">
          <a:xfrm>
            <a:off x="1676400" y="3048000"/>
            <a:ext cx="5562600" cy="1552575"/>
          </a:xfrm>
          <a:prstGeom prst="rect">
            <a:avLst/>
          </a:prstGeom>
          <a:noFill/>
          <a:ln w="9525">
            <a:noFill/>
            <a:miter lim="800000"/>
            <a:headEnd/>
            <a:tailEnd/>
          </a:ln>
          <a:effectLst/>
        </p:spPr>
        <p:txBody>
          <a:bodyPr>
            <a:spAutoFit/>
          </a:bodyPr>
          <a:lstStyle/>
          <a:p>
            <a:r>
              <a:rPr lang="en-US">
                <a:latin typeface="Tahoma" pitchFamily="34" charset="0"/>
              </a:rPr>
              <a:t>Acid rain's spread and damage involves weather, chemistry, soil, and the life cycles of plants and animals on the land and from acid rain in the water.</a:t>
            </a:r>
          </a:p>
        </p:txBody>
      </p:sp>
      <p:sp>
        <p:nvSpPr>
          <p:cNvPr id="20501" name="Text Box 21"/>
          <p:cNvSpPr txBox="1">
            <a:spLocks noChangeArrowheads="1"/>
          </p:cNvSpPr>
          <p:nvPr/>
        </p:nvSpPr>
        <p:spPr bwMode="auto">
          <a:xfrm>
            <a:off x="1676400" y="5021263"/>
            <a:ext cx="5791200" cy="822325"/>
          </a:xfrm>
          <a:prstGeom prst="rect">
            <a:avLst/>
          </a:prstGeom>
          <a:noFill/>
          <a:ln w="9525">
            <a:noFill/>
            <a:miter lim="800000"/>
            <a:headEnd/>
            <a:tailEnd/>
          </a:ln>
          <a:effectLst/>
        </p:spPr>
        <p:txBody>
          <a:bodyPr>
            <a:spAutoFit/>
          </a:bodyPr>
          <a:lstStyle/>
          <a:p>
            <a:r>
              <a:rPr lang="en-US">
                <a:latin typeface="Tahoma" pitchFamily="34" charset="0"/>
              </a:rPr>
              <a:t>Sulfur dioxide and nitrogen oxides, the major sources of acid rain.</a:t>
            </a:r>
          </a:p>
        </p:txBody>
      </p:sp>
    </p:spTree>
  </p:cSld>
  <p:clrMapOvr>
    <a:masterClrMapping/>
  </p:clrMapOvr>
  <p:transition advClick="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phscale2"/>
          <p:cNvPicPr>
            <a:picLocks noChangeAspect="1" noChangeArrowheads="1"/>
          </p:cNvPicPr>
          <p:nvPr/>
        </p:nvPicPr>
        <p:blipFill>
          <a:blip r:embed="rId2" cstate="print"/>
          <a:srcRect/>
          <a:stretch>
            <a:fillRect/>
          </a:stretch>
        </p:blipFill>
        <p:spPr bwMode="auto">
          <a:xfrm>
            <a:off x="0" y="152400"/>
            <a:ext cx="9144000" cy="6858000"/>
          </a:xfrm>
          <a:prstGeom prst="rect">
            <a:avLst/>
          </a:prstGeom>
          <a:noFill/>
          <a:ln w="9525">
            <a:noFill/>
            <a:miter lim="800000"/>
            <a:headEnd/>
            <a:tailEnd/>
          </a:ln>
          <a:effectLst/>
        </p:spPr>
      </p:pic>
      <p:sp>
        <p:nvSpPr>
          <p:cNvPr id="58371" name="Text Box 3"/>
          <p:cNvSpPr txBox="1">
            <a:spLocks noChangeArrowheads="1"/>
          </p:cNvSpPr>
          <p:nvPr/>
        </p:nvSpPr>
        <p:spPr bwMode="auto">
          <a:xfrm>
            <a:off x="2590800" y="0"/>
            <a:ext cx="4038600" cy="457200"/>
          </a:xfrm>
          <a:prstGeom prst="rect">
            <a:avLst/>
          </a:prstGeom>
          <a:noFill/>
          <a:ln w="9525">
            <a:noFill/>
            <a:miter lim="800000"/>
            <a:headEnd/>
            <a:tailEnd/>
          </a:ln>
          <a:effectLst/>
        </p:spPr>
        <p:txBody>
          <a:bodyPr>
            <a:spAutoFit/>
          </a:bodyPr>
          <a:lstStyle/>
          <a:p>
            <a:pPr>
              <a:spcBef>
                <a:spcPct val="50000"/>
              </a:spcBef>
            </a:pPr>
            <a:r>
              <a:rPr lang="en-US" b="1" i="1" u="sng">
                <a:solidFill>
                  <a:schemeClr val="accent1"/>
                </a:solidFill>
                <a:effectLst>
                  <a:outerShdw blurRad="38100" dist="38100" dir="2700000" algn="tl">
                    <a:srgbClr val="000000"/>
                  </a:outerShdw>
                </a:effectLst>
              </a:rPr>
              <a:t>Measurement of acidity of Rain</a:t>
            </a:r>
          </a:p>
        </p:txBody>
      </p:sp>
    </p:spTree>
  </p:cSld>
  <p:clrMapOvr>
    <a:masterClrMapping/>
  </p:clrMapOvr>
  <p:transition advClick="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sz="5400" i="1">
                <a:solidFill>
                  <a:srgbClr val="FBC08F"/>
                </a:solidFill>
                <a:latin typeface="Monotype Corsiva" pitchFamily="66" charset="0"/>
              </a:rPr>
              <a:t>TYPES OF ACID RAIN</a:t>
            </a:r>
          </a:p>
        </p:txBody>
      </p:sp>
      <p:graphicFrame>
        <p:nvGraphicFramePr>
          <p:cNvPr id="45059" name="Organization Chart 3"/>
          <p:cNvGraphicFramePr>
            <a:graphicFrameLocks/>
          </p:cNvGraphicFramePr>
          <p:nvPr>
            <p:ph idx="1"/>
          </p:nvPr>
        </p:nvGraphicFramePr>
        <p:xfrm>
          <a:off x="381000" y="1981200"/>
          <a:ext cx="8229600" cy="4114800"/>
        </p:xfrm>
        <a:graphic>
          <a:graphicData uri="http://schemas.openxmlformats.org/drawingml/2006/compatibility">
            <com:legacyDrawing xmlns:com="http://schemas.openxmlformats.org/drawingml/2006/compatibility" spid="_x0000_s120834"/>
          </a:graphicData>
        </a:graphic>
      </p:graphicFrame>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38200" y="533400"/>
            <a:ext cx="7467600" cy="762000"/>
          </a:xfrm>
          <a:prstGeom prst="rect">
            <a:avLst/>
          </a:prstGeom>
        </p:spPr>
        <p:txBody>
          <a:bodyPr/>
          <a:lstStyle/>
          <a:p>
            <a:pPr>
              <a:defRPr/>
            </a:pPr>
            <a:r>
              <a:rPr lang="en-US" sz="4000" b="0" kern="0" dirty="0">
                <a:latin typeface="+mj-lt"/>
                <a:ea typeface="+mj-ea"/>
                <a:cs typeface="+mj-cs"/>
              </a:rPr>
              <a:t>Primary and </a:t>
            </a:r>
            <a:r>
              <a:rPr lang="en-US" sz="4000" b="0" kern="0" dirty="0" smtClean="0">
                <a:latin typeface="+mj-lt"/>
                <a:ea typeface="+mj-ea"/>
                <a:cs typeface="+mj-cs"/>
              </a:rPr>
              <a:t>Secondary Pollutants </a:t>
            </a:r>
            <a:r>
              <a:rPr lang="en-US" sz="4000" b="0" kern="0" dirty="0">
                <a:solidFill>
                  <a:schemeClr val="hlink"/>
                </a:solidFill>
                <a:latin typeface="+mj-lt"/>
                <a:ea typeface="+mj-ea"/>
                <a:cs typeface="+mj-cs"/>
              </a:rPr>
              <a:t/>
            </a:r>
            <a:br>
              <a:rPr lang="en-US" sz="4000" b="0" kern="0" dirty="0">
                <a:solidFill>
                  <a:schemeClr val="hlink"/>
                </a:solidFill>
                <a:latin typeface="+mj-lt"/>
                <a:ea typeface="+mj-ea"/>
                <a:cs typeface="+mj-cs"/>
              </a:rPr>
            </a:br>
            <a:endParaRPr lang="en-US" sz="4000" b="0" kern="0" dirty="0">
              <a:solidFill>
                <a:schemeClr val="hlink"/>
              </a:solidFill>
              <a:latin typeface="+mj-lt"/>
              <a:ea typeface="+mj-ea"/>
              <a:cs typeface="+mj-cs"/>
            </a:endParaRPr>
          </a:p>
        </p:txBody>
      </p:sp>
      <p:sp>
        <p:nvSpPr>
          <p:cNvPr id="3" name="Rectangle 3"/>
          <p:cNvSpPr txBox="1">
            <a:spLocks noChangeArrowheads="1"/>
          </p:cNvSpPr>
          <p:nvPr/>
        </p:nvSpPr>
        <p:spPr>
          <a:xfrm>
            <a:off x="381000" y="1600200"/>
            <a:ext cx="8458200" cy="4068763"/>
          </a:xfrm>
          <a:prstGeom prst="rect">
            <a:avLst/>
          </a:prstGeom>
        </p:spPr>
        <p:txBody>
          <a:bodyPr/>
          <a:lstStyle/>
          <a:p>
            <a:pPr marL="342900" indent="-342900" algn="l">
              <a:spcBef>
                <a:spcPct val="20000"/>
              </a:spcBef>
              <a:buFontTx/>
              <a:buChar char="•"/>
              <a:defRPr/>
            </a:pPr>
            <a:r>
              <a:rPr lang="en-US" sz="3200" kern="0" dirty="0">
                <a:latin typeface="+mn-lt"/>
              </a:rPr>
              <a:t>Air pollutants </a:t>
            </a:r>
            <a:r>
              <a:rPr lang="en-US" sz="3200" b="0" kern="0" dirty="0">
                <a:latin typeface="+mn-lt"/>
              </a:rPr>
              <a:t>occur either as </a:t>
            </a:r>
            <a:br>
              <a:rPr lang="en-US" sz="3200" b="0" kern="0" dirty="0">
                <a:latin typeface="+mn-lt"/>
              </a:rPr>
            </a:br>
            <a:r>
              <a:rPr lang="en-US" sz="3200" b="0" kern="0" dirty="0">
                <a:solidFill>
                  <a:srgbClr val="C00000"/>
                </a:solidFill>
                <a:latin typeface="+mn-lt"/>
              </a:rPr>
              <a:t>gases or particulate matter</a:t>
            </a:r>
          </a:p>
          <a:p>
            <a:pPr marL="342900" indent="-342900" algn="l">
              <a:spcBef>
                <a:spcPct val="20000"/>
              </a:spcBef>
              <a:buClr>
                <a:schemeClr val="tx1"/>
              </a:buClr>
              <a:buFont typeface="Arial" pitchFamily="34" charset="0"/>
              <a:buChar char="•"/>
              <a:defRPr/>
            </a:pPr>
            <a:r>
              <a:rPr lang="en-US" sz="3200" kern="0" dirty="0">
                <a:solidFill>
                  <a:schemeClr val="tx2"/>
                </a:solidFill>
                <a:latin typeface="+mn-lt"/>
              </a:rPr>
              <a:t>Primary</a:t>
            </a:r>
            <a:r>
              <a:rPr lang="en-US" sz="3200" b="0" kern="0" dirty="0">
                <a:solidFill>
                  <a:schemeClr val="tx2"/>
                </a:solidFill>
                <a:latin typeface="+mn-lt"/>
              </a:rPr>
              <a:t> air </a:t>
            </a:r>
            <a:r>
              <a:rPr lang="en-US" sz="3200" b="0" kern="0" dirty="0" smtClean="0">
                <a:solidFill>
                  <a:schemeClr val="tx2"/>
                </a:solidFill>
                <a:latin typeface="+mn-lt"/>
              </a:rPr>
              <a:t>pollutants</a:t>
            </a:r>
            <a:endParaRPr lang="en-US" sz="3200" b="0" kern="0" dirty="0">
              <a:latin typeface="+mn-lt"/>
            </a:endParaRPr>
          </a:p>
          <a:p>
            <a:pPr marL="342900" indent="-342900" algn="l">
              <a:spcBef>
                <a:spcPct val="20000"/>
              </a:spcBef>
              <a:buClr>
                <a:schemeClr val="tx1"/>
              </a:buClr>
              <a:buFontTx/>
              <a:buChar char="•"/>
              <a:defRPr/>
            </a:pPr>
            <a:r>
              <a:rPr lang="en-US" sz="3200" kern="0" dirty="0">
                <a:solidFill>
                  <a:schemeClr val="tx2"/>
                </a:solidFill>
                <a:latin typeface="+mn-lt"/>
              </a:rPr>
              <a:t>Secondary</a:t>
            </a:r>
            <a:r>
              <a:rPr lang="en-US" sz="3200" b="0" kern="0" dirty="0">
                <a:solidFill>
                  <a:schemeClr val="tx2"/>
                </a:solidFill>
                <a:latin typeface="+mn-lt"/>
              </a:rPr>
              <a:t> </a:t>
            </a:r>
            <a:r>
              <a:rPr lang="en-US" sz="3200" b="0" kern="0" dirty="0" smtClean="0">
                <a:solidFill>
                  <a:schemeClr val="tx2"/>
                </a:solidFill>
                <a:latin typeface="+mn-lt"/>
              </a:rPr>
              <a:t>pollutants</a:t>
            </a:r>
            <a:endParaRPr lang="en-US" sz="3200" b="0" kern="0"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Grp="1" noChangeArrowheads="1"/>
          </p:cNvSpPr>
          <p:nvPr>
            <p:ph type="title"/>
          </p:nvPr>
        </p:nvSpPr>
        <p:spPr/>
        <p:txBody>
          <a:bodyPr/>
          <a:lstStyle/>
          <a:p>
            <a:r>
              <a:rPr lang="en-US" sz="6000" i="1" u="sng">
                <a:solidFill>
                  <a:srgbClr val="FFCC66"/>
                </a:solidFill>
                <a:latin typeface="Monotype Corsiva" pitchFamily="66" charset="0"/>
              </a:rPr>
              <a:t>Acid Rain</a:t>
            </a:r>
          </a:p>
        </p:txBody>
      </p:sp>
      <p:sp>
        <p:nvSpPr>
          <p:cNvPr id="59397" name="Rectangle 5"/>
          <p:cNvSpPr>
            <a:spLocks noGrp="1" noChangeArrowheads="1"/>
          </p:cNvSpPr>
          <p:nvPr>
            <p:ph type="body" sz="half" idx="1"/>
          </p:nvPr>
        </p:nvSpPr>
        <p:spPr>
          <a:xfrm>
            <a:off x="457200" y="1981200"/>
            <a:ext cx="3733800" cy="4876800"/>
          </a:xfrm>
        </p:spPr>
        <p:txBody>
          <a:bodyPr/>
          <a:lstStyle/>
          <a:p>
            <a:pPr>
              <a:lnSpc>
                <a:spcPct val="90000"/>
              </a:lnSpc>
              <a:buFont typeface="Wingdings" pitchFamily="2" charset="2"/>
              <a:buNone/>
            </a:pPr>
            <a:r>
              <a:rPr lang="en-US" sz="3600" i="1" u="sng">
                <a:solidFill>
                  <a:srgbClr val="FFCC66"/>
                </a:solidFill>
                <a:latin typeface="Monotype Corsiva" pitchFamily="66" charset="0"/>
              </a:rPr>
              <a:t>Wet Deposition:-</a:t>
            </a:r>
            <a:endParaRPr lang="en-US" sz="3600">
              <a:solidFill>
                <a:srgbClr val="FFCC66"/>
              </a:solidFill>
              <a:effectLst/>
            </a:endParaRPr>
          </a:p>
          <a:p>
            <a:pPr>
              <a:lnSpc>
                <a:spcPct val="90000"/>
              </a:lnSpc>
            </a:pPr>
            <a:r>
              <a:rPr lang="en-US">
                <a:effectLst/>
              </a:rPr>
              <a:t>Wet deposition refers to acidic rain, fog, and snow. As this acidic water flows over and through the ground, it affects a variety of plants and animals.</a:t>
            </a:r>
            <a:r>
              <a:rPr lang="en-US"/>
              <a:t> </a:t>
            </a:r>
          </a:p>
        </p:txBody>
      </p:sp>
      <p:sp>
        <p:nvSpPr>
          <p:cNvPr id="59398" name="Rectangle 6"/>
          <p:cNvSpPr>
            <a:spLocks noGrp="1" noChangeArrowheads="1"/>
          </p:cNvSpPr>
          <p:nvPr>
            <p:ph type="body" sz="half" idx="2"/>
          </p:nvPr>
        </p:nvSpPr>
        <p:spPr>
          <a:xfrm>
            <a:off x="4648200" y="1981200"/>
            <a:ext cx="3505200" cy="4495800"/>
          </a:xfrm>
        </p:spPr>
        <p:txBody>
          <a:bodyPr/>
          <a:lstStyle/>
          <a:p>
            <a:pPr>
              <a:lnSpc>
                <a:spcPct val="90000"/>
              </a:lnSpc>
              <a:buFont typeface="Wingdings" pitchFamily="2" charset="2"/>
              <a:buNone/>
            </a:pPr>
            <a:r>
              <a:rPr lang="en-US" sz="3600" i="1" u="sng">
                <a:solidFill>
                  <a:srgbClr val="FFCC66"/>
                </a:solidFill>
                <a:latin typeface="Monotype Corsiva" pitchFamily="66" charset="0"/>
              </a:rPr>
              <a:t>Dry Deposition:-</a:t>
            </a:r>
            <a:endParaRPr lang="en-US" i="1" u="sng">
              <a:solidFill>
                <a:srgbClr val="FFCC66"/>
              </a:solidFill>
            </a:endParaRPr>
          </a:p>
          <a:p>
            <a:pPr>
              <a:lnSpc>
                <a:spcPct val="90000"/>
              </a:lnSpc>
            </a:pPr>
            <a:r>
              <a:rPr lang="en-US">
                <a:effectLst/>
              </a:rPr>
              <a:t>Dry deposition refers to acidic gases and particles. About half of the acidity in the atmosphere falls back to earth through dry deposition</a:t>
            </a:r>
            <a:r>
              <a:rPr lang="en-US"/>
              <a:t> </a:t>
            </a:r>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WordArt 4"/>
          <p:cNvSpPr>
            <a:spLocks noChangeArrowheads="1" noChangeShapeType="1" noTextEdit="1"/>
          </p:cNvSpPr>
          <p:nvPr/>
        </p:nvSpPr>
        <p:spPr bwMode="auto">
          <a:xfrm>
            <a:off x="381000" y="152400"/>
            <a:ext cx="6324600" cy="685800"/>
          </a:xfrm>
          <a:prstGeom prst="rect">
            <a:avLst/>
          </a:prstGeom>
        </p:spPr>
        <p:txBody>
          <a:bodyPr wrap="none" fromWordArt="1">
            <a:prstTxWarp prst="textPlain">
              <a:avLst>
                <a:gd name="adj" fmla="val 50000"/>
              </a:avLst>
            </a:prstTxWarp>
          </a:bodyPr>
          <a:lstStyle/>
          <a:p>
            <a:pPr algn="ctr"/>
            <a:r>
              <a:rPr lang="fr-FR" sz="6600" i="1" kern="10" dirty="0">
                <a:ln w="9525">
                  <a:solidFill>
                    <a:srgbClr val="000000"/>
                  </a:solidFill>
                  <a:round/>
                  <a:headEnd/>
                  <a:tailEnd/>
                </a:ln>
                <a:solidFill>
                  <a:schemeClr val="tx2"/>
                </a:solidFill>
                <a:latin typeface="DFKai-SB"/>
                <a:ea typeface="DFKai-SB"/>
              </a:rPr>
              <a:t>CAUSES OF ACID RAIN</a:t>
            </a:r>
          </a:p>
        </p:txBody>
      </p:sp>
      <p:sp>
        <p:nvSpPr>
          <p:cNvPr id="27653" name="Rectangle 5"/>
          <p:cNvSpPr>
            <a:spLocks noGrp="1" noChangeArrowheads="1"/>
          </p:cNvSpPr>
          <p:nvPr>
            <p:ph type="body" idx="1"/>
          </p:nvPr>
        </p:nvSpPr>
        <p:spPr>
          <a:xfrm>
            <a:off x="457200" y="1447800"/>
            <a:ext cx="4686300" cy="4114800"/>
          </a:xfrm>
          <a:noFill/>
          <a:ln/>
        </p:spPr>
        <p:txBody>
          <a:bodyPr>
            <a:normAutofit lnSpcReduction="10000"/>
          </a:bodyPr>
          <a:lstStyle/>
          <a:p>
            <a:pPr>
              <a:lnSpc>
                <a:spcPct val="80000"/>
              </a:lnSpc>
            </a:pPr>
            <a:r>
              <a:rPr lang="en-GB" sz="2400"/>
              <a:t>Burning coal, Oil and natural gas, in power stations makes electricity, giving off sulphur dioxide gas.</a:t>
            </a:r>
          </a:p>
          <a:p>
            <a:pPr>
              <a:lnSpc>
                <a:spcPct val="80000"/>
              </a:lnSpc>
            </a:pPr>
            <a:endParaRPr lang="en-GB" sz="2400"/>
          </a:p>
          <a:p>
            <a:pPr>
              <a:lnSpc>
                <a:spcPct val="80000"/>
              </a:lnSpc>
            </a:pPr>
            <a:r>
              <a:rPr lang="en-GB" sz="2400"/>
              <a:t>Burning petrol and oil in vehicle engines gives off nitrogen oxides as gases.</a:t>
            </a:r>
          </a:p>
          <a:p>
            <a:pPr>
              <a:lnSpc>
                <a:spcPct val="80000"/>
              </a:lnSpc>
            </a:pPr>
            <a:endParaRPr lang="en-GB" sz="2400"/>
          </a:p>
          <a:p>
            <a:pPr>
              <a:lnSpc>
                <a:spcPct val="80000"/>
              </a:lnSpc>
            </a:pPr>
            <a:r>
              <a:rPr lang="en-GB" sz="2400"/>
              <a:t>These gases mix with water vapour and rainwater in the atmosphere producing weak solutions of sulphuric and nitric acids – which fall as acid rain.</a:t>
            </a:r>
          </a:p>
        </p:txBody>
      </p:sp>
      <p:pic>
        <p:nvPicPr>
          <p:cNvPr id="27654" name="Picture 6" descr="Chimney - Steam / Smoke"/>
          <p:cNvPicPr>
            <a:picLocks noChangeAspect="1" noChangeArrowheads="1"/>
          </p:cNvPicPr>
          <p:nvPr/>
        </p:nvPicPr>
        <p:blipFill>
          <a:blip r:embed="rId2" cstate="print"/>
          <a:srcRect/>
          <a:stretch>
            <a:fillRect/>
          </a:stretch>
        </p:blipFill>
        <p:spPr bwMode="auto">
          <a:xfrm>
            <a:off x="5219700" y="1341438"/>
            <a:ext cx="3578225" cy="2386012"/>
          </a:xfrm>
          <a:prstGeom prst="rect">
            <a:avLst/>
          </a:prstGeom>
          <a:noFill/>
        </p:spPr>
      </p:pic>
      <p:pic>
        <p:nvPicPr>
          <p:cNvPr id="27655" name="Picture 7" descr="Traffic Jam"/>
          <p:cNvPicPr>
            <a:picLocks noChangeAspect="1" noChangeArrowheads="1"/>
          </p:cNvPicPr>
          <p:nvPr/>
        </p:nvPicPr>
        <p:blipFill>
          <a:blip r:embed="rId3" cstate="print"/>
          <a:srcRect/>
          <a:stretch>
            <a:fillRect/>
          </a:stretch>
        </p:blipFill>
        <p:spPr bwMode="auto">
          <a:xfrm>
            <a:off x="5148263" y="4221163"/>
            <a:ext cx="3649662" cy="2432050"/>
          </a:xfrm>
          <a:prstGeom prst="rect">
            <a:avLst/>
          </a:prstGeom>
          <a:noFill/>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653">
                                            <p:txEl>
                                              <p:pRg st="0" end="0"/>
                                            </p:txEl>
                                          </p:spTgt>
                                        </p:tgtEl>
                                        <p:attrNameLst>
                                          <p:attrName>style.visibility</p:attrName>
                                        </p:attrNameLst>
                                      </p:cBhvr>
                                      <p:to>
                                        <p:strVal val="visible"/>
                                      </p:to>
                                    </p:set>
                                    <p:anim calcmode="lin" valueType="num">
                                      <p:cBhvr additive="base">
                                        <p:cTn id="7" dur="500" fill="hold"/>
                                        <p:tgtEl>
                                          <p:spTgt spid="276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653">
                                            <p:txEl>
                                              <p:pRg st="2" end="2"/>
                                            </p:txEl>
                                          </p:spTgt>
                                        </p:tgtEl>
                                        <p:attrNameLst>
                                          <p:attrName>style.visibility</p:attrName>
                                        </p:attrNameLst>
                                      </p:cBhvr>
                                      <p:to>
                                        <p:strVal val="visible"/>
                                      </p:to>
                                    </p:set>
                                    <p:anim calcmode="lin" valueType="num">
                                      <p:cBhvr additive="base">
                                        <p:cTn id="13" dur="500" fill="hold"/>
                                        <p:tgtEl>
                                          <p:spTgt spid="2765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7653">
                                            <p:txEl>
                                              <p:pRg st="4" end="4"/>
                                            </p:txEl>
                                          </p:spTgt>
                                        </p:tgtEl>
                                        <p:attrNameLst>
                                          <p:attrName>style.visibility</p:attrName>
                                        </p:attrNameLst>
                                      </p:cBhvr>
                                      <p:to>
                                        <p:strVal val="visible"/>
                                      </p:to>
                                    </p:set>
                                    <p:anim calcmode="lin" valueType="num">
                                      <p:cBhvr additive="base">
                                        <p:cTn id="19" dur="500" fill="hold"/>
                                        <p:tgtEl>
                                          <p:spTgt spid="2765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6"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4"/>
          <p:cNvSpPr txBox="1">
            <a:spLocks noChangeArrowheads="1"/>
          </p:cNvSpPr>
          <p:nvPr/>
        </p:nvSpPr>
        <p:spPr bwMode="auto">
          <a:xfrm>
            <a:off x="1447800" y="228600"/>
            <a:ext cx="6553200" cy="1006475"/>
          </a:xfrm>
          <a:prstGeom prst="rect">
            <a:avLst/>
          </a:prstGeom>
          <a:noFill/>
          <a:ln w="9525">
            <a:noFill/>
            <a:miter lim="800000"/>
            <a:headEnd/>
            <a:tailEnd/>
          </a:ln>
          <a:effectLst/>
        </p:spPr>
        <p:txBody>
          <a:bodyPr wrap="square">
            <a:spAutoFit/>
          </a:bodyPr>
          <a:lstStyle/>
          <a:p>
            <a:pPr>
              <a:spcBef>
                <a:spcPct val="50000"/>
              </a:spcBef>
            </a:pPr>
            <a:r>
              <a:rPr lang="en-US" sz="6000" dirty="0"/>
              <a:t>Effects Of Acid Rain</a:t>
            </a:r>
          </a:p>
        </p:txBody>
      </p:sp>
      <p:graphicFrame>
        <p:nvGraphicFramePr>
          <p:cNvPr id="30762" name="Organization Chart 42"/>
          <p:cNvGraphicFramePr>
            <a:graphicFrameLocks/>
          </p:cNvGraphicFramePr>
          <p:nvPr>
            <p:ph sz="half" idx="1"/>
          </p:nvPr>
        </p:nvGraphicFramePr>
        <p:xfrm>
          <a:off x="457200" y="1828800"/>
          <a:ext cx="8305800" cy="3886200"/>
        </p:xfrm>
        <a:graphic>
          <a:graphicData uri="http://schemas.openxmlformats.org/drawingml/2006/compatibility">
            <com:legacyDrawing xmlns:com="http://schemas.openxmlformats.org/drawingml/2006/compatibility" spid="_x0000_s121858"/>
          </a:graphicData>
        </a:graphic>
      </p:graphicFrame>
    </p:spTree>
  </p:cSld>
  <p:clrMapOvr>
    <a:masterClrMapping/>
  </p:clrMapOvr>
  <p:transition advClick="0"/>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4"/>
          <p:cNvSpPr>
            <a:spLocks noGrp="1"/>
          </p:cNvSpPr>
          <p:nvPr>
            <p:ph type="dt" sz="half" idx="10"/>
          </p:nvPr>
        </p:nvSpPr>
        <p:spPr/>
        <p:txBody>
          <a:bodyPr/>
          <a:lstStyle/>
          <a:p>
            <a:endParaRPr lang="en-US" altLang="en-US"/>
          </a:p>
        </p:txBody>
      </p:sp>
      <p:sp>
        <p:nvSpPr>
          <p:cNvPr id="8" name="Footer Placeholder 5"/>
          <p:cNvSpPr>
            <a:spLocks noGrp="1"/>
          </p:cNvSpPr>
          <p:nvPr>
            <p:ph type="ftr" sz="quarter" idx="11"/>
          </p:nvPr>
        </p:nvSpPr>
        <p:spPr/>
        <p:txBody>
          <a:bodyPr/>
          <a:lstStyle/>
          <a:p>
            <a:endParaRPr lang="en-US" altLang="en-US"/>
          </a:p>
        </p:txBody>
      </p:sp>
      <p:sp>
        <p:nvSpPr>
          <p:cNvPr id="46082" name="Rectangle 2"/>
          <p:cNvSpPr>
            <a:spLocks noGrp="1" noChangeArrowheads="1"/>
          </p:cNvSpPr>
          <p:nvPr>
            <p:ph type="title"/>
          </p:nvPr>
        </p:nvSpPr>
        <p:spPr>
          <a:xfrm>
            <a:off x="457200" y="274638"/>
            <a:ext cx="8229600" cy="868362"/>
          </a:xfrm>
          <a:noFill/>
          <a:ln/>
        </p:spPr>
        <p:txBody>
          <a:bodyPr>
            <a:normAutofit/>
          </a:bodyPr>
          <a:lstStyle/>
          <a:p>
            <a:r>
              <a:rPr lang="en-US" altLang="en-US" sz="4000" dirty="0" smtClean="0"/>
              <a:t> </a:t>
            </a:r>
            <a:r>
              <a:rPr lang="en-US" altLang="en-US" sz="4000" dirty="0"/>
              <a:t>Air Pollution from Acid Deposition</a:t>
            </a:r>
          </a:p>
        </p:txBody>
      </p:sp>
      <p:sp>
        <p:nvSpPr>
          <p:cNvPr id="46089" name="Rectangle 9"/>
          <p:cNvSpPr>
            <a:spLocks noGrp="1" noChangeArrowheads="1"/>
          </p:cNvSpPr>
          <p:nvPr>
            <p:ph type="body" sz="half" idx="1"/>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a:solidFill>
                  <a:schemeClr val="bg1"/>
                </a:solidFill>
              </a:rPr>
              <a:t>Wet </a:t>
            </a:r>
            <a:r>
              <a:rPr lang="en-US" altLang="en-US">
                <a:solidFill>
                  <a:schemeClr val="bg1"/>
                </a:solidFill>
              </a:rPr>
              <a:t>deposition</a:t>
            </a:r>
            <a:endParaRPr lang="en-US">
              <a:solidFill>
                <a:schemeClr val="bg1"/>
              </a:solidFill>
            </a:endParaRPr>
          </a:p>
        </p:txBody>
      </p:sp>
      <p:sp>
        <p:nvSpPr>
          <p:cNvPr id="46090" name="Rectangle 10"/>
          <p:cNvSpPr>
            <a:spLocks noGrp="1" noChangeArrowheads="1"/>
          </p:cNvSpPr>
          <p:nvPr>
            <p:ph type="body" sz="half" idx="2"/>
          </p:nvPr>
        </p:nvSpPr>
        <p:spPr bwMode="auto">
          <a:noFill/>
          <a:ln>
            <a:miter lim="800000"/>
            <a:headEnd/>
            <a:tailEnd/>
          </a:ln>
        </p:spPr>
        <p:txBody>
          <a:bodyPr vert="horz" wrap="square" lIns="91440" tIns="45720" rIns="91440" bIns="45720" numCol="1" anchor="t" anchorCtr="0" compatLnSpc="1">
            <a:prstTxWarp prst="textNoShape">
              <a:avLst/>
            </a:prstTxWarp>
          </a:bodyPr>
          <a:lstStyle/>
          <a:p>
            <a:r>
              <a:rPr lang="en-US" dirty="0">
                <a:solidFill>
                  <a:schemeClr val="bg1"/>
                </a:solidFill>
              </a:rPr>
              <a:t>Dry </a:t>
            </a:r>
            <a:r>
              <a:rPr lang="en-US" altLang="en-US" dirty="0">
                <a:solidFill>
                  <a:schemeClr val="bg1"/>
                </a:solidFill>
              </a:rPr>
              <a:t>deposition</a:t>
            </a:r>
            <a:endParaRPr lang="en-US" dirty="0">
              <a:solidFill>
                <a:schemeClr val="bg1"/>
              </a:solidFill>
            </a:endParaRPr>
          </a:p>
        </p:txBody>
      </p:sp>
      <p:pic>
        <p:nvPicPr>
          <p:cNvPr id="46087" name="Picture 7"/>
          <p:cNvPicPr>
            <a:picLocks noChangeAspect="1" noChangeArrowheads="1"/>
          </p:cNvPicPr>
          <p:nvPr/>
        </p:nvPicPr>
        <p:blipFill>
          <a:blip r:embed="rId2" cstate="print"/>
          <a:srcRect b="10300"/>
          <a:stretch>
            <a:fillRect/>
          </a:stretch>
        </p:blipFill>
        <p:spPr bwMode="auto">
          <a:xfrm>
            <a:off x="381000" y="1295400"/>
            <a:ext cx="8331200" cy="4368800"/>
          </a:xfrm>
          <a:prstGeom prst="rect">
            <a:avLst/>
          </a:prstGeom>
          <a:noFill/>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0"/>
            <a:ext cx="8229600" cy="1371600"/>
          </a:xfrm>
        </p:spPr>
        <p:txBody>
          <a:bodyPr/>
          <a:lstStyle/>
          <a:p>
            <a:r>
              <a:rPr lang="en-US" b="1" i="1" dirty="0" smtClean="0">
                <a:latin typeface="Monotype Corsiva" pitchFamily="66" charset="0"/>
              </a:rPr>
              <a:t> </a:t>
            </a:r>
            <a:r>
              <a:rPr lang="en-US" b="1" i="1" u="sng" dirty="0">
                <a:latin typeface="Monotype Corsiva" pitchFamily="66" charset="0"/>
              </a:rPr>
              <a:t>Effect on non-living</a:t>
            </a:r>
          </a:p>
        </p:txBody>
      </p:sp>
      <p:pic>
        <p:nvPicPr>
          <p:cNvPr id="31751" name="Picture 7"/>
          <p:cNvPicPr>
            <a:picLocks noChangeAspect="1" noChangeArrowheads="1"/>
          </p:cNvPicPr>
          <p:nvPr/>
        </p:nvPicPr>
        <p:blipFill>
          <a:blip r:embed="rId2" cstate="print"/>
          <a:srcRect l="4794" r="25266"/>
          <a:stretch>
            <a:fillRect/>
          </a:stretch>
        </p:blipFill>
        <p:spPr bwMode="auto">
          <a:xfrm>
            <a:off x="228600" y="4254500"/>
            <a:ext cx="2590800" cy="2374900"/>
          </a:xfrm>
          <a:prstGeom prst="rect">
            <a:avLst/>
          </a:prstGeom>
          <a:noFill/>
          <a:ln w="9525">
            <a:noFill/>
            <a:miter lim="800000"/>
            <a:headEnd/>
            <a:tailEnd/>
          </a:ln>
          <a:effectLst/>
        </p:spPr>
      </p:pic>
      <p:sp>
        <p:nvSpPr>
          <p:cNvPr id="31752" name="Text Box 8"/>
          <p:cNvSpPr txBox="1">
            <a:spLocks noChangeArrowheads="1"/>
          </p:cNvSpPr>
          <p:nvPr/>
        </p:nvSpPr>
        <p:spPr bwMode="auto">
          <a:xfrm>
            <a:off x="457200" y="1905000"/>
            <a:ext cx="5486400" cy="457200"/>
          </a:xfrm>
          <a:prstGeom prst="rect">
            <a:avLst/>
          </a:prstGeom>
          <a:noFill/>
          <a:ln w="9525">
            <a:noFill/>
            <a:miter lim="800000"/>
            <a:headEnd/>
            <a:tailEnd/>
          </a:ln>
          <a:effectLst/>
        </p:spPr>
        <p:txBody>
          <a:bodyPr>
            <a:spAutoFit/>
          </a:bodyPr>
          <a:lstStyle/>
          <a:p>
            <a:pPr>
              <a:spcBef>
                <a:spcPct val="50000"/>
              </a:spcBef>
            </a:pPr>
            <a:endParaRPr lang="fr-FR"/>
          </a:p>
        </p:txBody>
      </p:sp>
      <p:sp>
        <p:nvSpPr>
          <p:cNvPr id="31753" name="Text Box 9"/>
          <p:cNvSpPr txBox="1">
            <a:spLocks noChangeArrowheads="1"/>
          </p:cNvSpPr>
          <p:nvPr/>
        </p:nvSpPr>
        <p:spPr bwMode="auto">
          <a:xfrm>
            <a:off x="457200" y="1600200"/>
            <a:ext cx="5486400" cy="2041525"/>
          </a:xfrm>
          <a:prstGeom prst="rect">
            <a:avLst/>
          </a:prstGeom>
          <a:noFill/>
          <a:ln w="9525">
            <a:noFill/>
            <a:miter lim="800000"/>
            <a:headEnd/>
            <a:tailEnd/>
          </a:ln>
          <a:effectLst/>
        </p:spPr>
        <p:txBody>
          <a:bodyPr>
            <a:spAutoFit/>
          </a:bodyPr>
          <a:lstStyle/>
          <a:p>
            <a:pPr>
              <a:spcBef>
                <a:spcPct val="50000"/>
              </a:spcBef>
            </a:pPr>
            <a:r>
              <a:rPr lang="en-US" sz="3200" dirty="0"/>
              <a:t>The </a:t>
            </a:r>
            <a:r>
              <a:rPr lang="en-US" sz="3200" u="sng" dirty="0" err="1"/>
              <a:t>Taj</a:t>
            </a:r>
            <a:r>
              <a:rPr lang="en-US" sz="3200" u="sng" dirty="0"/>
              <a:t> </a:t>
            </a:r>
            <a:r>
              <a:rPr lang="en-US" sz="3200" u="sng" dirty="0" err="1"/>
              <a:t>Mahal</a:t>
            </a:r>
            <a:r>
              <a:rPr lang="en-US" sz="3200" dirty="0"/>
              <a:t> in Agra, suffering  from </a:t>
            </a:r>
            <a:r>
              <a:rPr lang="en-US" sz="3200" u="sng" dirty="0" err="1"/>
              <a:t>sulphur</a:t>
            </a:r>
            <a:r>
              <a:rPr lang="en-US" sz="3200" u="sng" dirty="0"/>
              <a:t> </a:t>
            </a:r>
            <a:r>
              <a:rPr lang="en-US" sz="3200" u="sng" dirty="0" err="1"/>
              <a:t>di</a:t>
            </a:r>
            <a:r>
              <a:rPr lang="en-US" sz="3200" u="sng" dirty="0"/>
              <a:t> oxide, </a:t>
            </a:r>
            <a:r>
              <a:rPr lang="en-US" sz="3200" u="sng" dirty="0" err="1"/>
              <a:t>sulphuric</a:t>
            </a:r>
            <a:r>
              <a:rPr lang="en-US" sz="3200" u="sng" dirty="0"/>
              <a:t> acid</a:t>
            </a:r>
            <a:r>
              <a:rPr lang="en-US" sz="3200" dirty="0"/>
              <a:t> and other fumes pollutants released from Mathura Refinery.</a:t>
            </a:r>
          </a:p>
        </p:txBody>
      </p:sp>
      <p:sp>
        <p:nvSpPr>
          <p:cNvPr id="31755" name="Text Box 11"/>
          <p:cNvSpPr txBox="1">
            <a:spLocks noChangeArrowheads="1"/>
          </p:cNvSpPr>
          <p:nvPr/>
        </p:nvSpPr>
        <p:spPr bwMode="auto">
          <a:xfrm>
            <a:off x="3124200" y="4495800"/>
            <a:ext cx="5638800" cy="2041525"/>
          </a:xfrm>
          <a:prstGeom prst="rect">
            <a:avLst/>
          </a:prstGeom>
          <a:noFill/>
          <a:ln w="9525">
            <a:noFill/>
            <a:miter lim="800000"/>
            <a:headEnd/>
            <a:tailEnd/>
          </a:ln>
          <a:effectLst/>
        </p:spPr>
        <p:txBody>
          <a:bodyPr>
            <a:spAutoFit/>
          </a:bodyPr>
          <a:lstStyle/>
          <a:p>
            <a:pPr>
              <a:spcBef>
                <a:spcPct val="50000"/>
              </a:spcBef>
            </a:pPr>
            <a:r>
              <a:rPr lang="en-US" sz="3200"/>
              <a:t>Acid Rain causes extensive damage to building, statues, bridges, &amp; structural materials of marble, lime stone, etc.</a:t>
            </a:r>
          </a:p>
        </p:txBody>
      </p:sp>
      <p:pic>
        <p:nvPicPr>
          <p:cNvPr id="8" name="Picture 3"/>
          <p:cNvPicPr>
            <a:picLocks noChangeAspect="1" noChangeArrowheads="1"/>
          </p:cNvPicPr>
          <p:nvPr/>
        </p:nvPicPr>
        <p:blipFill>
          <a:blip r:embed="rId3" cstate="print"/>
          <a:srcRect/>
          <a:stretch>
            <a:fillRect/>
          </a:stretch>
        </p:blipFill>
        <p:spPr bwMode="auto">
          <a:xfrm>
            <a:off x="6324600" y="1524000"/>
            <a:ext cx="2613025" cy="2219325"/>
          </a:xfrm>
          <a:prstGeom prst="rect">
            <a:avLst/>
          </a:prstGeom>
          <a:noFill/>
          <a:ln w="9525">
            <a:noFill/>
            <a:miter lim="800000"/>
            <a:headEnd/>
            <a:tailEnd/>
          </a:ln>
        </p:spPr>
      </p:pic>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2"/>
          <p:cNvSpPr>
            <a:spLocks noGrp="1"/>
          </p:cNvSpPr>
          <p:nvPr>
            <p:ph type="dt" sz="half" idx="10"/>
          </p:nvPr>
        </p:nvSpPr>
        <p:spPr/>
        <p:txBody>
          <a:bodyPr/>
          <a:lstStyle/>
          <a:p>
            <a:endParaRPr lang="en-US" altLang="en-US"/>
          </a:p>
        </p:txBody>
      </p:sp>
      <p:sp>
        <p:nvSpPr>
          <p:cNvPr id="6" name="Footer Placeholder 3"/>
          <p:cNvSpPr>
            <a:spLocks noGrp="1"/>
          </p:cNvSpPr>
          <p:nvPr>
            <p:ph type="ftr" sz="quarter" idx="11"/>
          </p:nvPr>
        </p:nvSpPr>
        <p:spPr/>
        <p:txBody>
          <a:bodyPr/>
          <a:lstStyle/>
          <a:p>
            <a:endParaRPr lang="en-US" altLang="en-US"/>
          </a:p>
        </p:txBody>
      </p:sp>
      <p:sp>
        <p:nvSpPr>
          <p:cNvPr id="47106" name="Rectangle 2"/>
          <p:cNvSpPr>
            <a:spLocks noGrp="1" noChangeArrowheads="1"/>
          </p:cNvSpPr>
          <p:nvPr>
            <p:ph type="title"/>
          </p:nvPr>
        </p:nvSpPr>
        <p:spPr>
          <a:xfrm>
            <a:off x="457200" y="0"/>
            <a:ext cx="8229600" cy="762000"/>
          </a:xfrm>
        </p:spPr>
        <p:txBody>
          <a:bodyPr>
            <a:normAutofit/>
          </a:bodyPr>
          <a:lstStyle/>
          <a:p>
            <a:r>
              <a:rPr lang="en-US" altLang="en-US" sz="4400" dirty="0"/>
              <a:t>Acid Deposition in the US</a:t>
            </a:r>
          </a:p>
        </p:txBody>
      </p:sp>
      <p:pic>
        <p:nvPicPr>
          <p:cNvPr id="47108" name="Picture 4"/>
          <p:cNvPicPr>
            <a:picLocks noChangeAspect="1" noChangeArrowheads="1"/>
          </p:cNvPicPr>
          <p:nvPr/>
        </p:nvPicPr>
        <p:blipFill>
          <a:blip r:embed="rId2" cstate="print"/>
          <a:srcRect/>
          <a:stretch>
            <a:fillRect/>
          </a:stretch>
        </p:blipFill>
        <p:spPr bwMode="auto">
          <a:xfrm>
            <a:off x="339725" y="1143000"/>
            <a:ext cx="8489950" cy="5715000"/>
          </a:xfrm>
          <a:prstGeom prst="rect">
            <a:avLst/>
          </a:prstGeom>
          <a:noFill/>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381000" y="0"/>
            <a:ext cx="8229600" cy="762000"/>
          </a:xfrm>
        </p:spPr>
        <p:txBody>
          <a:bodyPr/>
          <a:lstStyle/>
          <a:p>
            <a:r>
              <a:rPr lang="en-US" altLang="en-US" sz="4400" dirty="0">
                <a:solidFill>
                  <a:schemeClr val="tx2"/>
                </a:solidFill>
              </a:rPr>
              <a:t>Acid Deposition and Humans</a:t>
            </a:r>
          </a:p>
        </p:txBody>
      </p:sp>
      <p:sp>
        <p:nvSpPr>
          <p:cNvPr id="48137" name="Rectangle 9"/>
          <p:cNvSpPr>
            <a:spLocks noGrp="1" noChangeArrowheads="1"/>
          </p:cNvSpPr>
          <p:nvPr>
            <p:ph type="body" idx="1"/>
          </p:nvPr>
        </p:nvSpPr>
        <p:spPr bwMode="auto">
          <a:noFill/>
          <a:ln>
            <a:miter lim="800000"/>
            <a:headEnd/>
            <a:tailEnd/>
          </a:ln>
        </p:spPr>
        <p:txBody>
          <a:bodyPr vert="horz" wrap="square" lIns="91440" tIns="45720" rIns="91440" bIns="45720" numCol="1" anchor="t" anchorCtr="0" compatLnSpc="1">
            <a:prstTxWarp prst="textNoShape">
              <a:avLst/>
            </a:prstTxWarp>
          </a:bodyPr>
          <a:lstStyle/>
          <a:p>
            <a:pPr>
              <a:spcBef>
                <a:spcPct val="0"/>
              </a:spcBef>
              <a:buClr>
                <a:srgbClr val="EAEAEA"/>
              </a:buClr>
            </a:pPr>
            <a:r>
              <a:rPr lang="en-US" altLang="en-US" sz="3600" dirty="0"/>
              <a:t>Respiratory diseases</a:t>
            </a:r>
          </a:p>
          <a:p>
            <a:pPr>
              <a:spcBef>
                <a:spcPct val="0"/>
              </a:spcBef>
              <a:buClr>
                <a:srgbClr val="EAEAEA"/>
              </a:buClr>
            </a:pPr>
            <a:r>
              <a:rPr lang="en-US" altLang="en-US" sz="3600" dirty="0"/>
              <a:t>Toxic metal leaching</a:t>
            </a:r>
          </a:p>
          <a:p>
            <a:pPr>
              <a:spcBef>
                <a:spcPct val="0"/>
              </a:spcBef>
              <a:buClr>
                <a:srgbClr val="EAEAEA"/>
              </a:buClr>
            </a:pPr>
            <a:r>
              <a:rPr lang="en-US" altLang="en-US" sz="3600" dirty="0"/>
              <a:t>Damage to structures, especially containing calcium carbonate</a:t>
            </a:r>
          </a:p>
          <a:p>
            <a:pPr>
              <a:spcBef>
                <a:spcPct val="0"/>
              </a:spcBef>
              <a:buClr>
                <a:srgbClr val="EAEAEA"/>
              </a:buClr>
            </a:pPr>
            <a:r>
              <a:rPr lang="en-US" altLang="en-US" sz="3600" dirty="0"/>
              <a:t>Decreased visibility</a:t>
            </a:r>
          </a:p>
          <a:p>
            <a:pPr>
              <a:spcBef>
                <a:spcPct val="0"/>
              </a:spcBef>
              <a:buClr>
                <a:srgbClr val="EAEAEA"/>
              </a:buClr>
            </a:pPr>
            <a:r>
              <a:rPr lang="en-US" altLang="en-US" sz="3600" dirty="0"/>
              <a:t>Decreased productivity and profitability of fisheries, forests, and farms</a:t>
            </a:r>
          </a:p>
          <a:p>
            <a:pPr>
              <a:spcBef>
                <a:spcPct val="0"/>
              </a:spcBef>
              <a:buClr>
                <a:srgbClr val="EAEAEA"/>
              </a:buClr>
            </a:pPr>
            <a:endParaRPr lang="en-US" altLang="en-US" sz="3600" dirty="0"/>
          </a:p>
          <a:p>
            <a:pPr>
              <a:buNone/>
            </a:pPr>
            <a:endParaRPr 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130"/>
                                        </p:tgtEl>
                                        <p:attrNameLst>
                                          <p:attrName>style.visibility</p:attrName>
                                        </p:attrNameLst>
                                      </p:cBhvr>
                                      <p:to>
                                        <p:strVal val="visible"/>
                                      </p:to>
                                    </p:set>
                                    <p:animEffect transition="in" filter="fade">
                                      <p:cBhvr>
                                        <p:cTn id="7" dur="2000"/>
                                        <p:tgtEl>
                                          <p:spTgt spid="4813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7">
                                            <p:txEl>
                                              <p:pRg st="0" end="0"/>
                                            </p:txEl>
                                          </p:spTgt>
                                        </p:tgtEl>
                                        <p:attrNameLst>
                                          <p:attrName>style.visibility</p:attrName>
                                        </p:attrNameLst>
                                      </p:cBhvr>
                                      <p:to>
                                        <p:strVal val="visible"/>
                                      </p:to>
                                    </p:set>
                                    <p:animEffect transition="in" filter="wipe(left)">
                                      <p:cBhvr>
                                        <p:cTn id="12" dur="500"/>
                                        <p:tgtEl>
                                          <p:spTgt spid="481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37">
                                            <p:txEl>
                                              <p:pRg st="1" end="1"/>
                                            </p:txEl>
                                          </p:spTgt>
                                        </p:tgtEl>
                                        <p:attrNameLst>
                                          <p:attrName>style.visibility</p:attrName>
                                        </p:attrNameLst>
                                      </p:cBhvr>
                                      <p:to>
                                        <p:strVal val="visible"/>
                                      </p:to>
                                    </p:set>
                                    <p:animEffect transition="in" filter="wipe(left)">
                                      <p:cBhvr>
                                        <p:cTn id="17" dur="500"/>
                                        <p:tgtEl>
                                          <p:spTgt spid="4813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137">
                                            <p:txEl>
                                              <p:pRg st="2" end="2"/>
                                            </p:txEl>
                                          </p:spTgt>
                                        </p:tgtEl>
                                        <p:attrNameLst>
                                          <p:attrName>style.visibility</p:attrName>
                                        </p:attrNameLst>
                                      </p:cBhvr>
                                      <p:to>
                                        <p:strVal val="visible"/>
                                      </p:to>
                                    </p:set>
                                    <p:animEffect transition="in" filter="wipe(left)">
                                      <p:cBhvr>
                                        <p:cTn id="22" dur="500"/>
                                        <p:tgtEl>
                                          <p:spTgt spid="4813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137">
                                            <p:txEl>
                                              <p:pRg st="3" end="3"/>
                                            </p:txEl>
                                          </p:spTgt>
                                        </p:tgtEl>
                                        <p:attrNameLst>
                                          <p:attrName>style.visibility</p:attrName>
                                        </p:attrNameLst>
                                      </p:cBhvr>
                                      <p:to>
                                        <p:strVal val="visible"/>
                                      </p:to>
                                    </p:set>
                                    <p:animEffect transition="in" filter="wipe(left)">
                                      <p:cBhvr>
                                        <p:cTn id="27" dur="500"/>
                                        <p:tgtEl>
                                          <p:spTgt spid="4813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137">
                                            <p:txEl>
                                              <p:pRg st="4" end="4"/>
                                            </p:txEl>
                                          </p:spTgt>
                                        </p:tgtEl>
                                        <p:attrNameLst>
                                          <p:attrName>style.visibility</p:attrName>
                                        </p:attrNameLst>
                                      </p:cBhvr>
                                      <p:to>
                                        <p:strVal val="visible"/>
                                      </p:to>
                                    </p:set>
                                    <p:animEffect transition="in" filter="wipe(left)">
                                      <p:cBhvr>
                                        <p:cTn id="32" dur="500"/>
                                        <p:tgtEl>
                                          <p:spTgt spid="4813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p:bldP spid="4813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algn="l"/>
            <a:r>
              <a:rPr lang="en-US" sz="4000" b="1" i="1" u="sng" dirty="0">
                <a:latin typeface="Monotype Corsiva" pitchFamily="66" charset="0"/>
              </a:rPr>
              <a:t>On Water Animals</a:t>
            </a:r>
          </a:p>
        </p:txBody>
      </p:sp>
      <p:sp>
        <p:nvSpPr>
          <p:cNvPr id="77827" name="Rectangle 3"/>
          <p:cNvSpPr>
            <a:spLocks noGrp="1" noChangeArrowheads="1"/>
          </p:cNvSpPr>
          <p:nvPr>
            <p:ph type="body" idx="1"/>
          </p:nvPr>
        </p:nvSpPr>
        <p:spPr/>
        <p:txBody>
          <a:bodyPr/>
          <a:lstStyle/>
          <a:p>
            <a:r>
              <a:rPr lang="en-US" sz="2800" dirty="0"/>
              <a:t>Acid Rain increases the acidity of lakes &amp; rivers, which is directly effect the aquatic ecosystem.</a:t>
            </a:r>
          </a:p>
          <a:p>
            <a:pPr>
              <a:buFont typeface="Wingdings" pitchFamily="2" charset="2"/>
              <a:buNone/>
            </a:pPr>
            <a:endParaRPr lang="en-US" sz="2800" dirty="0"/>
          </a:p>
        </p:txBody>
      </p:sp>
      <p:pic>
        <p:nvPicPr>
          <p:cNvPr id="77828" name="Picture 4" descr="Dead fish in the River Ely"/>
          <p:cNvPicPr>
            <a:picLocks noChangeAspect="1" noChangeArrowheads="1"/>
          </p:cNvPicPr>
          <p:nvPr/>
        </p:nvPicPr>
        <p:blipFill>
          <a:blip r:embed="rId2" cstate="print"/>
          <a:srcRect/>
          <a:stretch>
            <a:fillRect/>
          </a:stretch>
        </p:blipFill>
        <p:spPr bwMode="auto">
          <a:xfrm>
            <a:off x="5105400" y="3200400"/>
            <a:ext cx="3124200" cy="2362200"/>
          </a:xfrm>
          <a:prstGeom prst="rect">
            <a:avLst/>
          </a:prstGeom>
          <a:noFill/>
        </p:spPr>
      </p:pic>
      <p:pic>
        <p:nvPicPr>
          <p:cNvPr id="77829" name="Picture 5" descr="picture for fish kill page"/>
          <p:cNvPicPr>
            <a:picLocks noChangeAspect="1" noChangeArrowheads="1"/>
          </p:cNvPicPr>
          <p:nvPr/>
        </p:nvPicPr>
        <p:blipFill>
          <a:blip r:embed="rId3" cstate="print"/>
          <a:srcRect/>
          <a:stretch>
            <a:fillRect/>
          </a:stretch>
        </p:blipFill>
        <p:spPr bwMode="auto">
          <a:xfrm>
            <a:off x="990600" y="3200400"/>
            <a:ext cx="3276600" cy="2319338"/>
          </a:xfrm>
          <a:prstGeom prst="rect">
            <a:avLst/>
          </a:prstGeom>
          <a:noFill/>
        </p:spPr>
      </p:pic>
    </p:spTree>
  </p:cSld>
  <p:clrMapOvr>
    <a:masterClrMapping/>
  </p:clrMapOvr>
  <p:transition advClick="0"/>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457200" y="381000"/>
            <a:ext cx="8229600" cy="914400"/>
          </a:xfrm>
        </p:spPr>
        <p:txBody>
          <a:bodyPr/>
          <a:lstStyle/>
          <a:p>
            <a:r>
              <a:rPr lang="en-US" sz="5400" i="1" u="sng" dirty="0" smtClean="0">
                <a:latin typeface="Monotype Corsiva" pitchFamily="66" charset="0"/>
              </a:rPr>
              <a:t>On </a:t>
            </a:r>
            <a:r>
              <a:rPr lang="en-US" sz="5400" i="1" u="sng" dirty="0">
                <a:latin typeface="Monotype Corsiva" pitchFamily="66" charset="0"/>
              </a:rPr>
              <a:t>Trees &amp; Soil</a:t>
            </a:r>
          </a:p>
        </p:txBody>
      </p:sp>
      <p:sp>
        <p:nvSpPr>
          <p:cNvPr id="78851" name="Rectangle 3"/>
          <p:cNvSpPr>
            <a:spLocks noGrp="1" noChangeArrowheads="1"/>
          </p:cNvSpPr>
          <p:nvPr>
            <p:ph type="body" idx="1"/>
          </p:nvPr>
        </p:nvSpPr>
        <p:spPr>
          <a:xfrm>
            <a:off x="533400" y="1600200"/>
            <a:ext cx="8229600" cy="4114800"/>
          </a:xfrm>
        </p:spPr>
        <p:txBody>
          <a:bodyPr>
            <a:normAutofit lnSpcReduction="10000"/>
          </a:bodyPr>
          <a:lstStyle/>
          <a:p>
            <a:r>
              <a:rPr lang="en-US" sz="2400" dirty="0">
                <a:effectLst/>
              </a:rPr>
              <a:t>Acid Rain dissolves all the nutrients and the useful minerals for the tree to grow.</a:t>
            </a:r>
          </a:p>
          <a:p>
            <a:pPr>
              <a:buFont typeface="Wingdings" pitchFamily="2" charset="2"/>
              <a:buNone/>
            </a:pPr>
            <a:endParaRPr lang="en-US" sz="2400" dirty="0">
              <a:effectLst/>
            </a:endParaRPr>
          </a:p>
          <a:p>
            <a:r>
              <a:rPr lang="en-US" sz="2400" dirty="0">
                <a:effectLst/>
              </a:rPr>
              <a:t>Weakens the process of photosynthesis.</a:t>
            </a:r>
          </a:p>
          <a:p>
            <a:pPr>
              <a:buFont typeface="Wingdings" pitchFamily="2" charset="2"/>
              <a:buNone/>
            </a:pPr>
            <a:endParaRPr lang="en-US" sz="2400" dirty="0">
              <a:effectLst/>
            </a:endParaRPr>
          </a:p>
          <a:p>
            <a:r>
              <a:rPr lang="en-US" sz="2400" dirty="0" smtClean="0">
                <a:effectLst/>
              </a:rPr>
              <a:t>Acid </a:t>
            </a:r>
            <a:r>
              <a:rPr lang="en-US" sz="2400" dirty="0">
                <a:effectLst/>
              </a:rPr>
              <a:t>Rain leaches potassium, calcium, magnesium, etc essential elements from the top of soil &amp; </a:t>
            </a:r>
            <a:r>
              <a:rPr lang="en-GB" sz="2400" dirty="0">
                <a:effectLst/>
              </a:rPr>
              <a:t>When soil is contaminated, cereal (arable) production crops.</a:t>
            </a:r>
            <a:endParaRPr lang="en-US" sz="2400" dirty="0">
              <a:effectLst/>
            </a:endParaRPr>
          </a:p>
          <a:p>
            <a:pPr>
              <a:spcBef>
                <a:spcPct val="0"/>
              </a:spcBef>
              <a:buClrTx/>
              <a:buSzTx/>
              <a:buFontTx/>
              <a:buChar char="•"/>
            </a:pPr>
            <a:endParaRPr lang="en-US" sz="2400" dirty="0">
              <a:effectLst/>
            </a:endParaRPr>
          </a:p>
          <a:p>
            <a:r>
              <a:rPr lang="en-GB" sz="2400" dirty="0">
                <a:effectLst/>
              </a:rPr>
              <a:t>Acids activate aluminium from the soil which leaches into water and fish die. Drinking water is contaminated.</a:t>
            </a:r>
            <a:endParaRPr lang="en-US" sz="2400" dirty="0">
              <a:effectLst/>
            </a:endParaRPr>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endParaRPr lang="en-US" altLang="en-US"/>
          </a:p>
        </p:txBody>
      </p:sp>
      <p:sp>
        <p:nvSpPr>
          <p:cNvPr id="7" name="Footer Placeholder 5"/>
          <p:cNvSpPr>
            <a:spLocks noGrp="1"/>
          </p:cNvSpPr>
          <p:nvPr>
            <p:ph type="ftr" sz="quarter" idx="11"/>
          </p:nvPr>
        </p:nvSpPr>
        <p:spPr/>
        <p:txBody>
          <a:bodyPr/>
          <a:lstStyle/>
          <a:p>
            <a:endParaRPr lang="en-US" altLang="en-US"/>
          </a:p>
        </p:txBody>
      </p:sp>
      <p:sp>
        <p:nvSpPr>
          <p:cNvPr id="41986" name="Rectangle 2"/>
          <p:cNvSpPr>
            <a:spLocks noGrp="1" noChangeArrowheads="1"/>
          </p:cNvSpPr>
          <p:nvPr>
            <p:ph type="title"/>
          </p:nvPr>
        </p:nvSpPr>
        <p:spPr>
          <a:xfrm>
            <a:off x="228600" y="0"/>
            <a:ext cx="9144000" cy="914400"/>
          </a:xfrm>
          <a:noFill/>
          <a:ln/>
        </p:spPr>
        <p:txBody>
          <a:bodyPr/>
          <a:lstStyle/>
          <a:p>
            <a:r>
              <a:rPr lang="en-US" altLang="en-US" sz="4400" dirty="0"/>
              <a:t>Outdoor Air Pollution</a:t>
            </a:r>
          </a:p>
        </p:txBody>
      </p:sp>
      <p:sp>
        <p:nvSpPr>
          <p:cNvPr id="41993" name="Rectangle 9"/>
          <p:cNvSpPr>
            <a:spLocks noGrp="1" noChangeArrowheads="1"/>
          </p:cNvSpPr>
          <p:nvPr>
            <p:ph type="body" sz="half" idx="1"/>
          </p:nvPr>
        </p:nvSpPr>
        <p:spPr bwMode="auto">
          <a:xfrm>
            <a:off x="685800" y="914400"/>
            <a:ext cx="8229600" cy="2185987"/>
          </a:xfrm>
          <a:noFill/>
          <a:ln>
            <a:miter lim="800000"/>
            <a:headEnd/>
            <a:tailEnd/>
          </a:ln>
        </p:spPr>
        <p:txBody>
          <a:bodyPr vert="horz" wrap="square" lIns="91440" tIns="45720" rIns="91440" bIns="45720" numCol="1" anchor="t" anchorCtr="0" compatLnSpc="1">
            <a:prstTxWarp prst="textNoShape">
              <a:avLst/>
            </a:prstTxWarp>
          </a:bodyPr>
          <a:lstStyle/>
          <a:p>
            <a:r>
              <a:rPr lang="en-US" sz="2400" dirty="0">
                <a:solidFill>
                  <a:srgbClr val="C00000"/>
                </a:solidFill>
              </a:rPr>
              <a:t>Primary</a:t>
            </a:r>
            <a:r>
              <a:rPr lang="en-US" sz="2400" dirty="0"/>
              <a:t> - Released directly from planet’s surface.  Dust, smoke particles, Nitrogen, Carbon etc.</a:t>
            </a:r>
          </a:p>
          <a:p>
            <a:r>
              <a:rPr lang="en-US" sz="2400" dirty="0">
                <a:solidFill>
                  <a:srgbClr val="C00000"/>
                </a:solidFill>
              </a:rPr>
              <a:t>Secondary</a:t>
            </a:r>
            <a:r>
              <a:rPr lang="en-US" sz="2400" dirty="0"/>
              <a:t> - Formed when primary pollutants react or combine with one another, or basic elements.</a:t>
            </a:r>
          </a:p>
          <a:p>
            <a:endParaRPr lang="en-US" sz="2400" dirty="0"/>
          </a:p>
          <a:p>
            <a:endParaRPr lang="en-US" sz="2400" dirty="0"/>
          </a:p>
        </p:txBody>
      </p:sp>
      <p:pic>
        <p:nvPicPr>
          <p:cNvPr id="41995" name="Picture 11"/>
          <p:cNvPicPr>
            <a:picLocks noGrp="1" noChangeAspect="1" noChangeArrowheads="1"/>
          </p:cNvPicPr>
          <p:nvPr>
            <p:ph sz="half" idx="2"/>
          </p:nvPr>
        </p:nvPicPr>
        <p:blipFill>
          <a:blip r:embed="rId2" cstate="print"/>
          <a:srcRect t="4991" b="12488"/>
          <a:stretch>
            <a:fillRect/>
          </a:stretch>
        </p:blipFill>
        <p:spPr bwMode="auto">
          <a:xfrm>
            <a:off x="1320800" y="3063875"/>
            <a:ext cx="6503988" cy="3738563"/>
          </a:xfrm>
          <a:noFill/>
          <a:ln>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1986"/>
                                        </p:tgtEl>
                                        <p:attrNameLst>
                                          <p:attrName>style.visibility</p:attrName>
                                        </p:attrNameLst>
                                      </p:cBhvr>
                                      <p:to>
                                        <p:strVal val="visible"/>
                                      </p:to>
                                    </p:set>
                                    <p:animEffect transition="in" filter="fade">
                                      <p:cBhvr>
                                        <p:cTn id="7" dur="2000"/>
                                        <p:tgtEl>
                                          <p:spTgt spid="4198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993">
                                            <p:txEl>
                                              <p:pRg st="0" end="0"/>
                                            </p:txEl>
                                          </p:spTgt>
                                        </p:tgtEl>
                                        <p:attrNameLst>
                                          <p:attrName>style.visibility</p:attrName>
                                        </p:attrNameLst>
                                      </p:cBhvr>
                                      <p:to>
                                        <p:strVal val="visible"/>
                                      </p:to>
                                    </p:set>
                                    <p:animEffect transition="in" filter="wipe(left)">
                                      <p:cBhvr>
                                        <p:cTn id="12" dur="500"/>
                                        <p:tgtEl>
                                          <p:spTgt spid="419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1993">
                                            <p:txEl>
                                              <p:pRg st="1" end="1"/>
                                            </p:txEl>
                                          </p:spTgt>
                                        </p:tgtEl>
                                        <p:attrNameLst>
                                          <p:attrName>style.visibility</p:attrName>
                                        </p:attrNameLst>
                                      </p:cBhvr>
                                      <p:to>
                                        <p:strVal val="visible"/>
                                      </p:to>
                                    </p:set>
                                    <p:animEffect transition="in" filter="wipe(left)">
                                      <p:cBhvr>
                                        <p:cTn id="17" dur="500"/>
                                        <p:tgtEl>
                                          <p:spTgt spid="419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6" grpId="0" animBg="1"/>
      <p:bldP spid="4199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Footer Placeholder 5"/>
          <p:cNvSpPr>
            <a:spLocks noGrp="1"/>
          </p:cNvSpPr>
          <p:nvPr>
            <p:ph type="ftr" sz="quarter" idx="11"/>
          </p:nvPr>
        </p:nvSpPr>
        <p:spPr/>
        <p:txBody>
          <a:bodyPr/>
          <a:lstStyle/>
          <a:p>
            <a:endParaRPr lang="en-US" altLang="en-US"/>
          </a:p>
        </p:txBody>
      </p:sp>
      <p:sp>
        <p:nvSpPr>
          <p:cNvPr id="50178" name="Rectangle 2"/>
          <p:cNvSpPr>
            <a:spLocks noGrp="1" noChangeArrowheads="1"/>
          </p:cNvSpPr>
          <p:nvPr>
            <p:ph type="title"/>
          </p:nvPr>
        </p:nvSpPr>
        <p:spPr/>
        <p:txBody>
          <a:bodyPr/>
          <a:lstStyle/>
          <a:p>
            <a:r>
              <a:rPr lang="en-US" altLang="en-US" sz="4400"/>
              <a:t>Acid Deposition, Plants, and Soil</a:t>
            </a:r>
          </a:p>
        </p:txBody>
      </p:sp>
      <p:sp>
        <p:nvSpPr>
          <p:cNvPr id="50185" name="Rectangle 9"/>
          <p:cNvSpPr>
            <a:spLocks noGrp="1" noChangeArrowheads="1"/>
          </p:cNvSpPr>
          <p:nvPr>
            <p:ph type="body" sz="half" idx="1"/>
          </p:nvPr>
        </p:nvSpPr>
        <p:spPr bwMode="auto">
          <a:xfrm>
            <a:off x="0" y="1782763"/>
            <a:ext cx="3032125" cy="3306762"/>
          </a:xfrm>
          <a:noFill/>
          <a:ln>
            <a:miter lim="800000"/>
            <a:headEnd/>
            <a:tailEnd/>
          </a:ln>
        </p:spPr>
        <p:txBody>
          <a:bodyPr vert="horz" wrap="square" lIns="91440" tIns="45720" rIns="91440" bIns="45720" numCol="1" anchor="t" anchorCtr="0" compatLnSpc="1">
            <a:prstTxWarp prst="textNoShape">
              <a:avLst/>
            </a:prstTxWarp>
          </a:bodyPr>
          <a:lstStyle/>
          <a:p>
            <a:pPr>
              <a:spcBef>
                <a:spcPct val="0"/>
              </a:spcBef>
              <a:buClr>
                <a:srgbClr val="EAEAEA"/>
              </a:buClr>
            </a:pPr>
            <a:r>
              <a:rPr lang="en-US" altLang="en-US" sz="2800" dirty="0"/>
              <a:t>Nutrient leaching</a:t>
            </a:r>
          </a:p>
          <a:p>
            <a:pPr>
              <a:spcBef>
                <a:spcPct val="0"/>
              </a:spcBef>
              <a:buClr>
                <a:srgbClr val="EAEAEA"/>
              </a:buClr>
            </a:pPr>
            <a:r>
              <a:rPr lang="en-US" altLang="en-US" sz="2800" dirty="0"/>
              <a:t>Heavy metal release</a:t>
            </a:r>
          </a:p>
          <a:p>
            <a:pPr>
              <a:spcBef>
                <a:spcPct val="0"/>
              </a:spcBef>
              <a:buClr>
                <a:srgbClr val="EAEAEA"/>
              </a:buClr>
            </a:pPr>
            <a:r>
              <a:rPr lang="en-US" altLang="en-US" sz="2800" dirty="0"/>
              <a:t>Weakens trees</a:t>
            </a:r>
          </a:p>
          <a:p>
            <a:endParaRPr lang="en-US" sz="2800" dirty="0"/>
          </a:p>
        </p:txBody>
      </p:sp>
      <p:sp>
        <p:nvSpPr>
          <p:cNvPr id="50186" name="Rectangle 10"/>
          <p:cNvSpPr>
            <a:spLocks noGrp="1" noChangeArrowheads="1"/>
          </p:cNvSpPr>
          <p:nvPr>
            <p:ph sz="half" idx="2"/>
          </p:nvPr>
        </p:nvSpPr>
        <p:spPr bwMode="auto">
          <a:noFill/>
          <a:ln>
            <a:miter lim="800000"/>
            <a:headEnd/>
            <a:tailEnd/>
          </a:ln>
        </p:spPr>
        <p:txBody>
          <a:bodyPr vert="horz" wrap="square" lIns="91440" tIns="45720" rIns="91440" bIns="45720" numCol="1" anchor="t" anchorCtr="0" compatLnSpc="1">
            <a:prstTxWarp prst="textNoShape">
              <a:avLst/>
            </a:prstTxWarp>
          </a:bodyPr>
          <a:lstStyle/>
          <a:p>
            <a:endParaRPr lang="fr-FR" sz="2800"/>
          </a:p>
        </p:txBody>
      </p:sp>
      <p:pic>
        <p:nvPicPr>
          <p:cNvPr id="50184" name="Picture 8"/>
          <p:cNvPicPr>
            <a:picLocks noChangeAspect="1" noChangeArrowheads="1"/>
          </p:cNvPicPr>
          <p:nvPr/>
        </p:nvPicPr>
        <p:blipFill>
          <a:blip r:embed="rId2" cstate="print"/>
          <a:srcRect/>
          <a:stretch>
            <a:fillRect/>
          </a:stretch>
        </p:blipFill>
        <p:spPr bwMode="auto">
          <a:xfrm>
            <a:off x="3068638" y="1557338"/>
            <a:ext cx="6075362" cy="5181600"/>
          </a:xfrm>
          <a:prstGeom prst="rect">
            <a:avLst/>
          </a:prstGeom>
          <a:noFill/>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0178"/>
                                        </p:tgtEl>
                                        <p:attrNameLst>
                                          <p:attrName>style.visibility</p:attrName>
                                        </p:attrNameLst>
                                      </p:cBhvr>
                                      <p:to>
                                        <p:strVal val="visible"/>
                                      </p:to>
                                    </p:set>
                                    <p:animEffect transition="in" filter="fade">
                                      <p:cBhvr>
                                        <p:cTn id="7" dur="2000"/>
                                        <p:tgtEl>
                                          <p:spTgt spid="501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85">
                                            <p:txEl>
                                              <p:pRg st="0" end="0"/>
                                            </p:txEl>
                                          </p:spTgt>
                                        </p:tgtEl>
                                        <p:attrNameLst>
                                          <p:attrName>style.visibility</p:attrName>
                                        </p:attrNameLst>
                                      </p:cBhvr>
                                      <p:to>
                                        <p:strVal val="visible"/>
                                      </p:to>
                                    </p:set>
                                    <p:animEffect transition="in" filter="wipe(left)">
                                      <p:cBhvr>
                                        <p:cTn id="12" dur="500"/>
                                        <p:tgtEl>
                                          <p:spTgt spid="5018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85">
                                            <p:txEl>
                                              <p:pRg st="1" end="1"/>
                                            </p:txEl>
                                          </p:spTgt>
                                        </p:tgtEl>
                                        <p:attrNameLst>
                                          <p:attrName>style.visibility</p:attrName>
                                        </p:attrNameLst>
                                      </p:cBhvr>
                                      <p:to>
                                        <p:strVal val="visible"/>
                                      </p:to>
                                    </p:set>
                                    <p:animEffect transition="in" filter="wipe(left)">
                                      <p:cBhvr>
                                        <p:cTn id="17" dur="500"/>
                                        <p:tgtEl>
                                          <p:spTgt spid="5018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85">
                                            <p:txEl>
                                              <p:pRg st="2" end="2"/>
                                            </p:txEl>
                                          </p:spTgt>
                                        </p:tgtEl>
                                        <p:attrNameLst>
                                          <p:attrName>style.visibility</p:attrName>
                                        </p:attrNameLst>
                                      </p:cBhvr>
                                      <p:to>
                                        <p:strVal val="visible"/>
                                      </p:to>
                                    </p:set>
                                    <p:animEffect transition="in" filter="wipe(left)">
                                      <p:cBhvr>
                                        <p:cTn id="22" dur="500"/>
                                        <p:tgtEl>
                                          <p:spTgt spid="5018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8" grpId="0"/>
      <p:bldP spid="5018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un94267_1821"/>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4579" name="Text Box 3"/>
          <p:cNvSpPr txBox="1">
            <a:spLocks noChangeArrowheads="1"/>
          </p:cNvSpPr>
          <p:nvPr/>
        </p:nvSpPr>
        <p:spPr bwMode="auto">
          <a:xfrm>
            <a:off x="8442325" y="6378575"/>
            <a:ext cx="438150" cy="366713"/>
          </a:xfrm>
          <a:prstGeom prst="rect">
            <a:avLst/>
          </a:prstGeom>
          <a:noFill/>
          <a:ln w="9525">
            <a:noFill/>
            <a:miter lim="800000"/>
            <a:headEnd/>
            <a:tailEnd/>
          </a:ln>
        </p:spPr>
        <p:txBody>
          <a:bodyPr wrap="none">
            <a:spAutoFit/>
          </a:bodyPr>
          <a:lstStyle/>
          <a:p>
            <a:pPr algn="l">
              <a:spcBef>
                <a:spcPct val="20000"/>
              </a:spcBef>
            </a:pPr>
            <a:fld id="{127297AE-1A5D-4FD3-9E70-D71A72F83A72}" type="slidenum">
              <a:rPr lang="en-US">
                <a:solidFill>
                  <a:schemeClr val="bg1"/>
                </a:solidFill>
              </a:rPr>
              <a:pPr algn="l">
                <a:spcBef>
                  <a:spcPct val="20000"/>
                </a:spcBef>
              </a:pPr>
              <a:t>31</a:t>
            </a:fld>
            <a:endParaRPr lang="en-US">
              <a:solidFill>
                <a:schemeClr val="bg1"/>
              </a:solidFill>
            </a:endParaRPr>
          </a:p>
        </p:txBody>
      </p:sp>
      <p:sp>
        <p:nvSpPr>
          <p:cNvPr id="24580" name="Text Box 4"/>
          <p:cNvSpPr txBox="1">
            <a:spLocks noChangeArrowheads="1"/>
          </p:cNvSpPr>
          <p:nvPr/>
        </p:nvSpPr>
        <p:spPr bwMode="auto">
          <a:xfrm>
            <a:off x="73025" y="1111250"/>
            <a:ext cx="2444750" cy="366713"/>
          </a:xfrm>
          <a:prstGeom prst="rect">
            <a:avLst/>
          </a:prstGeom>
          <a:solidFill>
            <a:srgbClr val="D3FDF0"/>
          </a:solidFill>
          <a:ln w="9525">
            <a:noFill/>
            <a:miter lim="800000"/>
            <a:headEnd/>
            <a:tailEnd/>
          </a:ln>
        </p:spPr>
        <p:txBody>
          <a:bodyPr wrap="none">
            <a:spAutoFit/>
          </a:bodyPr>
          <a:lstStyle/>
          <a:p>
            <a:pPr algn="l"/>
            <a:r>
              <a:rPr lang="en-US" u="sng"/>
              <a:t>Acid Rainfall</a:t>
            </a:r>
            <a:r>
              <a:rPr lang="en-US"/>
              <a:t> affects:</a:t>
            </a:r>
          </a:p>
        </p:txBody>
      </p:sp>
      <p:sp>
        <p:nvSpPr>
          <p:cNvPr id="226310" name="Text Box 6"/>
          <p:cNvSpPr txBox="1">
            <a:spLocks noChangeArrowheads="1"/>
          </p:cNvSpPr>
          <p:nvPr/>
        </p:nvSpPr>
        <p:spPr bwMode="auto">
          <a:xfrm>
            <a:off x="914400" y="1912938"/>
            <a:ext cx="2133600" cy="915987"/>
          </a:xfrm>
          <a:prstGeom prst="rect">
            <a:avLst/>
          </a:prstGeom>
          <a:gradFill rotWithShape="1">
            <a:gsLst>
              <a:gs pos="0">
                <a:schemeClr val="bg1">
                  <a:alpha val="70000"/>
                </a:schemeClr>
              </a:gs>
              <a:gs pos="100000">
                <a:schemeClr val="bg1">
                  <a:gamma/>
                  <a:shade val="46275"/>
                  <a:invGamma/>
                </a:schemeClr>
              </a:gs>
            </a:gsLst>
            <a:lin ang="5400000" scaled="1"/>
          </a:gradFill>
          <a:ln w="9525">
            <a:noFill/>
            <a:miter lim="800000"/>
            <a:headEnd/>
            <a:tailEnd/>
          </a:ln>
          <a:effectLst/>
        </p:spPr>
        <p:txBody>
          <a:bodyPr>
            <a:spAutoFit/>
          </a:bodyPr>
          <a:lstStyle/>
          <a:p>
            <a:pPr algn="l">
              <a:defRPr/>
            </a:pPr>
            <a:r>
              <a:rPr lang="en-US" u="sng"/>
              <a:t>Plants </a:t>
            </a:r>
            <a:r>
              <a:rPr lang="en-US"/>
              <a:t>- directly</a:t>
            </a:r>
            <a:br>
              <a:rPr lang="en-US"/>
            </a:br>
            <a:r>
              <a:rPr lang="en-US"/>
              <a:t>(weakens or kills plants)</a:t>
            </a:r>
          </a:p>
        </p:txBody>
      </p:sp>
      <p:sp>
        <p:nvSpPr>
          <p:cNvPr id="226311" name="Text Box 7"/>
          <p:cNvSpPr txBox="1">
            <a:spLocks noChangeArrowheads="1"/>
          </p:cNvSpPr>
          <p:nvPr/>
        </p:nvSpPr>
        <p:spPr bwMode="auto">
          <a:xfrm>
            <a:off x="990600" y="4808538"/>
            <a:ext cx="2057400" cy="1190625"/>
          </a:xfrm>
          <a:prstGeom prst="rect">
            <a:avLst/>
          </a:prstGeom>
          <a:gradFill rotWithShape="1">
            <a:gsLst>
              <a:gs pos="0">
                <a:schemeClr val="bg1">
                  <a:alpha val="70000"/>
                </a:schemeClr>
              </a:gs>
              <a:gs pos="100000">
                <a:schemeClr val="bg1">
                  <a:gamma/>
                  <a:shade val="46275"/>
                  <a:invGamma/>
                </a:schemeClr>
              </a:gs>
            </a:gsLst>
            <a:lin ang="5400000" scaled="1"/>
          </a:gradFill>
          <a:ln w="9525">
            <a:noFill/>
            <a:miter lim="800000"/>
            <a:headEnd/>
            <a:tailEnd/>
          </a:ln>
          <a:effectLst/>
        </p:spPr>
        <p:txBody>
          <a:bodyPr>
            <a:spAutoFit/>
          </a:bodyPr>
          <a:lstStyle/>
          <a:p>
            <a:pPr algn="l">
              <a:defRPr/>
            </a:pPr>
            <a:r>
              <a:rPr lang="en-US" u="sng"/>
              <a:t>Soils</a:t>
            </a:r>
            <a:r>
              <a:rPr lang="en-US"/>
              <a:t> - directly (leaching of base cations </a:t>
            </a:r>
            <a:br>
              <a:rPr lang="en-US"/>
            </a:br>
            <a:r>
              <a:rPr lang="en-US"/>
              <a:t>eg, Ca &amp; Mg)</a:t>
            </a:r>
          </a:p>
        </p:txBody>
      </p:sp>
      <p:sp>
        <p:nvSpPr>
          <p:cNvPr id="226312" name="Text Box 8"/>
          <p:cNvSpPr txBox="1">
            <a:spLocks noChangeArrowheads="1"/>
          </p:cNvSpPr>
          <p:nvPr/>
        </p:nvSpPr>
        <p:spPr bwMode="auto">
          <a:xfrm>
            <a:off x="3581400" y="3505200"/>
            <a:ext cx="3352800" cy="915988"/>
          </a:xfrm>
          <a:prstGeom prst="rect">
            <a:avLst/>
          </a:prstGeom>
          <a:gradFill rotWithShape="1">
            <a:gsLst>
              <a:gs pos="0">
                <a:schemeClr val="bg1">
                  <a:alpha val="52000"/>
                </a:schemeClr>
              </a:gs>
              <a:gs pos="100000">
                <a:schemeClr val="bg1">
                  <a:gamma/>
                  <a:shade val="46275"/>
                  <a:invGamma/>
                </a:schemeClr>
              </a:gs>
            </a:gsLst>
            <a:lin ang="5400000" scaled="1"/>
          </a:gradFill>
          <a:ln w="9525">
            <a:noFill/>
            <a:miter lim="800000"/>
            <a:headEnd/>
            <a:tailEnd/>
          </a:ln>
          <a:effectLst/>
        </p:spPr>
        <p:txBody>
          <a:bodyPr>
            <a:spAutoFit/>
          </a:bodyPr>
          <a:lstStyle/>
          <a:p>
            <a:pPr algn="l">
              <a:defRPr/>
            </a:pPr>
            <a:r>
              <a:rPr lang="en-US" u="sng"/>
              <a:t>Plants </a:t>
            </a:r>
            <a:r>
              <a:rPr lang="en-US"/>
              <a:t>- indirectly</a:t>
            </a:r>
            <a:br>
              <a:rPr lang="en-US"/>
            </a:br>
            <a:r>
              <a:rPr lang="en-US"/>
              <a:t>(lower soil nutrients,</a:t>
            </a:r>
          </a:p>
          <a:p>
            <a:pPr algn="l">
              <a:defRPr/>
            </a:pPr>
            <a:r>
              <a:rPr lang="en-US"/>
              <a:t> insects attack weak trees)</a:t>
            </a:r>
          </a:p>
        </p:txBody>
      </p:sp>
      <p:sp>
        <p:nvSpPr>
          <p:cNvPr id="24584" name="Line 9"/>
          <p:cNvSpPr>
            <a:spLocks noChangeShapeType="1"/>
          </p:cNvSpPr>
          <p:nvPr/>
        </p:nvSpPr>
        <p:spPr bwMode="auto">
          <a:xfrm>
            <a:off x="685800" y="1600200"/>
            <a:ext cx="228600" cy="457200"/>
          </a:xfrm>
          <a:prstGeom prst="line">
            <a:avLst/>
          </a:prstGeom>
          <a:noFill/>
          <a:ln w="57150">
            <a:solidFill>
              <a:srgbClr val="FF6600"/>
            </a:solidFill>
            <a:round/>
            <a:headEnd/>
            <a:tailEnd type="triangle" w="med" len="med"/>
          </a:ln>
        </p:spPr>
        <p:txBody>
          <a:bodyPr/>
          <a:lstStyle/>
          <a:p>
            <a:endParaRPr lang="fr-FR"/>
          </a:p>
        </p:txBody>
      </p:sp>
      <p:sp>
        <p:nvSpPr>
          <p:cNvPr id="24585" name="Line 10"/>
          <p:cNvSpPr>
            <a:spLocks noChangeShapeType="1"/>
          </p:cNvSpPr>
          <p:nvPr/>
        </p:nvSpPr>
        <p:spPr bwMode="auto">
          <a:xfrm>
            <a:off x="685800" y="1455738"/>
            <a:ext cx="304800" cy="3352800"/>
          </a:xfrm>
          <a:prstGeom prst="line">
            <a:avLst/>
          </a:prstGeom>
          <a:noFill/>
          <a:ln w="57150">
            <a:solidFill>
              <a:srgbClr val="FF6600"/>
            </a:solidFill>
            <a:round/>
            <a:headEnd/>
            <a:tailEnd type="triangle" w="med" len="med"/>
          </a:ln>
        </p:spPr>
        <p:txBody>
          <a:bodyPr/>
          <a:lstStyle/>
          <a:p>
            <a:endParaRPr lang="fr-FR"/>
          </a:p>
        </p:txBody>
      </p:sp>
      <p:sp>
        <p:nvSpPr>
          <p:cNvPr id="24586" name="Text Box 11"/>
          <p:cNvSpPr txBox="1">
            <a:spLocks noChangeArrowheads="1"/>
          </p:cNvSpPr>
          <p:nvPr/>
        </p:nvSpPr>
        <p:spPr bwMode="auto">
          <a:xfrm>
            <a:off x="1066800" y="0"/>
            <a:ext cx="3657600" cy="369332"/>
          </a:xfrm>
          <a:prstGeom prst="rect">
            <a:avLst/>
          </a:prstGeom>
          <a:solidFill>
            <a:schemeClr val="hlink"/>
          </a:solidFill>
          <a:ln w="9525">
            <a:solidFill>
              <a:schemeClr val="tx1"/>
            </a:solidFill>
            <a:miter lim="800000"/>
            <a:headEnd/>
            <a:tailEnd/>
          </a:ln>
        </p:spPr>
        <p:txBody>
          <a:bodyPr wrap="square">
            <a:spAutoFit/>
          </a:bodyPr>
          <a:lstStyle/>
          <a:p>
            <a:pPr algn="just"/>
            <a:r>
              <a:rPr lang="en-US" altLang="en-US" dirty="0" smtClean="0"/>
              <a:t>Mountains </a:t>
            </a:r>
            <a:r>
              <a:rPr lang="en-US" altLang="en-US" dirty="0"/>
              <a:t> </a:t>
            </a:r>
            <a:r>
              <a:rPr lang="en-US" altLang="en-US" dirty="0" smtClean="0"/>
              <a:t>of </a:t>
            </a:r>
            <a:r>
              <a:rPr lang="en-US" altLang="en-US" dirty="0"/>
              <a:t>North Carolina</a:t>
            </a:r>
            <a:endParaRPr lang="en-US" b="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cun94267_1822"/>
          <p:cNvPicPr>
            <a:picLocks noChangeAspect="1" noChangeArrowheads="1"/>
          </p:cNvPicPr>
          <p:nvPr/>
        </p:nvPicPr>
        <p:blipFill>
          <a:blip r:embed="rId3" cstate="print"/>
          <a:srcRect/>
          <a:stretch>
            <a:fillRect/>
          </a:stretch>
        </p:blipFill>
        <p:spPr bwMode="auto">
          <a:xfrm>
            <a:off x="0" y="0"/>
            <a:ext cx="9144000" cy="6858000"/>
          </a:xfrm>
          <a:prstGeom prst="rect">
            <a:avLst/>
          </a:prstGeom>
          <a:noFill/>
          <a:ln w="9525">
            <a:noFill/>
            <a:miter lim="800000"/>
            <a:headEnd/>
            <a:tailEnd/>
          </a:ln>
        </p:spPr>
      </p:pic>
      <p:sp>
        <p:nvSpPr>
          <p:cNvPr id="25603" name="Text Box 3"/>
          <p:cNvSpPr txBox="1">
            <a:spLocks noChangeArrowheads="1"/>
          </p:cNvSpPr>
          <p:nvPr/>
        </p:nvSpPr>
        <p:spPr bwMode="auto">
          <a:xfrm>
            <a:off x="8442325" y="6378575"/>
            <a:ext cx="438150" cy="366713"/>
          </a:xfrm>
          <a:prstGeom prst="rect">
            <a:avLst/>
          </a:prstGeom>
          <a:noFill/>
          <a:ln w="9525">
            <a:noFill/>
            <a:miter lim="800000"/>
            <a:headEnd/>
            <a:tailEnd/>
          </a:ln>
        </p:spPr>
        <p:txBody>
          <a:bodyPr wrap="none">
            <a:spAutoFit/>
          </a:bodyPr>
          <a:lstStyle/>
          <a:p>
            <a:pPr algn="l">
              <a:spcBef>
                <a:spcPct val="20000"/>
              </a:spcBef>
            </a:pPr>
            <a:fld id="{F9D68032-CA82-4662-8093-492AA4C74324}" type="slidenum">
              <a:rPr lang="en-US">
                <a:solidFill>
                  <a:schemeClr val="bg1"/>
                </a:solidFill>
              </a:rPr>
              <a:pPr algn="l">
                <a:spcBef>
                  <a:spcPct val="20000"/>
                </a:spcBef>
              </a:pPr>
              <a:t>32</a:t>
            </a:fld>
            <a:endParaRPr lang="en-US">
              <a:solidFill>
                <a:schemeClr val="bg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0"/>
            <a:ext cx="8229600" cy="715962"/>
          </a:xfrm>
        </p:spPr>
        <p:txBody>
          <a:bodyPr>
            <a:normAutofit fontScale="90000"/>
          </a:bodyPr>
          <a:lstStyle/>
          <a:p>
            <a:r>
              <a:rPr lang="en-US" altLang="en-US" dirty="0"/>
              <a:t>Solutions to Acid Deposition</a:t>
            </a:r>
          </a:p>
        </p:txBody>
      </p:sp>
      <p:pic>
        <p:nvPicPr>
          <p:cNvPr id="51205" name="Picture 5"/>
          <p:cNvPicPr>
            <a:picLocks noChangeAspect="1" noChangeArrowheads="1"/>
          </p:cNvPicPr>
          <p:nvPr/>
        </p:nvPicPr>
        <p:blipFill>
          <a:blip r:embed="rId2" cstate="print"/>
          <a:srcRect/>
          <a:stretch>
            <a:fillRect/>
          </a:stretch>
        </p:blipFill>
        <p:spPr bwMode="auto">
          <a:xfrm>
            <a:off x="2590800" y="990600"/>
            <a:ext cx="3792537" cy="5526087"/>
          </a:xfrm>
          <a:prstGeom prst="rect">
            <a:avLst/>
          </a:prstGeom>
          <a:noFill/>
        </p:spPr>
      </p:pic>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1"/>
          </p:nvPr>
        </p:nvSpPr>
        <p:spPr/>
        <p:txBody>
          <a:bodyPr/>
          <a:lstStyle/>
          <a:p>
            <a:endParaRPr lang="en-US" altLang="en-US"/>
          </a:p>
        </p:txBody>
      </p:sp>
      <p:sp>
        <p:nvSpPr>
          <p:cNvPr id="56322" name="Rectangle 2"/>
          <p:cNvSpPr>
            <a:spLocks noGrp="1" noChangeArrowheads="1"/>
          </p:cNvSpPr>
          <p:nvPr>
            <p:ph type="title"/>
          </p:nvPr>
        </p:nvSpPr>
        <p:spPr>
          <a:xfrm>
            <a:off x="457200" y="0"/>
            <a:ext cx="8229600" cy="838200"/>
          </a:xfrm>
        </p:spPr>
        <p:txBody>
          <a:bodyPr/>
          <a:lstStyle/>
          <a:p>
            <a:r>
              <a:rPr lang="en-US" altLang="en-US" sz="4400" dirty="0"/>
              <a:t>Emission Reduction</a:t>
            </a:r>
          </a:p>
        </p:txBody>
      </p:sp>
      <p:pic>
        <p:nvPicPr>
          <p:cNvPr id="56327" name="Picture 7"/>
          <p:cNvPicPr>
            <a:picLocks noChangeAspect="1" noChangeArrowheads="1"/>
          </p:cNvPicPr>
          <p:nvPr/>
        </p:nvPicPr>
        <p:blipFill>
          <a:blip r:embed="rId2" cstate="print"/>
          <a:srcRect/>
          <a:stretch>
            <a:fillRect/>
          </a:stretch>
        </p:blipFill>
        <p:spPr bwMode="auto">
          <a:xfrm>
            <a:off x="1395413" y="1177925"/>
            <a:ext cx="4938712" cy="5680075"/>
          </a:xfrm>
          <a:prstGeom prst="rect">
            <a:avLst/>
          </a:prstGeom>
          <a:noFill/>
        </p:spPr>
      </p:pic>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533400" y="0"/>
            <a:ext cx="8229600" cy="944562"/>
          </a:xfrm>
        </p:spPr>
        <p:txBody>
          <a:bodyPr>
            <a:normAutofit fontScale="90000"/>
          </a:bodyPr>
          <a:lstStyle/>
          <a:p>
            <a:r>
              <a:rPr lang="en-US" altLang="en-US" sz="4400" dirty="0"/>
              <a:t>Reducing Motor Vehicle Air Pollution</a:t>
            </a:r>
          </a:p>
        </p:txBody>
      </p:sp>
      <p:pic>
        <p:nvPicPr>
          <p:cNvPr id="57349" name="Picture 5"/>
          <p:cNvPicPr>
            <a:picLocks noChangeAspect="1" noChangeArrowheads="1"/>
          </p:cNvPicPr>
          <p:nvPr/>
        </p:nvPicPr>
        <p:blipFill>
          <a:blip r:embed="rId2" cstate="print"/>
          <a:srcRect/>
          <a:stretch>
            <a:fillRect/>
          </a:stretch>
        </p:blipFill>
        <p:spPr bwMode="auto">
          <a:xfrm>
            <a:off x="2286000" y="990600"/>
            <a:ext cx="4192587" cy="5221287"/>
          </a:xfrm>
          <a:prstGeom prst="rect">
            <a:avLst/>
          </a:prstGeom>
          <a:noFill/>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global cycle model"/>
          <p:cNvPicPr>
            <a:picLocks noChangeAspect="1" noChangeArrowheads="1"/>
          </p:cNvPicPr>
          <p:nvPr/>
        </p:nvPicPr>
        <p:blipFill>
          <a:blip r:embed="rId3" cstate="print"/>
          <a:srcRect/>
          <a:stretch>
            <a:fillRect/>
          </a:stretch>
        </p:blipFill>
        <p:spPr bwMode="auto">
          <a:xfrm>
            <a:off x="228600" y="685800"/>
            <a:ext cx="9144000" cy="4835525"/>
          </a:xfrm>
          <a:prstGeom prst="rect">
            <a:avLst/>
          </a:prstGeom>
          <a:noFill/>
          <a:ln w="9525">
            <a:noFill/>
            <a:miter lim="800000"/>
            <a:headEnd/>
            <a:tailEnd/>
          </a:ln>
        </p:spPr>
      </p:pic>
      <p:sp>
        <p:nvSpPr>
          <p:cNvPr id="10243" name="Text Box 3"/>
          <p:cNvSpPr txBox="1">
            <a:spLocks noChangeArrowheads="1"/>
          </p:cNvSpPr>
          <p:nvPr/>
        </p:nvSpPr>
        <p:spPr bwMode="auto">
          <a:xfrm>
            <a:off x="8442325" y="6378575"/>
            <a:ext cx="311150" cy="366713"/>
          </a:xfrm>
          <a:prstGeom prst="rect">
            <a:avLst/>
          </a:prstGeom>
          <a:noFill/>
          <a:ln w="9525">
            <a:noFill/>
            <a:miter lim="800000"/>
            <a:headEnd/>
            <a:tailEnd/>
          </a:ln>
        </p:spPr>
        <p:txBody>
          <a:bodyPr wrap="none">
            <a:spAutoFit/>
          </a:bodyPr>
          <a:lstStyle/>
          <a:p>
            <a:pPr algn="l">
              <a:spcBef>
                <a:spcPct val="20000"/>
              </a:spcBef>
            </a:pPr>
            <a:fld id="{7692487A-458F-4A70-BB5A-F1514EB0596E}" type="slidenum">
              <a:rPr lang="en-US">
                <a:solidFill>
                  <a:schemeClr val="bg1"/>
                </a:solidFill>
              </a:rPr>
              <a:pPr algn="l">
                <a:spcBef>
                  <a:spcPct val="20000"/>
                </a:spcBef>
              </a:pPr>
              <a:t>36</a:t>
            </a:fld>
            <a:endParaRPr lang="en-US">
              <a:solidFill>
                <a:schemeClr val="bg1"/>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152400"/>
            <a:ext cx="8839200" cy="838200"/>
          </a:xfrm>
          <a:noFill/>
        </p:spPr>
        <p:txBody>
          <a:bodyPr/>
          <a:lstStyle/>
          <a:p>
            <a:pPr eaLnBrk="1" hangingPunct="1"/>
            <a:r>
              <a:rPr lang="en-US" altLang="en-US" sz="4800" b="1" dirty="0" smtClean="0"/>
              <a:t>Air Pollution Control</a:t>
            </a:r>
            <a:endParaRPr lang="en-US" altLang="en-US" dirty="0" smtClean="0"/>
          </a:p>
        </p:txBody>
      </p:sp>
      <p:sp>
        <p:nvSpPr>
          <p:cNvPr id="26627" name="Rectangle 3"/>
          <p:cNvSpPr>
            <a:spLocks noGrp="1" noChangeArrowheads="1"/>
          </p:cNvSpPr>
          <p:nvPr>
            <p:ph type="body" idx="1"/>
          </p:nvPr>
        </p:nvSpPr>
        <p:spPr>
          <a:xfrm>
            <a:off x="152400" y="1447800"/>
            <a:ext cx="8763000" cy="4114800"/>
          </a:xfrm>
        </p:spPr>
        <p:txBody>
          <a:bodyPr/>
          <a:lstStyle/>
          <a:p>
            <a:pPr marL="746125" indent="-746125" eaLnBrk="1" hangingPunct="1">
              <a:buFontTx/>
              <a:buNone/>
              <a:tabLst>
                <a:tab pos="288925" algn="l"/>
              </a:tabLst>
            </a:pPr>
            <a:r>
              <a:rPr lang="en-US" altLang="en-US" dirty="0" smtClean="0">
                <a:solidFill>
                  <a:srgbClr val="FFFF99"/>
                </a:solidFill>
              </a:rPr>
              <a:t>	</a:t>
            </a:r>
            <a:r>
              <a:rPr lang="en-US" altLang="en-US" dirty="0" smtClean="0">
                <a:solidFill>
                  <a:schemeClr val="accent1"/>
                </a:solidFill>
              </a:rPr>
              <a:t>Early approach: </a:t>
            </a:r>
            <a:r>
              <a:rPr lang="en-US" altLang="en-US" dirty="0" smtClean="0"/>
              <a:t/>
            </a:r>
            <a:br>
              <a:rPr lang="en-US" altLang="en-US" dirty="0" smtClean="0"/>
            </a:br>
            <a:r>
              <a:rPr lang="en-US" altLang="en-US" dirty="0" smtClean="0"/>
              <a:t>	 “Dilution is the solution to pollution”</a:t>
            </a:r>
          </a:p>
          <a:p>
            <a:pPr marL="746125" indent="-746125" eaLnBrk="1" hangingPunct="1">
              <a:tabLst>
                <a:tab pos="288925" algn="l"/>
              </a:tabLst>
            </a:pPr>
            <a:endParaRPr lang="en-US" altLang="en-US" dirty="0" smtClean="0"/>
          </a:p>
          <a:p>
            <a:pPr marL="746125" indent="-746125" eaLnBrk="1" hangingPunct="1">
              <a:tabLst>
                <a:tab pos="288925" algn="l"/>
              </a:tabLst>
            </a:pPr>
            <a:r>
              <a:rPr lang="en-US" altLang="en-US" dirty="0" smtClean="0">
                <a:solidFill>
                  <a:schemeClr val="accent1"/>
                </a:solidFill>
              </a:rPr>
              <a:t>Particulate removal   </a:t>
            </a:r>
            <a:r>
              <a:rPr lang="en-US" altLang="en-US" dirty="0" smtClean="0"/>
              <a:t>- air filters</a:t>
            </a:r>
          </a:p>
          <a:p>
            <a:pPr marL="746125" indent="-746125" eaLnBrk="1" hangingPunct="1">
              <a:tabLst>
                <a:tab pos="288925" algn="l"/>
              </a:tabLst>
            </a:pPr>
            <a:r>
              <a:rPr lang="en-US" altLang="en-US" dirty="0" smtClean="0">
                <a:solidFill>
                  <a:schemeClr val="accent1"/>
                </a:solidFill>
              </a:rPr>
              <a:t>Sulfur removal   </a:t>
            </a:r>
            <a:r>
              <a:rPr lang="en-US" altLang="en-US" dirty="0" smtClean="0"/>
              <a:t>- scrubbers</a:t>
            </a:r>
          </a:p>
          <a:p>
            <a:pPr marL="746125" indent="-746125" eaLnBrk="1" hangingPunct="1">
              <a:tabLst>
                <a:tab pos="288925" algn="l"/>
              </a:tabLst>
            </a:pPr>
            <a:r>
              <a:rPr lang="en-US" altLang="en-US" dirty="0" smtClean="0">
                <a:solidFill>
                  <a:schemeClr val="accent1"/>
                </a:solidFill>
              </a:rPr>
              <a:t>Nitrogen oxide reduction   </a:t>
            </a:r>
            <a:r>
              <a:rPr lang="en-US" altLang="en-US" dirty="0" smtClean="0"/>
              <a:t>- catalytic converters</a:t>
            </a:r>
          </a:p>
          <a:p>
            <a:pPr marL="746125" indent="-746125" eaLnBrk="1" hangingPunct="1">
              <a:tabLst>
                <a:tab pos="288925" algn="l"/>
              </a:tabLst>
            </a:pPr>
            <a:r>
              <a:rPr lang="en-US" altLang="en-US" dirty="0" smtClean="0">
                <a:solidFill>
                  <a:schemeClr val="accent1"/>
                </a:solidFill>
              </a:rPr>
              <a:t>Hydrocarbon controls   </a:t>
            </a:r>
            <a:r>
              <a:rPr lang="en-US" altLang="en-US" dirty="0" smtClean="0"/>
              <a:t>- afterburners</a:t>
            </a:r>
          </a:p>
        </p:txBody>
      </p:sp>
      <p:sp>
        <p:nvSpPr>
          <p:cNvPr id="26628" name="Text Box 4"/>
          <p:cNvSpPr txBox="1">
            <a:spLocks noChangeArrowheads="1"/>
          </p:cNvSpPr>
          <p:nvPr/>
        </p:nvSpPr>
        <p:spPr bwMode="auto">
          <a:xfrm>
            <a:off x="8442325" y="6378575"/>
            <a:ext cx="438150" cy="366713"/>
          </a:xfrm>
          <a:prstGeom prst="rect">
            <a:avLst/>
          </a:prstGeom>
          <a:noFill/>
          <a:ln w="9525">
            <a:noFill/>
            <a:miter lim="800000"/>
            <a:headEnd/>
            <a:tailEnd/>
          </a:ln>
        </p:spPr>
        <p:txBody>
          <a:bodyPr wrap="none">
            <a:spAutoFit/>
          </a:bodyPr>
          <a:lstStyle/>
          <a:p>
            <a:pPr algn="l">
              <a:spcBef>
                <a:spcPct val="20000"/>
              </a:spcBef>
            </a:pPr>
            <a:fld id="{D8F216A5-53AE-43D8-A732-5B705D8206E1}" type="slidenum">
              <a:rPr lang="en-US">
                <a:solidFill>
                  <a:schemeClr val="bg1"/>
                </a:solidFill>
              </a:rPr>
              <a:pPr algn="l">
                <a:spcBef>
                  <a:spcPct val="20000"/>
                </a:spcBef>
              </a:pPr>
              <a:t>37</a:t>
            </a:fld>
            <a:endParaRPr lang="en-US">
              <a:solidFill>
                <a:schemeClr val="bg1"/>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0"/>
            <a:ext cx="7772400" cy="914400"/>
          </a:xfrm>
        </p:spPr>
        <p:txBody>
          <a:bodyPr/>
          <a:lstStyle/>
          <a:p>
            <a:pPr eaLnBrk="1" hangingPunct="1"/>
            <a:r>
              <a:rPr lang="en-US" dirty="0" smtClean="0">
                <a:solidFill>
                  <a:schemeClr val="accent1"/>
                </a:solidFill>
              </a:rPr>
              <a:t>CLEAN AIR LEGISLATION</a:t>
            </a:r>
          </a:p>
        </p:txBody>
      </p:sp>
      <p:sp>
        <p:nvSpPr>
          <p:cNvPr id="28675" name="Rectangle 3"/>
          <p:cNvSpPr>
            <a:spLocks noGrp="1" noChangeArrowheads="1"/>
          </p:cNvSpPr>
          <p:nvPr>
            <p:ph type="body" idx="1"/>
          </p:nvPr>
        </p:nvSpPr>
        <p:spPr>
          <a:xfrm>
            <a:off x="0" y="990600"/>
            <a:ext cx="9144000" cy="5638800"/>
          </a:xfrm>
        </p:spPr>
        <p:txBody>
          <a:bodyPr>
            <a:normAutofit/>
          </a:bodyPr>
          <a:lstStyle/>
          <a:p>
            <a:pPr eaLnBrk="1" hangingPunct="1"/>
            <a:r>
              <a:rPr lang="en-US" sz="3600" dirty="0" smtClean="0">
                <a:solidFill>
                  <a:srgbClr val="C00000"/>
                </a:solidFill>
              </a:rPr>
              <a:t>Clean Air Act (1963)</a:t>
            </a:r>
            <a:r>
              <a:rPr lang="en-US" sz="4000" dirty="0" smtClean="0">
                <a:solidFill>
                  <a:srgbClr val="C00000"/>
                </a:solidFill>
              </a:rPr>
              <a:t> </a:t>
            </a:r>
            <a:r>
              <a:rPr lang="en-US" sz="4000" dirty="0" smtClean="0">
                <a:solidFill>
                  <a:schemeClr val="hlink"/>
                </a:solidFill>
              </a:rPr>
              <a:t>- </a:t>
            </a:r>
            <a:r>
              <a:rPr lang="en-US" sz="4000" dirty="0" smtClean="0"/>
              <a:t>First national air 			pollution control. </a:t>
            </a:r>
            <a:r>
              <a:rPr lang="en-US" sz="2800" dirty="0" smtClean="0"/>
              <a:t>(using</a:t>
            </a:r>
            <a:r>
              <a:rPr lang="en-US" sz="4000" dirty="0" smtClean="0"/>
              <a:t> </a:t>
            </a:r>
            <a:r>
              <a:rPr lang="en-US" sz="2800" dirty="0" smtClean="0"/>
              <a:t>incentives, </a:t>
            </a:r>
            <a:r>
              <a:rPr lang="en-US" sz="2800" dirty="0" err="1" smtClean="0"/>
              <a:t>eg</a:t>
            </a:r>
            <a:r>
              <a:rPr lang="en-US" sz="2800" dirty="0" smtClean="0"/>
              <a:t> 						federal grants to states)</a:t>
            </a:r>
          </a:p>
          <a:p>
            <a:pPr eaLnBrk="1" hangingPunct="1"/>
            <a:r>
              <a:rPr lang="en-US" sz="3600" dirty="0" smtClean="0">
                <a:solidFill>
                  <a:srgbClr val="C00000"/>
                </a:solidFill>
              </a:rPr>
              <a:t>Clean Air Act (1970)</a:t>
            </a:r>
            <a:r>
              <a:rPr lang="en-US" sz="4000" dirty="0" smtClean="0">
                <a:solidFill>
                  <a:srgbClr val="C00000"/>
                </a:solidFill>
              </a:rPr>
              <a:t> </a:t>
            </a:r>
            <a:r>
              <a:rPr lang="en-US" sz="4000" dirty="0" smtClean="0"/>
              <a:t>rewrote original Act.</a:t>
            </a:r>
          </a:p>
          <a:p>
            <a:pPr lvl="1" eaLnBrk="1" hangingPunct="1"/>
            <a:r>
              <a:rPr lang="en-US" sz="3600" dirty="0" smtClean="0"/>
              <a:t> Identified critical pollutants</a:t>
            </a:r>
          </a:p>
          <a:p>
            <a:pPr lvl="1" eaLnBrk="1" hangingPunct="1"/>
            <a:r>
              <a:rPr lang="en-US" sz="3600" dirty="0" smtClean="0"/>
              <a:t> Established ambient air quality standards.</a:t>
            </a:r>
          </a:p>
          <a:p>
            <a:pPr lvl="2" eaLnBrk="1" hangingPunct="1"/>
            <a:r>
              <a:rPr lang="en-US" sz="3200" dirty="0" smtClean="0">
                <a:solidFill>
                  <a:srgbClr val="C00000"/>
                </a:solidFill>
              </a:rPr>
              <a:t>Primary Standards  </a:t>
            </a:r>
            <a:r>
              <a:rPr lang="en-US" sz="3200" dirty="0" smtClean="0"/>
              <a:t>- Human health</a:t>
            </a:r>
          </a:p>
          <a:p>
            <a:pPr lvl="2" eaLnBrk="1" hangingPunct="1"/>
            <a:r>
              <a:rPr lang="en-US" sz="3200" dirty="0" smtClean="0">
                <a:solidFill>
                  <a:srgbClr val="C00000"/>
                </a:solidFill>
              </a:rPr>
              <a:t>Secondary Standards  </a:t>
            </a:r>
            <a:r>
              <a:rPr lang="en-US" sz="3200" dirty="0" smtClean="0"/>
              <a:t>- Materials, environment</a:t>
            </a:r>
          </a:p>
        </p:txBody>
      </p:sp>
      <p:sp>
        <p:nvSpPr>
          <p:cNvPr id="28676" name="Text Box 4"/>
          <p:cNvSpPr txBox="1">
            <a:spLocks noChangeArrowheads="1"/>
          </p:cNvSpPr>
          <p:nvPr/>
        </p:nvSpPr>
        <p:spPr bwMode="auto">
          <a:xfrm>
            <a:off x="8442325" y="6378575"/>
            <a:ext cx="438150" cy="366713"/>
          </a:xfrm>
          <a:prstGeom prst="rect">
            <a:avLst/>
          </a:prstGeom>
          <a:noFill/>
          <a:ln w="9525">
            <a:noFill/>
            <a:miter lim="800000"/>
            <a:headEnd/>
            <a:tailEnd/>
          </a:ln>
        </p:spPr>
        <p:txBody>
          <a:bodyPr wrap="none">
            <a:spAutoFit/>
          </a:bodyPr>
          <a:lstStyle/>
          <a:p>
            <a:pPr algn="l">
              <a:spcBef>
                <a:spcPct val="20000"/>
              </a:spcBef>
            </a:pPr>
            <a:fld id="{712EABB7-7075-467C-BDF9-A085941DE47A}" type="slidenum">
              <a:rPr lang="en-US">
                <a:solidFill>
                  <a:schemeClr val="bg1"/>
                </a:solidFill>
              </a:rPr>
              <a:pPr algn="l">
                <a:spcBef>
                  <a:spcPct val="20000"/>
                </a:spcBef>
              </a:pPr>
              <a:t>38</a:t>
            </a:fld>
            <a:endParaRPr lang="en-US">
              <a:solidFill>
                <a:schemeClr val="bg1"/>
              </a:solidFill>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76200"/>
            <a:ext cx="7772400" cy="1066800"/>
          </a:xfrm>
        </p:spPr>
        <p:txBody>
          <a:bodyPr/>
          <a:lstStyle/>
          <a:p>
            <a:pPr eaLnBrk="1" hangingPunct="1"/>
            <a:r>
              <a:rPr lang="en-US" dirty="0" smtClean="0">
                <a:solidFill>
                  <a:srgbClr val="C00000"/>
                </a:solidFill>
              </a:rPr>
              <a:t>Conventional Pollutants</a:t>
            </a:r>
          </a:p>
        </p:txBody>
      </p:sp>
      <p:sp>
        <p:nvSpPr>
          <p:cNvPr id="29699" name="Rectangle 3"/>
          <p:cNvSpPr>
            <a:spLocks noGrp="1" noChangeArrowheads="1"/>
          </p:cNvSpPr>
          <p:nvPr>
            <p:ph type="body" idx="1"/>
          </p:nvPr>
        </p:nvSpPr>
        <p:spPr>
          <a:xfrm>
            <a:off x="228600" y="990600"/>
            <a:ext cx="8686800" cy="5867400"/>
          </a:xfrm>
        </p:spPr>
        <p:txBody>
          <a:bodyPr/>
          <a:lstStyle/>
          <a:p>
            <a:pPr eaLnBrk="1" hangingPunct="1">
              <a:lnSpc>
                <a:spcPct val="90000"/>
              </a:lnSpc>
            </a:pPr>
            <a:r>
              <a:rPr lang="en-US" sz="3600" dirty="0" smtClean="0"/>
              <a:t>US Clean Air Act designated seven major (conventional or criteria) pollutants for which maximum ambient air levels are mandated.</a:t>
            </a:r>
          </a:p>
          <a:p>
            <a:pPr lvl="1" eaLnBrk="1" hangingPunct="1">
              <a:lnSpc>
                <a:spcPct val="90000"/>
              </a:lnSpc>
            </a:pPr>
            <a:r>
              <a:rPr lang="en-US" sz="3200" dirty="0" smtClean="0"/>
              <a:t>Sulfur Dioxide</a:t>
            </a:r>
          </a:p>
          <a:p>
            <a:pPr lvl="1" eaLnBrk="1" hangingPunct="1">
              <a:lnSpc>
                <a:spcPct val="90000"/>
              </a:lnSpc>
            </a:pPr>
            <a:r>
              <a:rPr lang="en-US" sz="3200" dirty="0" smtClean="0"/>
              <a:t>Carbon Monoxide</a:t>
            </a:r>
          </a:p>
          <a:p>
            <a:pPr lvl="1" eaLnBrk="1" hangingPunct="1">
              <a:lnSpc>
                <a:spcPct val="90000"/>
              </a:lnSpc>
            </a:pPr>
            <a:r>
              <a:rPr lang="en-US" sz="3200" dirty="0" smtClean="0"/>
              <a:t>Particulates</a:t>
            </a:r>
          </a:p>
          <a:p>
            <a:pPr lvl="1" eaLnBrk="1" hangingPunct="1">
              <a:lnSpc>
                <a:spcPct val="90000"/>
              </a:lnSpc>
            </a:pPr>
            <a:r>
              <a:rPr lang="en-US" sz="3200" dirty="0" smtClean="0"/>
              <a:t>Hydrocarbons</a:t>
            </a:r>
          </a:p>
          <a:p>
            <a:pPr lvl="1" eaLnBrk="1" hangingPunct="1">
              <a:lnSpc>
                <a:spcPct val="90000"/>
              </a:lnSpc>
            </a:pPr>
            <a:r>
              <a:rPr lang="en-US" sz="3200" dirty="0" smtClean="0"/>
              <a:t>Nitrogen Oxides</a:t>
            </a:r>
          </a:p>
          <a:p>
            <a:pPr lvl="1" eaLnBrk="1" hangingPunct="1">
              <a:lnSpc>
                <a:spcPct val="90000"/>
              </a:lnSpc>
            </a:pPr>
            <a:r>
              <a:rPr lang="en-US" sz="3200" dirty="0" smtClean="0"/>
              <a:t>Photochemical Oxidants</a:t>
            </a:r>
          </a:p>
          <a:p>
            <a:pPr lvl="1" eaLnBrk="1" hangingPunct="1">
              <a:lnSpc>
                <a:spcPct val="90000"/>
              </a:lnSpc>
            </a:pPr>
            <a:r>
              <a:rPr lang="en-US" sz="3200" smtClean="0"/>
              <a:t>Lead      </a:t>
            </a:r>
            <a:endParaRPr lang="en-US" sz="3200" dirty="0" smtClean="0"/>
          </a:p>
        </p:txBody>
      </p:sp>
      <p:pic>
        <p:nvPicPr>
          <p:cNvPr id="29700" name="Picture 4" descr="Fig9"/>
          <p:cNvPicPr>
            <a:picLocks noChangeAspect="1" noChangeArrowheads="1"/>
          </p:cNvPicPr>
          <p:nvPr/>
        </p:nvPicPr>
        <p:blipFill>
          <a:blip r:embed="rId2" cstate="print"/>
          <a:srcRect/>
          <a:stretch>
            <a:fillRect/>
          </a:stretch>
        </p:blipFill>
        <p:spPr bwMode="auto">
          <a:xfrm>
            <a:off x="6096000" y="2819400"/>
            <a:ext cx="2287588" cy="3432175"/>
          </a:xfrm>
          <a:prstGeom prst="rect">
            <a:avLst/>
          </a:prstGeom>
          <a:noFill/>
          <a:ln w="9525">
            <a:noFill/>
            <a:miter lim="800000"/>
            <a:headEnd/>
            <a:tailEnd/>
          </a:ln>
        </p:spPr>
      </p:pic>
      <p:sp>
        <p:nvSpPr>
          <p:cNvPr id="29701" name="Text Box 5"/>
          <p:cNvSpPr txBox="1">
            <a:spLocks noChangeArrowheads="1"/>
          </p:cNvSpPr>
          <p:nvPr/>
        </p:nvSpPr>
        <p:spPr bwMode="auto">
          <a:xfrm>
            <a:off x="8442325" y="6378575"/>
            <a:ext cx="438150" cy="366713"/>
          </a:xfrm>
          <a:prstGeom prst="rect">
            <a:avLst/>
          </a:prstGeom>
          <a:noFill/>
          <a:ln w="9525">
            <a:noFill/>
            <a:miter lim="800000"/>
            <a:headEnd/>
            <a:tailEnd/>
          </a:ln>
        </p:spPr>
        <p:txBody>
          <a:bodyPr wrap="none">
            <a:spAutoFit/>
          </a:bodyPr>
          <a:lstStyle/>
          <a:p>
            <a:pPr algn="l">
              <a:spcBef>
                <a:spcPct val="20000"/>
              </a:spcBef>
            </a:pPr>
            <a:fld id="{EF0ACE86-3933-4636-8DA0-DC92EFF38DB6}" type="slidenum">
              <a:rPr lang="en-US">
                <a:solidFill>
                  <a:schemeClr val="bg1"/>
                </a:solidFill>
              </a:rPr>
              <a:pPr algn="l">
                <a:spcBef>
                  <a:spcPct val="20000"/>
                </a:spcBef>
              </a:pPr>
              <a:t>39</a:t>
            </a:fld>
            <a:endParaRPr lang="en-US">
              <a:solidFill>
                <a:schemeClr val="bg1"/>
              </a:solidFill>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28600" y="990600"/>
          <a:ext cx="3870476" cy="2344058"/>
        </p:xfrm>
        <a:graphic>
          <a:graphicData uri="http://schemas.openxmlformats.org/drawingml/2006/table">
            <a:tbl>
              <a:tblPr/>
              <a:tblGrid>
                <a:gridCol w="3870476"/>
              </a:tblGrid>
              <a:tr h="1905000">
                <a:tc>
                  <a:txBody>
                    <a:bodyPr/>
                    <a:lstStyle/>
                    <a:p>
                      <a:pPr algn="just">
                        <a:buFont typeface="Arial"/>
                        <a:buChar char="•"/>
                      </a:pPr>
                      <a:r>
                        <a:rPr lang="en-US" sz="1500" b="1" dirty="0"/>
                        <a:t>Produced by burning of organic material (coal, gas, wood, trash, etc</a:t>
                      </a:r>
                      <a:r>
                        <a:rPr lang="en-US" sz="1500" b="1" dirty="0" smtClean="0"/>
                        <a:t>.)</a:t>
                      </a:r>
                    </a:p>
                    <a:p>
                      <a:pPr algn="just">
                        <a:buFont typeface="Arial"/>
                        <a:buChar char="•"/>
                      </a:pPr>
                      <a:r>
                        <a:rPr lang="en-US" sz="1500" b="1" baseline="0" dirty="0" smtClean="0"/>
                        <a:t> </a:t>
                      </a:r>
                      <a:r>
                        <a:rPr lang="en-US" sz="1500" b="1" dirty="0" smtClean="0"/>
                        <a:t>Automobiles </a:t>
                      </a:r>
                      <a:r>
                        <a:rPr lang="en-US" sz="1500" b="1" dirty="0"/>
                        <a:t>biggest source (80</a:t>
                      </a:r>
                      <a:r>
                        <a:rPr lang="en-US" sz="1500" b="1" dirty="0" smtClean="0"/>
                        <a:t>%)</a:t>
                      </a:r>
                    </a:p>
                    <a:p>
                      <a:pPr algn="just">
                        <a:buFont typeface="Arial"/>
                        <a:buChar char="•"/>
                      </a:pPr>
                      <a:r>
                        <a:rPr lang="en-US" sz="1500" b="1" baseline="0" dirty="0" smtClean="0"/>
                        <a:t> </a:t>
                      </a:r>
                      <a:r>
                        <a:rPr lang="en-US" sz="1500" b="1" dirty="0" smtClean="0"/>
                        <a:t>Cigarette </a:t>
                      </a:r>
                      <a:r>
                        <a:rPr lang="en-US" sz="1500" b="1" dirty="0"/>
                        <a:t>smoke another major </a:t>
                      </a:r>
                      <a:r>
                        <a:rPr lang="en-US" sz="1500" b="1" dirty="0" smtClean="0"/>
                        <a:t>source</a:t>
                      </a:r>
                    </a:p>
                    <a:p>
                      <a:pPr algn="just">
                        <a:buFont typeface="Arial"/>
                        <a:buChar char="•"/>
                      </a:pPr>
                      <a:r>
                        <a:rPr lang="en-US" sz="1500" b="1" baseline="0" dirty="0" smtClean="0"/>
                        <a:t> </a:t>
                      </a:r>
                      <a:r>
                        <a:rPr lang="en-US" sz="1500" b="1" dirty="0" smtClean="0"/>
                        <a:t>Toxic </a:t>
                      </a:r>
                      <a:r>
                        <a:rPr lang="en-US" sz="1500" b="1" dirty="0"/>
                        <a:t>because binds to hemoglobin, reduces oxygen in </a:t>
                      </a:r>
                      <a:r>
                        <a:rPr lang="en-US" sz="1500" b="1" dirty="0" smtClean="0"/>
                        <a:t>blood</a:t>
                      </a:r>
                    </a:p>
                    <a:p>
                      <a:pPr algn="just">
                        <a:buFont typeface="Arial"/>
                        <a:buChar char="•"/>
                      </a:pPr>
                      <a:r>
                        <a:rPr lang="en-US" sz="1500" b="1" baseline="0" dirty="0" smtClean="0"/>
                        <a:t> </a:t>
                      </a:r>
                      <a:r>
                        <a:rPr lang="en-US" sz="1500" b="1" dirty="0" smtClean="0"/>
                        <a:t>Not </a:t>
                      </a:r>
                      <a:r>
                        <a:rPr lang="en-US" sz="1500" b="1" dirty="0"/>
                        <a:t>a persistent pollutant, combines with oxygen to form </a:t>
                      </a:r>
                      <a:r>
                        <a:rPr lang="en-US" sz="1500" b="1" dirty="0" smtClean="0"/>
                        <a:t>CO2</a:t>
                      </a:r>
                    </a:p>
                    <a:p>
                      <a:pPr algn="just">
                        <a:buFont typeface="Arial"/>
                        <a:buChar char="•"/>
                      </a:pPr>
                      <a:r>
                        <a:rPr lang="en-US" sz="1500" b="1" baseline="0" dirty="0" smtClean="0"/>
                        <a:t> </a:t>
                      </a:r>
                      <a:r>
                        <a:rPr lang="en-US" sz="1500" b="1" dirty="0" smtClean="0"/>
                        <a:t>Most </a:t>
                      </a:r>
                      <a:r>
                        <a:rPr lang="en-US" sz="1500" b="1" dirty="0"/>
                        <a:t>communities now meet EPA standards, but rush hour traffic can produce high CO levels</a:t>
                      </a:r>
                    </a:p>
                  </a:txBody>
                  <a:tcPr marL="58057" marR="58057" marT="29029" marB="29029">
                    <a:lnL>
                      <a:noFill/>
                    </a:lnL>
                    <a:lnR>
                      <a:noFill/>
                    </a:lnR>
                    <a:lnT>
                      <a:noFill/>
                    </a:lnT>
                    <a:lnB>
                      <a:noFill/>
                    </a:lnB>
                  </a:tcPr>
                </a:tc>
              </a:tr>
            </a:tbl>
          </a:graphicData>
        </a:graphic>
      </p:graphicFrame>
      <p:sp>
        <p:nvSpPr>
          <p:cNvPr id="163841" name="Rectangle 1"/>
          <p:cNvSpPr>
            <a:spLocks noChangeArrowheads="1"/>
          </p:cNvSpPr>
          <p:nvPr/>
        </p:nvSpPr>
        <p:spPr bwMode="auto">
          <a:xfrm>
            <a:off x="381000" y="228600"/>
            <a:ext cx="2438400" cy="30777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chemeClr val="tx2"/>
                </a:solidFill>
                <a:effectLst/>
                <a:latin typeface="Arial" charset="0"/>
                <a:cs typeface="Arial" charset="0"/>
              </a:rPr>
              <a:t>Carbon</a:t>
            </a:r>
            <a:r>
              <a:rPr kumimoji="0" lang="fr-FR" sz="1400" b="1" i="0" u="none" strike="noStrike" cap="none" normalizeH="0" baseline="0" dirty="0" smtClean="0">
                <a:ln>
                  <a:noFill/>
                </a:ln>
                <a:solidFill>
                  <a:schemeClr val="tx2"/>
                </a:solidFill>
                <a:effectLst/>
                <a:latin typeface="Arial" charset="0"/>
                <a:cs typeface="Arial" charset="0"/>
              </a:rPr>
              <a:t> </a:t>
            </a:r>
            <a:r>
              <a:rPr kumimoji="0" lang="fr-FR" sz="1400" b="1" i="0" u="none" strike="noStrike" cap="none" normalizeH="0" baseline="0" dirty="0" err="1" smtClean="0">
                <a:ln>
                  <a:noFill/>
                </a:ln>
                <a:solidFill>
                  <a:schemeClr val="tx2"/>
                </a:solidFill>
                <a:effectLst/>
                <a:latin typeface="Arial" charset="0"/>
                <a:cs typeface="Arial" charset="0"/>
              </a:rPr>
              <a:t>Monoxide</a:t>
            </a:r>
            <a:endParaRPr kumimoji="0" lang="fr-FR" sz="1800" b="0" i="0" u="none" strike="noStrike" cap="none" normalizeH="0" baseline="0" dirty="0" smtClean="0">
              <a:ln>
                <a:noFill/>
              </a:ln>
              <a:solidFill>
                <a:schemeClr val="tx2"/>
              </a:solidFill>
              <a:effectLst/>
              <a:latin typeface="Arial" charset="0"/>
              <a:cs typeface="Arial" charset="0"/>
            </a:endParaRPr>
          </a:p>
        </p:txBody>
      </p:sp>
      <p:cxnSp>
        <p:nvCxnSpPr>
          <p:cNvPr id="5" name="Straight Connector 4"/>
          <p:cNvCxnSpPr/>
          <p:nvPr/>
        </p:nvCxnSpPr>
        <p:spPr>
          <a:xfrm>
            <a:off x="4953000"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nvGraphicFramePr>
        <p:xfrm>
          <a:off x="5486400" y="990600"/>
          <a:ext cx="3200400" cy="2817090"/>
        </p:xfrm>
        <a:graphic>
          <a:graphicData uri="http://schemas.openxmlformats.org/drawingml/2006/table">
            <a:tbl>
              <a:tblPr/>
              <a:tblGrid>
                <a:gridCol w="3200400"/>
              </a:tblGrid>
              <a:tr h="2438400">
                <a:tc>
                  <a:txBody>
                    <a:bodyPr/>
                    <a:lstStyle/>
                    <a:p>
                      <a:pPr algn="just">
                        <a:buFont typeface="Arial"/>
                        <a:buChar char="•"/>
                      </a:pPr>
                      <a:r>
                        <a:rPr lang="en-US" sz="1500" b="1" dirty="0"/>
                        <a:t>Produced by burning sulfur containing fossil fuels (coal, </a:t>
                      </a:r>
                      <a:r>
                        <a:rPr lang="en-US" sz="1500" b="1" dirty="0" smtClean="0"/>
                        <a:t>oil)</a:t>
                      </a:r>
                    </a:p>
                    <a:p>
                      <a:pPr algn="just">
                        <a:buFont typeface="Arial"/>
                        <a:buChar char="•"/>
                      </a:pPr>
                      <a:r>
                        <a:rPr lang="en-US" sz="1500" b="1" dirty="0" smtClean="0"/>
                        <a:t> Coal-burning </a:t>
                      </a:r>
                      <a:r>
                        <a:rPr lang="en-US" sz="1500" b="1" dirty="0"/>
                        <a:t>power plants major </a:t>
                      </a:r>
                      <a:r>
                        <a:rPr lang="en-US" sz="1500" b="1" dirty="0" smtClean="0"/>
                        <a:t>source</a:t>
                      </a:r>
                    </a:p>
                    <a:p>
                      <a:pPr algn="just">
                        <a:buFont typeface="Arial"/>
                        <a:buChar char="•"/>
                      </a:pPr>
                      <a:r>
                        <a:rPr lang="en-US" sz="1500" b="1" baseline="0" dirty="0" smtClean="0"/>
                        <a:t> </a:t>
                      </a:r>
                      <a:r>
                        <a:rPr lang="en-US" sz="1500" b="1" dirty="0" smtClean="0"/>
                        <a:t>Reacts </a:t>
                      </a:r>
                      <a:r>
                        <a:rPr lang="en-US" sz="1500" b="1" dirty="0"/>
                        <a:t>in atmosphere to </a:t>
                      </a:r>
                      <a:r>
                        <a:rPr lang="en-US" sz="1500" b="1" dirty="0" smtClean="0"/>
                        <a:t>produce</a:t>
                      </a:r>
                      <a:r>
                        <a:rPr lang="en-US" sz="1500" b="1" baseline="0" dirty="0" smtClean="0"/>
                        <a:t> </a:t>
                      </a:r>
                      <a:r>
                        <a:rPr lang="en-US" sz="1500" b="1" dirty="0" smtClean="0"/>
                        <a:t>acids</a:t>
                      </a:r>
                    </a:p>
                    <a:p>
                      <a:pPr algn="just">
                        <a:buFont typeface="Arial"/>
                        <a:buChar char="•"/>
                      </a:pPr>
                      <a:r>
                        <a:rPr lang="en-US" sz="1500" b="1" baseline="0" dirty="0" smtClean="0"/>
                        <a:t> </a:t>
                      </a:r>
                      <a:r>
                        <a:rPr lang="en-US" sz="1500" b="1" dirty="0" smtClean="0"/>
                        <a:t>One </a:t>
                      </a:r>
                      <a:r>
                        <a:rPr lang="en-US" sz="1500" b="1" dirty="0"/>
                        <a:t>of the major components of acid </a:t>
                      </a:r>
                      <a:r>
                        <a:rPr lang="en-US" sz="1500" b="1" dirty="0" smtClean="0"/>
                        <a:t>rain</a:t>
                      </a:r>
                    </a:p>
                    <a:p>
                      <a:pPr algn="just">
                        <a:buFont typeface="Arial"/>
                        <a:buChar char="•"/>
                      </a:pPr>
                      <a:r>
                        <a:rPr lang="en-US" sz="1500" b="1" baseline="0" dirty="0" smtClean="0"/>
                        <a:t> </a:t>
                      </a:r>
                      <a:r>
                        <a:rPr lang="en-US" sz="1500" b="1" dirty="0" smtClean="0"/>
                        <a:t>When </a:t>
                      </a:r>
                      <a:r>
                        <a:rPr lang="en-US" sz="1500" b="1" dirty="0"/>
                        <a:t>inhaled, can be very corrosive to lung </a:t>
                      </a:r>
                      <a:r>
                        <a:rPr lang="en-US" sz="1500" b="1" dirty="0" smtClean="0"/>
                        <a:t>tissue</a:t>
                      </a:r>
                    </a:p>
                    <a:p>
                      <a:pPr algn="just">
                        <a:buFont typeface="Arial"/>
                        <a:buNone/>
                      </a:pPr>
                      <a:r>
                        <a:rPr lang="en-US" sz="1500" b="1" dirty="0"/>
                        <a:t/>
                      </a:r>
                      <a:br>
                        <a:rPr lang="en-US" sz="1500" b="1" dirty="0"/>
                      </a:br>
                      <a:endParaRPr lang="en-US" sz="1500" b="1" dirty="0"/>
                    </a:p>
                  </a:txBody>
                  <a:tcPr marL="73891" marR="73891" marT="36945" marB="36945">
                    <a:lnL>
                      <a:noFill/>
                    </a:lnL>
                    <a:lnR>
                      <a:noFill/>
                    </a:lnR>
                    <a:lnT>
                      <a:noFill/>
                    </a:lnT>
                    <a:lnB>
                      <a:noFill/>
                    </a:lnB>
                  </a:tcPr>
                </a:tc>
              </a:tr>
            </a:tbl>
          </a:graphicData>
        </a:graphic>
      </p:graphicFrame>
      <p:sp>
        <p:nvSpPr>
          <p:cNvPr id="163842" name="Rectangle 2"/>
          <p:cNvSpPr>
            <a:spLocks noChangeArrowheads="1"/>
          </p:cNvSpPr>
          <p:nvPr/>
        </p:nvSpPr>
        <p:spPr bwMode="auto">
          <a:xfrm>
            <a:off x="5257800" y="227111"/>
            <a:ext cx="160653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chemeClr val="tx2"/>
                </a:solidFill>
                <a:effectLst/>
                <a:latin typeface="Arial" charset="0"/>
                <a:cs typeface="Arial" charset="0"/>
              </a:rPr>
              <a:t>Sulphur</a:t>
            </a:r>
            <a:r>
              <a:rPr kumimoji="0" lang="fr-FR" sz="1400" b="1" i="0" u="none" strike="noStrike" cap="none" normalizeH="0" baseline="0" dirty="0" smtClean="0">
                <a:ln>
                  <a:noFill/>
                </a:ln>
                <a:solidFill>
                  <a:schemeClr val="tx2"/>
                </a:solidFill>
                <a:effectLst/>
                <a:latin typeface="Arial" charset="0"/>
                <a:cs typeface="Arial" charset="0"/>
              </a:rPr>
              <a:t> </a:t>
            </a:r>
            <a:r>
              <a:rPr kumimoji="0" lang="fr-FR" sz="1400" b="1" i="0" u="none" strike="noStrike" cap="none" normalizeH="0" baseline="0" dirty="0" err="1" smtClean="0">
                <a:ln>
                  <a:noFill/>
                </a:ln>
                <a:solidFill>
                  <a:schemeClr val="tx2"/>
                </a:solidFill>
                <a:effectLst/>
                <a:latin typeface="Arial" charset="0"/>
                <a:cs typeface="Arial" charset="0"/>
              </a:rPr>
              <a:t>Dioxide</a:t>
            </a:r>
            <a:r>
              <a:rPr kumimoji="0" lang="fr-FR" sz="1400" b="1" i="0" u="none" strike="noStrike" cap="none" normalizeH="0" baseline="0" dirty="0" smtClean="0">
                <a:ln>
                  <a:noFill/>
                </a:ln>
                <a:solidFill>
                  <a:schemeClr val="tx2"/>
                </a:solidFill>
                <a:effectLst/>
                <a:latin typeface="Arial" charset="0"/>
                <a:cs typeface="Arial" charset="0"/>
              </a:rPr>
              <a:t> </a:t>
            </a:r>
            <a:endParaRPr kumimoji="0" lang="fr-FR" sz="1800" b="0" i="0" u="none" strike="noStrike" cap="none" normalizeH="0" baseline="0" dirty="0" smtClean="0">
              <a:ln>
                <a:noFill/>
              </a:ln>
              <a:solidFill>
                <a:schemeClr val="tx2"/>
              </a:solidFill>
              <a:effectLst/>
              <a:latin typeface="Arial" charset="0"/>
              <a:cs typeface="Arial" charset="0"/>
            </a:endParaRPr>
          </a:p>
        </p:txBody>
      </p:sp>
      <p:cxnSp>
        <p:nvCxnSpPr>
          <p:cNvPr id="9" name="Straight Connector 8"/>
          <p:cNvCxnSpPr/>
          <p:nvPr/>
        </p:nvCxnSpPr>
        <p:spPr>
          <a:xfrm>
            <a:off x="0" y="3657600"/>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nvGraphicFramePr>
        <p:xfrm>
          <a:off x="457200" y="4572000"/>
          <a:ext cx="3886200" cy="1463040"/>
        </p:xfrm>
        <a:graphic>
          <a:graphicData uri="http://schemas.openxmlformats.org/drawingml/2006/table">
            <a:tbl>
              <a:tblPr/>
              <a:tblGrid>
                <a:gridCol w="3886200"/>
              </a:tblGrid>
              <a:tr h="0">
                <a:tc>
                  <a:txBody>
                    <a:bodyPr/>
                    <a:lstStyle/>
                    <a:p>
                      <a:pPr algn="just">
                        <a:buFont typeface="Arial"/>
                        <a:buChar char="•"/>
                      </a:pPr>
                      <a:r>
                        <a:rPr lang="en-US" dirty="0" smtClean="0"/>
                        <a:t> Produced </a:t>
                      </a:r>
                      <a:r>
                        <a:rPr lang="en-US" dirty="0"/>
                        <a:t>from burning of fossil </a:t>
                      </a:r>
                      <a:r>
                        <a:rPr lang="en-US" dirty="0" smtClean="0"/>
                        <a:t>fuels</a:t>
                      </a:r>
                    </a:p>
                    <a:p>
                      <a:pPr algn="just">
                        <a:buFont typeface="Arial"/>
                        <a:buChar char="•"/>
                      </a:pPr>
                      <a:r>
                        <a:rPr lang="en-US" baseline="0" dirty="0" smtClean="0"/>
                        <a:t> </a:t>
                      </a:r>
                      <a:r>
                        <a:rPr lang="en-US" dirty="0" smtClean="0"/>
                        <a:t>Contributes </a:t>
                      </a:r>
                      <a:r>
                        <a:rPr lang="en-US" dirty="0"/>
                        <a:t>to acid rain, </a:t>
                      </a:r>
                      <a:r>
                        <a:rPr lang="en-US" dirty="0" smtClean="0"/>
                        <a:t>smog</a:t>
                      </a:r>
                    </a:p>
                    <a:p>
                      <a:pPr algn="just">
                        <a:buFont typeface="Arial"/>
                        <a:buChar char="•"/>
                      </a:pPr>
                      <a:r>
                        <a:rPr lang="en-US" baseline="0" dirty="0" smtClean="0"/>
                        <a:t> </a:t>
                      </a:r>
                      <a:r>
                        <a:rPr lang="en-US" dirty="0" smtClean="0"/>
                        <a:t>Automobile </a:t>
                      </a:r>
                      <a:r>
                        <a:rPr lang="en-US" dirty="0"/>
                        <a:t>engine main </a:t>
                      </a:r>
                      <a:r>
                        <a:rPr lang="en-US" dirty="0" smtClean="0"/>
                        <a:t>source</a:t>
                      </a:r>
                    </a:p>
                    <a:p>
                      <a:pPr algn="just">
                        <a:buFont typeface="Arial"/>
                        <a:buChar char="•"/>
                      </a:pPr>
                      <a:r>
                        <a:rPr lang="en-US" baseline="0" dirty="0" smtClean="0"/>
                        <a:t> </a:t>
                      </a:r>
                      <a:r>
                        <a:rPr lang="en-US" dirty="0" smtClean="0"/>
                        <a:t>New </a:t>
                      </a:r>
                      <a:r>
                        <a:rPr lang="en-US" dirty="0"/>
                        <a:t>engine technology has helped reduce, but many more cars</a:t>
                      </a:r>
                    </a:p>
                  </a:txBody>
                  <a:tcPr>
                    <a:lnL>
                      <a:noFill/>
                    </a:lnL>
                    <a:lnR>
                      <a:noFill/>
                    </a:lnR>
                    <a:lnT>
                      <a:noFill/>
                    </a:lnT>
                    <a:lnB>
                      <a:noFill/>
                    </a:lnB>
                  </a:tcPr>
                </a:tc>
              </a:tr>
            </a:tbl>
          </a:graphicData>
        </a:graphic>
      </p:graphicFrame>
      <p:sp>
        <p:nvSpPr>
          <p:cNvPr id="163843" name="Rectangle 3"/>
          <p:cNvSpPr>
            <a:spLocks noChangeArrowheads="1"/>
          </p:cNvSpPr>
          <p:nvPr/>
        </p:nvSpPr>
        <p:spPr bwMode="auto">
          <a:xfrm>
            <a:off x="152400" y="3808511"/>
            <a:ext cx="1566454"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chemeClr val="tx2"/>
                </a:solidFill>
                <a:effectLst/>
                <a:latin typeface="Arial" charset="0"/>
                <a:cs typeface="Arial" charset="0"/>
              </a:rPr>
              <a:t>Nitrogen</a:t>
            </a:r>
            <a:r>
              <a:rPr kumimoji="0" lang="fr-FR" sz="1400" b="1" i="0" u="none" strike="noStrike" cap="none" normalizeH="0" baseline="0" dirty="0" smtClean="0">
                <a:ln>
                  <a:noFill/>
                </a:ln>
                <a:solidFill>
                  <a:schemeClr val="tx2"/>
                </a:solidFill>
                <a:effectLst/>
                <a:latin typeface="Arial" charset="0"/>
                <a:cs typeface="Arial" charset="0"/>
              </a:rPr>
              <a:t> </a:t>
            </a:r>
            <a:r>
              <a:rPr kumimoji="0" lang="fr-FR" sz="1400" b="1" i="0" u="none" strike="noStrike" cap="none" normalizeH="0" baseline="0" dirty="0" err="1" smtClean="0">
                <a:ln>
                  <a:noFill/>
                </a:ln>
                <a:solidFill>
                  <a:schemeClr val="tx2"/>
                </a:solidFill>
                <a:effectLst/>
                <a:latin typeface="Arial" charset="0"/>
                <a:cs typeface="Arial" charset="0"/>
              </a:rPr>
              <a:t>Oxides</a:t>
            </a:r>
            <a:endParaRPr kumimoji="0" lang="fr-FR" sz="1800" b="0" i="0" u="none" strike="noStrike" cap="none" normalizeH="0" baseline="0" dirty="0" smtClean="0">
              <a:ln>
                <a:noFill/>
              </a:ln>
              <a:solidFill>
                <a:schemeClr val="tx2"/>
              </a:solidFill>
              <a:effectLst/>
              <a:latin typeface="Arial" charset="0"/>
              <a:cs typeface="Arial" charset="0"/>
            </a:endParaRPr>
          </a:p>
        </p:txBody>
      </p:sp>
      <p:graphicFrame>
        <p:nvGraphicFramePr>
          <p:cNvPr id="13" name="Table 12"/>
          <p:cNvGraphicFramePr>
            <a:graphicFrameLocks noGrp="1"/>
          </p:cNvGraphicFramePr>
          <p:nvPr/>
        </p:nvGraphicFramePr>
        <p:xfrm>
          <a:off x="5715000" y="4191000"/>
          <a:ext cx="2819400" cy="2364154"/>
        </p:xfrm>
        <a:graphic>
          <a:graphicData uri="http://schemas.openxmlformats.org/drawingml/2006/table">
            <a:tbl>
              <a:tblPr/>
              <a:tblGrid>
                <a:gridCol w="2819400"/>
              </a:tblGrid>
              <a:tr h="2362200">
                <a:tc>
                  <a:txBody>
                    <a:bodyPr/>
                    <a:lstStyle/>
                    <a:p>
                      <a:pPr algn="just">
                        <a:buFont typeface="Arial"/>
                        <a:buChar char="•"/>
                      </a:pPr>
                      <a:r>
                        <a:rPr lang="en-US" sz="1500" b="1" dirty="0" smtClean="0"/>
                        <a:t> Hydrocarbons </a:t>
                      </a:r>
                      <a:r>
                        <a:rPr lang="en-US" sz="1500" b="1" dirty="0"/>
                        <a:t>- organic compounds with hydrogen</a:t>
                      </a:r>
                      <a:r>
                        <a:rPr lang="en-US" sz="1500" b="1" dirty="0" smtClean="0"/>
                        <a:t>, carbon</a:t>
                      </a:r>
                    </a:p>
                    <a:p>
                      <a:pPr algn="just">
                        <a:buFont typeface="Arial"/>
                        <a:buChar char="•"/>
                      </a:pPr>
                      <a:r>
                        <a:rPr lang="en-US" sz="1500" b="1" baseline="0" dirty="0" smtClean="0"/>
                        <a:t> </a:t>
                      </a:r>
                      <a:r>
                        <a:rPr lang="en-US" sz="1500" b="1" dirty="0" smtClean="0"/>
                        <a:t>From </a:t>
                      </a:r>
                      <a:r>
                        <a:rPr lang="en-US" sz="1500" b="1" dirty="0"/>
                        <a:t>incomplete burning or evaporated from fuel </a:t>
                      </a:r>
                      <a:r>
                        <a:rPr lang="en-US" sz="1500" b="1" dirty="0" smtClean="0"/>
                        <a:t>supplies</a:t>
                      </a:r>
                    </a:p>
                    <a:p>
                      <a:pPr algn="just">
                        <a:buFont typeface="Arial"/>
                        <a:buChar char="•"/>
                      </a:pPr>
                      <a:r>
                        <a:rPr lang="en-US" sz="1500" b="1" baseline="0" dirty="0" smtClean="0"/>
                        <a:t> </a:t>
                      </a:r>
                      <a:r>
                        <a:rPr lang="en-US" sz="1500" b="1" dirty="0" smtClean="0"/>
                        <a:t>Major </a:t>
                      </a:r>
                      <a:r>
                        <a:rPr lang="en-US" sz="1500" b="1" dirty="0"/>
                        <a:t>source is automobiles, but some from </a:t>
                      </a:r>
                      <a:r>
                        <a:rPr lang="en-US" sz="1500" b="1" dirty="0" smtClean="0"/>
                        <a:t>industry</a:t>
                      </a:r>
                    </a:p>
                    <a:p>
                      <a:pPr algn="just">
                        <a:buFont typeface="Arial"/>
                        <a:buChar char="•"/>
                      </a:pPr>
                      <a:r>
                        <a:rPr lang="en-US" sz="1500" b="1" baseline="0" dirty="0" smtClean="0"/>
                        <a:t> </a:t>
                      </a:r>
                      <a:r>
                        <a:rPr lang="en-US" sz="1500" b="1" dirty="0" smtClean="0"/>
                        <a:t>Contribute </a:t>
                      </a:r>
                      <a:r>
                        <a:rPr lang="en-US" sz="1500" b="1" dirty="0"/>
                        <a:t>to </a:t>
                      </a:r>
                      <a:r>
                        <a:rPr lang="en-US" sz="1500" b="1" dirty="0" smtClean="0"/>
                        <a:t>smog</a:t>
                      </a:r>
                    </a:p>
                    <a:p>
                      <a:pPr algn="just">
                        <a:buFont typeface="Arial"/>
                        <a:buChar char="•"/>
                      </a:pPr>
                      <a:r>
                        <a:rPr lang="en-US" sz="1500" b="1" baseline="0" dirty="0" smtClean="0"/>
                        <a:t> </a:t>
                      </a:r>
                      <a:r>
                        <a:rPr lang="en-US" sz="1500" b="1" dirty="0" smtClean="0"/>
                        <a:t>Improvements </a:t>
                      </a:r>
                      <a:r>
                        <a:rPr lang="en-US" sz="1500" b="1" dirty="0"/>
                        <a:t>in engine design have helped reduce</a:t>
                      </a:r>
                    </a:p>
                  </a:txBody>
                  <a:tcPr marL="78154" marR="78154" marT="39077" marB="39077">
                    <a:lnL>
                      <a:noFill/>
                    </a:lnL>
                    <a:lnR>
                      <a:noFill/>
                    </a:lnR>
                    <a:lnT>
                      <a:noFill/>
                    </a:lnT>
                    <a:lnB>
                      <a:noFill/>
                    </a:lnB>
                  </a:tcPr>
                </a:tc>
              </a:tr>
            </a:tbl>
          </a:graphicData>
        </a:graphic>
      </p:graphicFrame>
      <p:sp>
        <p:nvSpPr>
          <p:cNvPr id="163844" name="Rectangle 4"/>
          <p:cNvSpPr>
            <a:spLocks noChangeArrowheads="1"/>
          </p:cNvSpPr>
          <p:nvPr/>
        </p:nvSpPr>
        <p:spPr bwMode="auto">
          <a:xfrm>
            <a:off x="5105400" y="3884711"/>
            <a:ext cx="1398140" cy="30777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1400" b="1" i="0" u="none" strike="noStrike" cap="none" normalizeH="0" baseline="0" dirty="0" err="1" smtClean="0">
                <a:ln>
                  <a:noFill/>
                </a:ln>
                <a:solidFill>
                  <a:schemeClr val="tx2"/>
                </a:solidFill>
                <a:effectLst/>
                <a:latin typeface="Arial" charset="0"/>
                <a:cs typeface="Arial" charset="0"/>
              </a:rPr>
              <a:t>Hydrocarbons</a:t>
            </a:r>
            <a:endParaRPr kumimoji="0" lang="fr-FR" sz="1800" b="0" i="0" u="none" strike="noStrike" cap="none" normalizeH="0" baseline="0" dirty="0" smtClean="0">
              <a:ln>
                <a:noFill/>
              </a:ln>
              <a:solidFill>
                <a:schemeClr val="tx2"/>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76200"/>
            <a:ext cx="7772400" cy="533400"/>
          </a:xfrm>
        </p:spPr>
        <p:txBody>
          <a:bodyPr>
            <a:normAutofit fontScale="90000"/>
          </a:bodyPr>
          <a:lstStyle/>
          <a:p>
            <a:pPr eaLnBrk="1" hangingPunct="1"/>
            <a:r>
              <a:rPr lang="en-US" sz="4000" dirty="0" smtClean="0">
                <a:solidFill>
                  <a:schemeClr val="accent2"/>
                </a:solidFill>
              </a:rPr>
              <a:t>Clean Air Act</a:t>
            </a:r>
          </a:p>
        </p:txBody>
      </p:sp>
      <p:sp>
        <p:nvSpPr>
          <p:cNvPr id="30723" name="Rectangle 3"/>
          <p:cNvSpPr>
            <a:spLocks noGrp="1" noChangeArrowheads="1"/>
          </p:cNvSpPr>
          <p:nvPr>
            <p:ph type="body" idx="1"/>
          </p:nvPr>
        </p:nvSpPr>
        <p:spPr>
          <a:xfrm>
            <a:off x="0" y="609600"/>
            <a:ext cx="9144000" cy="6248400"/>
          </a:xfrm>
        </p:spPr>
        <p:txBody>
          <a:bodyPr/>
          <a:lstStyle/>
          <a:p>
            <a:pPr eaLnBrk="1" hangingPunct="1"/>
            <a:r>
              <a:rPr lang="en-US" dirty="0" smtClean="0">
                <a:solidFill>
                  <a:srgbClr val="C00000"/>
                </a:solidFill>
              </a:rPr>
              <a:t>Revision (1990) </a:t>
            </a:r>
            <a:r>
              <a:rPr lang="en-US" dirty="0" smtClean="0">
                <a:solidFill>
                  <a:schemeClr val="hlink"/>
                </a:solidFill>
              </a:rPr>
              <a:t>- </a:t>
            </a:r>
            <a:r>
              <a:rPr lang="en-US" dirty="0" smtClean="0"/>
              <a:t>Included provision for:</a:t>
            </a:r>
          </a:p>
          <a:p>
            <a:pPr lvl="1" eaLnBrk="1" hangingPunct="1"/>
            <a:r>
              <a:rPr lang="en-US" dirty="0" smtClean="0"/>
              <a:t>Acid Rain</a:t>
            </a:r>
          </a:p>
          <a:p>
            <a:pPr lvl="1" eaLnBrk="1" hangingPunct="1"/>
            <a:r>
              <a:rPr lang="en-US" dirty="0" smtClean="0"/>
              <a:t>Urban Smog</a:t>
            </a:r>
          </a:p>
          <a:p>
            <a:pPr lvl="1" eaLnBrk="1" hangingPunct="1"/>
            <a:r>
              <a:rPr lang="en-US" dirty="0" smtClean="0"/>
              <a:t>Toxic Air Pollutants</a:t>
            </a:r>
          </a:p>
          <a:p>
            <a:pPr lvl="1" eaLnBrk="1" hangingPunct="1"/>
            <a:r>
              <a:rPr lang="en-US" dirty="0" smtClean="0"/>
              <a:t>Ozone Protection</a:t>
            </a:r>
          </a:p>
          <a:p>
            <a:pPr lvl="1" eaLnBrk="1" hangingPunct="1"/>
            <a:r>
              <a:rPr lang="en-US" dirty="0" smtClean="0"/>
              <a:t>Marketing Pollution Rights</a:t>
            </a:r>
          </a:p>
          <a:p>
            <a:pPr lvl="1" eaLnBrk="1" hangingPunct="1"/>
            <a:r>
              <a:rPr lang="en-US" dirty="0" smtClean="0"/>
              <a:t>Ambient ozone and dust.</a:t>
            </a:r>
          </a:p>
          <a:p>
            <a:pPr lvl="1" eaLnBrk="1" hangingPunct="1"/>
            <a:r>
              <a:rPr lang="en-US" dirty="0" err="1" smtClean="0"/>
              <a:t>NO</a:t>
            </a:r>
            <a:r>
              <a:rPr lang="en-US" baseline="-25000" dirty="0" err="1" smtClean="0"/>
              <a:t>x</a:t>
            </a:r>
            <a:r>
              <a:rPr lang="en-US" dirty="0" smtClean="0"/>
              <a:t> emissions</a:t>
            </a:r>
          </a:p>
          <a:p>
            <a:pPr lvl="1" eaLnBrk="1" hangingPunct="1">
              <a:buNone/>
            </a:pPr>
            <a:endParaRPr lang="en-US" dirty="0" smtClean="0">
              <a:solidFill>
                <a:schemeClr val="hlink"/>
              </a:solidFill>
            </a:endParaRPr>
          </a:p>
        </p:txBody>
      </p:sp>
      <p:sp>
        <p:nvSpPr>
          <p:cNvPr id="30724" name="Text Box 4"/>
          <p:cNvSpPr txBox="1">
            <a:spLocks noChangeArrowheads="1"/>
          </p:cNvSpPr>
          <p:nvPr/>
        </p:nvSpPr>
        <p:spPr bwMode="auto">
          <a:xfrm>
            <a:off x="8442325" y="6378575"/>
            <a:ext cx="438150" cy="366713"/>
          </a:xfrm>
          <a:prstGeom prst="rect">
            <a:avLst/>
          </a:prstGeom>
          <a:noFill/>
          <a:ln w="9525">
            <a:noFill/>
            <a:miter lim="800000"/>
            <a:headEnd/>
            <a:tailEnd/>
          </a:ln>
        </p:spPr>
        <p:txBody>
          <a:bodyPr wrap="none">
            <a:spAutoFit/>
          </a:bodyPr>
          <a:lstStyle/>
          <a:p>
            <a:pPr algn="l">
              <a:spcBef>
                <a:spcPct val="20000"/>
              </a:spcBef>
            </a:pPr>
            <a:fld id="{A023421A-9D0D-41E3-AE90-1356EB762475}" type="slidenum">
              <a:rPr lang="en-US">
                <a:solidFill>
                  <a:schemeClr val="bg1"/>
                </a:solidFill>
              </a:rPr>
              <a:pPr algn="l">
                <a:spcBef>
                  <a:spcPct val="20000"/>
                </a:spcBef>
              </a:pPr>
              <a:t>40</a:t>
            </a:fld>
            <a:endParaRPr lang="en-US">
              <a:solidFill>
                <a:schemeClr val="bg1"/>
              </a:solidFill>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85800" y="76200"/>
            <a:ext cx="7772400" cy="533400"/>
          </a:xfrm>
        </p:spPr>
        <p:txBody>
          <a:bodyPr>
            <a:normAutofit fontScale="90000"/>
          </a:bodyPr>
          <a:lstStyle/>
          <a:p>
            <a:pPr eaLnBrk="1" hangingPunct="1"/>
            <a:r>
              <a:rPr lang="en-US" sz="4000" dirty="0" smtClean="0">
                <a:solidFill>
                  <a:schemeClr val="accent1"/>
                </a:solidFill>
              </a:rPr>
              <a:t>Clean Air Act</a:t>
            </a:r>
          </a:p>
        </p:txBody>
      </p:sp>
      <p:sp>
        <p:nvSpPr>
          <p:cNvPr id="31747" name="Rectangle 3"/>
          <p:cNvSpPr>
            <a:spLocks noGrp="1" noChangeArrowheads="1"/>
          </p:cNvSpPr>
          <p:nvPr>
            <p:ph type="body" idx="1"/>
          </p:nvPr>
        </p:nvSpPr>
        <p:spPr>
          <a:xfrm>
            <a:off x="0" y="609600"/>
            <a:ext cx="9144000" cy="6248400"/>
          </a:xfrm>
        </p:spPr>
        <p:txBody>
          <a:bodyPr/>
          <a:lstStyle/>
          <a:p>
            <a:pPr eaLnBrk="1" hangingPunct="1"/>
            <a:r>
              <a:rPr lang="en-US" dirty="0" smtClean="0">
                <a:solidFill>
                  <a:srgbClr val="C00000"/>
                </a:solidFill>
              </a:rPr>
              <a:t>Clean Air Interstate Rule (CAIR – 2005) </a:t>
            </a:r>
          </a:p>
          <a:p>
            <a:pPr lvl="1" eaLnBrk="1" hangingPunct="1"/>
            <a:r>
              <a:rPr lang="en-US" dirty="0" smtClean="0"/>
              <a:t>Eliminated ‘new source review’, </a:t>
            </a:r>
          </a:p>
          <a:p>
            <a:pPr lvl="1" eaLnBrk="1" hangingPunct="1"/>
            <a:r>
              <a:rPr lang="en-US" dirty="0" smtClean="0"/>
              <a:t>Set emission standards for SO</a:t>
            </a:r>
            <a:r>
              <a:rPr lang="en-US" baseline="-25000" dirty="0" smtClean="0"/>
              <a:t>2</a:t>
            </a:r>
            <a:r>
              <a:rPr lang="en-US" dirty="0" smtClean="0"/>
              <a:t>, </a:t>
            </a:r>
            <a:r>
              <a:rPr lang="en-US" dirty="0" err="1" smtClean="0"/>
              <a:t>NOx</a:t>
            </a:r>
            <a:r>
              <a:rPr lang="en-US" dirty="0" smtClean="0"/>
              <a:t>, PM</a:t>
            </a:r>
          </a:p>
          <a:p>
            <a:pPr lvl="1" eaLnBrk="1" hangingPunct="1"/>
            <a:r>
              <a:rPr lang="en-US" dirty="0" smtClean="0"/>
              <a:t>Depends upon ‘cap-and-trade’ (can buy credits from nonpolluting)</a:t>
            </a:r>
          </a:p>
          <a:p>
            <a:pPr lvl="2" eaLnBrk="1" hangingPunct="1"/>
            <a:r>
              <a:rPr lang="en-US" dirty="0" smtClean="0"/>
              <a:t>OK nationally but can create ‘hot spots’ of pollution locally</a:t>
            </a:r>
          </a:p>
          <a:p>
            <a:pPr lvl="1" eaLnBrk="1" hangingPunct="1"/>
            <a:r>
              <a:rPr lang="en-US" dirty="0" smtClean="0"/>
              <a:t>Interstate rule because pollution can drift across state borders affecting ambient pollution levels</a:t>
            </a:r>
          </a:p>
          <a:p>
            <a:pPr lvl="1" eaLnBrk="1" hangingPunct="1"/>
            <a:endParaRPr lang="en-US" dirty="0" smtClean="0">
              <a:solidFill>
                <a:schemeClr val="hlink"/>
              </a:solidFill>
            </a:endParaRPr>
          </a:p>
        </p:txBody>
      </p:sp>
      <p:sp>
        <p:nvSpPr>
          <p:cNvPr id="31748" name="Text Box 4"/>
          <p:cNvSpPr txBox="1">
            <a:spLocks noChangeArrowheads="1"/>
          </p:cNvSpPr>
          <p:nvPr/>
        </p:nvSpPr>
        <p:spPr bwMode="auto">
          <a:xfrm>
            <a:off x="8442325" y="6378575"/>
            <a:ext cx="438150" cy="366713"/>
          </a:xfrm>
          <a:prstGeom prst="rect">
            <a:avLst/>
          </a:prstGeom>
          <a:noFill/>
          <a:ln w="9525">
            <a:noFill/>
            <a:miter lim="800000"/>
            <a:headEnd/>
            <a:tailEnd/>
          </a:ln>
        </p:spPr>
        <p:txBody>
          <a:bodyPr wrap="none">
            <a:spAutoFit/>
          </a:bodyPr>
          <a:lstStyle/>
          <a:p>
            <a:pPr algn="l">
              <a:spcBef>
                <a:spcPct val="20000"/>
              </a:spcBef>
            </a:pPr>
            <a:fld id="{D51A4E90-65ED-46B4-9988-EE4D2503A1C4}" type="slidenum">
              <a:rPr lang="en-US">
                <a:solidFill>
                  <a:schemeClr val="bg1"/>
                </a:solidFill>
              </a:rPr>
              <a:pPr algn="l">
                <a:spcBef>
                  <a:spcPct val="20000"/>
                </a:spcBef>
              </a:pPr>
              <a:t>41</a:t>
            </a:fld>
            <a:endParaRPr lang="en-US">
              <a:solidFill>
                <a:schemeClr val="bg1"/>
              </a:solidFill>
            </a:endParaRPr>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7" descr="figure 14-6"/>
          <p:cNvPicPr>
            <a:picLocks noChangeAspect="1" noChangeArrowheads="1"/>
          </p:cNvPicPr>
          <p:nvPr/>
        </p:nvPicPr>
        <p:blipFill>
          <a:blip r:embed="rId2" cstate="print"/>
          <a:srcRect/>
          <a:stretch>
            <a:fillRect/>
          </a:stretch>
        </p:blipFill>
        <p:spPr bwMode="auto">
          <a:xfrm>
            <a:off x="303213" y="2600325"/>
            <a:ext cx="8535987" cy="3419475"/>
          </a:xfrm>
          <a:prstGeom prst="rect">
            <a:avLst/>
          </a:prstGeom>
          <a:noFill/>
          <a:ln w="9525">
            <a:noFill/>
            <a:miter lim="800000"/>
            <a:headEnd/>
            <a:tailEnd/>
          </a:ln>
        </p:spPr>
      </p:pic>
      <p:sp>
        <p:nvSpPr>
          <p:cNvPr id="3" name="Rectangle 6"/>
          <p:cNvSpPr txBox="1">
            <a:spLocks noChangeArrowheads="1"/>
          </p:cNvSpPr>
          <p:nvPr/>
        </p:nvSpPr>
        <p:spPr>
          <a:xfrm>
            <a:off x="457200" y="685800"/>
            <a:ext cx="8229600" cy="4525963"/>
          </a:xfrm>
          <a:prstGeom prst="rect">
            <a:avLst/>
          </a:prstGeom>
        </p:spPr>
        <p:txBody>
          <a:bodyPr/>
          <a:lstStyle/>
          <a:p>
            <a:pPr marL="342900" indent="-342900" algn="l">
              <a:spcBef>
                <a:spcPct val="20000"/>
              </a:spcBef>
              <a:buFontTx/>
              <a:buChar char="•"/>
              <a:defRPr/>
            </a:pPr>
            <a:r>
              <a:rPr lang="en-US" sz="3200" b="0" kern="0" dirty="0">
                <a:latin typeface="+mn-lt"/>
              </a:rPr>
              <a:t>Tend to be much higher in large cities in developing countries than in developed countries</a:t>
            </a:r>
          </a:p>
          <a:p>
            <a:pPr marL="342900" indent="-342900" algn="l">
              <a:spcBef>
                <a:spcPct val="20000"/>
              </a:spcBef>
              <a:buFontTx/>
              <a:buChar char="•"/>
              <a:defRPr/>
            </a:pPr>
            <a:endParaRPr lang="en-US" sz="3200" b="0" kern="0" dirty="0">
              <a:latin typeface="+mn-lt"/>
            </a:endParaRPr>
          </a:p>
        </p:txBody>
      </p:sp>
      <p:sp>
        <p:nvSpPr>
          <p:cNvPr id="33796" name="TextBox 3"/>
          <p:cNvSpPr txBox="1">
            <a:spLocks noChangeArrowheads="1"/>
          </p:cNvSpPr>
          <p:nvPr/>
        </p:nvSpPr>
        <p:spPr bwMode="auto">
          <a:xfrm>
            <a:off x="1300163" y="152400"/>
            <a:ext cx="6230937" cy="523875"/>
          </a:xfrm>
          <a:prstGeom prst="rect">
            <a:avLst/>
          </a:prstGeom>
          <a:noFill/>
          <a:ln w="9525">
            <a:noFill/>
            <a:miter lim="800000"/>
            <a:headEnd/>
            <a:tailEnd/>
          </a:ln>
        </p:spPr>
        <p:txBody>
          <a:bodyPr wrap="none">
            <a:spAutoFit/>
          </a:bodyPr>
          <a:lstStyle/>
          <a:p>
            <a:r>
              <a:rPr lang="en-US" sz="2800">
                <a:solidFill>
                  <a:srgbClr val="FFC000"/>
                </a:solidFill>
              </a:rPr>
              <a:t>Total Suspended Particulates (TSP)</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a:xfrm>
            <a:off x="0" y="76200"/>
            <a:ext cx="9144000" cy="1143000"/>
          </a:xfrm>
        </p:spPr>
        <p:txBody>
          <a:bodyPr/>
          <a:lstStyle/>
          <a:p>
            <a:pPr eaLnBrk="1" hangingPunct="1"/>
            <a:r>
              <a:rPr lang="en-US" dirty="0" smtClean="0"/>
              <a:t>CURRENT AND FUTURE CONDITIONS</a:t>
            </a:r>
          </a:p>
        </p:txBody>
      </p:sp>
      <p:sp>
        <p:nvSpPr>
          <p:cNvPr id="34819" name="Rectangle 1027"/>
          <p:cNvSpPr>
            <a:spLocks noGrp="1" noChangeArrowheads="1"/>
          </p:cNvSpPr>
          <p:nvPr>
            <p:ph type="body" idx="1"/>
          </p:nvPr>
        </p:nvSpPr>
        <p:spPr>
          <a:xfrm>
            <a:off x="685800" y="1524000"/>
            <a:ext cx="7772400" cy="4953000"/>
          </a:xfrm>
        </p:spPr>
        <p:txBody>
          <a:bodyPr/>
          <a:lstStyle/>
          <a:p>
            <a:pPr eaLnBrk="1" hangingPunct="1"/>
            <a:r>
              <a:rPr lang="en-US" dirty="0" smtClean="0"/>
              <a:t>In the </a:t>
            </a:r>
            <a:r>
              <a:rPr lang="en-US" i="1" dirty="0" smtClean="0">
                <a:solidFill>
                  <a:schemeClr val="accent1"/>
                </a:solidFill>
              </a:rPr>
              <a:t>United States</a:t>
            </a:r>
            <a:r>
              <a:rPr lang="en-US" dirty="0" smtClean="0">
                <a:solidFill>
                  <a:schemeClr val="accent1"/>
                </a:solidFill>
              </a:rPr>
              <a:t>, </a:t>
            </a:r>
            <a:r>
              <a:rPr lang="en-US" b="1" dirty="0" smtClean="0">
                <a:solidFill>
                  <a:schemeClr val="accent1"/>
                </a:solidFill>
              </a:rPr>
              <a:t>air quality has improved</a:t>
            </a:r>
            <a:r>
              <a:rPr lang="en-US" dirty="0" smtClean="0">
                <a:solidFill>
                  <a:schemeClr val="accent1"/>
                </a:solidFill>
              </a:rPr>
              <a:t> </a:t>
            </a:r>
            <a:r>
              <a:rPr lang="en-US" dirty="0" smtClean="0"/>
              <a:t>dramatically in the last decade in terms of major large-volume pollutants.</a:t>
            </a:r>
          </a:p>
          <a:p>
            <a:pPr lvl="1" eaLnBrk="1" hangingPunct="1"/>
            <a:r>
              <a:rPr lang="en-US" dirty="0" smtClean="0">
                <a:solidFill>
                  <a:schemeClr val="accent1"/>
                </a:solidFill>
              </a:rPr>
              <a:t>Cities</a:t>
            </a:r>
            <a:r>
              <a:rPr lang="en-US" dirty="0" smtClean="0">
                <a:solidFill>
                  <a:schemeClr val="hlink"/>
                </a:solidFill>
              </a:rPr>
              <a:t> </a:t>
            </a:r>
            <a:r>
              <a:rPr lang="en-US" dirty="0" smtClean="0"/>
              <a:t>where pollution is largely from </a:t>
            </a:r>
            <a:r>
              <a:rPr lang="en-US" u="sng" dirty="0" smtClean="0">
                <a:solidFill>
                  <a:schemeClr val="accent1"/>
                </a:solidFill>
              </a:rPr>
              <a:t>traffic</a:t>
            </a:r>
            <a:r>
              <a:rPr lang="en-US" dirty="0" smtClean="0">
                <a:solidFill>
                  <a:schemeClr val="accent1"/>
                </a:solidFill>
              </a:rPr>
              <a:t> </a:t>
            </a:r>
            <a:r>
              <a:rPr lang="en-US" dirty="0" smtClean="0"/>
              <a:t>still have</a:t>
            </a:r>
            <a:r>
              <a:rPr lang="en-US" dirty="0" smtClean="0">
                <a:solidFill>
                  <a:schemeClr val="hlink"/>
                </a:solidFill>
              </a:rPr>
              <a:t> </a:t>
            </a:r>
            <a:r>
              <a:rPr lang="en-US" dirty="0" smtClean="0">
                <a:solidFill>
                  <a:schemeClr val="accent1"/>
                </a:solidFill>
              </a:rPr>
              <a:t>serious air quality problems</a:t>
            </a:r>
            <a:r>
              <a:rPr lang="en-US" dirty="0" smtClean="0">
                <a:solidFill>
                  <a:schemeClr val="hlink"/>
                </a:solidFill>
              </a:rPr>
              <a:t>.</a:t>
            </a:r>
          </a:p>
          <a:p>
            <a:pPr eaLnBrk="1" hangingPunct="1"/>
            <a:r>
              <a:rPr lang="en-US" dirty="0" smtClean="0"/>
              <a:t>Major metropolitan areas of many </a:t>
            </a:r>
            <a:r>
              <a:rPr lang="en-US" i="1" dirty="0" smtClean="0">
                <a:solidFill>
                  <a:schemeClr val="accent1"/>
                </a:solidFill>
              </a:rPr>
              <a:t>developing countries</a:t>
            </a:r>
            <a:r>
              <a:rPr lang="en-US" dirty="0" smtClean="0">
                <a:solidFill>
                  <a:schemeClr val="accent1"/>
                </a:solidFill>
              </a:rPr>
              <a:t> </a:t>
            </a:r>
            <a:r>
              <a:rPr lang="en-US" dirty="0" smtClean="0"/>
              <a:t>are growing at explosive rates, and</a:t>
            </a:r>
            <a:r>
              <a:rPr lang="en-US" dirty="0" smtClean="0">
                <a:solidFill>
                  <a:schemeClr val="hlink"/>
                </a:solidFill>
              </a:rPr>
              <a:t> </a:t>
            </a:r>
            <a:r>
              <a:rPr lang="en-US" b="1" dirty="0" smtClean="0">
                <a:solidFill>
                  <a:schemeClr val="accent1"/>
                </a:solidFill>
              </a:rPr>
              <a:t>environmental quality is very poor</a:t>
            </a:r>
            <a:r>
              <a:rPr lang="en-US" dirty="0" smtClean="0">
                <a:solidFill>
                  <a:schemeClr val="accent1"/>
                </a:solidFill>
              </a:rPr>
              <a:t>.</a:t>
            </a:r>
          </a:p>
        </p:txBody>
      </p:sp>
      <p:sp>
        <p:nvSpPr>
          <p:cNvPr id="34820" name="Text Box 1028"/>
          <p:cNvSpPr txBox="1">
            <a:spLocks noChangeArrowheads="1"/>
          </p:cNvSpPr>
          <p:nvPr/>
        </p:nvSpPr>
        <p:spPr bwMode="auto">
          <a:xfrm>
            <a:off x="8442325" y="6378575"/>
            <a:ext cx="438150" cy="366713"/>
          </a:xfrm>
          <a:prstGeom prst="rect">
            <a:avLst/>
          </a:prstGeom>
          <a:noFill/>
          <a:ln w="9525">
            <a:noFill/>
            <a:miter lim="800000"/>
            <a:headEnd/>
            <a:tailEnd/>
          </a:ln>
        </p:spPr>
        <p:txBody>
          <a:bodyPr wrap="none">
            <a:spAutoFit/>
          </a:bodyPr>
          <a:lstStyle/>
          <a:p>
            <a:pPr algn="l">
              <a:spcBef>
                <a:spcPct val="20000"/>
              </a:spcBef>
            </a:pPr>
            <a:fld id="{51DF9831-196C-4A2A-9C4E-28D3A49965B4}" type="slidenum">
              <a:rPr lang="en-US">
                <a:solidFill>
                  <a:schemeClr val="bg1"/>
                </a:solidFill>
              </a:rPr>
              <a:pPr algn="l">
                <a:spcBef>
                  <a:spcPct val="20000"/>
                </a:spcBef>
              </a:pPr>
              <a:t>43</a:t>
            </a:fld>
            <a:endParaRPr lang="en-US">
              <a:solidFill>
                <a:schemeClr val="bg1"/>
              </a:solidFill>
            </a:endParaRPr>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5"/>
          <p:cNvSpPr txBox="1">
            <a:spLocks noChangeArrowheads="1"/>
          </p:cNvSpPr>
          <p:nvPr/>
        </p:nvSpPr>
        <p:spPr bwMode="auto">
          <a:xfrm>
            <a:off x="8442325" y="6378575"/>
            <a:ext cx="438150" cy="366713"/>
          </a:xfrm>
          <a:prstGeom prst="rect">
            <a:avLst/>
          </a:prstGeom>
          <a:noFill/>
          <a:ln w="9525">
            <a:noFill/>
            <a:miter lim="800000"/>
            <a:headEnd/>
            <a:tailEnd/>
          </a:ln>
        </p:spPr>
        <p:txBody>
          <a:bodyPr wrap="none">
            <a:spAutoFit/>
          </a:bodyPr>
          <a:lstStyle/>
          <a:p>
            <a:pPr algn="l">
              <a:spcBef>
                <a:spcPct val="20000"/>
              </a:spcBef>
            </a:pPr>
            <a:fld id="{B39E513F-6CE4-4BB2-A4A5-9E30E1846BC0}" type="slidenum">
              <a:rPr lang="en-US">
                <a:solidFill>
                  <a:schemeClr val="bg1"/>
                </a:solidFill>
              </a:rPr>
              <a:pPr algn="l">
                <a:spcBef>
                  <a:spcPct val="20000"/>
                </a:spcBef>
              </a:pPr>
              <a:t>44</a:t>
            </a:fld>
            <a:endParaRPr lang="en-US">
              <a:solidFill>
                <a:schemeClr val="bg1"/>
              </a:solidFill>
            </a:endParaRPr>
          </a:p>
        </p:txBody>
      </p:sp>
      <p:pic>
        <p:nvPicPr>
          <p:cNvPr id="35844" name="Picture 3" descr="figure 14-5"/>
          <p:cNvPicPr>
            <a:picLocks noChangeAspect="1" noChangeArrowheads="1"/>
          </p:cNvPicPr>
          <p:nvPr/>
        </p:nvPicPr>
        <p:blipFill>
          <a:blip r:embed="rId3" cstate="print"/>
          <a:srcRect/>
          <a:stretch>
            <a:fillRect/>
          </a:stretch>
        </p:blipFill>
        <p:spPr bwMode="auto">
          <a:xfrm>
            <a:off x="3529013" y="1171575"/>
            <a:ext cx="5410200" cy="4983163"/>
          </a:xfrm>
          <a:prstGeom prst="rect">
            <a:avLst/>
          </a:prstGeom>
          <a:noFill/>
          <a:ln w="9525">
            <a:noFill/>
            <a:miter lim="800000"/>
            <a:headEnd/>
            <a:tailEnd/>
          </a:ln>
        </p:spPr>
      </p:pic>
      <p:sp>
        <p:nvSpPr>
          <p:cNvPr id="6" name="Rectangle 2"/>
          <p:cNvSpPr txBox="1">
            <a:spLocks noChangeArrowheads="1"/>
          </p:cNvSpPr>
          <p:nvPr/>
        </p:nvSpPr>
        <p:spPr>
          <a:xfrm>
            <a:off x="-457200" y="0"/>
            <a:ext cx="9982200" cy="990600"/>
          </a:xfrm>
          <a:prstGeom prst="rect">
            <a:avLst/>
          </a:prstGeom>
        </p:spPr>
        <p:txBody>
          <a:bodyPr/>
          <a:lstStyle/>
          <a:p>
            <a:pPr marL="342900" indent="-342900" algn="ctr">
              <a:spcBef>
                <a:spcPct val="20000"/>
              </a:spcBef>
              <a:defRPr/>
            </a:pPr>
            <a:r>
              <a:rPr lang="en-US" sz="2800" b="0" kern="0" dirty="0">
                <a:solidFill>
                  <a:schemeClr val="tx2"/>
                </a:solidFill>
                <a:latin typeface="+mn-lt"/>
              </a:rPr>
              <a:t>U.S. emissions of six major air pollutants </a:t>
            </a:r>
            <a:endParaRPr lang="en-US" sz="2800" b="0" kern="0" dirty="0" smtClean="0">
              <a:solidFill>
                <a:schemeClr val="tx2"/>
              </a:solidFill>
              <a:latin typeface="+mn-lt"/>
            </a:endParaRPr>
          </a:p>
          <a:p>
            <a:pPr marL="342900" indent="-342900" algn="ctr">
              <a:spcBef>
                <a:spcPct val="20000"/>
              </a:spcBef>
              <a:defRPr/>
            </a:pPr>
            <a:r>
              <a:rPr lang="en-US" sz="2800" b="0" kern="0" dirty="0" smtClean="0">
                <a:solidFill>
                  <a:schemeClr val="tx2"/>
                </a:solidFill>
                <a:latin typeface="+mn-lt"/>
              </a:rPr>
              <a:t>in </a:t>
            </a:r>
            <a:r>
              <a:rPr lang="en-US" sz="2800" b="0" kern="0" dirty="0">
                <a:solidFill>
                  <a:schemeClr val="tx2"/>
                </a:solidFill>
                <a:latin typeface="+mn-lt"/>
              </a:rPr>
              <a:t>1970 compared with </a:t>
            </a:r>
            <a:r>
              <a:rPr lang="en-US" sz="2800" b="0" kern="0" dirty="0" smtClean="0">
                <a:solidFill>
                  <a:schemeClr val="tx2"/>
                </a:solidFill>
                <a:latin typeface="+mn-lt"/>
              </a:rPr>
              <a:t>2002</a:t>
            </a:r>
            <a:endParaRPr lang="en-US" sz="2800" b="0" kern="0" dirty="0">
              <a:solidFill>
                <a:schemeClr val="tx2"/>
              </a:solidFill>
              <a:latin typeface="+mn-lt"/>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590800" y="2286000"/>
          <a:ext cx="3529263" cy="3223394"/>
        </p:xfrm>
        <a:graphic>
          <a:graphicData uri="http://schemas.openxmlformats.org/drawingml/2006/table">
            <a:tbl>
              <a:tblPr/>
              <a:tblGrid>
                <a:gridCol w="3529263"/>
              </a:tblGrid>
              <a:tr h="2057400">
                <a:tc>
                  <a:txBody>
                    <a:bodyPr/>
                    <a:lstStyle/>
                    <a:p>
                      <a:pPr algn="just">
                        <a:buFont typeface="Arial"/>
                        <a:buChar char="•"/>
                      </a:pPr>
                      <a:r>
                        <a:rPr lang="en-US" sz="1600" dirty="0"/>
                        <a:t>Particulates - small pieces of solid materials and liquid droplets (2.5 mm and 10 </a:t>
                      </a:r>
                      <a:r>
                        <a:rPr lang="en-US" sz="1600" dirty="0" smtClean="0"/>
                        <a:t>mm)</a:t>
                      </a:r>
                    </a:p>
                    <a:p>
                      <a:pPr algn="just">
                        <a:buFont typeface="Arial"/>
                        <a:buChar char="•"/>
                      </a:pPr>
                      <a:r>
                        <a:rPr lang="en-US" sz="1600" baseline="0" dirty="0" smtClean="0"/>
                        <a:t> </a:t>
                      </a:r>
                      <a:r>
                        <a:rPr lang="en-US" sz="1600" dirty="0" smtClean="0"/>
                        <a:t>Examples</a:t>
                      </a:r>
                      <a:r>
                        <a:rPr lang="en-US" sz="1600" dirty="0"/>
                        <a:t>: ash from fires, asbestos from brakes and insulation, </a:t>
                      </a:r>
                      <a:r>
                        <a:rPr lang="en-US" sz="1600" dirty="0" smtClean="0"/>
                        <a:t>dust</a:t>
                      </a:r>
                    </a:p>
                    <a:p>
                      <a:pPr algn="just">
                        <a:buFont typeface="Arial"/>
                        <a:buChar char="•"/>
                      </a:pPr>
                      <a:r>
                        <a:rPr lang="en-US" sz="1600" baseline="0" dirty="0" smtClean="0"/>
                        <a:t> </a:t>
                      </a:r>
                      <a:r>
                        <a:rPr lang="en-US" sz="1600" dirty="0" smtClean="0"/>
                        <a:t>Easily </a:t>
                      </a:r>
                      <a:r>
                        <a:rPr lang="en-US" sz="1600" dirty="0"/>
                        <a:t>noticed: e.g. </a:t>
                      </a:r>
                      <a:r>
                        <a:rPr lang="en-US" sz="1600" dirty="0" smtClean="0"/>
                        <a:t>smokestacks</a:t>
                      </a:r>
                    </a:p>
                    <a:p>
                      <a:pPr algn="just">
                        <a:buFont typeface="Arial"/>
                        <a:buChar char="•"/>
                      </a:pPr>
                      <a:r>
                        <a:rPr lang="en-US" sz="1600" baseline="0" dirty="0" smtClean="0"/>
                        <a:t> </a:t>
                      </a:r>
                      <a:r>
                        <a:rPr lang="en-US" sz="1600" dirty="0" smtClean="0"/>
                        <a:t>Can </a:t>
                      </a:r>
                      <a:r>
                        <a:rPr lang="en-US" sz="1600" dirty="0"/>
                        <a:t>accumulate in lungs and interfere with the ability of lungs to exchange </a:t>
                      </a:r>
                      <a:r>
                        <a:rPr lang="en-US" sz="1600" dirty="0" smtClean="0"/>
                        <a:t>gases.</a:t>
                      </a:r>
                    </a:p>
                    <a:p>
                      <a:pPr algn="just">
                        <a:buFont typeface="Arial"/>
                        <a:buChar char="•"/>
                      </a:pPr>
                      <a:r>
                        <a:rPr lang="en-US" sz="1600" baseline="0" dirty="0" smtClean="0"/>
                        <a:t> </a:t>
                      </a:r>
                      <a:r>
                        <a:rPr lang="en-US" sz="1600" dirty="0" smtClean="0"/>
                        <a:t>Some </a:t>
                      </a:r>
                      <a:r>
                        <a:rPr lang="en-US" sz="1600" dirty="0"/>
                        <a:t>particulates are known </a:t>
                      </a:r>
                      <a:r>
                        <a:rPr lang="en-US" sz="1600" dirty="0" smtClean="0"/>
                        <a:t>carcinogens</a:t>
                      </a:r>
                    </a:p>
                    <a:p>
                      <a:pPr algn="just">
                        <a:buFont typeface="Arial"/>
                        <a:buChar char="•"/>
                      </a:pPr>
                      <a:r>
                        <a:rPr lang="en-US" sz="1600" baseline="0" dirty="0" smtClean="0"/>
                        <a:t> </a:t>
                      </a:r>
                      <a:r>
                        <a:rPr lang="en-US" sz="1600" dirty="0" smtClean="0"/>
                        <a:t>Those </a:t>
                      </a:r>
                      <a:r>
                        <a:rPr lang="en-US" sz="1600" dirty="0"/>
                        <a:t>working in dusty conditions at highest risk (e.g., miners)</a:t>
                      </a:r>
                    </a:p>
                  </a:txBody>
                  <a:tcPr marL="53474" marR="53474" marT="26737" marB="26737">
                    <a:lnL>
                      <a:noFill/>
                    </a:lnL>
                    <a:lnR>
                      <a:noFill/>
                    </a:lnR>
                    <a:lnT>
                      <a:noFill/>
                    </a:lnT>
                    <a:lnB>
                      <a:noFill/>
                    </a:lnB>
                  </a:tcPr>
                </a:tc>
              </a:tr>
            </a:tbl>
          </a:graphicData>
        </a:graphic>
      </p:graphicFrame>
      <p:sp>
        <p:nvSpPr>
          <p:cNvPr id="188417" name="Rectangle 1"/>
          <p:cNvSpPr>
            <a:spLocks noChangeArrowheads="1"/>
          </p:cNvSpPr>
          <p:nvPr/>
        </p:nvSpPr>
        <p:spPr bwMode="auto">
          <a:xfrm>
            <a:off x="3657600" y="1325434"/>
            <a:ext cx="1905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fr-FR" sz="2000" b="1" i="0" u="none" strike="noStrike" cap="none" normalizeH="0" baseline="0" dirty="0" err="1" smtClean="0">
                <a:ln>
                  <a:noFill/>
                </a:ln>
                <a:solidFill>
                  <a:schemeClr val="tx2"/>
                </a:solidFill>
                <a:effectLst/>
                <a:latin typeface="Arial" charset="0"/>
                <a:cs typeface="Arial" charset="0"/>
              </a:rPr>
              <a:t>Particulates</a:t>
            </a:r>
            <a:endParaRPr kumimoji="0" lang="fr-FR" sz="2000" b="0" i="0" u="none" strike="noStrike" cap="none" normalizeH="0" baseline="0" dirty="0" smtClean="0">
              <a:ln>
                <a:noFill/>
              </a:ln>
              <a:solidFill>
                <a:schemeClr val="tx2"/>
              </a:solidFill>
              <a:effectLst/>
              <a:latin typeface="Arial" charset="0"/>
              <a:cs typeface="Arial"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5"/>
          <p:cNvSpPr txBox="1">
            <a:spLocks noChangeArrowheads="1"/>
          </p:cNvSpPr>
          <p:nvPr/>
        </p:nvSpPr>
        <p:spPr bwMode="auto">
          <a:xfrm>
            <a:off x="8442325" y="6378575"/>
            <a:ext cx="311150" cy="366713"/>
          </a:xfrm>
          <a:prstGeom prst="rect">
            <a:avLst/>
          </a:prstGeom>
          <a:noFill/>
          <a:ln w="9525">
            <a:noFill/>
            <a:miter lim="800000"/>
            <a:headEnd/>
            <a:tailEnd/>
          </a:ln>
        </p:spPr>
        <p:txBody>
          <a:bodyPr wrap="none">
            <a:spAutoFit/>
          </a:bodyPr>
          <a:lstStyle/>
          <a:p>
            <a:pPr algn="l">
              <a:spcBef>
                <a:spcPct val="20000"/>
              </a:spcBef>
            </a:pPr>
            <a:fld id="{48766E2A-3DC0-446A-ADF5-FF2555F02119}" type="slidenum">
              <a:rPr lang="en-US">
                <a:solidFill>
                  <a:schemeClr val="bg1"/>
                </a:solidFill>
              </a:rPr>
              <a:pPr algn="l">
                <a:spcBef>
                  <a:spcPct val="20000"/>
                </a:spcBef>
              </a:pPr>
              <a:t>6</a:t>
            </a:fld>
            <a:endParaRPr lang="en-US">
              <a:solidFill>
                <a:schemeClr val="bg1"/>
              </a:solidFill>
            </a:endParaRPr>
          </a:p>
        </p:txBody>
      </p:sp>
      <p:sp>
        <p:nvSpPr>
          <p:cNvPr id="9" name="Rectangle 3"/>
          <p:cNvSpPr>
            <a:spLocks noGrp="1" noChangeArrowheads="1"/>
          </p:cNvSpPr>
          <p:nvPr>
            <p:ph type="body" idx="1"/>
          </p:nvPr>
        </p:nvSpPr>
        <p:spPr>
          <a:xfrm>
            <a:off x="685800" y="838200"/>
            <a:ext cx="8229600" cy="5791200"/>
          </a:xfrm>
        </p:spPr>
        <p:txBody>
          <a:bodyPr>
            <a:normAutofit/>
          </a:bodyPr>
          <a:lstStyle/>
          <a:p>
            <a:pPr eaLnBrk="1" hangingPunct="1">
              <a:defRPr/>
            </a:pPr>
            <a:r>
              <a:rPr lang="en-US" altLang="en-US" sz="2800" b="1" dirty="0" smtClean="0"/>
              <a:t>Sulfur dioxide</a:t>
            </a:r>
            <a:r>
              <a:rPr lang="en-US" altLang="en-US" sz="2800" dirty="0" smtClean="0"/>
              <a:t> - acid rain, health damage, 				visibility reduction</a:t>
            </a:r>
          </a:p>
          <a:p>
            <a:pPr eaLnBrk="1" hangingPunct="1">
              <a:defRPr/>
            </a:pPr>
            <a:r>
              <a:rPr lang="en-US" altLang="en-US" sz="2800" b="1" dirty="0" smtClean="0"/>
              <a:t>Nitrogen oxides</a:t>
            </a:r>
            <a:r>
              <a:rPr lang="en-US" altLang="en-US" sz="2800" dirty="0" smtClean="0"/>
              <a:t> - acid rain, eutrophication, 				growth of weedy species</a:t>
            </a:r>
          </a:p>
          <a:p>
            <a:pPr eaLnBrk="1" hangingPunct="1">
              <a:defRPr/>
            </a:pPr>
            <a:r>
              <a:rPr lang="en-US" altLang="en-US" sz="2800" b="1" dirty="0" smtClean="0"/>
              <a:t>Carbon monoxide</a:t>
            </a:r>
            <a:r>
              <a:rPr lang="en-US" altLang="en-US" sz="2800" dirty="0" smtClean="0"/>
              <a:t> - inhibited respiration</a:t>
            </a:r>
          </a:p>
          <a:p>
            <a:pPr eaLnBrk="1" hangingPunct="1">
              <a:defRPr/>
            </a:pPr>
            <a:r>
              <a:rPr lang="en-US" altLang="en-US" sz="2800" b="1" dirty="0" smtClean="0"/>
              <a:t>Lead</a:t>
            </a:r>
            <a:r>
              <a:rPr lang="en-US" altLang="en-US" sz="2800" dirty="0" smtClean="0"/>
              <a:t> and </a:t>
            </a:r>
            <a:r>
              <a:rPr lang="en-US" altLang="en-US" sz="2800" b="1" dirty="0" smtClean="0"/>
              <a:t>mercury</a:t>
            </a:r>
            <a:r>
              <a:rPr lang="en-US" altLang="en-US" sz="2800" dirty="0" smtClean="0"/>
              <a:t> - neurological damage</a:t>
            </a:r>
          </a:p>
          <a:p>
            <a:pPr eaLnBrk="1" hangingPunct="1">
              <a:defRPr/>
            </a:pPr>
            <a:r>
              <a:rPr lang="en-US" altLang="en-US" sz="2800" b="1" dirty="0" smtClean="0"/>
              <a:t>Chlorofluorocarbons</a:t>
            </a:r>
            <a:r>
              <a:rPr lang="en-US" altLang="en-US" sz="2800" dirty="0" smtClean="0"/>
              <a:t> - ozone depletion</a:t>
            </a:r>
          </a:p>
          <a:p>
            <a:pPr eaLnBrk="1" hangingPunct="1">
              <a:defRPr/>
            </a:pPr>
            <a:r>
              <a:rPr lang="en-US" altLang="en-US" sz="2800" b="1" dirty="0" smtClean="0"/>
              <a:t>Volatile organic compounds</a:t>
            </a:r>
            <a:r>
              <a:rPr lang="en-US" altLang="en-US" sz="2800" dirty="0" smtClean="0"/>
              <a:t> – (</a:t>
            </a:r>
            <a:r>
              <a:rPr lang="en-US" altLang="en-US" sz="2800" dirty="0" err="1" smtClean="0"/>
              <a:t>isoprenes</a:t>
            </a:r>
            <a:r>
              <a:rPr lang="en-US" altLang="en-US" sz="2800" dirty="0" smtClean="0"/>
              <a:t>, 				terpenes, methane, &amp; benzene, 					chloroform, etc) oxidized to CO, CO</a:t>
            </a:r>
            <a:r>
              <a:rPr lang="en-US" altLang="en-US" sz="2800" baseline="-25000" dirty="0" smtClean="0"/>
              <a:t>2 </a:t>
            </a:r>
            <a:r>
              <a:rPr lang="en-US" altLang="en-US" sz="2800" dirty="0" smtClean="0"/>
              <a:t>in the atmosphere; carcinogens</a:t>
            </a:r>
            <a:r>
              <a:rPr lang="en-US" altLang="en-US" sz="2800" dirty="0" smtClean="0">
                <a:solidFill>
                  <a:schemeClr val="accent1">
                    <a:lumMod val="20000"/>
                    <a:lumOff val="80000"/>
                  </a:schemeClr>
                </a:solidFill>
              </a:rPr>
              <a:t>?</a:t>
            </a:r>
            <a:endParaRPr lang="en-US" altLang="en-US" dirty="0" smtClean="0">
              <a:solidFill>
                <a:schemeClr val="accent1">
                  <a:lumMod val="20000"/>
                  <a:lumOff val="80000"/>
                </a:schemeClr>
              </a:solidFill>
            </a:endParaRPr>
          </a:p>
        </p:txBody>
      </p:sp>
      <p:sp>
        <p:nvSpPr>
          <p:cNvPr id="6148" name="Rectangle 2"/>
          <p:cNvSpPr>
            <a:spLocks noGrp="1" noChangeArrowheads="1"/>
          </p:cNvSpPr>
          <p:nvPr>
            <p:ph type="title"/>
          </p:nvPr>
        </p:nvSpPr>
        <p:spPr>
          <a:xfrm>
            <a:off x="685800" y="0"/>
            <a:ext cx="7772400" cy="685800"/>
          </a:xfrm>
        </p:spPr>
        <p:txBody>
          <a:bodyPr>
            <a:normAutofit fontScale="90000"/>
          </a:bodyPr>
          <a:lstStyle/>
          <a:p>
            <a:pPr eaLnBrk="1" hangingPunct="1"/>
            <a:r>
              <a:rPr lang="en-US" altLang="en-US" dirty="0" smtClean="0">
                <a:solidFill>
                  <a:schemeClr val="tx2"/>
                </a:solidFill>
              </a:rPr>
              <a:t>Major Air Pollutants: Problems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0" y="0"/>
            <a:ext cx="9144000" cy="819150"/>
          </a:xfrm>
        </p:spPr>
        <p:txBody>
          <a:bodyPr/>
          <a:lstStyle/>
          <a:p>
            <a:r>
              <a:rPr lang="en-US" dirty="0">
                <a:solidFill>
                  <a:schemeClr val="tx2"/>
                </a:solidFill>
              </a:rPr>
              <a:t>Secondary Air Pollutants</a:t>
            </a:r>
          </a:p>
        </p:txBody>
      </p:sp>
      <p:sp>
        <p:nvSpPr>
          <p:cNvPr id="119812" name="Rectangle 4"/>
          <p:cNvSpPr>
            <a:spLocks noGrp="1" noChangeArrowheads="1"/>
          </p:cNvSpPr>
          <p:nvPr>
            <p:ph type="body" idx="1"/>
          </p:nvPr>
        </p:nvSpPr>
        <p:spPr bwMode="auto">
          <a:xfrm>
            <a:off x="457200" y="1600201"/>
            <a:ext cx="8229600" cy="4236720"/>
          </a:xfrm>
          <a:noFill/>
          <a:ln>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dirty="0"/>
              <a:t>Ozone (O</a:t>
            </a:r>
            <a:r>
              <a:rPr lang="en-US" sz="2400" dirty="0"/>
              <a:t>3</a:t>
            </a:r>
            <a:r>
              <a:rPr lang="en-US" dirty="0"/>
              <a:t>) </a:t>
            </a:r>
          </a:p>
          <a:p>
            <a:pPr>
              <a:lnSpc>
                <a:spcPct val="90000"/>
              </a:lnSpc>
            </a:pPr>
            <a:r>
              <a:rPr lang="en-US" dirty="0"/>
              <a:t>PANs (</a:t>
            </a:r>
            <a:r>
              <a:rPr lang="en-US" dirty="0" err="1"/>
              <a:t>Peroxyacetyl</a:t>
            </a:r>
            <a:r>
              <a:rPr lang="en-US" dirty="0"/>
              <a:t> nitrate)</a:t>
            </a:r>
          </a:p>
          <a:p>
            <a:pPr>
              <a:lnSpc>
                <a:spcPct val="90000"/>
              </a:lnSpc>
            </a:pPr>
            <a:r>
              <a:rPr lang="en-US" dirty="0" err="1"/>
              <a:t>Aldehydes</a:t>
            </a:r>
            <a:endParaRPr lang="en-US" dirty="0"/>
          </a:p>
          <a:p>
            <a:pPr>
              <a:lnSpc>
                <a:spcPct val="90000"/>
              </a:lnSpc>
              <a:spcBef>
                <a:spcPct val="0"/>
              </a:spcBef>
            </a:pPr>
            <a:r>
              <a:rPr lang="en-US" dirty="0"/>
              <a:t>all three formed by interaction between </a:t>
            </a:r>
            <a:r>
              <a:rPr lang="en-US" dirty="0" err="1"/>
              <a:t>NO</a:t>
            </a:r>
            <a:r>
              <a:rPr lang="en-US" sz="2400" dirty="0" err="1"/>
              <a:t>x</a:t>
            </a:r>
            <a:r>
              <a:rPr lang="en-US" dirty="0"/>
              <a:t> and VOCs.</a:t>
            </a:r>
          </a:p>
          <a:p>
            <a:pPr lvl="1">
              <a:lnSpc>
                <a:spcPct val="90000"/>
              </a:lnSpc>
              <a:spcBef>
                <a:spcPct val="0"/>
              </a:spcBef>
            </a:pPr>
            <a:endParaRPr lang="en-US" dirty="0"/>
          </a:p>
          <a:p>
            <a:pPr>
              <a:lnSpc>
                <a:spcPct val="90000"/>
              </a:lnSpc>
              <a:spcBef>
                <a:spcPct val="0"/>
              </a:spcBef>
            </a:pPr>
            <a:r>
              <a:rPr lang="en-US" dirty="0"/>
              <a:t>Note: - Ozone is a pollutant in the  troposphere, but natural and beneficial in the  </a:t>
            </a:r>
            <a:r>
              <a:rPr lang="en-US" dirty="0" smtClean="0"/>
              <a:t>stratosphere</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9810"/>
                                        </p:tgtEl>
                                        <p:attrNameLst>
                                          <p:attrName>style.visibility</p:attrName>
                                        </p:attrNameLst>
                                      </p:cBhvr>
                                      <p:to>
                                        <p:strVal val="visible"/>
                                      </p:to>
                                    </p:set>
                                    <p:animEffect transition="in" filter="fade">
                                      <p:cBhvr>
                                        <p:cTn id="7" dur="2000"/>
                                        <p:tgtEl>
                                          <p:spTgt spid="1198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9812">
                                            <p:txEl>
                                              <p:pRg st="0" end="0"/>
                                            </p:txEl>
                                          </p:spTgt>
                                        </p:tgtEl>
                                        <p:attrNameLst>
                                          <p:attrName>style.visibility</p:attrName>
                                        </p:attrNameLst>
                                      </p:cBhvr>
                                      <p:to>
                                        <p:strVal val="visible"/>
                                      </p:to>
                                    </p:set>
                                    <p:animEffect transition="in" filter="wipe(left)">
                                      <p:cBhvr>
                                        <p:cTn id="12" dur="500"/>
                                        <p:tgtEl>
                                          <p:spTgt spid="1198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9812">
                                            <p:txEl>
                                              <p:pRg st="1" end="1"/>
                                            </p:txEl>
                                          </p:spTgt>
                                        </p:tgtEl>
                                        <p:attrNameLst>
                                          <p:attrName>style.visibility</p:attrName>
                                        </p:attrNameLst>
                                      </p:cBhvr>
                                      <p:to>
                                        <p:strVal val="visible"/>
                                      </p:to>
                                    </p:set>
                                    <p:animEffect transition="in" filter="wipe(left)">
                                      <p:cBhvr>
                                        <p:cTn id="17" dur="500"/>
                                        <p:tgtEl>
                                          <p:spTgt spid="1198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9812">
                                            <p:txEl>
                                              <p:pRg st="2" end="2"/>
                                            </p:txEl>
                                          </p:spTgt>
                                        </p:tgtEl>
                                        <p:attrNameLst>
                                          <p:attrName>style.visibility</p:attrName>
                                        </p:attrNameLst>
                                      </p:cBhvr>
                                      <p:to>
                                        <p:strVal val="visible"/>
                                      </p:to>
                                    </p:set>
                                    <p:animEffect transition="in" filter="wipe(left)">
                                      <p:cBhvr>
                                        <p:cTn id="22" dur="500"/>
                                        <p:tgtEl>
                                          <p:spTgt spid="1198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9812">
                                            <p:txEl>
                                              <p:pRg st="3" end="3"/>
                                            </p:txEl>
                                          </p:spTgt>
                                        </p:tgtEl>
                                        <p:attrNameLst>
                                          <p:attrName>style.visibility</p:attrName>
                                        </p:attrNameLst>
                                      </p:cBhvr>
                                      <p:to>
                                        <p:strVal val="visible"/>
                                      </p:to>
                                    </p:set>
                                    <p:animEffect transition="in" filter="wipe(left)">
                                      <p:cBhvr>
                                        <p:cTn id="27" dur="500"/>
                                        <p:tgtEl>
                                          <p:spTgt spid="11981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9812">
                                            <p:txEl>
                                              <p:pRg st="5" end="5"/>
                                            </p:txEl>
                                          </p:spTgt>
                                        </p:tgtEl>
                                        <p:attrNameLst>
                                          <p:attrName>style.visibility</p:attrName>
                                        </p:attrNameLst>
                                      </p:cBhvr>
                                      <p:to>
                                        <p:strVal val="visible"/>
                                      </p:to>
                                    </p:set>
                                    <p:animEffect transition="in" filter="wipe(left)">
                                      <p:cBhvr>
                                        <p:cTn id="32" dur="500"/>
                                        <p:tgtEl>
                                          <p:spTgt spid="11981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p:bldP spid="1198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0834" name="Picture 2" descr="17_08"/>
          <p:cNvPicPr>
            <a:picLocks noChangeAspect="1" noChangeArrowheads="1"/>
          </p:cNvPicPr>
          <p:nvPr/>
        </p:nvPicPr>
        <p:blipFill>
          <a:blip r:embed="rId2" cstate="print"/>
          <a:srcRect t="3557"/>
          <a:stretch>
            <a:fillRect/>
          </a:stretch>
        </p:blipFill>
        <p:spPr bwMode="auto">
          <a:xfrm>
            <a:off x="68263" y="274320"/>
            <a:ext cx="9009062" cy="5943600"/>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Date Placeholder 4"/>
          <p:cNvSpPr>
            <a:spLocks noGrp="1"/>
          </p:cNvSpPr>
          <p:nvPr>
            <p:ph type="dt" sz="half" idx="10"/>
          </p:nvPr>
        </p:nvSpPr>
        <p:spPr/>
        <p:txBody>
          <a:bodyPr/>
          <a:lstStyle/>
          <a:p>
            <a:endParaRPr lang="en-US" altLang="en-US"/>
          </a:p>
        </p:txBody>
      </p:sp>
      <p:sp>
        <p:nvSpPr>
          <p:cNvPr id="7" name="Footer Placeholder 5"/>
          <p:cNvSpPr>
            <a:spLocks noGrp="1"/>
          </p:cNvSpPr>
          <p:nvPr>
            <p:ph type="ftr" sz="quarter" idx="11"/>
          </p:nvPr>
        </p:nvSpPr>
        <p:spPr/>
        <p:txBody>
          <a:bodyPr/>
          <a:lstStyle/>
          <a:p>
            <a:endParaRPr lang="en-US" altLang="en-US"/>
          </a:p>
        </p:txBody>
      </p:sp>
      <p:sp>
        <p:nvSpPr>
          <p:cNvPr id="43010" name="Rectangle 2"/>
          <p:cNvSpPr>
            <a:spLocks noGrp="1" noChangeArrowheads="1"/>
          </p:cNvSpPr>
          <p:nvPr>
            <p:ph type="title"/>
          </p:nvPr>
        </p:nvSpPr>
        <p:spPr>
          <a:noFill/>
          <a:ln/>
        </p:spPr>
        <p:txBody>
          <a:bodyPr/>
          <a:lstStyle/>
          <a:p>
            <a:r>
              <a:rPr lang="en-US" altLang="en-US" sz="4400" dirty="0">
                <a:solidFill>
                  <a:schemeClr val="tx2"/>
                </a:solidFill>
              </a:rPr>
              <a:t>Photochemical Smog</a:t>
            </a:r>
          </a:p>
        </p:txBody>
      </p:sp>
      <p:sp>
        <p:nvSpPr>
          <p:cNvPr id="43018" name="Rectangle 10"/>
          <p:cNvSpPr>
            <a:spLocks noGrp="1" noChangeArrowheads="1"/>
          </p:cNvSpPr>
          <p:nvPr>
            <p:ph type="body" sz="half" idx="1"/>
          </p:nvPr>
        </p:nvSpPr>
        <p:spPr bwMode="auto">
          <a:xfrm>
            <a:off x="0" y="1265238"/>
            <a:ext cx="3886200" cy="4525962"/>
          </a:xfrm>
          <a:noFill/>
          <a:ln w="38100">
            <a:solidFill>
              <a:schemeClr val="accent1"/>
            </a:solidFill>
            <a:miter lim="800000"/>
            <a:headEnd/>
            <a:tailEnd/>
          </a:ln>
        </p:spPr>
        <p:txBody>
          <a:bodyPr vert="horz" wrap="square" lIns="91440" tIns="45720" rIns="91440" bIns="45720" numCol="1" anchor="t" anchorCtr="0" compatLnSpc="1">
            <a:prstTxWarp prst="textNoShape">
              <a:avLst/>
            </a:prstTxWarp>
            <a:normAutofit/>
          </a:bodyPr>
          <a:lstStyle/>
          <a:p>
            <a:pPr>
              <a:spcBef>
                <a:spcPct val="0"/>
              </a:spcBef>
              <a:buClr>
                <a:srgbClr val="EAEAEA"/>
              </a:buClr>
            </a:pPr>
            <a:r>
              <a:rPr lang="en-US" sz="2800" dirty="0" smtClean="0">
                <a:ln>
                  <a:solidFill>
                    <a:sysClr val="windowText" lastClr="000000"/>
                  </a:solidFill>
                </a:ln>
              </a:rPr>
              <a:t>Some </a:t>
            </a:r>
            <a:r>
              <a:rPr lang="en-US" sz="2800" dirty="0">
                <a:ln>
                  <a:solidFill>
                    <a:sysClr val="windowText" lastClr="000000"/>
                  </a:solidFill>
                </a:ln>
              </a:rPr>
              <a:t>primary pollutants react under the influence of sunlight (</a:t>
            </a:r>
            <a:r>
              <a:rPr lang="en-US" altLang="en-US" sz="2800" dirty="0">
                <a:ln>
                  <a:solidFill>
                    <a:sysClr val="windowText" lastClr="000000"/>
                  </a:solidFill>
                </a:ln>
              </a:rPr>
              <a:t>photochemical reaction)</a:t>
            </a:r>
            <a:r>
              <a:rPr lang="en-US" sz="2800" dirty="0">
                <a:ln>
                  <a:solidFill>
                    <a:sysClr val="windowText" lastClr="000000"/>
                  </a:solidFill>
                </a:ln>
              </a:rPr>
              <a:t>, including </a:t>
            </a:r>
            <a:r>
              <a:rPr lang="en-US" sz="2800" dirty="0" err="1">
                <a:ln>
                  <a:solidFill>
                    <a:sysClr val="windowText" lastClr="000000"/>
                  </a:solidFill>
                </a:ln>
              </a:rPr>
              <a:t>NO</a:t>
            </a:r>
            <a:r>
              <a:rPr lang="en-US" sz="2800" baseline="-25000" dirty="0" err="1">
                <a:ln>
                  <a:solidFill>
                    <a:sysClr val="windowText" lastClr="000000"/>
                  </a:solidFill>
                </a:ln>
              </a:rPr>
              <a:t>x</a:t>
            </a:r>
            <a:r>
              <a:rPr lang="en-US" sz="2800" dirty="0">
                <a:ln>
                  <a:solidFill>
                    <a:sysClr val="windowText" lastClr="000000"/>
                  </a:solidFill>
                </a:ln>
              </a:rPr>
              <a:t>, O</a:t>
            </a:r>
            <a:r>
              <a:rPr lang="en-US" sz="2800" baseline="-25000" dirty="0">
                <a:ln>
                  <a:solidFill>
                    <a:sysClr val="windowText" lastClr="000000"/>
                  </a:solidFill>
                </a:ln>
              </a:rPr>
              <a:t>3</a:t>
            </a:r>
            <a:r>
              <a:rPr lang="en-US" sz="2800" dirty="0">
                <a:ln>
                  <a:solidFill>
                    <a:sysClr val="windowText" lastClr="000000"/>
                  </a:solidFill>
                </a:ln>
              </a:rPr>
              <a:t>, PANs</a:t>
            </a:r>
            <a:r>
              <a:rPr lang="en-US" sz="2800" dirty="0" smtClean="0">
                <a:ln>
                  <a:solidFill>
                    <a:sysClr val="windowText" lastClr="000000"/>
                  </a:solidFill>
                </a:ln>
              </a:rPr>
              <a:t>..  </a:t>
            </a:r>
            <a:endParaRPr lang="en-US" sz="2800" dirty="0">
              <a:ln>
                <a:solidFill>
                  <a:sysClr val="windowText" lastClr="000000"/>
                </a:solidFill>
              </a:ln>
            </a:endParaRPr>
          </a:p>
        </p:txBody>
      </p:sp>
      <p:pic>
        <p:nvPicPr>
          <p:cNvPr id="43021" name="Picture 13" descr="Slide6"/>
          <p:cNvPicPr>
            <a:picLocks noGrp="1" noChangeAspect="1" noChangeArrowheads="1"/>
          </p:cNvPicPr>
          <p:nvPr>
            <p:ph sz="half" idx="2"/>
          </p:nvPr>
        </p:nvPicPr>
        <p:blipFill>
          <a:blip r:embed="rId2" cstate="print"/>
          <a:srcRect l="3912" r="4190" b="6265"/>
          <a:stretch>
            <a:fillRect/>
          </a:stretch>
        </p:blipFill>
        <p:spPr bwMode="auto">
          <a:xfrm>
            <a:off x="3949700" y="1800225"/>
            <a:ext cx="5011738" cy="3759200"/>
          </a:xfrm>
          <a:noFill/>
          <a:ln>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10"/>
                                        </p:tgtEl>
                                        <p:attrNameLst>
                                          <p:attrName>style.visibility</p:attrName>
                                        </p:attrNameLst>
                                      </p:cBhvr>
                                      <p:to>
                                        <p:strVal val="visible"/>
                                      </p:to>
                                    </p:set>
                                    <p:animEffect transition="in" filter="fade">
                                      <p:cBhvr>
                                        <p:cTn id="7" dur="2000"/>
                                        <p:tgtEl>
                                          <p:spTgt spid="430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18">
                                            <p:bg/>
                                          </p:spTgt>
                                        </p:tgtEl>
                                        <p:attrNameLst>
                                          <p:attrName>style.visibility</p:attrName>
                                        </p:attrNameLst>
                                      </p:cBhvr>
                                      <p:to>
                                        <p:strVal val="visible"/>
                                      </p:to>
                                    </p:set>
                                    <p:animEffect transition="in" filter="wipe(left)">
                                      <p:cBhvr>
                                        <p:cTn id="12" dur="500"/>
                                        <p:tgtEl>
                                          <p:spTgt spid="43018">
                                            <p:bg/>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18">
                                            <p:txEl>
                                              <p:pRg st="0" end="0"/>
                                            </p:txEl>
                                          </p:spTgt>
                                        </p:tgtEl>
                                        <p:attrNameLst>
                                          <p:attrName>style.visibility</p:attrName>
                                        </p:attrNameLst>
                                      </p:cBhvr>
                                      <p:to>
                                        <p:strVal val="visible"/>
                                      </p:to>
                                    </p:set>
                                    <p:animEffect transition="in" filter="wipe(left)">
                                      <p:cBhvr>
                                        <p:cTn id="17" dur="500"/>
                                        <p:tgtEl>
                                          <p:spTgt spid="430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0" grpId="0" animBg="1"/>
      <p:bldP spid="43018"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3652</TotalTime>
  <Words>1820</Words>
  <Application>Microsoft Office PowerPoint</Application>
  <PresentationFormat>On-screen Show (4:3)</PresentationFormat>
  <Paragraphs>296</Paragraphs>
  <Slides>44</Slides>
  <Notes>9</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Slide 1</vt:lpstr>
      <vt:lpstr>Slide 2</vt:lpstr>
      <vt:lpstr>Outdoor Air Pollution</vt:lpstr>
      <vt:lpstr>Slide 4</vt:lpstr>
      <vt:lpstr>Slide 5</vt:lpstr>
      <vt:lpstr>Major Air Pollutants: Problems</vt:lpstr>
      <vt:lpstr>Secondary Air Pollutants</vt:lpstr>
      <vt:lpstr>Slide 8</vt:lpstr>
      <vt:lpstr>Photochemical Smog</vt:lpstr>
      <vt:lpstr>Slide 10</vt:lpstr>
      <vt:lpstr>Slide 11</vt:lpstr>
      <vt:lpstr>Slide 12</vt:lpstr>
      <vt:lpstr>Slide 13</vt:lpstr>
      <vt:lpstr>Slide 14</vt:lpstr>
      <vt:lpstr>Slide 15</vt:lpstr>
      <vt:lpstr>Slide 16</vt:lpstr>
      <vt:lpstr>Slide 17</vt:lpstr>
      <vt:lpstr>Slide 18</vt:lpstr>
      <vt:lpstr>TYPES OF ACID RAIN</vt:lpstr>
      <vt:lpstr>Acid Rain</vt:lpstr>
      <vt:lpstr>Slide 21</vt:lpstr>
      <vt:lpstr>Slide 22</vt:lpstr>
      <vt:lpstr>Slide 23</vt:lpstr>
      <vt:lpstr> Air Pollution from Acid Deposition</vt:lpstr>
      <vt:lpstr> Effect on non-living</vt:lpstr>
      <vt:lpstr>Acid Deposition in the US</vt:lpstr>
      <vt:lpstr>Acid Deposition and Humans</vt:lpstr>
      <vt:lpstr>On Water Animals</vt:lpstr>
      <vt:lpstr>On Trees &amp; Soil</vt:lpstr>
      <vt:lpstr>Acid Deposition, Plants, and Soil</vt:lpstr>
      <vt:lpstr>Slide 31</vt:lpstr>
      <vt:lpstr>Slide 32</vt:lpstr>
      <vt:lpstr>Solutions to Acid Deposition</vt:lpstr>
      <vt:lpstr>Emission Reduction</vt:lpstr>
      <vt:lpstr>Reducing Motor Vehicle Air Pollution</vt:lpstr>
      <vt:lpstr>Slide 36</vt:lpstr>
      <vt:lpstr>Air Pollution Control</vt:lpstr>
      <vt:lpstr>CLEAN AIR LEGISLATION</vt:lpstr>
      <vt:lpstr>Conventional Pollutants</vt:lpstr>
      <vt:lpstr>Clean Air Act</vt:lpstr>
      <vt:lpstr>Clean Air Act</vt:lpstr>
      <vt:lpstr>Slide 42</vt:lpstr>
      <vt:lpstr>CURRENT AND FUTURE CONDITIONS</vt:lpstr>
      <vt:lpstr>Slide 44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JAM</dc:creator>
  <cp:lastModifiedBy>Bilal</cp:lastModifiedBy>
  <cp:revision>190</cp:revision>
  <dcterms:created xsi:type="dcterms:W3CDTF">2006-08-16T00:00:00Z</dcterms:created>
  <dcterms:modified xsi:type="dcterms:W3CDTF">2015-07-06T10:59:19Z</dcterms:modified>
</cp:coreProperties>
</file>