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2" r:id="rId2"/>
    <p:sldId id="380" r:id="rId3"/>
    <p:sldId id="381" r:id="rId4"/>
    <p:sldId id="257" r:id="rId5"/>
    <p:sldId id="292" r:id="rId6"/>
    <p:sldId id="419" r:id="rId7"/>
    <p:sldId id="285" r:id="rId8"/>
    <p:sldId id="287" r:id="rId9"/>
    <p:sldId id="289" r:id="rId10"/>
    <p:sldId id="291" r:id="rId11"/>
    <p:sldId id="303" r:id="rId12"/>
    <p:sldId id="304" r:id="rId13"/>
    <p:sldId id="305" r:id="rId14"/>
    <p:sldId id="306" r:id="rId15"/>
    <p:sldId id="307" r:id="rId16"/>
    <p:sldId id="308" r:id="rId17"/>
    <p:sldId id="30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7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69B5D-6B85-4B05-848F-4EB7CC2F15EE}" type="datetimeFigureOut">
              <a:rPr lang="fr-FR" smtClean="0"/>
              <a:pPr/>
              <a:t>13/12/2012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706C1-BBA0-4A9F-A027-56E81B86B14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AA1244-54ED-4668-9610-56CECF876E94}" type="slidenum">
              <a:rPr lang="en-US"/>
              <a:pPr/>
              <a:t>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D4FB9A-2987-4C99-833C-55B705C2896B}" type="slidenum">
              <a:rPr lang="en-US"/>
              <a:pPr/>
              <a:t>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5D0A8B-122B-4371-A756-948B129A48C2}" type="slidenum">
              <a:rPr lang="en-US"/>
              <a:pPr/>
              <a:t>11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1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F5B3BB-0B3B-427C-B23A-B2028450DE9E}" type="slidenum">
              <a:rPr lang="en-US"/>
              <a:pPr/>
              <a:t>12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16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A4E40-F1CA-4233-A43C-619B255DFF23}" type="slidenum">
              <a:rPr lang="en-US"/>
              <a:pPr/>
              <a:t>13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16" charset="0"/>
              </a:rPr>
              <a:t>Tropical Depression Definition: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</a:t>
            </a:r>
            <a:r>
              <a:rPr lang="en-US" b="1" smtClean="0">
                <a:latin typeface="Arial" charset="0"/>
                <a:cs typeface="Arial" charset="0"/>
              </a:rPr>
              <a:t>Tropical Depression</a:t>
            </a:r>
            <a:r>
              <a:rPr lang="en-US" smtClean="0">
                <a:latin typeface="Arial" charset="0"/>
                <a:cs typeface="Arial" charset="0"/>
              </a:rPr>
              <a:t> is a tropical cyclone with a closed wind circulation and maximum surface winds up to 34 KTs.</a:t>
            </a:r>
            <a:endParaRPr lang="en-US" smtClean="0">
              <a:latin typeface="Times New Roman" pitchFamily="116" charset="0"/>
            </a:endParaRPr>
          </a:p>
          <a:p>
            <a:pPr eaLnBrk="1" hangingPunct="1"/>
            <a:endParaRPr lang="en-US" smtClean="0">
              <a:latin typeface="Times New Roman" pitchFamily="116" charset="0"/>
            </a:endParaRPr>
          </a:p>
          <a:p>
            <a:pPr eaLnBrk="1" hangingPunct="1"/>
            <a:r>
              <a:rPr lang="en-US" smtClean="0">
                <a:latin typeface="Times New Roman" pitchFamily="116" charset="0"/>
              </a:rPr>
              <a:t>Tropical Depression Characteristics: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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Cloud systems produced by tropical depressions take on a variety of forms.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 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   The shape and appearance depends both on the type of lifting mechanism initiating their convection and the vertical wind shear of the storm’s environment.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 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   Satellite identification of cyclonic rotation can be difficult.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 </a:t>
            </a:r>
          </a:p>
          <a:p>
            <a:pPr eaLnBrk="1" hangingPunct="1"/>
            <a:r>
              <a:rPr lang="en-US" smtClean="0">
                <a:latin typeface="Arial" charset="0"/>
                <a:cs typeface="Times New Roman" pitchFamily="116" charset="0"/>
                <a:sym typeface="Symbol" pitchFamily="116" charset="2"/>
              </a:rPr>
              <a:t></a:t>
            </a:r>
            <a:r>
              <a:rPr lang="en-US" smtClean="0">
                <a:latin typeface="Arial" charset="0"/>
                <a:cs typeface="Arial" charset="0"/>
              </a:rPr>
              <a:t>   Sometimes cyclonic cloud rotation can be identified through time-lapse loops or a pinwheel cloud pattern.</a:t>
            </a:r>
            <a:r>
              <a:rPr lang="en-US" smtClean="0">
                <a:latin typeface="Times New Roman" pitchFamily="116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239F25-3CEA-462F-9102-2A008E074BB2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874" y="4342892"/>
            <a:ext cx="5640253" cy="4114565"/>
          </a:xfrm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16" charset="0"/>
              </a:rPr>
              <a:t>Tropical Depression Definition: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</a:t>
            </a:r>
            <a:r>
              <a:rPr lang="en-US" b="1" smtClean="0">
                <a:latin typeface="Arial" charset="0"/>
                <a:cs typeface="Arial" charset="0"/>
              </a:rPr>
              <a:t>Tropical Depression</a:t>
            </a:r>
            <a:r>
              <a:rPr lang="en-US" smtClean="0">
                <a:latin typeface="Arial" charset="0"/>
                <a:cs typeface="Arial" charset="0"/>
              </a:rPr>
              <a:t> is a tropical cyclone with a closed wind circulation and maximum surface winds up to 34 KTs (39 mph).</a:t>
            </a:r>
            <a:endParaRPr lang="en-US" smtClean="0">
              <a:latin typeface="Times New Roman" pitchFamily="116" charset="0"/>
            </a:endParaRPr>
          </a:p>
          <a:p>
            <a:pPr eaLnBrk="1" hangingPunct="1"/>
            <a:endParaRPr lang="en-US" smtClean="0">
              <a:latin typeface="Times New Roman" pitchFamily="116" charset="0"/>
            </a:endParaRPr>
          </a:p>
          <a:p>
            <a:pPr eaLnBrk="1" hangingPunct="1"/>
            <a:r>
              <a:rPr lang="en-US" smtClean="0">
                <a:latin typeface="Times New Roman" pitchFamily="116" charset="0"/>
              </a:rPr>
              <a:t>Tropical Depression Characteristics:</a:t>
            </a:r>
          </a:p>
          <a:p>
            <a:pPr eaLnBrk="1" hangingPunct="1">
              <a:buFont typeface="Wingdings" pitchFamily="2" charset="2"/>
              <a:buChar char="¤"/>
            </a:pP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Cloud systems produced by tropical depressions take on a variety of forms.</a:t>
            </a:r>
          </a:p>
          <a:p>
            <a:pPr eaLnBrk="1" hangingPunct="1">
              <a:buFont typeface="Wingdings" pitchFamily="2" charset="2"/>
              <a:buChar char="¤"/>
            </a:pPr>
            <a:endParaRPr lang="en-US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   The shape and appearance depends both on the type of lifting mechanism initiating their convection and the vertical wind shear of the storm’s environment.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 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   Satellite identification of cyclonic rotation can be difficult.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 </a:t>
            </a:r>
          </a:p>
          <a:p>
            <a:pPr eaLnBrk="1" hangingPunct="1"/>
            <a:r>
              <a:rPr lang="en-US" smtClean="0">
                <a:latin typeface="Arial" charset="0"/>
                <a:cs typeface="Times New Roman" pitchFamily="116" charset="0"/>
                <a:sym typeface="Symbol" pitchFamily="116" charset="2"/>
              </a:rPr>
              <a:t></a:t>
            </a:r>
            <a:r>
              <a:rPr lang="en-US" smtClean="0">
                <a:latin typeface="Arial" charset="0"/>
                <a:cs typeface="Arial" charset="0"/>
              </a:rPr>
              <a:t>   Sometimes cyclonic cloud rotation can be identified through time-lapse loops or a pinwheel cloud pattern.</a:t>
            </a:r>
            <a:r>
              <a:rPr lang="en-US" smtClean="0">
                <a:latin typeface="Times New Roman" pitchFamily="116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AB7EE-45A9-4BF1-8B58-7DCF5102F430}" type="slidenum">
              <a:rPr lang="en-US"/>
              <a:pPr/>
              <a:t>15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16" charset="0"/>
              </a:rPr>
              <a:t>Tropical Storm Definition: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</a:t>
            </a:r>
            <a:r>
              <a:rPr lang="en-US" b="1" smtClean="0">
                <a:latin typeface="Arial" charset="0"/>
                <a:cs typeface="Times New Roman" pitchFamily="116" charset="0"/>
              </a:rPr>
              <a:t>Tropical Storm is a tropical cyclone with maximum surface winds between 35 to 64 KTs.</a:t>
            </a:r>
            <a:endParaRPr lang="en-US" smtClean="0">
              <a:latin typeface="Times New Roman" pitchFamily="116" charset="0"/>
            </a:endParaRPr>
          </a:p>
          <a:p>
            <a:pPr eaLnBrk="1" hangingPunct="1"/>
            <a:endParaRPr lang="en-US" smtClean="0">
              <a:latin typeface="Times New Roman" pitchFamily="116" charset="0"/>
            </a:endParaRPr>
          </a:p>
          <a:p>
            <a:pPr eaLnBrk="1" hangingPunct="1"/>
            <a:r>
              <a:rPr lang="en-US" smtClean="0">
                <a:latin typeface="Times New Roman" pitchFamily="116" charset="0"/>
              </a:rPr>
              <a:t>Tropical Storm Characteristics: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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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  When a tropical depression matures into a tropical storm, its cloud rotation is usually more readily identifiable.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 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  This rotation can usually be identified through time-lapse imagery or a pinwheel cloud pattern.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</a:p>
          <a:p>
            <a:pPr eaLnBrk="1" hangingPunct="1"/>
            <a:endParaRPr lang="en-US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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In this example of Tropical Storm Lili, the pinwheel pattern is easily identifiable. 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  The low pressure center of the tropical storm is located near the center of the pinwheel.</a:t>
            </a:r>
          </a:p>
          <a:p>
            <a:pPr eaLnBrk="1" hangingPunct="1"/>
            <a:endParaRPr lang="en-US" smtClean="0">
              <a:solidFill>
                <a:srgbClr val="0000FF"/>
              </a:solidFill>
              <a:latin typeface="Arial" charset="0"/>
              <a:cs typeface="Times New Roman" pitchFamily="116" charset="0"/>
            </a:endParaRP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As a tropical storm matures and strengthens, it modifies its immediate environment to the extent that storms in later stages of their development look much the same. </a:t>
            </a:r>
          </a:p>
          <a:p>
            <a:pPr eaLnBrk="1" hangingPunct="1"/>
            <a:endParaRPr lang="en-US" smtClean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eaLnBrk="1" hangingPunct="1"/>
            <a:endParaRPr lang="en-US" smtClean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8AAB6-44DA-41AE-BD9F-F90F74F914F6}" type="slidenum">
              <a:rPr lang="en-US"/>
              <a:pPr/>
              <a:t>16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latin typeface="Times New Roman" pitchFamily="116" charset="0"/>
              </a:rPr>
              <a:t>Hurricane Definition: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 </a:t>
            </a:r>
            <a:r>
              <a:rPr lang="en-US" b="1" smtClean="0">
                <a:latin typeface="Arial" charset="0"/>
                <a:cs typeface="Times New Roman" pitchFamily="116" charset="0"/>
              </a:rPr>
              <a:t>Hurricane</a:t>
            </a:r>
            <a:r>
              <a:rPr lang="en-US" smtClean="0">
                <a:latin typeface="Arial" charset="0"/>
                <a:cs typeface="Times New Roman" pitchFamily="116" charset="0"/>
              </a:rPr>
              <a:t> is a tropical cyclone with surface winds 65 KTs and greater.</a:t>
            </a:r>
            <a:r>
              <a:rPr lang="en-US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endParaRPr lang="en-US" smtClean="0">
              <a:latin typeface="Times New Roman" pitchFamily="116" charset="0"/>
            </a:endParaRPr>
          </a:p>
          <a:p>
            <a:pPr eaLnBrk="1" hangingPunct="1"/>
            <a:r>
              <a:rPr lang="en-US" smtClean="0">
                <a:latin typeface="Times New Roman" pitchFamily="116" charset="0"/>
              </a:rPr>
              <a:t>Hurricane Characteristics: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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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Common hurricanes features include: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 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Eyes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Eyewalls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Central Dense Overcast (CDO)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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Spiral bands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 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  <a:sym typeface="Wingdings" pitchFamily="2" charset="2"/>
              </a:rPr>
              <a:t>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Times New Roman" pitchFamily="116" charset="0"/>
              </a:rPr>
              <a:t>	The more concentric and better defined these features appear, the stronger the hurricane.</a:t>
            </a:r>
            <a:r>
              <a:rPr lang="en-US" smtClean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0C378E-108F-4101-8C12-9801DBFA232A}" type="slidenum">
              <a:rPr lang="en-US"/>
              <a:pPr/>
              <a:t>17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>
              <a:latin typeface="Times New Roman" pitchFamily="116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hyperlink" Target="http://www.usatoday.com/weather/hurricane/2003-09-17-isabel-big_x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9487" y="1981200"/>
            <a:ext cx="40528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dirty="0" smtClean="0"/>
              <a:t>Tropical cyclones</a:t>
            </a:r>
            <a:endParaRPr lang="fr-FR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68538" y="1557338"/>
            <a:ext cx="4465637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AU" dirty="0"/>
              <a:t>Winds around the eye can reach speeds of up to 200km/h and a fully developed cyclone pumps about 2 million tonnes of air per second. This results in more rain being released in a day falls in a year in a city like London.  </a:t>
            </a:r>
            <a:endParaRPr lang="en-US" dirty="0"/>
          </a:p>
        </p:txBody>
      </p:sp>
      <p:pic>
        <p:nvPicPr>
          <p:cNvPr id="14342" name="Picture 6" descr="FAQ_htm_438a5b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3357563"/>
            <a:ext cx="612140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657600" y="685800"/>
            <a:ext cx="143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STAGE SEVEN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4150"/>
            <a:ext cx="7772400" cy="798513"/>
          </a:xfrm>
        </p:spPr>
        <p:txBody>
          <a:bodyPr/>
          <a:lstStyle/>
          <a:p>
            <a:pPr eaLnBrk="1" hangingPunct="1"/>
            <a:r>
              <a:rPr lang="en-US" b="1" dirty="0" smtClean="0"/>
              <a:t>TROPICAL CYCLONES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023938"/>
            <a:ext cx="9144000" cy="933450"/>
          </a:xfrm>
        </p:spPr>
        <p:txBody>
          <a:bodyPr>
            <a:normAutofit lnSpcReduction="10000"/>
          </a:bodyPr>
          <a:lstStyle/>
          <a:p>
            <a:pPr algn="l" eaLnBrk="1" hangingPunct="1"/>
            <a:r>
              <a:rPr lang="en-US" b="1" dirty="0" smtClean="0">
                <a:solidFill>
                  <a:schemeClr val="tx1"/>
                </a:solidFill>
              </a:rPr>
              <a:t>BIRTH :  </a:t>
            </a:r>
            <a:r>
              <a:rPr lang="en-US" sz="2400" b="1" dirty="0" smtClean="0">
                <a:solidFill>
                  <a:schemeClr val="tx1"/>
                </a:solidFill>
              </a:rPr>
              <a:t>Nearly all tropical storms/hurricanes start out as a tropical disturbance - an area of unsettled weather in the tropics.</a:t>
            </a:r>
          </a:p>
        </p:txBody>
      </p:sp>
      <p:pic>
        <p:nvPicPr>
          <p:cNvPr id="7172" name="Picture 5" descr="Satellite image showing three tropical cyclones in the North Atlantic Oce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63750"/>
            <a:ext cx="9144000" cy="494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0" y="6191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Tropical Storm </a:t>
            </a:r>
            <a:r>
              <a:rPr lang="en-US" sz="2800" dirty="0" err="1">
                <a:solidFill>
                  <a:schemeClr val="accent1"/>
                </a:solidFill>
              </a:rPr>
              <a:t>Cyclogenesis</a:t>
            </a:r>
            <a:r>
              <a:rPr lang="en-US" sz="2800" dirty="0">
                <a:solidFill>
                  <a:schemeClr val="accent1"/>
                </a:solidFill>
              </a:rPr>
              <a:t> (Formation)</a:t>
            </a: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0" y="812800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</a:rPr>
              <a:t>Hurricane </a:t>
            </a:r>
            <a:r>
              <a:rPr lang="en-US" sz="2800" dirty="0">
                <a:latin typeface="Arial" charset="0"/>
              </a:rPr>
              <a:t>season in the Atlantic Basin is defined between June 1 and November 30.</a:t>
            </a:r>
          </a:p>
          <a:p>
            <a:pPr algn="l">
              <a:buFont typeface="Wingdings" pitchFamily="2" charset="2"/>
              <a:buNone/>
            </a:pPr>
            <a:endParaRPr lang="en-US" sz="2800" dirty="0">
              <a:latin typeface="Arial" charset="0"/>
            </a:endParaRPr>
          </a:p>
          <a:p>
            <a:pPr algn="l">
              <a:buFont typeface="Wingdings" pitchFamily="2" charset="2"/>
              <a:buNone/>
            </a:pPr>
            <a:r>
              <a:rPr lang="en-US" sz="2800" dirty="0">
                <a:latin typeface="Arial" charset="0"/>
              </a:rPr>
              <a:t>The peak in hurricane season is around September 10th, which corresponds to the time when ocean water in the tropics reaches its maximum temperature.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0" y="61913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Tropical Cyclone </a:t>
            </a:r>
            <a:r>
              <a:rPr lang="en-US" sz="3600" dirty="0" err="1" smtClean="0">
                <a:solidFill>
                  <a:schemeClr val="accent1"/>
                </a:solidFill>
              </a:rPr>
              <a:t>Catagories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92125" y="2133600"/>
            <a:ext cx="86518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 algn="l">
              <a:buFont typeface="Wingdings" pitchFamily="2" charset="2"/>
              <a:buChar char="¤"/>
            </a:pPr>
            <a:r>
              <a:rPr lang="en-US" sz="2800" dirty="0">
                <a:latin typeface="Arial" charset="0"/>
              </a:rPr>
              <a:t>Tropical Depression   =   &lt; 39 mph</a:t>
            </a:r>
          </a:p>
          <a:p>
            <a:pPr marL="685800" indent="-685800" algn="l">
              <a:buFont typeface="Wingdings" pitchFamily="2" charset="2"/>
              <a:buChar char="¤"/>
            </a:pPr>
            <a:r>
              <a:rPr lang="en-US" sz="2800" dirty="0">
                <a:solidFill>
                  <a:srgbClr val="FF00FF"/>
                </a:solidFill>
                <a:latin typeface="Arial" charset="0"/>
              </a:rPr>
              <a:t>Tropical Storm   =   39 mph – 73 mph</a:t>
            </a:r>
          </a:p>
          <a:p>
            <a:pPr marL="685800" indent="-685800" algn="l">
              <a:buFont typeface="Wingdings" pitchFamily="2" charset="2"/>
              <a:buChar char="¤"/>
            </a:pPr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Hurricane   =   </a:t>
            </a:r>
            <a:r>
              <a:rPr lang="en-US" sz="2800" u="sng" dirty="0">
                <a:solidFill>
                  <a:schemeClr val="accent1"/>
                </a:solidFill>
                <a:latin typeface="Arial" charset="0"/>
              </a:rPr>
              <a:t>&gt;</a:t>
            </a:r>
            <a:r>
              <a:rPr lang="en-US" sz="2800" dirty="0">
                <a:solidFill>
                  <a:schemeClr val="accent1"/>
                </a:solidFill>
                <a:latin typeface="Arial" charset="0"/>
              </a:rPr>
              <a:t> 74 mph</a:t>
            </a:r>
          </a:p>
          <a:p>
            <a:pPr marL="685800" indent="-685800" algn="l">
              <a:buFont typeface="Wingdings" pitchFamily="2" charset="2"/>
              <a:buChar char="¤"/>
            </a:pPr>
            <a:r>
              <a:rPr lang="en-US" sz="2800" dirty="0">
                <a:solidFill>
                  <a:srgbClr val="FF0000"/>
                </a:solidFill>
                <a:latin typeface="Arial" charset="0"/>
              </a:rPr>
              <a:t>Major Hurricane  = &gt; 110 mph  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246063" y="869950"/>
            <a:ext cx="88979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en-US" sz="2800" dirty="0" smtClean="0">
                <a:latin typeface="Arial" charset="0"/>
              </a:rPr>
              <a:t>Tropical </a:t>
            </a:r>
            <a:r>
              <a:rPr lang="en-US" sz="2800" dirty="0">
                <a:latin typeface="Arial" charset="0"/>
              </a:rPr>
              <a:t>Cyclones are categorized by difference in their wind speed: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61913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Tropical Cyclone Evolution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6063" y="1803400"/>
            <a:ext cx="8651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 algn="l">
              <a:buFont typeface="Wingdings" pitchFamily="2" charset="2"/>
              <a:buNone/>
            </a:pPr>
            <a:endParaRPr lang="fr-FR" sz="280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46063" y="806450"/>
            <a:ext cx="88979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b="1">
                <a:latin typeface="Arial" charset="0"/>
              </a:rPr>
              <a:t>Tropical Depression  =  &lt; 39 mph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185988" y="1592263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pic>
        <p:nvPicPr>
          <p:cNvPr id="10246" name="Picture 7" descr="F-9-2-101"/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>
            <a:off x="1163638" y="1393825"/>
            <a:ext cx="7280275" cy="546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0" y="61913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Tropical Cyclone Evolution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246063" y="1008063"/>
            <a:ext cx="8897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>
                <a:latin typeface="Arial" charset="0"/>
              </a:rPr>
              <a:t>Tropical Storm  =  39 mph  - 74 mph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2181225" y="1592263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pic>
        <p:nvPicPr>
          <p:cNvPr id="11269" name="Picture 6" descr="GE_VIS_2km_20020930_1955Z_X330Y36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313" y="1625600"/>
            <a:ext cx="7204075" cy="539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0" y="61913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Tropical Cyclone Evolution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246063" y="722313"/>
            <a:ext cx="88979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sz="3600" b="1">
                <a:latin typeface="Arial" charset="0"/>
              </a:rPr>
              <a:t>Hurricane =  &gt; 74 mph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2181225" y="1592263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2185988" y="1639888"/>
            <a:ext cx="9144000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0" y="5629275"/>
            <a:ext cx="9144000" cy="66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/>
          </a:p>
        </p:txBody>
      </p:sp>
      <p:pic>
        <p:nvPicPr>
          <p:cNvPr id="12295" name="Picture 13" descr="2003-09-17-wav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54138"/>
            <a:ext cx="4211638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6" name="Picture 14" descr="Hurricane Isabel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2500" y="1371600"/>
            <a:ext cx="56515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57175"/>
            <a:ext cx="7772400" cy="1071563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accent1"/>
                </a:solidFill>
              </a:rPr>
              <a:t>Tropical Cyclone Structure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8525"/>
            <a:ext cx="4279900" cy="5767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Doppler radar showing hurricane main parts: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latin typeface="Arial" charset="0"/>
                <a:ea typeface="ＭＳ Ｐゴシック" pitchFamily="116" charset="-128"/>
                <a:cs typeface="Arial" charset="0"/>
              </a:rPr>
              <a:t>Eye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Arial" charset="0"/>
              <a:ea typeface="ＭＳ Ｐゴシック" pitchFamily="116" charset="-128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ea typeface="ＭＳ Ｐゴシック" pitchFamily="116" charset="-128"/>
                <a:cs typeface="Arial" charset="0"/>
              </a:rPr>
              <a:t>Eyewall</a:t>
            </a:r>
            <a:endParaRPr lang="en-US" sz="2000" dirty="0" smtClean="0">
              <a:latin typeface="Arial" charset="0"/>
              <a:ea typeface="ＭＳ Ｐゴシック" pitchFamily="116" charset="-128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2000" dirty="0" smtClean="0">
              <a:latin typeface="Arial" charset="0"/>
              <a:ea typeface="ＭＳ Ｐゴシック" pitchFamily="116" charset="-128"/>
              <a:cs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 smtClean="0">
                <a:latin typeface="Arial" charset="0"/>
                <a:ea typeface="ＭＳ Ｐゴシック" pitchFamily="116" charset="-128"/>
                <a:cs typeface="Arial" charset="0"/>
              </a:rPr>
              <a:t>Rainbands</a:t>
            </a:r>
            <a:r>
              <a:rPr lang="en-US" sz="2000" dirty="0" smtClean="0">
                <a:latin typeface="Arial" charset="0"/>
                <a:ea typeface="ＭＳ Ｐゴシック" pitchFamily="116" charset="-128"/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Counter-clockwise rotation.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  <a:cs typeface="Arial" charset="0"/>
              </a:rPr>
              <a:t>In very center of the storm, air sinks, forming an "eye" that is mostly cloud-free.</a:t>
            </a:r>
            <a:br>
              <a:rPr lang="en-US" sz="2400" dirty="0" smtClean="0">
                <a:latin typeface="Arial" charset="0"/>
                <a:cs typeface="Arial" charset="0"/>
              </a:rPr>
            </a:br>
            <a:endParaRPr lang="en-US" sz="24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solidFill>
                <a:srgbClr val="FFFF00"/>
              </a:solidFill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1463675" y="1685925"/>
            <a:ext cx="69659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fr-FR" dirty="0"/>
          </a:p>
        </p:txBody>
      </p:sp>
      <p:pic>
        <p:nvPicPr>
          <p:cNvPr id="13317" name="Picture 7" descr="Radar image of hurricane Andrew showing eye, eyewall, and spiral band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6713" y="1042988"/>
            <a:ext cx="51530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AutoShape 9" descr="image"/>
          <p:cNvSpPr>
            <a:spLocks noChangeAspect="1" noChangeArrowheads="1"/>
          </p:cNvSpPr>
          <p:nvPr/>
        </p:nvSpPr>
        <p:spPr bwMode="auto">
          <a:xfrm>
            <a:off x="1028700" y="-114300"/>
            <a:ext cx="70866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319" name="AutoShape 11" descr="image"/>
          <p:cNvSpPr>
            <a:spLocks noChangeAspect="1" noChangeArrowheads="1"/>
          </p:cNvSpPr>
          <p:nvPr/>
        </p:nvSpPr>
        <p:spPr bwMode="auto">
          <a:xfrm>
            <a:off x="1028700" y="-114300"/>
            <a:ext cx="7086600" cy="708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 Cyclone?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1"/>
            <a:ext cx="8229600" cy="3505200"/>
          </a:xfrm>
        </p:spPr>
        <p:txBody>
          <a:bodyPr/>
          <a:lstStyle/>
          <a:p>
            <a:pPr eaLnBrk="1" hangingPunct="1"/>
            <a:r>
              <a:rPr lang="en-US" dirty="0" smtClean="0"/>
              <a:t>A cyclone is simply an area of low pressure around which the winds flow counterclockwise in the Northern Hemisphere and clockwise in the Southern Hemisphere</a:t>
            </a:r>
          </a:p>
          <a:p>
            <a:pPr eaLnBrk="1" hangingPunct="1"/>
            <a:r>
              <a:rPr lang="en-US" dirty="0" smtClean="0"/>
              <a:t>Cyclones form and grow near the front</a:t>
            </a:r>
          </a:p>
          <a:p>
            <a:pPr eaLnBrk="1" hangingPunct="1"/>
            <a:r>
              <a:rPr lang="en-US" dirty="0" smtClean="0"/>
              <a:t>Cyclones (lows) are cloudy, wet, stormy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Cyclones have converging air at surface that rises!</a:t>
            </a:r>
          </a:p>
        </p:txBody>
      </p:sp>
      <p:pic>
        <p:nvPicPr>
          <p:cNvPr id="14339" name="Picture 5" descr="low_winds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73125" y="1981200"/>
            <a:ext cx="7397750" cy="4114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81000"/>
            <a:ext cx="4648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cyclone is an area of closed, circular fluid motion rotating in the same direction as the Earth. </a:t>
            </a:r>
          </a:p>
          <a:p>
            <a:r>
              <a:rPr lang="en-US" dirty="0" smtClean="0"/>
              <a:t>This is usually characterized by inward spiraling winds that rotate counterclockwise in the Northern Hemisphere  and clockwise in the Southern Hemisphere of the Earth. </a:t>
            </a:r>
            <a:endParaRPr lang="fr-FR" dirty="0"/>
          </a:p>
        </p:txBody>
      </p:sp>
      <p:pic>
        <p:nvPicPr>
          <p:cNvPr id="1026" name="Picture 2" descr="C:\Users\TEMP.JAM-HP.024\Desktop\Cyclone_Catarina_from_the_ISS_on_March_26_200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304800"/>
            <a:ext cx="3919191" cy="25908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5000" y="3124200"/>
            <a:ext cx="302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South Atlantic tropical cyclone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0200" y="4343400"/>
            <a:ext cx="571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Cyclogenesis</a:t>
            </a:r>
            <a:r>
              <a:rPr lang="en-US" dirty="0" smtClean="0"/>
              <a:t> is the development or strengthening of cyclonic circulation in the atmosphere (a low pressure area)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95400"/>
            <a:ext cx="82296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Tropical </a:t>
            </a:r>
            <a:r>
              <a:rPr lang="en-US" sz="2000" b="1" dirty="0" err="1" smtClean="0">
                <a:solidFill>
                  <a:schemeClr val="tx2"/>
                </a:solidFill>
              </a:rPr>
              <a:t>cyclogenesis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is the technical term describing the development and strengthening of a tropical cyclone in the atmosphere. </a:t>
            </a:r>
          </a:p>
          <a:p>
            <a:endParaRPr lang="en-US" sz="2000" dirty="0" smtClean="0"/>
          </a:p>
          <a:p>
            <a:r>
              <a:rPr lang="en-US" sz="2000" dirty="0" smtClean="0"/>
              <a:t>The mechanisms through which tropical </a:t>
            </a:r>
            <a:r>
              <a:rPr lang="en-US" sz="2000" dirty="0" err="1" smtClean="0"/>
              <a:t>cyclogenesis</a:t>
            </a:r>
            <a:r>
              <a:rPr lang="en-US" sz="2000" dirty="0" smtClean="0"/>
              <a:t> occurs are distinctly different from those through which mid-latitude </a:t>
            </a:r>
            <a:r>
              <a:rPr lang="en-US" sz="2000" dirty="0" err="1" smtClean="0"/>
              <a:t>cyclogenesis</a:t>
            </a:r>
            <a:r>
              <a:rPr lang="en-US" sz="2000" dirty="0" smtClean="0"/>
              <a:t> occurs. </a:t>
            </a:r>
          </a:p>
          <a:p>
            <a:endParaRPr lang="en-US" sz="2000" dirty="0" smtClean="0"/>
          </a:p>
          <a:p>
            <a:r>
              <a:rPr lang="en-US" sz="2000" dirty="0" smtClean="0"/>
              <a:t>Tropical </a:t>
            </a:r>
            <a:r>
              <a:rPr lang="en-US" sz="2000" dirty="0" err="1" smtClean="0"/>
              <a:t>cyclogenesis</a:t>
            </a:r>
            <a:r>
              <a:rPr lang="en-US" sz="2000" dirty="0" smtClean="0"/>
              <a:t> involves the development of a warm-core cyclone, due to significant convection in a favorable atmospheric environment.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Tropical</a:t>
            </a:r>
          </a:p>
        </p:txBody>
      </p:sp>
      <p:sp>
        <p:nvSpPr>
          <p:cNvPr id="717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M. D. Eastin</a:t>
            </a:r>
          </a:p>
        </p:txBody>
      </p:sp>
      <p:sp>
        <p:nvSpPr>
          <p:cNvPr id="717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839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Common Factors Favorable for Development</a:t>
            </a:r>
          </a:p>
        </p:txBody>
      </p:sp>
      <p:sp>
        <p:nvSpPr>
          <p:cNvPr id="717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1534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dirty="0"/>
              <a:t> Warm Sea Surface Temperatures (SSTs)</a:t>
            </a:r>
          </a:p>
          <a:p>
            <a:pPr algn="l"/>
            <a:endParaRPr lang="en-US" sz="800" dirty="0"/>
          </a:p>
          <a:p>
            <a:pPr lvl="1" algn="l">
              <a:buFontTx/>
              <a:buChar char="•"/>
            </a:pPr>
            <a:r>
              <a:rPr lang="en-US" sz="1800" dirty="0"/>
              <a:t> Generally &gt; 26.5</a:t>
            </a:r>
            <a:r>
              <a:rPr lang="en-US" sz="1800" dirty="0">
                <a:cs typeface="Arial" charset="0"/>
              </a:rPr>
              <a:t>°C</a:t>
            </a:r>
          </a:p>
          <a:p>
            <a:pPr lvl="1" algn="l">
              <a:buFontTx/>
              <a:buChar char="•"/>
            </a:pPr>
            <a:r>
              <a:rPr lang="en-US" sz="1800" dirty="0">
                <a:cs typeface="Arial" charset="0"/>
              </a:rPr>
              <a:t> TCs are most common over waters &gt; 28ºC</a:t>
            </a:r>
          </a:p>
          <a:p>
            <a:pPr lvl="1" algn="l">
              <a:buFontTx/>
              <a:buChar char="•"/>
            </a:pPr>
            <a:endParaRPr lang="en-US" sz="1800" dirty="0">
              <a:cs typeface="Arial" charset="0"/>
            </a:endParaRPr>
          </a:p>
          <a:p>
            <a:pPr algn="l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dirty="0">
                <a:cs typeface="Arial" charset="0"/>
              </a:rPr>
              <a:t> Low vertical wind shear near the center of the system</a:t>
            </a:r>
          </a:p>
          <a:p>
            <a:pPr algn="l"/>
            <a:endParaRPr lang="en-US" sz="800" dirty="0"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en-US" sz="1800" dirty="0">
                <a:cs typeface="Arial" charset="0"/>
              </a:rPr>
              <a:t> 200 - 850 </a:t>
            </a:r>
            <a:r>
              <a:rPr lang="en-US" sz="1800" dirty="0" err="1">
                <a:cs typeface="Arial" charset="0"/>
              </a:rPr>
              <a:t>mb</a:t>
            </a:r>
            <a:r>
              <a:rPr lang="en-US" sz="1800" dirty="0">
                <a:cs typeface="Arial" charset="0"/>
              </a:rPr>
              <a:t> difference;  usually &lt; 20 m/s</a:t>
            </a:r>
          </a:p>
          <a:p>
            <a:pPr lvl="1" algn="l">
              <a:buFontTx/>
              <a:buChar char="•"/>
            </a:pPr>
            <a:r>
              <a:rPr lang="en-US" sz="1800" dirty="0">
                <a:cs typeface="Arial" charset="0"/>
              </a:rPr>
              <a:t> TCs are most common in regions with shear &lt; 10 m/s</a:t>
            </a:r>
          </a:p>
          <a:p>
            <a:pPr lvl="1" algn="l"/>
            <a:endParaRPr lang="en-US" sz="1800" dirty="0">
              <a:cs typeface="Arial" charset="0"/>
            </a:endParaRPr>
          </a:p>
          <a:p>
            <a:pPr algn="l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dirty="0">
                <a:cs typeface="Arial" charset="0"/>
              </a:rPr>
              <a:t> Significant </a:t>
            </a:r>
            <a:r>
              <a:rPr lang="en-US" sz="1800" dirty="0" err="1" smtClean="0">
                <a:cs typeface="Arial" charset="0"/>
              </a:rPr>
              <a:t>vorticity</a:t>
            </a:r>
            <a:endParaRPr lang="en-US" sz="1800" dirty="0">
              <a:cs typeface="Arial" charset="0"/>
            </a:endParaRPr>
          </a:p>
          <a:p>
            <a:pPr algn="l"/>
            <a:endParaRPr lang="en-US" sz="800" dirty="0"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en-US" sz="1800" dirty="0">
                <a:cs typeface="Arial" charset="0"/>
              </a:rPr>
              <a:t> </a:t>
            </a:r>
            <a:r>
              <a:rPr lang="en-US" sz="1800" dirty="0" err="1">
                <a:cs typeface="Arial" charset="0"/>
              </a:rPr>
              <a:t>Coriolis</a:t>
            </a:r>
            <a:r>
              <a:rPr lang="en-US" sz="1800" dirty="0">
                <a:cs typeface="Arial" charset="0"/>
              </a:rPr>
              <a:t> force;  usually </a:t>
            </a:r>
            <a:r>
              <a:rPr lang="en-US" sz="1800" dirty="0" err="1">
                <a:cs typeface="Arial" charset="0"/>
              </a:rPr>
              <a:t>poleward</a:t>
            </a:r>
            <a:r>
              <a:rPr lang="en-US" sz="1800" dirty="0">
                <a:cs typeface="Arial" charset="0"/>
              </a:rPr>
              <a:t> of 5°</a:t>
            </a:r>
          </a:p>
          <a:p>
            <a:pPr lvl="1" algn="l">
              <a:buFontTx/>
              <a:buChar char="•"/>
            </a:pPr>
            <a:r>
              <a:rPr lang="en-US" sz="1800" dirty="0">
                <a:cs typeface="Arial" charset="0"/>
              </a:rPr>
              <a:t> Most TCs occur in the 10º-20º latitudinal belts</a:t>
            </a:r>
          </a:p>
          <a:p>
            <a:pPr lvl="1" algn="l">
              <a:buFontTx/>
              <a:buChar char="•"/>
            </a:pPr>
            <a:endParaRPr lang="en-US" sz="1800" dirty="0">
              <a:cs typeface="Arial" charset="0"/>
            </a:endParaRPr>
          </a:p>
          <a:p>
            <a:pPr algn="l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1800" dirty="0">
                <a:cs typeface="Arial" charset="0"/>
              </a:rPr>
              <a:t> Moist troposphere</a:t>
            </a:r>
          </a:p>
          <a:p>
            <a:pPr algn="l"/>
            <a:endParaRPr lang="en-US" sz="800" dirty="0">
              <a:cs typeface="Arial" charset="0"/>
            </a:endParaRPr>
          </a:p>
          <a:p>
            <a:pPr lvl="1" algn="l">
              <a:buFontTx/>
              <a:buChar char="•"/>
            </a:pPr>
            <a:r>
              <a:rPr lang="en-US" sz="1800" dirty="0">
                <a:cs typeface="Arial" charset="0"/>
              </a:rPr>
              <a:t> Generally &gt; 40-50% at mid-levels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04800" y="838200"/>
            <a:ext cx="3313112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/>
              <a:t>The start of a cyclone is when  air heated by the sun </a:t>
            </a:r>
            <a:r>
              <a:rPr lang="en-AU" dirty="0" smtClean="0"/>
              <a:t>rises </a:t>
            </a:r>
            <a:r>
              <a:rPr lang="en-AU" dirty="0"/>
              <a:t>which creates areas of very low air pressure. As the warm air rises it becomes loaded with moisture which condenses  into huge thunder clouds.</a:t>
            </a:r>
            <a:endParaRPr lang="en-US" dirty="0"/>
          </a:p>
        </p:txBody>
      </p:sp>
      <p:sp>
        <p:nvSpPr>
          <p:cNvPr id="3076" name="Text Box 12"/>
          <p:cNvSpPr txBox="1">
            <a:spLocks noChangeArrowheads="1"/>
          </p:cNvSpPr>
          <p:nvPr/>
        </p:nvSpPr>
        <p:spPr bwMode="auto">
          <a:xfrm>
            <a:off x="2700338" y="21336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fr-FR"/>
          </a:p>
        </p:txBody>
      </p:sp>
      <p:sp>
        <p:nvSpPr>
          <p:cNvPr id="3077" name="Text Box 14"/>
          <p:cNvSpPr txBox="1">
            <a:spLocks noChangeArrowheads="1"/>
          </p:cNvSpPr>
          <p:nvPr/>
        </p:nvSpPr>
        <p:spPr bwMode="auto">
          <a:xfrm>
            <a:off x="3708400" y="2492375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fr-FR"/>
          </a:p>
        </p:txBody>
      </p:sp>
      <p:pic>
        <p:nvPicPr>
          <p:cNvPr id="4115" name="Picture 19" descr="3_cyclon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"/>
            <a:ext cx="3700462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0" y="3962400"/>
            <a:ext cx="417671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dirty="0"/>
              <a:t>Cool air rushes in to fill the void that is left, but because of the </a:t>
            </a:r>
            <a:r>
              <a:rPr lang="en-AU" dirty="0" smtClean="0"/>
              <a:t>constant </a:t>
            </a:r>
            <a:r>
              <a:rPr lang="en-AU" dirty="0"/>
              <a:t>turning of the earth axis the air is bent inwards then spirals upwards with great force. </a:t>
            </a:r>
            <a:endParaRPr lang="en-US" dirty="0"/>
          </a:p>
        </p:txBody>
      </p:sp>
      <p:pic>
        <p:nvPicPr>
          <p:cNvPr id="8" name="Picture 7" descr="mechanism-of-tropical-cycl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429000"/>
            <a:ext cx="433188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14400" y="457200"/>
            <a:ext cx="123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STAGE ONE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276600"/>
            <a:ext cx="129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STAGE TWO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0" y="762000"/>
            <a:ext cx="2952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AU" dirty="0"/>
              <a:t>The swirling wind rotate faster and </a:t>
            </a:r>
            <a:r>
              <a:rPr lang="en-AU" dirty="0" smtClean="0"/>
              <a:t>faster</a:t>
            </a:r>
            <a:r>
              <a:rPr lang="en-AU" dirty="0"/>
              <a:t>, forming a huge circle which can be up to 2,000 km across.</a:t>
            </a:r>
            <a:endParaRPr lang="en-US" dirty="0"/>
          </a:p>
        </p:txBody>
      </p:sp>
      <p:pic>
        <p:nvPicPr>
          <p:cNvPr id="6151" name="Picture 7" descr="waterpow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28600"/>
            <a:ext cx="366712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" y="2895600"/>
            <a:ext cx="4608512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/>
              <a:t>At the centre of the storm is a calm, cloudless  area called the eye where there no rain and the winds are fairly light.                        </a:t>
            </a:r>
            <a:endParaRPr lang="en-US" dirty="0"/>
          </a:p>
        </p:txBody>
      </p:sp>
      <p:pic>
        <p:nvPicPr>
          <p:cNvPr id="7" name="Picture 7" descr="cyclone4_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3860800"/>
            <a:ext cx="42862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457200"/>
            <a:ext cx="143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STAGE THREE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362200"/>
            <a:ext cx="1353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STAGE FOUR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0" y="990600"/>
            <a:ext cx="208915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/>
              <a:t>As the cyclone build up it begins to move. It is sustained by a steady flow of moist air.</a:t>
            </a:r>
            <a:endParaRPr lang="en-US" dirty="0"/>
          </a:p>
        </p:txBody>
      </p:sp>
      <p:pic>
        <p:nvPicPr>
          <p:cNvPr id="8204" name="Picture 12" descr="BigObjFileManager?bigobjid=GA96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0"/>
            <a:ext cx="3429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57200" y="3441680"/>
            <a:ext cx="151185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AU" dirty="0"/>
              <a:t>The strongest winds and heaviest rains </a:t>
            </a:r>
            <a:r>
              <a:rPr lang="en-AU" dirty="0" smtClean="0"/>
              <a:t>around </a:t>
            </a:r>
            <a:r>
              <a:rPr lang="en-AU" dirty="0"/>
              <a:t>clouds which merge into a wall about 20-30 km from the storm’s centre.  </a:t>
            </a:r>
            <a:endParaRPr lang="en-US" dirty="0"/>
          </a:p>
        </p:txBody>
      </p:sp>
      <p:pic>
        <p:nvPicPr>
          <p:cNvPr id="7" name="Picture 6" descr="76744-004-AF8CF4A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86000"/>
            <a:ext cx="5181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914400" y="457200"/>
            <a:ext cx="12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STAGE Five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2743200"/>
            <a:ext cx="11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STAGE SIX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807</Words>
  <Application>Microsoft Office PowerPoint</Application>
  <PresentationFormat>On-screen Show (4:3)</PresentationFormat>
  <Paragraphs>134</Paragraphs>
  <Slides>17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What is a Cyclone?</vt:lpstr>
      <vt:lpstr>Cyclones have converging air at surface that rises!</vt:lpstr>
      <vt:lpstr>Slide 4</vt:lpstr>
      <vt:lpstr>Slide 5</vt:lpstr>
      <vt:lpstr>Slide 6</vt:lpstr>
      <vt:lpstr>Slide 7</vt:lpstr>
      <vt:lpstr>Slide 8</vt:lpstr>
      <vt:lpstr>Slide 9</vt:lpstr>
      <vt:lpstr>Slide 10</vt:lpstr>
      <vt:lpstr>TROPICAL CYCLONES</vt:lpstr>
      <vt:lpstr>Slide 12</vt:lpstr>
      <vt:lpstr>Slide 13</vt:lpstr>
      <vt:lpstr>Slide 14</vt:lpstr>
      <vt:lpstr>Slide 15</vt:lpstr>
      <vt:lpstr>Slide 16</vt:lpstr>
      <vt:lpstr>Tropical Cyclone Structure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JAM</dc:creator>
  <cp:lastModifiedBy>JAM</cp:lastModifiedBy>
  <cp:revision>134</cp:revision>
  <dcterms:created xsi:type="dcterms:W3CDTF">2006-08-16T00:00:00Z</dcterms:created>
  <dcterms:modified xsi:type="dcterms:W3CDTF">2012-12-13T18:24:29Z</dcterms:modified>
</cp:coreProperties>
</file>