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35"/>
  </p:notesMasterIdLst>
  <p:sldIdLst>
    <p:sldId id="256" r:id="rId2"/>
    <p:sldId id="295" r:id="rId3"/>
    <p:sldId id="299" r:id="rId4"/>
    <p:sldId id="300" r:id="rId5"/>
    <p:sldId id="301" r:id="rId6"/>
    <p:sldId id="265" r:id="rId7"/>
    <p:sldId id="302" r:id="rId8"/>
    <p:sldId id="266" r:id="rId9"/>
    <p:sldId id="267" r:id="rId10"/>
    <p:sldId id="268" r:id="rId11"/>
    <p:sldId id="269" r:id="rId12"/>
    <p:sldId id="281" r:id="rId13"/>
    <p:sldId id="282" r:id="rId14"/>
    <p:sldId id="283" r:id="rId15"/>
    <p:sldId id="284" r:id="rId16"/>
    <p:sldId id="285" r:id="rId17"/>
    <p:sldId id="294" r:id="rId18"/>
    <p:sldId id="286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7" r:id="rId28"/>
    <p:sldId id="288" r:id="rId29"/>
    <p:sldId id="292" r:id="rId30"/>
    <p:sldId id="293" r:id="rId31"/>
    <p:sldId id="289" r:id="rId32"/>
    <p:sldId id="290" r:id="rId33"/>
    <p:sldId id="272" r:id="rId34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3" y="0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077B1B-FD38-4461-94B8-D88D87BBC358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540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73575"/>
            <a:ext cx="55054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82913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3" y="8829675"/>
            <a:ext cx="2982912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9C7F4-4AAD-4BF8-803A-BA105D871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210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45D551F4-D04C-4456-86D7-84F39ADE71F4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526F8-9C01-44EE-8B7A-36F364C32F8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DA5F-5B6D-46DF-B62C-21E8A71AB8EE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579B-72DC-472C-894A-B950E53284B8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E8F63D-C156-4CED-8FA5-A5E88CCBF152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B2CFB-8DA3-4644-937B-F106FB58844B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54778-6720-4663-AC5F-2D1476303E14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18F47-5C08-45C6-99D4-D0A93A67CBA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4F79-34F2-4C86-A212-29FDFB06108D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0FCB3-3B63-4725-82B8-9A53A7D2A480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3F7C1A5-A521-4505-9D3C-9BBCA84336FA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632E97D5-DB09-4733-85C1-7B18B6C4DFA6}" type="datetime1">
              <a:rPr lang="en-US" smtClean="0"/>
              <a:t>2/26/2023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emf"/><Relationship Id="rId4" Type="http://schemas.openxmlformats.org/officeDocument/2006/relationships/image" Target="../media/image2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3Qzpj6UUxhE&amp;list=PLBlnK6fEyqRhG6s3jYIU48CqsT5cyiDTO&amp;index=273" TargetMode="External"/><Relationship Id="rId2" Type="http://schemas.openxmlformats.org/officeDocument/2006/relationships/hyperlink" Target="https://www.youtube.com/watch?v=9Cd5nVCFfc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BzAbZfT6RxQ&amp;list=PLBlnK6fEyqRhG6s3jYIU48CqsT5cyiDTO&amp;index=9" TargetMode="External"/><Relationship Id="rId4" Type="http://schemas.openxmlformats.org/officeDocument/2006/relationships/hyperlink" Target="https://www.youtube.com/watch?v=jnB-U5KBvN4&amp;list=PLBlnK6fEyqRhG6s3jYIU48CqsT5cyiDTO&amp;index=5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0.png"/><Relationship Id="rId3" Type="http://schemas.openxmlformats.org/officeDocument/2006/relationships/image" Target="../media/image34.png"/><Relationship Id="rId7" Type="http://schemas.openxmlformats.org/officeDocument/2006/relationships/image" Target="../media/image24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5" Type="http://schemas.openxmlformats.org/officeDocument/2006/relationships/image" Target="../media/image220.png"/><Relationship Id="rId4" Type="http://schemas.openxmlformats.org/officeDocument/2006/relationships/image" Target="../media/image210.png"/><Relationship Id="rId9" Type="http://schemas.openxmlformats.org/officeDocument/2006/relationships/image" Target="../media/image26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D2412-9F35-4E40-93C7-5350C3EAD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/>
              <a:t>Lec</a:t>
            </a:r>
            <a:r>
              <a:rPr lang="en-US" sz="4400" dirty="0"/>
              <a:t> 2: </a:t>
            </a:r>
            <a:br>
              <a:rPr lang="en-US" sz="4400" dirty="0"/>
            </a:br>
            <a:br>
              <a:rPr lang="en-US" sz="4400" dirty="0"/>
            </a:br>
            <a:r>
              <a:rPr lang="en-US" sz="3600" dirty="0">
                <a:solidFill>
                  <a:srgbClr val="0070C0"/>
                </a:solidFill>
              </a:rPr>
              <a:t>Operations on Signals </a:t>
            </a:r>
            <a:br>
              <a:rPr lang="en-US" sz="3600" dirty="0">
                <a:solidFill>
                  <a:srgbClr val="0070C0"/>
                </a:solidFill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r>
              <a:rPr lang="en-US" sz="3600" dirty="0">
                <a:solidFill>
                  <a:srgbClr val="0070C0"/>
                </a:solidFill>
              </a:rPr>
              <a:t>(Independent Variable )</a:t>
            </a:r>
            <a:endParaRPr lang="en-US" sz="4400" dirty="0">
              <a:solidFill>
                <a:srgbClr val="0070C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9E75C1-B393-493B-86F1-9F27F8B49CC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Arsla Khan</a:t>
            </a:r>
          </a:p>
        </p:txBody>
      </p:sp>
    </p:spTree>
    <p:extLst>
      <p:ext uri="{BB962C8B-B14F-4D97-AF65-F5344CB8AC3E}">
        <p14:creationId xmlns:p14="http://schemas.microsoft.com/office/powerpoint/2010/main" val="221592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C57DA-6F91-41D0-A551-CEC41334A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2273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PP. 1.1) For signals given, sketch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) x(t – 2.5)</a:t>
            </a:r>
            <a:br>
              <a:rPr lang="en-US" sz="2400" dirty="0"/>
            </a:br>
            <a:r>
              <a:rPr lang="en-US" sz="2400" dirty="0"/>
              <a:t>ii) x(t + 1)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89B69D-7418-4E52-978A-3A926AFB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5234" y="2761482"/>
            <a:ext cx="3195113" cy="185055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E3DE606-31CA-4FF3-AB80-E9E3D7587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513" y="2758778"/>
            <a:ext cx="2755361" cy="18505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718EBB-CE65-447A-A893-09C03DF46E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9127" y="2411454"/>
            <a:ext cx="3686690" cy="22005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4F9EC3-9FE2-42D5-91DD-D666DE416D62}"/>
              </a:ext>
            </a:extLst>
          </p:cNvPr>
          <p:cNvSpPr txBox="1"/>
          <p:nvPr/>
        </p:nvSpPr>
        <p:spPr>
          <a:xfrm>
            <a:off x="1970844" y="4832486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A3A243-296E-411D-9CDD-074AA5C361FF}"/>
              </a:ext>
            </a:extLst>
          </p:cNvPr>
          <p:cNvSpPr txBox="1"/>
          <p:nvPr/>
        </p:nvSpPr>
        <p:spPr>
          <a:xfrm>
            <a:off x="5616606" y="4647820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8C4B99-1491-4EB7-BE25-E2AB6920DF24}"/>
              </a:ext>
            </a:extLst>
          </p:cNvPr>
          <p:cNvSpPr txBox="1"/>
          <p:nvPr/>
        </p:nvSpPr>
        <p:spPr>
          <a:xfrm>
            <a:off x="9580486" y="4737490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20004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8BA843-4B7D-46E3-A4B5-6F1CB694E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22273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PP. 1.2) For signals given, sketch</a:t>
            </a:r>
            <a:br>
              <a:rPr lang="en-US" sz="2400" dirty="0"/>
            </a:br>
            <a:r>
              <a:rPr lang="en-US" sz="2400" dirty="0" err="1"/>
              <a:t>i</a:t>
            </a:r>
            <a:r>
              <a:rPr lang="en-US" sz="2400" dirty="0"/>
              <a:t>) x[n-1]</a:t>
            </a:r>
            <a:br>
              <a:rPr lang="en-US" sz="2400" dirty="0"/>
            </a:br>
            <a:r>
              <a:rPr lang="en-US" sz="2400" dirty="0"/>
              <a:t>ii) x[n+3]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35C2D7-9883-4182-B474-607EB4FC7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658" y="2367749"/>
            <a:ext cx="3467799" cy="24073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726EC4C-6F3A-4479-A0D4-47CDD3BDDF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2576" y="2367749"/>
            <a:ext cx="3256257" cy="24073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F87FB7-DED8-4689-9FD9-2299D56AA9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5479" y="2367749"/>
            <a:ext cx="3744743" cy="248327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5853B4-5300-4108-9BB4-B68CD2D7ED34}"/>
              </a:ext>
            </a:extLst>
          </p:cNvPr>
          <p:cNvSpPr txBox="1"/>
          <p:nvPr/>
        </p:nvSpPr>
        <p:spPr>
          <a:xfrm>
            <a:off x="2450237" y="4931268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F208E9-15B1-42D9-BA94-2ABD10413B2A}"/>
              </a:ext>
            </a:extLst>
          </p:cNvPr>
          <p:cNvSpPr txBox="1"/>
          <p:nvPr/>
        </p:nvSpPr>
        <p:spPr>
          <a:xfrm>
            <a:off x="5932503" y="4885398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7AACC2-FC9E-4953-96C3-E47FB2DDC034}"/>
              </a:ext>
            </a:extLst>
          </p:cNvPr>
          <p:cNvSpPr txBox="1"/>
          <p:nvPr/>
        </p:nvSpPr>
        <p:spPr>
          <a:xfrm>
            <a:off x="9651506" y="4926204"/>
            <a:ext cx="479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3519013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70E79-4393-477C-BB96-C2C1D19A9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32282"/>
          </a:xfrm>
        </p:spPr>
        <p:txBody>
          <a:bodyPr/>
          <a:lstStyle/>
          <a:p>
            <a:r>
              <a:rPr lang="en-US" dirty="0"/>
              <a:t>2) Time Reversal/Folding/Flipping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E7D4B-085B-4058-973C-7501E694B2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748901"/>
                <a:ext cx="9601200" cy="4118499"/>
              </a:xfrm>
            </p:spPr>
            <p:txBody>
              <a:bodyPr/>
              <a:lstStyle/>
              <a:p>
                <a:r>
                  <a:rPr lang="en-US" dirty="0"/>
                  <a:t>Reversal of signal about the vertical axis (y-axis) is known as time reversal. </a:t>
                </a:r>
              </a:p>
              <a:p>
                <a:r>
                  <a:rPr lang="en-US" dirty="0"/>
                  <a:t>It converts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Therefore, mirror image of the signal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about vertical axis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)→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40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000" dirty="0"/>
              </a:p>
              <a:p>
                <a:pPr marL="987552" lvl="2" indent="0">
                  <a:buNone/>
                </a:pPr>
                <a:endParaRPr lang="en-US" dirty="0"/>
              </a:p>
              <a:p>
                <a:r>
                  <a:rPr lang="en-US" dirty="0"/>
                  <a:t>Note: Mirror image of the signal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about horizontal axis is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0E7D4B-085B-4058-973C-7501E694B2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748901"/>
                <a:ext cx="9601200" cy="4118499"/>
              </a:xfrm>
              <a:blipFill>
                <a:blip r:embed="rId2"/>
                <a:stretch>
                  <a:fillRect l="-571" t="-1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E57E3-9F70-4D54-94FB-C52517C3B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8BE589-1044-4058-9198-FB6DB0233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061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21607-0291-41E9-A997-9C50D2DF2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358283"/>
            <a:ext cx="9601200" cy="450911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5F40B8-F288-4CBB-A533-8FCA03C99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85" y="2163823"/>
            <a:ext cx="4361630" cy="253035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84F946D-CB5D-4997-A068-A82A9DA313DF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72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Exp 2.1: For x(t), sketch x(- t)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3F59A60-D261-4C3C-99D7-96BA78814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8B9E5-CD42-494A-B339-B6E0AECE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157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0B203C7-5455-4325-AA36-B6B41B692255}"/>
              </a:ext>
            </a:extLst>
          </p:cNvPr>
          <p:cNvSpPr/>
          <p:nvPr/>
        </p:nvSpPr>
        <p:spPr>
          <a:xfrm>
            <a:off x="2871784" y="2041865"/>
            <a:ext cx="1194186" cy="2736087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DEDD75-4CCB-42C1-BE9B-8DDFAC11D5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1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=−1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2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=−2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3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=−3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4 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=−4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DEDD75-4CCB-42C1-BE9B-8DDFAC11D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C9DD14A3-8150-444F-B5D8-B4EAA8533E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0245" y="1763327"/>
            <a:ext cx="5420749" cy="310639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9E2EB-73AE-4263-97F0-F14E72B377A9}"/>
              </a:ext>
            </a:extLst>
          </p:cNvPr>
          <p:cNvSpPr txBox="1"/>
          <p:nvPr/>
        </p:nvSpPr>
        <p:spPr>
          <a:xfrm>
            <a:off x="1664423" y="1916668"/>
            <a:ext cx="1269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2F3541-5EC6-4A6F-85BB-8663B3F97C20}"/>
              </a:ext>
            </a:extLst>
          </p:cNvPr>
          <p:cNvSpPr txBox="1"/>
          <p:nvPr/>
        </p:nvSpPr>
        <p:spPr>
          <a:xfrm>
            <a:off x="4036240" y="1732002"/>
            <a:ext cx="2701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Points for transformed signal i.e. x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-t</a:t>
            </a:r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8FDA21-3718-4CC9-A540-EC71DE490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6807DB7-257D-4FBC-BF32-EB86A3E9E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537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453F34-98DC-488B-8562-87415C2BB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627" y="1800225"/>
            <a:ext cx="5600700" cy="325755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2FC18D6-3B26-48E1-8F39-E2BBAEDA34DD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72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Exp 2.2: For x[n], sketch x[-n]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866BFC-EBDA-4C98-B43B-C7EE9F9BB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E8DF513-25EE-4A36-ABE2-7BFBDCA89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190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61044-F82D-4C9F-A131-E13B679E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8D265-1D00-47AC-93BC-58C2543D4B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659368-1968-4A2C-BEE0-B92363069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54" y="1301148"/>
            <a:ext cx="5926340" cy="3652487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50A828-AF72-437C-B554-054B21FE2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5683C-0E5C-4ED8-97B1-3FBB006D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0435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AD2F9-31B6-4AE1-938F-A5F16BB25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x(-t) and –x(t)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1D8EE-7D9C-49E1-8444-CD75771663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  : Flipping around vertical axis (y-axis)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  : Flipping around horizontal axis (x-axis)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21D8EE-7D9C-49E1-8444-CD75771663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9C6C489-B2AA-4FA9-82D4-F9DC87E84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3475" y="1776197"/>
            <a:ext cx="2938312" cy="20694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8D4D3-472D-46EB-9211-FE14930A0F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929" y="3762735"/>
            <a:ext cx="3339471" cy="25423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49CEBC7-E542-430F-9BB4-5A2065F8F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2538" y="4113104"/>
            <a:ext cx="3255144" cy="2385356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5497784-375B-46AA-84D9-266ED1B94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6821066-9B44-4DCD-8616-A87D5AA78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3034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D5354-C796-4C4F-BB39-578CE336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22B8AB4-0DFA-4C58-AECB-0679906725DD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36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0070C0"/>
                </a:solidFill>
              </a:rPr>
              <a:t>PP. 2.1) For signals given, sketch x(-t) and x[-n]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057B3B-E7CE-4FB1-8E07-9254BF775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1445" y="1326178"/>
            <a:ext cx="3236473" cy="19196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4BE2342-8EFA-4D90-A364-6F705575D1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7239" y="3941685"/>
            <a:ext cx="3072564" cy="23718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6789AF-8715-4E1E-B147-522D092515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958" y="1637946"/>
            <a:ext cx="3575774" cy="2056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002BCB5-D955-47CA-A4AD-6F087E2D56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6540" y="4175719"/>
            <a:ext cx="4958285" cy="14401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57CEA2-4FAA-459F-B224-A2B16CC7A288}"/>
              </a:ext>
            </a:extLst>
          </p:cNvPr>
          <p:cNvSpPr txBox="1"/>
          <p:nvPr/>
        </p:nvSpPr>
        <p:spPr>
          <a:xfrm>
            <a:off x="1512163" y="1786662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10A033-EEEB-434C-99C8-F428E13B2716}"/>
              </a:ext>
            </a:extLst>
          </p:cNvPr>
          <p:cNvSpPr txBox="1"/>
          <p:nvPr/>
        </p:nvSpPr>
        <p:spPr>
          <a:xfrm>
            <a:off x="7339701" y="1568737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3C8E1F-5D1E-4EE1-84BA-0DBDB7997627}"/>
              </a:ext>
            </a:extLst>
          </p:cNvPr>
          <p:cNvSpPr txBox="1"/>
          <p:nvPr/>
        </p:nvSpPr>
        <p:spPr>
          <a:xfrm>
            <a:off x="1553592" y="4344897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958B47-02A0-45D8-B9A1-03704766DCB9}"/>
              </a:ext>
            </a:extLst>
          </p:cNvPr>
          <p:cNvSpPr txBox="1"/>
          <p:nvPr/>
        </p:nvSpPr>
        <p:spPr>
          <a:xfrm>
            <a:off x="7497192" y="4205644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4F14F-AD94-4D3B-A5FF-CA8D2D40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C39D7F0-FD56-4E4C-9A3D-1FDF55981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9196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080DE-E4E8-469E-860A-B51D4128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3) Time Scaling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3223E-1C0D-4E34-BBEC-87E814974F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i) Time Compression: </a:t>
                </a:r>
                <a:r>
                  <a:rPr lang="en-US" dirty="0"/>
                  <a:t>Time axis is compressed</a:t>
                </a:r>
              </a:p>
              <a:p>
                <a:r>
                  <a:rPr lang="en-US" b="1" dirty="0"/>
                  <a:t>ii) Time Expansion: </a:t>
                </a:r>
                <a:r>
                  <a:rPr lang="en-US" dirty="0"/>
                  <a:t>Time axis is expanded</a:t>
                </a:r>
              </a:p>
              <a:p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600" dirty="0">
                  <a:solidFill>
                    <a:srgbClr val="FF0000"/>
                  </a:solidFill>
                </a:endParaRPr>
              </a:p>
              <a:p>
                <a:pPr marL="987552" lvl="2" indent="0">
                  <a:buNone/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then scaling results in time compression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then scaling results in time expansion.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3223E-1C0D-4E34-BBEC-87E814974F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1" t="-1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8CB81-2F79-4AB4-A526-81631C749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653DE1-14F5-4B98-B675-272B4E5D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7264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A66E7-02C8-4BC0-AB18-4CF0B3A25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470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Links for Video Lectures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F0FAD-FF64-43D1-8C1A-3AEBE1B2E1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44487"/>
            <a:ext cx="9601200" cy="4422913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1) Time Shifting</a:t>
            </a:r>
          </a:p>
          <a:p>
            <a:r>
              <a:rPr lang="en-US" dirty="0">
                <a:hlinkClick r:id="rId2"/>
              </a:rPr>
              <a:t>https://www.youtube.com/watch?v=9Cd5nVCFfc0</a:t>
            </a:r>
            <a:endParaRPr lang="en-US" dirty="0"/>
          </a:p>
          <a:p>
            <a:r>
              <a:rPr lang="en-US" dirty="0">
                <a:hlinkClick r:id="rId3"/>
              </a:rPr>
              <a:t>https://www.youtube.com/watch?v=3Qzpj6UUxhE&amp;list=PLBlnK6fEyqRhG6s3jYIU48CqsT5cyiDTO&amp;index=273</a:t>
            </a:r>
            <a:endParaRPr lang="en-US" dirty="0"/>
          </a:p>
          <a:p>
            <a:endParaRPr lang="en-US" b="1" dirty="0"/>
          </a:p>
          <a:p>
            <a:r>
              <a:rPr lang="en-US" b="1" dirty="0"/>
              <a:t>2) Time Scaling</a:t>
            </a:r>
          </a:p>
          <a:p>
            <a:r>
              <a:rPr lang="en-US" dirty="0">
                <a:hlinkClick r:id="rId4"/>
              </a:rPr>
              <a:t>https://www.youtube.com/watch?v=jnB-U5KBvN4&amp;list=PLBlnK6fEyqRhG6s3jYIU48CqsT5cyiDTO&amp;index=5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3) Time Reversal/Flipping/Folding</a:t>
            </a:r>
          </a:p>
          <a:p>
            <a:r>
              <a:rPr lang="en-US" dirty="0">
                <a:hlinkClick r:id="rId5"/>
              </a:rPr>
              <a:t>https://www.youtube.com/watch?v=BzAbZfT6RxQ&amp;list=PLBlnK6fEyqRhG6s3jYIU48CqsT5cyiDTO&amp;index=9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90BFC8-DCFA-4070-BCAD-0B312DA90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C3A05F-4D2B-4AFB-AD47-A1BBD17C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043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9CDD3-D87F-4430-A616-AF44D9F0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7DF8CA-87ED-412F-AD1B-753A9634A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1769" y="2286000"/>
            <a:ext cx="5054677" cy="300426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D2702F3F-D446-463E-9B7E-2507495DCFAF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36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Exp 3.1: For the signal given, sketch x(2t) and x(t/2)</a:t>
            </a:r>
            <a:endParaRPr lang="en-US" sz="240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9FB8CA6-D1EE-45DD-BA76-28F580136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8BC7-C8DD-4726-AC53-897DFF5D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0409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63F50-FCAD-4695-B8EA-970252B49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x(2t):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D83D2-D830-4397-A0AA-90A276D40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2t = 0 </a:t>
            </a:r>
            <a:r>
              <a:rPr lang="en-US" dirty="0">
                <a:sym typeface="Wingdings" panose="05000000000000000000" pitchFamily="2" charset="2"/>
              </a:rPr>
              <a:t> t=0</a:t>
            </a:r>
          </a:p>
          <a:p>
            <a:r>
              <a:rPr lang="en-US" dirty="0">
                <a:sym typeface="Wingdings" panose="05000000000000000000" pitchFamily="2" charset="2"/>
              </a:rPr>
              <a:t>2t = 1  t=1/2=0.5</a:t>
            </a:r>
          </a:p>
          <a:p>
            <a:r>
              <a:rPr lang="en-US" dirty="0">
                <a:sym typeface="Wingdings" panose="05000000000000000000" pitchFamily="2" charset="2"/>
              </a:rPr>
              <a:t>2t = 2  t=2/2=1</a:t>
            </a:r>
          </a:p>
          <a:p>
            <a:r>
              <a:rPr lang="en-US" dirty="0">
                <a:sym typeface="Wingdings" panose="05000000000000000000" pitchFamily="2" charset="2"/>
              </a:rPr>
              <a:t>2t = 3  t=3/2=1.5</a:t>
            </a:r>
          </a:p>
          <a:p>
            <a:r>
              <a:rPr lang="en-US" dirty="0">
                <a:sym typeface="Wingdings" panose="05000000000000000000" pitchFamily="2" charset="2"/>
              </a:rPr>
              <a:t>2t = 4  t=4/2 = 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7D5201-8B41-41A4-BFFF-26655579A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291" y="2701501"/>
            <a:ext cx="4578196" cy="31658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66EED6-F146-47E2-8931-D9170C6F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627" y="473012"/>
            <a:ext cx="3163156" cy="18800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B7E390-74D2-47D8-BA7B-3794058834AE}"/>
              </a:ext>
            </a:extLst>
          </p:cNvPr>
          <p:cNvSpPr txBox="1"/>
          <p:nvPr/>
        </p:nvSpPr>
        <p:spPr>
          <a:xfrm>
            <a:off x="6930360" y="6031190"/>
            <a:ext cx="3722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 is compressed by 2 times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4FE02D-6F53-453D-BC91-BA87DFAD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8466CB-B3B0-4781-A79F-B8196144B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821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2C256-0D13-4A52-8FD7-0B45BBD1B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x(t/2):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EB4ED-20C0-4A2F-AEA3-C9B2FA839F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t/2 = 0 </a:t>
            </a:r>
            <a:r>
              <a:rPr lang="en-US" dirty="0">
                <a:sym typeface="Wingdings" panose="05000000000000000000" pitchFamily="2" charset="2"/>
              </a:rPr>
              <a:t> t=0</a:t>
            </a:r>
          </a:p>
          <a:p>
            <a:r>
              <a:rPr lang="en-US" dirty="0">
                <a:sym typeface="Wingdings" panose="05000000000000000000" pitchFamily="2" charset="2"/>
              </a:rPr>
              <a:t>t/2 = 1  t=2x1=2</a:t>
            </a:r>
          </a:p>
          <a:p>
            <a:r>
              <a:rPr lang="en-US" dirty="0">
                <a:sym typeface="Wingdings" panose="05000000000000000000" pitchFamily="2" charset="2"/>
              </a:rPr>
              <a:t>t/2 = 2  t=2x2=4</a:t>
            </a:r>
          </a:p>
          <a:p>
            <a:r>
              <a:rPr lang="en-US" dirty="0">
                <a:sym typeface="Wingdings" panose="05000000000000000000" pitchFamily="2" charset="2"/>
              </a:rPr>
              <a:t>t/2 = 3  t=2x3=6</a:t>
            </a:r>
          </a:p>
          <a:p>
            <a:r>
              <a:rPr lang="en-US" dirty="0">
                <a:sym typeface="Wingdings" panose="05000000000000000000" pitchFamily="2" charset="2"/>
              </a:rPr>
              <a:t>t/2 = 4  t=2x4=8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D16BED-5E93-48E5-8FEB-5DF702AF0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222" y="3429000"/>
            <a:ext cx="4648200" cy="26996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A96E35-58F5-4A2D-AFA3-C1B033764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44" y="551801"/>
            <a:ext cx="3163156" cy="1880033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2CFFDA-426C-46D1-9C3D-48EA701F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719E011-43FB-4C47-94D1-0713FA0C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2819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5755-0168-460F-858D-FB92CF929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E54B86F-DF82-4876-B290-74A51E7A53BB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36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Exp 3.2: For the signal given, sketch x[2n] and x[n/2]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3E53B-EFE5-45C7-A83F-CD81A2BA3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7099" y="2189316"/>
            <a:ext cx="5229225" cy="317182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B99CCE-4CAE-4D77-8DEF-2EE5ADC6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123CA-3241-4DEC-BB16-B73DA05D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97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312D-F406-4864-B05B-45E7B1940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x[2n]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Down-sampling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9F92F-698D-4664-898E-44EC59789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435" y="1779198"/>
            <a:ext cx="9601200" cy="35814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2n = -2 </a:t>
            </a:r>
            <a:r>
              <a:rPr lang="en-US" dirty="0">
                <a:sym typeface="Wingdings" panose="05000000000000000000" pitchFamily="2" charset="2"/>
              </a:rPr>
              <a:t> n=-1</a:t>
            </a:r>
          </a:p>
          <a:p>
            <a:r>
              <a:rPr lang="en-US" dirty="0">
                <a:solidFill>
                  <a:srgbClr val="FF0000"/>
                </a:solidFill>
              </a:rPr>
              <a:t>2n = -1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n=-1/5=-0.5</a:t>
            </a:r>
          </a:p>
          <a:p>
            <a:r>
              <a:rPr lang="en-US" dirty="0"/>
              <a:t>2n = 0 </a:t>
            </a:r>
            <a:r>
              <a:rPr lang="en-US" dirty="0">
                <a:sym typeface="Wingdings" panose="05000000000000000000" pitchFamily="2" charset="2"/>
              </a:rPr>
              <a:t> n=0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2n = 1  n=1/2=0.5</a:t>
            </a:r>
          </a:p>
          <a:p>
            <a:r>
              <a:rPr lang="en-US" dirty="0">
                <a:sym typeface="Wingdings" panose="05000000000000000000" pitchFamily="2" charset="2"/>
              </a:rPr>
              <a:t>2n = 2  n=2/2=1</a:t>
            </a:r>
          </a:p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2n = 3  n=3/2=1.5</a:t>
            </a:r>
          </a:p>
          <a:p>
            <a:r>
              <a:rPr lang="en-US" dirty="0">
                <a:sym typeface="Wingdings" panose="05000000000000000000" pitchFamily="2" charset="2"/>
              </a:rPr>
              <a:t>2n = 4  n=4/2 = 2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Thus, for x[2n], pick every 2</a:t>
            </a:r>
            <a:r>
              <a:rPr lang="en-US" baseline="30000" dirty="0">
                <a:sym typeface="Wingdings" panose="05000000000000000000" pitchFamily="2" charset="2"/>
              </a:rPr>
              <a:t>nd</a:t>
            </a:r>
            <a:r>
              <a:rPr lang="en-US" dirty="0">
                <a:sym typeface="Wingdings" panose="05000000000000000000" pitchFamily="2" charset="2"/>
              </a:rPr>
              <a:t> sample and discard other samples</a:t>
            </a:r>
          </a:p>
          <a:p>
            <a:r>
              <a:rPr lang="en-US" dirty="0">
                <a:sym typeface="Wingdings" panose="05000000000000000000" pitchFamily="2" charset="2"/>
              </a:rPr>
              <a:t>Similarly for x[3n], pick every 3</a:t>
            </a:r>
            <a:r>
              <a:rPr lang="en-US" baseline="30000" dirty="0">
                <a:sym typeface="Wingdings" panose="05000000000000000000" pitchFamily="2" charset="2"/>
              </a:rPr>
              <a:t>rd</a:t>
            </a:r>
            <a:r>
              <a:rPr lang="en-US" dirty="0">
                <a:sym typeface="Wingdings" panose="05000000000000000000" pitchFamily="2" charset="2"/>
              </a:rPr>
              <a:t> sample and discard other samples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AC1779-984C-4FFE-97C8-359445483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674" y="205698"/>
            <a:ext cx="4461535" cy="27061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5FED32-D2A7-4298-9153-C58E0197E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4427" y="3824725"/>
            <a:ext cx="3972571" cy="28275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4CAC8A-80DC-4234-8C63-A3484FE6323F}"/>
                  </a:ext>
                </a:extLst>
              </p:cNvPr>
              <p:cNvSpPr txBox="1"/>
              <p:nvPr/>
            </p:nvSpPr>
            <p:spPr>
              <a:xfrm>
                <a:off x="7840649" y="2933634"/>
                <a:ext cx="344562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4CAC8A-80DC-4234-8C63-A3484FE63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649" y="2933634"/>
                <a:ext cx="344562" cy="61093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95DB54-C8E1-472D-85A2-69583C6C11D8}"/>
                  </a:ext>
                </a:extLst>
              </p:cNvPr>
              <p:cNvSpPr txBox="1"/>
              <p:nvPr/>
            </p:nvSpPr>
            <p:spPr>
              <a:xfrm>
                <a:off x="8170602" y="2935112"/>
                <a:ext cx="344562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95DB54-C8E1-472D-85A2-69583C6C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0602" y="2935112"/>
                <a:ext cx="344562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F44823-87A1-45D9-B33D-D707889D1259}"/>
                  </a:ext>
                </a:extLst>
              </p:cNvPr>
              <p:cNvSpPr txBox="1"/>
              <p:nvPr/>
            </p:nvSpPr>
            <p:spPr>
              <a:xfrm>
                <a:off x="8482804" y="2936588"/>
                <a:ext cx="344562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EF44823-87A1-45D9-B33D-D707889D1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804" y="2936588"/>
                <a:ext cx="344562" cy="63478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747FD-774A-4600-822A-F9CB697009AA}"/>
                  </a:ext>
                </a:extLst>
              </p:cNvPr>
              <p:cNvSpPr txBox="1"/>
              <p:nvPr/>
            </p:nvSpPr>
            <p:spPr>
              <a:xfrm>
                <a:off x="8802397" y="2936590"/>
                <a:ext cx="344562" cy="609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8747FD-774A-4600-822A-F9CB697009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2397" y="2936590"/>
                <a:ext cx="344562" cy="609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02F3C-7E53-43BD-A78C-087A47B06E4D}"/>
                  </a:ext>
                </a:extLst>
              </p:cNvPr>
              <p:cNvSpPr txBox="1"/>
              <p:nvPr/>
            </p:nvSpPr>
            <p:spPr>
              <a:xfrm>
                <a:off x="7540284" y="2935109"/>
                <a:ext cx="344562" cy="6347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C302F3C-7E53-43BD-A78C-087A47B06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0284" y="2935109"/>
                <a:ext cx="344562" cy="63478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9E096-8300-4376-9734-8A31A13139D4}"/>
                  </a:ext>
                </a:extLst>
              </p:cNvPr>
              <p:cNvSpPr txBox="1"/>
              <p:nvPr/>
            </p:nvSpPr>
            <p:spPr>
              <a:xfrm>
                <a:off x="7069766" y="2943988"/>
                <a:ext cx="344562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E59E096-8300-4376-9734-8A31A1313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766" y="2943988"/>
                <a:ext cx="344562" cy="610936"/>
              </a:xfrm>
              <a:prstGeom prst="rect">
                <a:avLst/>
              </a:prstGeom>
              <a:blipFill>
                <a:blip r:embed="rId9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CC1C9C5-0EEE-4730-9429-A76D775D0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125B87-7C3B-4DC6-81DC-24563E828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07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BC527-C94A-42E1-8BF7-50FD13789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x[n/2] </a:t>
            </a:r>
            <a:r>
              <a:rPr lang="en-US" sz="2800" dirty="0">
                <a:sym typeface="Wingdings" panose="05000000000000000000" pitchFamily="2" charset="2"/>
              </a:rPr>
              <a:t> </a:t>
            </a:r>
            <a:r>
              <a:rPr lang="en-US" sz="2800" dirty="0">
                <a:solidFill>
                  <a:srgbClr val="FF0000"/>
                </a:solidFill>
                <a:sym typeface="Wingdings" panose="05000000000000000000" pitchFamily="2" charset="2"/>
              </a:rPr>
              <a:t>Up-sampling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A50B-0F56-4B99-829C-EC7082C075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027439"/>
            <a:ext cx="9601200" cy="466661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n/2 = -2 </a:t>
            </a:r>
            <a:r>
              <a:rPr lang="en-US" dirty="0">
                <a:sym typeface="Wingdings" panose="05000000000000000000" pitchFamily="2" charset="2"/>
              </a:rPr>
              <a:t> n=-4</a:t>
            </a:r>
          </a:p>
          <a:p>
            <a:r>
              <a:rPr lang="en-US" dirty="0">
                <a:solidFill>
                  <a:schemeClr val="tx1"/>
                </a:solidFill>
              </a:rPr>
              <a:t>n/2 = -1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n= -1 x 2= - 2</a:t>
            </a:r>
          </a:p>
          <a:p>
            <a:r>
              <a:rPr lang="en-US" dirty="0">
                <a:solidFill>
                  <a:schemeClr val="tx1"/>
                </a:solidFill>
              </a:rPr>
              <a:t>n/2 = 0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n=0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n/2 = 1  n=1 x 2= 2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n/2 = 2  n=2 x2=4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n/2 = 3  n=3 x 2=6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n/2 = 4  n=4 x 2 = 8</a:t>
            </a:r>
          </a:p>
          <a:p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Thus, x[n/2]place samples at every 2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nd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place whereas zeros will be placed in between the samples</a:t>
            </a:r>
          </a:p>
          <a:p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Thus, x[n/3]place samples at every 3</a:t>
            </a:r>
            <a:r>
              <a:rPr lang="en-US" baseline="30000" dirty="0">
                <a:solidFill>
                  <a:schemeClr val="tx1"/>
                </a:solidFill>
                <a:sym typeface="Wingdings" panose="05000000000000000000" pitchFamily="2" charset="2"/>
              </a:rPr>
              <a:t>rd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place whereas zeros will be placed in between the samples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0223FD-66F7-4BA4-9898-A7A4F608A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7732" y="233977"/>
            <a:ext cx="2951296" cy="179013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D7D6E93-E965-4823-965A-A8C9ABC1D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1CA046-900F-42D4-A0A6-26F93581F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25B362-4101-416D-A9DE-706D52F684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075" y="2268587"/>
            <a:ext cx="4648609" cy="256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9100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D5935-1FDB-42B5-AB87-14F63469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EA5904-68AA-45FF-A484-54DD9AC4E154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125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PP. 3.1) For signals given, sketch </a:t>
            </a:r>
          </a:p>
          <a:p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 (ii)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/3)    (iii)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(1.5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C7B6CF-98F4-4EDF-9D53-FD92CB8E90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563" y="1811045"/>
            <a:ext cx="3981357" cy="2006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6F9639-903C-4A6E-983C-811713E66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609" y="4076700"/>
            <a:ext cx="3309451" cy="24879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C5ECC2A-20AF-4450-B0DA-10FAAD787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2356" y="1008142"/>
            <a:ext cx="3950444" cy="2487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D26D8CF-53BC-4374-8CA1-F441CA3EE1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06256" y="3687523"/>
            <a:ext cx="3886478" cy="27188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A91DB4-D830-4BF0-BD1D-897E4B26CF67}"/>
              </a:ext>
            </a:extLst>
          </p:cNvPr>
          <p:cNvSpPr txBox="1"/>
          <p:nvPr/>
        </p:nvSpPr>
        <p:spPr>
          <a:xfrm>
            <a:off x="1512163" y="1786662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296DD4E-B929-4F56-8069-2AC77B433E82}"/>
              </a:ext>
            </a:extLst>
          </p:cNvPr>
          <p:cNvSpPr txBox="1"/>
          <p:nvPr/>
        </p:nvSpPr>
        <p:spPr>
          <a:xfrm>
            <a:off x="6773961" y="1439009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B3ACF-1FEB-4F64-908D-25C83E29F2F3}"/>
              </a:ext>
            </a:extLst>
          </p:cNvPr>
          <p:cNvSpPr txBox="1"/>
          <p:nvPr/>
        </p:nvSpPr>
        <p:spPr>
          <a:xfrm>
            <a:off x="1395416" y="4573311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0EB2A-04C6-441D-80C5-C7318054C84E}"/>
              </a:ext>
            </a:extLst>
          </p:cNvPr>
          <p:cNvSpPr txBox="1"/>
          <p:nvPr/>
        </p:nvSpPr>
        <p:spPr>
          <a:xfrm>
            <a:off x="6949670" y="3786429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8FFE366-6B7A-4035-9502-5E513B55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Arsla Khan, CUI Lahore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C7B67-8C6D-40A2-A155-D1E47341D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8714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C7AAEA-9EA9-40E2-AC95-1FB613262F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451557B-47F0-4C01-92CF-E4FD5A66ADA3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1252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0070C0"/>
                </a:solidFill>
              </a:rPr>
              <a:t>PP. 3.2) For signals given, sketch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(</a:t>
            </a:r>
            <a:r>
              <a:rPr lang="en-US" sz="2400" b="1" dirty="0" err="1">
                <a:solidFill>
                  <a:srgbClr val="0070C0"/>
                </a:solidFill>
              </a:rPr>
              <a:t>i</a:t>
            </a:r>
            <a:r>
              <a:rPr lang="en-US" sz="2400" b="1" dirty="0">
                <a:solidFill>
                  <a:srgbClr val="0070C0"/>
                </a:solidFill>
              </a:rPr>
              <a:t>)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</a:t>
            </a:r>
            <a:r>
              <a:rPr lang="en-US" sz="2400" b="1" dirty="0">
                <a:solidFill>
                  <a:srgbClr val="0070C0"/>
                </a:solidFill>
              </a:rPr>
              <a:t>(ii)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[3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   </a:t>
            </a:r>
            <a:r>
              <a:rPr lang="en-US" sz="2400" b="1" dirty="0">
                <a:solidFill>
                  <a:srgbClr val="0070C0"/>
                </a:solidFill>
              </a:rPr>
              <a:t>(iii) 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4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/3]</a:t>
            </a:r>
            <a:endParaRPr lang="en-US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F2931F-6CC4-481D-AD0B-2CA0E00F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866540"/>
            <a:ext cx="4169290" cy="19397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DB8BF02-4185-4C77-8661-00B12F9D4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8794" y="429323"/>
            <a:ext cx="3879449" cy="23621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A76B12-7EFF-401C-B83C-E38460C22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7215" y="4012707"/>
            <a:ext cx="3533269" cy="24996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6A44A0-626F-4F9D-961B-5BB88821B4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6121" y="3491224"/>
            <a:ext cx="3212375" cy="226487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3B88C9-A11E-4546-A591-499245730277}"/>
              </a:ext>
            </a:extLst>
          </p:cNvPr>
          <p:cNvSpPr txBox="1"/>
          <p:nvPr/>
        </p:nvSpPr>
        <p:spPr>
          <a:xfrm>
            <a:off x="1664562" y="4185966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602E8F-5728-4F3C-B98F-4DD7D0584006}"/>
              </a:ext>
            </a:extLst>
          </p:cNvPr>
          <p:cNvSpPr txBox="1"/>
          <p:nvPr/>
        </p:nvSpPr>
        <p:spPr>
          <a:xfrm>
            <a:off x="6607650" y="990600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EE64E7-4241-4E04-80FF-6864AC71B1D6}"/>
              </a:ext>
            </a:extLst>
          </p:cNvPr>
          <p:cNvSpPr txBox="1"/>
          <p:nvPr/>
        </p:nvSpPr>
        <p:spPr>
          <a:xfrm>
            <a:off x="1664563" y="1939062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F21F88-AA1A-41B1-9A13-4B01A7C2B933}"/>
              </a:ext>
            </a:extLst>
          </p:cNvPr>
          <p:cNvSpPr txBox="1"/>
          <p:nvPr/>
        </p:nvSpPr>
        <p:spPr>
          <a:xfrm>
            <a:off x="6651112" y="3621664"/>
            <a:ext cx="71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062DF82-0716-4C3B-8DA8-2E8D379D8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B875736-A866-4980-8918-D7E155A35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6648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4A3F0-0838-4A06-BC6D-97FE66886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41159"/>
          </a:xfrm>
        </p:spPr>
        <p:txBody>
          <a:bodyPr>
            <a:normAutofit/>
          </a:bodyPr>
          <a:lstStyle/>
          <a:p>
            <a:r>
              <a:rPr lang="en-US" sz="3600" dirty="0"/>
              <a:t>4. Precedence Rule for Combined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F65F3-9E67-4133-96B1-F13F3CEEF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35426" y="1987437"/>
                <a:ext cx="7904922" cy="376400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b="1" dirty="0"/>
                  <a:t>e.g. Method 1: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given signal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) Time shifting operation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ii) Time scaling operation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iii) Time flipping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1"/>
                  <a:t>e.g. </a:t>
                </a:r>
                <a:r>
                  <a:rPr lang="en-US" b="1" dirty="0"/>
                  <a:t>Method 2:</a:t>
                </a:r>
                <a:r>
                  <a:rPr lang="en-US" dirty="0"/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given signal</a:t>
                </a:r>
              </a:p>
              <a:p>
                <a:r>
                  <a:rPr lang="en-US" dirty="0" err="1"/>
                  <a:t>i</a:t>
                </a:r>
                <a:r>
                  <a:rPr lang="en-US" dirty="0"/>
                  <a:t>) Time scaling operation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ii) Time shifting operation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iii) Time flipping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CCF65F3-9E67-4133-96B1-F13F3CEEF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35426" y="1987437"/>
                <a:ext cx="7904922" cy="3764006"/>
              </a:xfrm>
              <a:blipFill>
                <a:blip r:embed="rId2"/>
                <a:stretch>
                  <a:fillRect l="-617" t="-2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3A2BE2-703B-4CB4-8FE0-53959D450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B3AAB2-CAAD-4BFA-9675-A4B4C49D7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B34798-A25A-9E83-18B5-53622D636C4E}"/>
              </a:ext>
            </a:extLst>
          </p:cNvPr>
          <p:cNvSpPr txBox="1"/>
          <p:nvPr/>
        </p:nvSpPr>
        <p:spPr>
          <a:xfrm>
            <a:off x="8428382" y="1771702"/>
            <a:ext cx="363109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There is no precedence rule. You can apply operations in any order</a:t>
            </a:r>
          </a:p>
        </p:txBody>
      </p:sp>
    </p:spTree>
    <p:extLst>
      <p:ext uri="{BB962C8B-B14F-4D97-AF65-F5344CB8AC3E}">
        <p14:creationId xmlns:p14="http://schemas.microsoft.com/office/powerpoint/2010/main" val="34306746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57ECC-F5D3-4CC8-90C4-D6ADD0E14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D3A690F-7A2A-4FAA-A4FA-3B51C95621DC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3697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FF0000"/>
                </a:solidFill>
              </a:rPr>
              <a:t>Exp 4.1: For the signal given, sketch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(-2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+ 3)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6FDA8E-2BFE-4835-BC7E-C1306048C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5331" y="1773371"/>
            <a:ext cx="5375605" cy="3968775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B385554-E70A-4CB0-BF5D-A3FE27A8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510929-AA8F-4824-BFEE-7424D42A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7043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0693-E707-4389-97B7-BF0096B1A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Operations on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2FCB2-30CD-48D7-8574-AD9E1060CE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286000"/>
            <a:ext cx="10391313" cy="35814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Operations with respect to x-axis (Time axis) </a:t>
            </a:r>
            <a:r>
              <a:rPr lang="en-US" dirty="0"/>
              <a:t>/ Transformations on the independent variable</a:t>
            </a:r>
          </a:p>
          <a:p>
            <a:pPr lvl="1"/>
            <a:r>
              <a:rPr lang="en-US" dirty="0"/>
              <a:t>Time Shifting</a:t>
            </a:r>
          </a:p>
          <a:p>
            <a:pPr lvl="1"/>
            <a:r>
              <a:rPr lang="en-US" dirty="0"/>
              <a:t>Time Reversal/Folding</a:t>
            </a:r>
          </a:p>
          <a:p>
            <a:pPr lvl="1"/>
            <a:r>
              <a:rPr lang="en-US" dirty="0"/>
              <a:t>Time Scaling</a:t>
            </a:r>
          </a:p>
          <a:p>
            <a:r>
              <a:rPr lang="en-US" b="1" dirty="0">
                <a:solidFill>
                  <a:srgbClr val="0070C0"/>
                </a:solidFill>
              </a:rPr>
              <a:t>Operations with respect to y-axis (Amplitude) </a:t>
            </a:r>
            <a:r>
              <a:rPr lang="en-US" dirty="0"/>
              <a:t>/ Transformations on the dependent variable</a:t>
            </a:r>
          </a:p>
          <a:p>
            <a:pPr lvl="1"/>
            <a:r>
              <a:rPr lang="en-US" dirty="0"/>
              <a:t>Amplitude Multiplication</a:t>
            </a:r>
          </a:p>
          <a:p>
            <a:pPr lvl="1"/>
            <a:r>
              <a:rPr lang="en-US" dirty="0"/>
              <a:t>Amplitude Scaling</a:t>
            </a:r>
          </a:p>
          <a:p>
            <a:pPr lvl="1"/>
            <a:r>
              <a:rPr lang="en-US" dirty="0"/>
              <a:t>Addition</a:t>
            </a:r>
          </a:p>
          <a:p>
            <a:pPr lvl="1"/>
            <a:r>
              <a:rPr lang="en-US" dirty="0"/>
              <a:t>Subtraction</a:t>
            </a:r>
          </a:p>
        </p:txBody>
      </p:sp>
    </p:spTree>
    <p:extLst>
      <p:ext uri="{BB962C8B-B14F-4D97-AF65-F5344CB8AC3E}">
        <p14:creationId xmlns:p14="http://schemas.microsoft.com/office/powerpoint/2010/main" val="7815482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86BF6AA-F92F-4C36-B6FB-78719EED90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1207" y="190970"/>
            <a:ext cx="3628842" cy="18543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B18F6A-D817-44EA-BC6D-14B967B1AA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975" y="2286000"/>
            <a:ext cx="3191435" cy="18777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A97014-8FE3-4693-A39D-F73A24B0713A}"/>
              </a:ext>
            </a:extLst>
          </p:cNvPr>
          <p:cNvSpPr txBox="1"/>
          <p:nvPr/>
        </p:nvSpPr>
        <p:spPr>
          <a:xfrm>
            <a:off x="2689099" y="633214"/>
            <a:ext cx="200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04E29-74F8-4F28-B992-22E2F92F4DBF}"/>
              </a:ext>
            </a:extLst>
          </p:cNvPr>
          <p:cNvSpPr txBox="1"/>
          <p:nvPr/>
        </p:nvSpPr>
        <p:spPr>
          <a:xfrm>
            <a:off x="2573690" y="2697871"/>
            <a:ext cx="200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5B182-848C-4714-9B6C-B6FA0167412B}"/>
              </a:ext>
            </a:extLst>
          </p:cNvPr>
          <p:cNvSpPr txBox="1"/>
          <p:nvPr/>
        </p:nvSpPr>
        <p:spPr>
          <a:xfrm>
            <a:off x="2573690" y="5077750"/>
            <a:ext cx="2006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(-2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t+3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681301-E659-4496-BE53-F5550E504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2359" y="4391431"/>
            <a:ext cx="3467147" cy="2120266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EDED3FD-B27D-4A58-8727-A9E593D76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4ACC6-2953-4A9A-AED8-567557B26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32711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120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F2D6EE-1C08-4F87-967F-8BAF23345D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0EC2E0-33AD-4F4A-BE18-0DDD32EAC24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685800"/>
                <a:ext cx="9601200" cy="11252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solidFill>
                      <a:srgbClr val="0070C0"/>
                    </a:solidFill>
                  </a:rPr>
                  <a:t>PP. 4.1) For signals given, sketch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b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(ii)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(iii)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5F0EC2E0-33AD-4F4A-BE18-0DDD32EAC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0"/>
                <a:ext cx="9601200" cy="1125245"/>
              </a:xfrm>
              <a:prstGeom prst="rect">
                <a:avLst/>
              </a:prstGeom>
              <a:blipFill>
                <a:blip r:embed="rId2"/>
                <a:stretch>
                  <a:fillRect l="-952" t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879DB8B-7B51-4DCE-899B-73117ED26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5575" y="2006354"/>
            <a:ext cx="4247089" cy="3357979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98390E-94CD-4589-BAF8-254F6B841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Prepared by: Dr. Arsla Khan, CUI Lahore Campus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B6A2F-010E-4B38-BF14-3435C4017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1915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CCA48-F743-4BF9-B49E-C834F224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19F92E0-39F3-44BE-A7A1-1AC7DB62716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371600" y="685800"/>
                <a:ext cx="9601200" cy="11252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algn="l" defTabSz="914400" rtl="0" eaLnBrk="1" latinLnBrk="0" hangingPunct="1">
                  <a:lnSpc>
                    <a:spcPct val="89000"/>
                  </a:lnSpc>
                  <a:spcBef>
                    <a:spcPct val="0"/>
                  </a:spcBef>
                  <a:buNone/>
                  <a:defRPr sz="4400" kern="1200" baseline="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2400" b="1" dirty="0">
                    <a:solidFill>
                      <a:srgbClr val="0070C0"/>
                    </a:solidFill>
                  </a:rPr>
                  <a:t>PP. 4.2) For signals given, sketch </a:t>
                </a:r>
              </a:p>
              <a:p>
                <a:r>
                  <a:rPr lang="en-US" sz="2400" b="1" dirty="0">
                    <a:solidFill>
                      <a:srgbClr val="0070C0"/>
                    </a:solidFill>
                  </a:rPr>
                  <a:t>(</a:t>
                </a:r>
                <a:r>
                  <a:rPr lang="en-US" sz="2400" b="1" dirty="0" err="1">
                    <a:solidFill>
                      <a:srgbClr val="0070C0"/>
                    </a:solidFill>
                  </a:rPr>
                  <a:t>i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 (ii)</a:t>
                </a:r>
                <a14:m>
                  <m:oMath xmlns:m="http://schemas.openxmlformats.org/officeDocument/2006/math">
                    <m:r>
                      <a:rPr lang="en-US" sz="2400" b="1" i="0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400" b="1" dirty="0">
                    <a:solidFill>
                      <a:srgbClr val="0070C0"/>
                    </a:solidFill>
                  </a:rPr>
                  <a:t> (iii)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[−</m:t>
                    </m:r>
                    <m:f>
                      <m:fPr>
                        <m:ctrlP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sz="24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den>
                    </m:f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sz="2400" b="1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019F92E0-39F3-44BE-A7A1-1AC7DB627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685800"/>
                <a:ext cx="9601200" cy="1125245"/>
              </a:xfrm>
              <a:prstGeom prst="rect">
                <a:avLst/>
              </a:prstGeom>
              <a:blipFill>
                <a:blip r:embed="rId2"/>
                <a:stretch>
                  <a:fillRect l="-952" t="-7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1111E0-CEA8-4DFB-B72C-C7FB84F05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3220" y="2286000"/>
            <a:ext cx="4059130" cy="3755342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31CFCC0-35FF-4520-B3FC-858147F6C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26706-9355-4E86-A541-E8CB27DD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3341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0B80E-9F0A-4C9A-95CB-FF787C7F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6808" y="2709908"/>
            <a:ext cx="9601200" cy="941033"/>
          </a:xfrm>
        </p:spPr>
        <p:txBody>
          <a:bodyPr/>
          <a:lstStyle/>
          <a:p>
            <a:pPr algn="ctr"/>
            <a:r>
              <a:rPr lang="en-US" dirty="0"/>
              <a:t>Thank You !!!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7BD0BA-8B16-4E21-9F16-5FBD80DD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Dr. Arsla Khan, CUI Lahore Campus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2A59B6-83E6-49A7-B81A-E91D8BA1B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3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83904-7CCB-4265-B4E8-0FC6279A3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1) Time Shifting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EE7DB-4D49-44C7-BDEB-702FC4DE51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71600" y="1638300"/>
                <a:ext cx="9601200" cy="3581400"/>
              </a:xfrm>
            </p:spPr>
            <p:txBody>
              <a:bodyPr/>
              <a:lstStyle/>
              <a:p>
                <a:r>
                  <a:rPr lang="en-US" b="1" dirty="0"/>
                  <a:t>Time Delay</a:t>
                </a:r>
              </a:p>
              <a:p>
                <a:pPr lvl="1"/>
                <a:r>
                  <a:rPr lang="en-US" dirty="0"/>
                  <a:t>When the signal is delayed, it is shifted right</a:t>
                </a:r>
              </a:p>
              <a:p>
                <a:pPr marL="530352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 i.e. </a:t>
                </a:r>
                <a:r>
                  <a:rPr lang="en-US" dirty="0">
                    <a:solidFill>
                      <a:srgbClr val="FF0000"/>
                    </a:solidFill>
                  </a:rPr>
                  <a:t>x(t - k) or  x[n - k]    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where k is positive</a:t>
                </a:r>
              </a:p>
              <a:p>
                <a:pPr marL="530352" lvl="1" indent="0"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       e.g. x</a:t>
                </a:r>
                <a:r>
                  <a:rPr lang="en-US" i="0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t - 2</a:t>
                </a:r>
                <a:r>
                  <a:rPr lang="en-US" i="0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i="0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t - 1.5</a:t>
                </a:r>
                <a:r>
                  <a:rPr lang="en-US" i="0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i="0" dirty="0">
                    <a:solidFill>
                      <a:schemeClr val="tx1"/>
                    </a:solidFill>
                  </a:rPr>
                  <a:t>[</a:t>
                </a:r>
                <a:r>
                  <a:rPr lang="en-US" dirty="0">
                    <a:solidFill>
                      <a:schemeClr val="tx1"/>
                    </a:solidFill>
                  </a:rPr>
                  <a:t>n - 2</a:t>
                </a:r>
                <a:r>
                  <a:rPr lang="en-US" i="0" dirty="0">
                    <a:solidFill>
                      <a:schemeClr val="tx1"/>
                    </a:solidFill>
                  </a:rPr>
                  <a:t>]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i="0" dirty="0">
                    <a:solidFill>
                      <a:schemeClr val="tx1"/>
                    </a:solidFill>
                  </a:rPr>
                  <a:t>[</a:t>
                </a:r>
                <a:r>
                  <a:rPr lang="en-US" dirty="0">
                    <a:solidFill>
                      <a:schemeClr val="tx1"/>
                    </a:solidFill>
                  </a:rPr>
                  <a:t>n - 3</a:t>
                </a:r>
                <a:r>
                  <a:rPr lang="en-US" i="0" dirty="0">
                    <a:solidFill>
                      <a:schemeClr val="tx1"/>
                    </a:solidFill>
                  </a:rPr>
                  <a:t>]</a:t>
                </a:r>
              </a:p>
              <a:p>
                <a:pPr marL="530352" lvl="1" indent="0">
                  <a:buNone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b="1" dirty="0"/>
                  <a:t>Time Advance</a:t>
                </a:r>
              </a:p>
              <a:p>
                <a:pPr lvl="1"/>
                <a:r>
                  <a:rPr lang="en-US" dirty="0"/>
                  <a:t>When the signal is advanced, it is shifted left</a:t>
                </a:r>
              </a:p>
              <a:p>
                <a:pPr marL="530352" lvl="1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      i.e.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x</a:t>
                </a:r>
                <a:r>
                  <a:rPr lang="en-US" i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(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t + k</a:t>
                </a:r>
                <a:r>
                  <a:rPr lang="en-US" i="0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)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or  x</a:t>
                </a:r>
                <a:r>
                  <a:rPr lang="en-US" i="0" dirty="0">
                    <a:solidFill>
                      <a:srgbClr val="FF0000"/>
                    </a:solidFill>
                  </a:rPr>
                  <a:t>[</a:t>
                </a:r>
                <a:r>
                  <a:rPr lang="en-US" dirty="0">
                    <a:solidFill>
                      <a:srgbClr val="FF0000"/>
                    </a:solidFill>
                  </a:rPr>
                  <a:t>n + k</a:t>
                </a:r>
                <a:r>
                  <a:rPr lang="en-US" i="0" dirty="0">
                    <a:solidFill>
                      <a:srgbClr val="FF0000"/>
                    </a:solidFill>
                  </a:rPr>
                  <a:t>]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   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 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where k is positive</a:t>
                </a:r>
              </a:p>
              <a:p>
                <a:pPr marL="530352" lvl="1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     </a:t>
                </a:r>
                <a:r>
                  <a:rPr lang="en-US" dirty="0">
                    <a:solidFill>
                      <a:schemeClr val="tx1"/>
                    </a:solidFill>
                  </a:rPr>
                  <a:t>e.g. x</a:t>
                </a:r>
                <a:r>
                  <a:rPr lang="en-US" i="0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t + 2</a:t>
                </a:r>
                <a:r>
                  <a:rPr lang="en-US" i="0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i="0" dirty="0">
                    <a:solidFill>
                      <a:schemeClr val="tx1"/>
                    </a:solidFill>
                  </a:rPr>
                  <a:t>(</a:t>
                </a:r>
                <a:r>
                  <a:rPr lang="en-US" dirty="0">
                    <a:solidFill>
                      <a:schemeClr val="tx1"/>
                    </a:solidFill>
                  </a:rPr>
                  <a:t>t + 1.5</a:t>
                </a:r>
                <a:r>
                  <a:rPr lang="en-US" i="0" dirty="0">
                    <a:solidFill>
                      <a:schemeClr val="tx1"/>
                    </a:solidFill>
                  </a:rPr>
                  <a:t>)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i="0" dirty="0">
                    <a:solidFill>
                      <a:schemeClr val="tx1"/>
                    </a:solidFill>
                  </a:rPr>
                  <a:t>[</a:t>
                </a:r>
                <a:r>
                  <a:rPr lang="en-US" dirty="0">
                    <a:solidFill>
                      <a:schemeClr val="tx1"/>
                    </a:solidFill>
                  </a:rPr>
                  <a:t>n + 2</a:t>
                </a:r>
                <a:r>
                  <a:rPr lang="en-US" i="0" dirty="0">
                    <a:solidFill>
                      <a:schemeClr val="tx1"/>
                    </a:solidFill>
                  </a:rPr>
                  <a:t>]</a:t>
                </a:r>
                <a:r>
                  <a:rPr lang="en-US" dirty="0">
                    <a:solidFill>
                      <a:schemeClr val="tx1"/>
                    </a:solidFill>
                  </a:rPr>
                  <a:t>, x</a:t>
                </a:r>
                <a:r>
                  <a:rPr lang="en-US" i="0" dirty="0">
                    <a:solidFill>
                      <a:schemeClr val="tx1"/>
                    </a:solidFill>
                  </a:rPr>
                  <a:t>[</a:t>
                </a:r>
                <a:r>
                  <a:rPr lang="en-US" dirty="0">
                    <a:solidFill>
                      <a:schemeClr val="tx1"/>
                    </a:solidFill>
                  </a:rPr>
                  <a:t>n + 3</a:t>
                </a:r>
                <a:r>
                  <a:rPr lang="en-US" i="0" dirty="0">
                    <a:solidFill>
                      <a:schemeClr val="tx1"/>
                    </a:solidFill>
                  </a:rPr>
                  <a:t>]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DEE7DB-4D49-44C7-BDEB-702FC4DE51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71600" y="1638300"/>
                <a:ext cx="9601200" cy="3581400"/>
              </a:xfrm>
              <a:blipFill>
                <a:blip r:embed="rId2"/>
                <a:stretch>
                  <a:fillRect l="-571" t="-15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rrow: Left 3">
            <a:extLst>
              <a:ext uri="{FF2B5EF4-FFF2-40B4-BE49-F238E27FC236}">
                <a16:creationId xmlns:a16="http://schemas.microsoft.com/office/drawing/2014/main" id="{182B72CA-3A5B-4B44-8904-DA4A70C77452}"/>
              </a:ext>
            </a:extLst>
          </p:cNvPr>
          <p:cNvSpPr/>
          <p:nvPr/>
        </p:nvSpPr>
        <p:spPr>
          <a:xfrm>
            <a:off x="8097078" y="4157041"/>
            <a:ext cx="2219739" cy="49447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3DF3BF0-D416-4E64-967F-E737B163CB2B}"/>
              </a:ext>
            </a:extLst>
          </p:cNvPr>
          <p:cNvSpPr/>
          <p:nvPr/>
        </p:nvSpPr>
        <p:spPr>
          <a:xfrm>
            <a:off x="8097078" y="1967120"/>
            <a:ext cx="2425148" cy="39176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F2D646CA-0140-4723-A001-D4A7C3C01B38}"/>
              </a:ext>
            </a:extLst>
          </p:cNvPr>
          <p:cNvSpPr/>
          <p:nvPr/>
        </p:nvSpPr>
        <p:spPr>
          <a:xfrm>
            <a:off x="6713882" y="5333172"/>
            <a:ext cx="5191540" cy="341243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BA266E-C199-40B1-A6E8-DDD97B6D666E}"/>
                  </a:ext>
                </a:extLst>
              </p:cNvPr>
              <p:cNvSpPr txBox="1"/>
              <p:nvPr/>
            </p:nvSpPr>
            <p:spPr>
              <a:xfrm>
                <a:off x="11277601" y="5724938"/>
                <a:ext cx="715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EBA266E-C199-40B1-A6E8-DDD97B6D66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7601" y="5724938"/>
                <a:ext cx="71561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0A1E5-A550-46A8-A3EF-A233EF8723B1}"/>
                  </a:ext>
                </a:extLst>
              </p:cNvPr>
              <p:cNvSpPr txBox="1"/>
              <p:nvPr/>
            </p:nvSpPr>
            <p:spPr>
              <a:xfrm>
                <a:off x="6632711" y="5731566"/>
                <a:ext cx="71561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 ∞</m:t>
                      </m:r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BD0A1E5-A550-46A8-A3EF-A233EF872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2711" y="5731566"/>
                <a:ext cx="71561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2800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3EECF-A5E0-4EF1-8C40-19F2EB388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7248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Exp 1.1: For x(t), sketch x(t - 2) and x(t + 2)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A3E221-32E1-4596-9BF0-25AE6394B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854" y="2057179"/>
            <a:ext cx="7950291" cy="393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172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59A8B-3960-4FE3-9150-6137B8ECE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697"/>
          </a:xfrm>
        </p:spPr>
        <p:txBody>
          <a:bodyPr/>
          <a:lstStyle/>
          <a:p>
            <a:r>
              <a:rPr lang="en-US" dirty="0"/>
              <a:t>x(t - 2):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B0331-A4A7-497A-AAF7-F2336B7B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4008268"/>
          </a:xfrm>
        </p:spPr>
        <p:txBody>
          <a:bodyPr>
            <a:normAutofit/>
          </a:bodyPr>
          <a:lstStyle/>
          <a:p>
            <a:r>
              <a:rPr lang="en-US" dirty="0"/>
              <a:t>t – 2 = 0     </a:t>
            </a:r>
            <a:r>
              <a:rPr lang="en-US" dirty="0">
                <a:sym typeface="Wingdings" panose="05000000000000000000" pitchFamily="2" charset="2"/>
              </a:rPr>
              <a:t> t = 0 + 2 = 2</a:t>
            </a:r>
          </a:p>
          <a:p>
            <a:r>
              <a:rPr lang="en-US" dirty="0"/>
              <a:t>t – 2 = 1     </a:t>
            </a:r>
            <a:r>
              <a:rPr lang="en-US" dirty="0">
                <a:sym typeface="Wingdings" panose="05000000000000000000" pitchFamily="2" charset="2"/>
              </a:rPr>
              <a:t> t = 1 + 2 = 3</a:t>
            </a:r>
          </a:p>
          <a:p>
            <a:r>
              <a:rPr lang="en-US" dirty="0"/>
              <a:t>t – 2 = 2     </a:t>
            </a:r>
            <a:r>
              <a:rPr lang="en-US" dirty="0">
                <a:sym typeface="Wingdings" panose="05000000000000000000" pitchFamily="2" charset="2"/>
              </a:rPr>
              <a:t> t = 2 + 2 = 4</a:t>
            </a:r>
          </a:p>
          <a:p>
            <a:r>
              <a:rPr lang="en-US" dirty="0"/>
              <a:t>t – 2 = 3     </a:t>
            </a:r>
            <a:r>
              <a:rPr lang="en-US" dirty="0">
                <a:sym typeface="Wingdings" panose="05000000000000000000" pitchFamily="2" charset="2"/>
              </a:rPr>
              <a:t> t = 3 + 2 = 5</a:t>
            </a:r>
          </a:p>
          <a:p>
            <a:r>
              <a:rPr lang="en-US" dirty="0"/>
              <a:t>t – 2 = 4     </a:t>
            </a:r>
            <a:r>
              <a:rPr lang="en-US" dirty="0">
                <a:sym typeface="Wingdings" panose="05000000000000000000" pitchFamily="2" charset="2"/>
              </a:rPr>
              <a:t> t = 4 + 2 = 6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60B553-CB84-4128-93BE-A9CA11DAA1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246" t="5624" r="3946" b="6685"/>
          <a:stretch/>
        </p:blipFill>
        <p:spPr>
          <a:xfrm>
            <a:off x="6598779" y="3903836"/>
            <a:ext cx="5327374" cy="28094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28345B9-78A8-421D-86FD-DE45CB1B76E8}"/>
              </a:ext>
            </a:extLst>
          </p:cNvPr>
          <p:cNvSpPr txBox="1"/>
          <p:nvPr/>
        </p:nvSpPr>
        <p:spPr>
          <a:xfrm>
            <a:off x="835691" y="6343964"/>
            <a:ext cx="57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Shifted towards right by 2 steps so it is a delayed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03EA9D-5F5B-4938-A29D-1A748ACD3C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1"/>
          <a:stretch/>
        </p:blipFill>
        <p:spPr>
          <a:xfrm>
            <a:off x="6025100" y="42613"/>
            <a:ext cx="5780911" cy="2650554"/>
          </a:xfrm>
          <a:prstGeom prst="rect">
            <a:avLst/>
          </a:prstGeom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0DCB9A12-34CE-42E5-83FD-694152CE0445}"/>
              </a:ext>
            </a:extLst>
          </p:cNvPr>
          <p:cNvSpPr/>
          <p:nvPr/>
        </p:nvSpPr>
        <p:spPr>
          <a:xfrm>
            <a:off x="2637183" y="1489303"/>
            <a:ext cx="2160104" cy="7966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E64AB-0C59-4E6D-BF10-6ED9FEF61C64}"/>
                  </a:ext>
                </a:extLst>
              </p:cNvPr>
              <p:cNvSpPr txBox="1"/>
              <p:nvPr/>
            </p:nvSpPr>
            <p:spPr>
              <a:xfrm>
                <a:off x="6798365" y="2769498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3E64AB-0C59-4E6D-BF10-6ED9FEF61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8365" y="2769498"/>
                <a:ext cx="115293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06B0FD52-07F5-4195-8D4C-3CD13BFB6364}"/>
              </a:ext>
            </a:extLst>
          </p:cNvPr>
          <p:cNvCxnSpPr>
            <a:cxnSpLocks/>
          </p:cNvCxnSpPr>
          <p:nvPr/>
        </p:nvCxnSpPr>
        <p:spPr>
          <a:xfrm rot="10800000" flipV="1">
            <a:off x="7321826" y="2613258"/>
            <a:ext cx="629478" cy="236149"/>
          </a:xfrm>
          <a:prstGeom prst="curvedConnector2">
            <a:avLst/>
          </a:prstGeom>
          <a:ln w="127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742CFE-7307-44FA-B93B-B4750CF6A97E}"/>
                  </a:ext>
                </a:extLst>
              </p:cNvPr>
              <p:cNvSpPr txBox="1"/>
              <p:nvPr/>
            </p:nvSpPr>
            <p:spPr>
              <a:xfrm>
                <a:off x="7891267" y="3071849"/>
                <a:ext cx="115293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−2=1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742CFE-7307-44FA-B93B-B4750CF6A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1267" y="3071849"/>
                <a:ext cx="115293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E072073B-FF13-4779-866B-1940CC2B8653}"/>
              </a:ext>
            </a:extLst>
          </p:cNvPr>
          <p:cNvCxnSpPr>
            <a:cxnSpLocks/>
          </p:cNvCxnSpPr>
          <p:nvPr/>
        </p:nvCxnSpPr>
        <p:spPr>
          <a:xfrm rot="5400000">
            <a:off x="8134479" y="2861491"/>
            <a:ext cx="454159" cy="12700"/>
          </a:xfrm>
          <a:prstGeom prst="curvedConnector3">
            <a:avLst>
              <a:gd name="adj1" fmla="val 50000"/>
            </a:avLst>
          </a:prstGeom>
          <a:ln w="12700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7821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EE5AA-569B-4CF1-96CF-0BAD1CFD9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 + 2 = 0     </a:t>
            </a:r>
            <a:r>
              <a:rPr lang="en-US" dirty="0">
                <a:sym typeface="Wingdings" panose="05000000000000000000" pitchFamily="2" charset="2"/>
              </a:rPr>
              <a:t> t = 0 + 2 = - 2</a:t>
            </a:r>
          </a:p>
          <a:p>
            <a:r>
              <a:rPr lang="en-US" dirty="0"/>
              <a:t>t + 2 = 1     </a:t>
            </a:r>
            <a:r>
              <a:rPr lang="en-US" dirty="0">
                <a:sym typeface="Wingdings" panose="05000000000000000000" pitchFamily="2" charset="2"/>
              </a:rPr>
              <a:t> t = 1 - 2 = -1</a:t>
            </a:r>
          </a:p>
          <a:p>
            <a:r>
              <a:rPr lang="en-US" dirty="0"/>
              <a:t>t + 2 = 2     </a:t>
            </a:r>
            <a:r>
              <a:rPr lang="en-US" dirty="0">
                <a:sym typeface="Wingdings" panose="05000000000000000000" pitchFamily="2" charset="2"/>
              </a:rPr>
              <a:t> t = 2 - 2 = 0</a:t>
            </a:r>
          </a:p>
          <a:p>
            <a:r>
              <a:rPr lang="en-US" dirty="0"/>
              <a:t>t + 2 = 3     </a:t>
            </a:r>
            <a:r>
              <a:rPr lang="en-US" dirty="0">
                <a:sym typeface="Wingdings" panose="05000000000000000000" pitchFamily="2" charset="2"/>
              </a:rPr>
              <a:t> t = 3 - 2 = 1</a:t>
            </a:r>
          </a:p>
          <a:p>
            <a:r>
              <a:rPr lang="en-US" dirty="0"/>
              <a:t>t + 2 = 4     </a:t>
            </a:r>
            <a:r>
              <a:rPr lang="en-US" dirty="0">
                <a:sym typeface="Wingdings" panose="05000000000000000000" pitchFamily="2" charset="2"/>
              </a:rPr>
              <a:t> t = 4 - 2 = 2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FB3A9EC-2D5D-4E45-9CC1-BD973F854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96697"/>
          </a:xfrm>
        </p:spPr>
        <p:txBody>
          <a:bodyPr/>
          <a:lstStyle/>
          <a:p>
            <a:r>
              <a:rPr lang="en-US" dirty="0"/>
              <a:t>x(t + 2):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7DF798-0AF6-4839-A62D-FA5A6F88B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6203" y="2794322"/>
            <a:ext cx="5353373" cy="3345352"/>
          </a:xfrm>
          <a:prstGeom prst="rect">
            <a:avLst/>
          </a:prstGeom>
        </p:spPr>
      </p:pic>
      <p:sp>
        <p:nvSpPr>
          <p:cNvPr id="2" name="Arrow: Curved Down 1">
            <a:extLst>
              <a:ext uri="{FF2B5EF4-FFF2-40B4-BE49-F238E27FC236}">
                <a16:creationId xmlns:a16="http://schemas.microsoft.com/office/drawing/2014/main" id="{2995886F-2CBC-4C13-8497-28AD34861CD1}"/>
              </a:ext>
            </a:extLst>
          </p:cNvPr>
          <p:cNvSpPr/>
          <p:nvPr/>
        </p:nvSpPr>
        <p:spPr>
          <a:xfrm>
            <a:off x="2570923" y="1403017"/>
            <a:ext cx="2305878" cy="7966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E0FA16-6C6C-4E81-922C-44EE89B118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81"/>
          <a:stretch/>
        </p:blipFill>
        <p:spPr>
          <a:xfrm>
            <a:off x="5619427" y="57482"/>
            <a:ext cx="5780911" cy="2650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465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21ADF3C-FA31-422E-9938-CCE204D1AE2A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6724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>
                <a:solidFill>
                  <a:srgbClr val="FF0000"/>
                </a:solidFill>
              </a:rPr>
              <a:t>Exp 1.2: For x[n], sketch x[n - 2]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F4FEA6-F6B7-4FB9-8F5E-C96AA3B6E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098" y="1935605"/>
            <a:ext cx="7199720" cy="359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044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96AE5-9746-42C7-8088-2C7E0127C5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 – 2 = 0     </a:t>
            </a:r>
            <a:r>
              <a:rPr lang="en-US" dirty="0">
                <a:sym typeface="Wingdings" panose="05000000000000000000" pitchFamily="2" charset="2"/>
              </a:rPr>
              <a:t> n = 2 – 0 = 2</a:t>
            </a:r>
          </a:p>
          <a:p>
            <a:r>
              <a:rPr lang="en-US" dirty="0"/>
              <a:t>n – 2 = 1     </a:t>
            </a:r>
            <a:r>
              <a:rPr lang="en-US" dirty="0">
                <a:sym typeface="Wingdings" panose="05000000000000000000" pitchFamily="2" charset="2"/>
              </a:rPr>
              <a:t> n = 1 + 2 = 3</a:t>
            </a:r>
          </a:p>
          <a:p>
            <a:r>
              <a:rPr lang="en-US" dirty="0"/>
              <a:t>n – 2 = 2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</a:t>
            </a:r>
            <a:r>
              <a:rPr lang="en-US" dirty="0">
                <a:sym typeface="Wingdings" panose="05000000000000000000" pitchFamily="2" charset="2"/>
              </a:rPr>
              <a:t> = 2 + 2 = 4</a:t>
            </a:r>
          </a:p>
          <a:p>
            <a:r>
              <a:rPr lang="en-US" dirty="0"/>
              <a:t>n – 2 = 3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</a:t>
            </a:r>
            <a:r>
              <a:rPr lang="en-US" dirty="0">
                <a:sym typeface="Wingdings" panose="05000000000000000000" pitchFamily="2" charset="2"/>
              </a:rPr>
              <a:t> = 3 + 2 = 5</a:t>
            </a:r>
          </a:p>
          <a:p>
            <a:r>
              <a:rPr lang="en-US" dirty="0"/>
              <a:t>n – 2 = 4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n</a:t>
            </a:r>
            <a:r>
              <a:rPr lang="en-US" dirty="0">
                <a:sym typeface="Wingdings" panose="05000000000000000000" pitchFamily="2" charset="2"/>
              </a:rPr>
              <a:t> = 4 + 2 = 6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C7E9C-0B06-4CC0-94F7-551160D46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1853" y="3070532"/>
            <a:ext cx="5018843" cy="30406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74D239-C408-4C4C-90F3-EF06B059629F}"/>
              </a:ext>
            </a:extLst>
          </p:cNvPr>
          <p:cNvSpPr txBox="1"/>
          <p:nvPr/>
        </p:nvSpPr>
        <p:spPr>
          <a:xfrm>
            <a:off x="5791200" y="6259819"/>
            <a:ext cx="5763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Shifted towards right by 2 steps so it is a delayed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66D10F-84FB-4539-804F-A5700D43A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628" y="233859"/>
            <a:ext cx="5384172" cy="2688062"/>
          </a:xfrm>
          <a:prstGeom prst="rect">
            <a:avLst/>
          </a:prstGeom>
        </p:spPr>
      </p:pic>
      <p:sp>
        <p:nvSpPr>
          <p:cNvPr id="7" name="Arrow: Curved Down 6">
            <a:extLst>
              <a:ext uri="{FF2B5EF4-FFF2-40B4-BE49-F238E27FC236}">
                <a16:creationId xmlns:a16="http://schemas.microsoft.com/office/drawing/2014/main" id="{37C96C43-DF08-4F8A-AECD-C96B3F376123}"/>
              </a:ext>
            </a:extLst>
          </p:cNvPr>
          <p:cNvSpPr/>
          <p:nvPr/>
        </p:nvSpPr>
        <p:spPr>
          <a:xfrm>
            <a:off x="2703443" y="1245705"/>
            <a:ext cx="2252870" cy="87464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8875868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632</TotalTime>
  <Words>1949</Words>
  <Application>Microsoft Office PowerPoint</Application>
  <PresentationFormat>Widescreen</PresentationFormat>
  <Paragraphs>221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Calibri</vt:lpstr>
      <vt:lpstr>Cambria Math</vt:lpstr>
      <vt:lpstr>Franklin Gothic Book</vt:lpstr>
      <vt:lpstr>Times New Roman</vt:lpstr>
      <vt:lpstr>Crop</vt:lpstr>
      <vt:lpstr>Lec 2:   Operations on Signals   (Independent Variable )</vt:lpstr>
      <vt:lpstr>Links for Video Lectures</vt:lpstr>
      <vt:lpstr>Operations on Signals</vt:lpstr>
      <vt:lpstr>1) Time Shifting</vt:lpstr>
      <vt:lpstr>Exp 1.1: For x(t), sketch x(t - 2) and x(t + 2)</vt:lpstr>
      <vt:lpstr>x(t - 2): </vt:lpstr>
      <vt:lpstr>x(t + 2): </vt:lpstr>
      <vt:lpstr>PowerPoint Presentation</vt:lpstr>
      <vt:lpstr>PowerPoint Presentation</vt:lpstr>
      <vt:lpstr>PP. 1.1) For signals given, sketch i) x(t – 2.5) ii) x(t + 1)</vt:lpstr>
      <vt:lpstr>PP. 1.2) For signals given, sketch i) x[n-1] ii) x[n+3]</vt:lpstr>
      <vt:lpstr>2) Time Reversal/Folding/Flipping</vt:lpstr>
      <vt:lpstr>PowerPoint Presentation</vt:lpstr>
      <vt:lpstr>PowerPoint Presentation</vt:lpstr>
      <vt:lpstr>PowerPoint Presentation</vt:lpstr>
      <vt:lpstr>PowerPoint Presentation</vt:lpstr>
      <vt:lpstr>Difference between x(-t) and –x(t)</vt:lpstr>
      <vt:lpstr>PowerPoint Presentation</vt:lpstr>
      <vt:lpstr>3) Time Scaling</vt:lpstr>
      <vt:lpstr>PowerPoint Presentation</vt:lpstr>
      <vt:lpstr>x(2t):</vt:lpstr>
      <vt:lpstr>x(t/2):</vt:lpstr>
      <vt:lpstr>PowerPoint Presentation</vt:lpstr>
      <vt:lpstr>x[2n]  Down-sampling</vt:lpstr>
      <vt:lpstr>x[n/2]  Up-sampling</vt:lpstr>
      <vt:lpstr>PowerPoint Presentation</vt:lpstr>
      <vt:lpstr>PowerPoint Presentation</vt:lpstr>
      <vt:lpstr>4. Precedence Rule for Combined Operations</vt:lpstr>
      <vt:lpstr>PowerPoint Presentation</vt:lpstr>
      <vt:lpstr>PowerPoint Presentation</vt:lpstr>
      <vt:lpstr>PowerPoint Presentation</vt:lpstr>
      <vt:lpstr>PowerPoint Presentation</vt:lpstr>
      <vt:lpstr>Thank You !!!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Signals and Systems</dc:title>
  <dc:creator>Ghalzai Ghalzai</dc:creator>
  <cp:lastModifiedBy>Dr. Arsla Khan</cp:lastModifiedBy>
  <cp:revision>191</cp:revision>
  <cp:lastPrinted>2019-02-11T05:46:23Z</cp:lastPrinted>
  <dcterms:created xsi:type="dcterms:W3CDTF">2019-02-07T05:45:40Z</dcterms:created>
  <dcterms:modified xsi:type="dcterms:W3CDTF">2023-02-26T18:33:54Z</dcterms:modified>
</cp:coreProperties>
</file>