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311" r:id="rId4"/>
    <p:sldId id="263" r:id="rId5"/>
    <p:sldId id="295" r:id="rId6"/>
    <p:sldId id="296" r:id="rId7"/>
    <p:sldId id="312" r:id="rId8"/>
    <p:sldId id="300" r:id="rId9"/>
    <p:sldId id="301" r:id="rId10"/>
    <p:sldId id="302" r:id="rId11"/>
    <p:sldId id="303" r:id="rId12"/>
    <p:sldId id="304" r:id="rId13"/>
    <p:sldId id="306" r:id="rId14"/>
    <p:sldId id="308" r:id="rId15"/>
    <p:sldId id="307" r:id="rId16"/>
    <p:sldId id="309" r:id="rId17"/>
    <p:sldId id="310" r:id="rId18"/>
    <p:sldId id="272" r:id="rId19"/>
  </p:sldIdLst>
  <p:sldSz cx="12192000" cy="6858000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77B1B-FD38-4461-94B8-D88D87BBC358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73575"/>
            <a:ext cx="55054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9C7F4-4AAD-4BF8-803A-BA105D871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1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5D551F4-D04C-4456-86D7-84F39ADE71F4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26F8-9C01-44EE-8B7A-36F364C32F8D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DA5F-5B6D-46DF-B62C-21E8A71AB8EE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579B-72DC-472C-894A-B950E53284B8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E8F63D-C156-4CED-8FA5-A5E88CCBF152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2CFB-8DA3-4644-937B-F106FB58844B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4778-6720-4663-AC5F-2D1476303E14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8F47-5C08-45C6-99D4-D0A93A67CBA0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4F79-34F2-4C86-A212-29FDFB06108D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90FCB3-3B63-4725-82B8-9A53A7D2A480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F7C1A5-A521-4505-9D3C-9BBCA84336FA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32E97D5-DB09-4733-85C1-7B18B6C4DFA6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6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PCgU4ghB8Q&amp;list=PLBlnK6fEyqRhG6s3jYIU48CqsT5cyiDTO&amp;index=4" TargetMode="External"/><Relationship Id="rId2" Type="http://schemas.openxmlformats.org/officeDocument/2006/relationships/hyperlink" Target="https://www.youtube.com/watch?v=TmkTwJT79yc&amp;list=PLBlnK6fEyqRhG6s3jYIU48CqsT5cyiDTO&amp;index=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sTHbXeiAB_c&amp;list=PLBlnK6fEyqRhG6s3jYIU48CqsT5cyiDTO&amp;index=6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1.emf"/><Relationship Id="rId9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2412-9F35-4E40-93C7-5350C3EAD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31148"/>
            <a:ext cx="8361229" cy="2572785"/>
          </a:xfrm>
        </p:spPr>
        <p:txBody>
          <a:bodyPr/>
          <a:lstStyle/>
          <a:p>
            <a:r>
              <a:rPr lang="en-US" sz="4400" dirty="0" err="1"/>
              <a:t>Lec</a:t>
            </a:r>
            <a:r>
              <a:rPr lang="en-US" sz="4400" dirty="0"/>
              <a:t> 3:</a:t>
            </a:r>
            <a:br>
              <a:rPr lang="en-US" sz="4400" dirty="0"/>
            </a:br>
            <a:br>
              <a:rPr lang="en-US" sz="4400" dirty="0"/>
            </a:br>
            <a:r>
              <a:rPr lang="en-US" sz="3600" dirty="0">
                <a:solidFill>
                  <a:srgbClr val="0070C0"/>
                </a:solidFill>
              </a:rPr>
              <a:t>Operations on Signals </a:t>
            </a:r>
            <a:br>
              <a:rPr lang="en-US" sz="3600" dirty="0">
                <a:solidFill>
                  <a:srgbClr val="0070C0"/>
                </a:solidFill>
              </a:rPr>
            </a:br>
            <a:br>
              <a:rPr lang="en-US" sz="3600" dirty="0">
                <a:solidFill>
                  <a:srgbClr val="0070C0"/>
                </a:solidFill>
              </a:rPr>
            </a:br>
            <a:r>
              <a:rPr lang="en-US" sz="3600" dirty="0">
                <a:solidFill>
                  <a:srgbClr val="0070C0"/>
                </a:solidFill>
              </a:rPr>
              <a:t>(dependent Variable) 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E75C1-B393-493B-86F1-9F27F8B49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471184"/>
            <a:ext cx="6831673" cy="1086237"/>
          </a:xfrm>
        </p:spPr>
        <p:txBody>
          <a:bodyPr/>
          <a:lstStyle/>
          <a:p>
            <a:r>
              <a:rPr lang="en-US" dirty="0"/>
              <a:t>Dr. Arsla Khan</a:t>
            </a:r>
          </a:p>
        </p:txBody>
      </p:sp>
    </p:spTree>
    <p:extLst>
      <p:ext uri="{BB962C8B-B14F-4D97-AF65-F5344CB8AC3E}">
        <p14:creationId xmlns:p14="http://schemas.microsoft.com/office/powerpoint/2010/main" val="221592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131EEC-3865-4E25-BAC6-A4CF96535E3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685800"/>
                <a:ext cx="9601200" cy="904875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3100" dirty="0">
                    <a:solidFill>
                      <a:srgbClr val="FF0000"/>
                    </a:solidFill>
                  </a:rPr>
                  <a:t>(</a:t>
                </a:r>
                <a:r>
                  <a:rPr lang="en-US" sz="31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sz="3100" dirty="0">
                    <a:solidFill>
                      <a:srgbClr val="FF0000"/>
                    </a:solidFill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1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br>
                  <a:rPr lang="en-US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</a:b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131EEC-3865-4E25-BAC6-A4CF96535E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685800"/>
                <a:ext cx="9601200" cy="904875"/>
              </a:xfrm>
              <a:blipFill>
                <a:blip r:embed="rId2"/>
                <a:stretch>
                  <a:fillRect l="-1270" t="-1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945D4855-EDAF-4131-B7C6-CD020EE0710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53008018"/>
                  </p:ext>
                </p:extLst>
              </p:nvPr>
            </p:nvGraphicFramePr>
            <p:xfrm>
              <a:off x="936590" y="2420304"/>
              <a:ext cx="96012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116696460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1045235732"/>
                        </a:ext>
                      </a:extLst>
                    </a:gridCol>
                    <a:gridCol w="884836">
                      <a:extLst>
                        <a:ext uri="{9D8B030D-6E8A-4147-A177-3AD203B41FA5}">
                          <a16:colId xmlns:a16="http://schemas.microsoft.com/office/drawing/2014/main" val="1595304076"/>
                        </a:ext>
                      </a:extLst>
                    </a:gridCol>
                    <a:gridCol w="715364">
                      <a:extLst>
                        <a:ext uri="{9D8B030D-6E8A-4147-A177-3AD203B41FA5}">
                          <a16:colId xmlns:a16="http://schemas.microsoft.com/office/drawing/2014/main" val="3399626714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1196717411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179717892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1133047005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125209195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28994437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742206047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37848886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9152163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6376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2643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43413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rgbClr val="00206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65696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945D4855-EDAF-4131-B7C6-CD020EE0710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53008018"/>
                  </p:ext>
                </p:extLst>
              </p:nvPr>
            </p:nvGraphicFramePr>
            <p:xfrm>
              <a:off x="936590" y="2420304"/>
              <a:ext cx="96012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116696460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1045235732"/>
                        </a:ext>
                      </a:extLst>
                    </a:gridCol>
                    <a:gridCol w="884836">
                      <a:extLst>
                        <a:ext uri="{9D8B030D-6E8A-4147-A177-3AD203B41FA5}">
                          <a16:colId xmlns:a16="http://schemas.microsoft.com/office/drawing/2014/main" val="1595304076"/>
                        </a:ext>
                      </a:extLst>
                    </a:gridCol>
                    <a:gridCol w="715364">
                      <a:extLst>
                        <a:ext uri="{9D8B030D-6E8A-4147-A177-3AD203B41FA5}">
                          <a16:colId xmlns:a16="http://schemas.microsoft.com/office/drawing/2014/main" val="3399626714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1196717411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179717892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1133047005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125209195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28994437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742206047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37848886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9152163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6376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63" t="-108197" r="-110610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2643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63" t="-208197" r="-110610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43413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63" t="-308197" r="-110610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65696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25A4B-6A11-4217-BB21-793C7F5A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3B8E4-A5D1-4AC7-A66D-C4EFC06D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50A0D4-F688-47BC-BB77-C7E77B6400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91" t="9995" r="2439"/>
          <a:stretch/>
        </p:blipFill>
        <p:spPr>
          <a:xfrm>
            <a:off x="5142323" y="62144"/>
            <a:ext cx="6993454" cy="22645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80D732-678F-4E02-9FAA-6CAD27D5B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514" y="4014531"/>
            <a:ext cx="4533760" cy="264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80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6BD11-D884-4EE8-BE23-A985D901A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8A337-4E8B-43FA-B3CF-194BE1FD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2BB177D4-23B1-4614-8B68-A64C298CC2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600" y="685800"/>
                <a:ext cx="9601200" cy="90487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90000" lnSpcReduction="20000"/>
              </a:bodyPr>
              <a:lstStyle>
                <a:lvl1pPr algn="l" defTabSz="914400" rtl="0" eaLnBrk="1" latinLnBrk="0" hangingPunct="1">
                  <a:lnSpc>
                    <a:spcPct val="89000"/>
                  </a:lnSpc>
                  <a:spcBef>
                    <a:spcPct val="0"/>
                  </a:spcBef>
                  <a:buNone/>
                  <a:defRPr sz="4400" kern="1200" baseline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100" dirty="0">
                    <a:solidFill>
                      <a:srgbClr val="FF0000"/>
                    </a:solidFill>
                  </a:rPr>
                  <a:t>(</a:t>
                </a:r>
                <a:r>
                  <a:rPr lang="en-US" sz="31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sz="3100" dirty="0">
                    <a:solidFill>
                      <a:srgbClr val="FF0000"/>
                    </a:solidFill>
                  </a:rPr>
                  <a:t>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br>
                  <a:rPr lang="en-US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</a:b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2BB177D4-23B1-4614-8B68-A64C298CC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685800"/>
                <a:ext cx="9601200" cy="904875"/>
              </a:xfrm>
              <a:prstGeom prst="rect">
                <a:avLst/>
              </a:prstGeom>
              <a:blipFill>
                <a:blip r:embed="rId2"/>
                <a:stretch>
                  <a:fillRect l="-1270" t="-20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E905D7E-8587-4D3C-BF0A-0A98E6CECA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180"/>
          <a:stretch/>
        </p:blipFill>
        <p:spPr>
          <a:xfrm>
            <a:off x="7859930" y="62230"/>
            <a:ext cx="2877010" cy="21069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0BE34CD7-F96E-4BDB-AA33-B9C47A09DD8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21901688"/>
                  </p:ext>
                </p:extLst>
              </p:nvPr>
            </p:nvGraphicFramePr>
            <p:xfrm>
              <a:off x="963227" y="2081813"/>
              <a:ext cx="921166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7424">
                      <a:extLst>
                        <a:ext uri="{9D8B030D-6E8A-4147-A177-3AD203B41FA5}">
                          <a16:colId xmlns:a16="http://schemas.microsoft.com/office/drawing/2014/main" val="1166964602"/>
                        </a:ext>
                      </a:extLst>
                    </a:gridCol>
                    <a:gridCol w="926113">
                      <a:extLst>
                        <a:ext uri="{9D8B030D-6E8A-4147-A177-3AD203B41FA5}">
                          <a16:colId xmlns:a16="http://schemas.microsoft.com/office/drawing/2014/main" val="1595304076"/>
                        </a:ext>
                      </a:extLst>
                    </a:gridCol>
                    <a:gridCol w="748735">
                      <a:extLst>
                        <a:ext uri="{9D8B030D-6E8A-4147-A177-3AD203B41FA5}">
                          <a16:colId xmlns:a16="http://schemas.microsoft.com/office/drawing/2014/main" val="3399626714"/>
                        </a:ext>
                      </a:extLst>
                    </a:gridCol>
                    <a:gridCol w="837424">
                      <a:extLst>
                        <a:ext uri="{9D8B030D-6E8A-4147-A177-3AD203B41FA5}">
                          <a16:colId xmlns:a16="http://schemas.microsoft.com/office/drawing/2014/main" val="1196717411"/>
                        </a:ext>
                      </a:extLst>
                    </a:gridCol>
                    <a:gridCol w="837424">
                      <a:extLst>
                        <a:ext uri="{9D8B030D-6E8A-4147-A177-3AD203B41FA5}">
                          <a16:colId xmlns:a16="http://schemas.microsoft.com/office/drawing/2014/main" val="1797178926"/>
                        </a:ext>
                      </a:extLst>
                    </a:gridCol>
                    <a:gridCol w="837424">
                      <a:extLst>
                        <a:ext uri="{9D8B030D-6E8A-4147-A177-3AD203B41FA5}">
                          <a16:colId xmlns:a16="http://schemas.microsoft.com/office/drawing/2014/main" val="1133047005"/>
                        </a:ext>
                      </a:extLst>
                    </a:gridCol>
                    <a:gridCol w="837424">
                      <a:extLst>
                        <a:ext uri="{9D8B030D-6E8A-4147-A177-3AD203B41FA5}">
                          <a16:colId xmlns:a16="http://schemas.microsoft.com/office/drawing/2014/main" val="1252091956"/>
                        </a:ext>
                      </a:extLst>
                    </a:gridCol>
                    <a:gridCol w="837424">
                      <a:extLst>
                        <a:ext uri="{9D8B030D-6E8A-4147-A177-3AD203B41FA5}">
                          <a16:colId xmlns:a16="http://schemas.microsoft.com/office/drawing/2014/main" val="289944372"/>
                        </a:ext>
                      </a:extLst>
                    </a:gridCol>
                    <a:gridCol w="837424">
                      <a:extLst>
                        <a:ext uri="{9D8B030D-6E8A-4147-A177-3AD203B41FA5}">
                          <a16:colId xmlns:a16="http://schemas.microsoft.com/office/drawing/2014/main" val="3742206047"/>
                        </a:ext>
                      </a:extLst>
                    </a:gridCol>
                    <a:gridCol w="837424">
                      <a:extLst>
                        <a:ext uri="{9D8B030D-6E8A-4147-A177-3AD203B41FA5}">
                          <a16:colId xmlns:a16="http://schemas.microsoft.com/office/drawing/2014/main" val="3378488866"/>
                        </a:ext>
                      </a:extLst>
                    </a:gridCol>
                    <a:gridCol w="837424">
                      <a:extLst>
                        <a:ext uri="{9D8B030D-6E8A-4147-A177-3AD203B41FA5}">
                          <a16:colId xmlns:a16="http://schemas.microsoft.com/office/drawing/2014/main" val="9152163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6376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2643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gridSpan="10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Multiple each sample with 2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8812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rgbClr val="00206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65696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0BE34CD7-F96E-4BDB-AA33-B9C47A09DD8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21901688"/>
                  </p:ext>
                </p:extLst>
              </p:nvPr>
            </p:nvGraphicFramePr>
            <p:xfrm>
              <a:off x="963227" y="2081813"/>
              <a:ext cx="921166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7424">
                      <a:extLst>
                        <a:ext uri="{9D8B030D-6E8A-4147-A177-3AD203B41FA5}">
                          <a16:colId xmlns:a16="http://schemas.microsoft.com/office/drawing/2014/main" val="1166964602"/>
                        </a:ext>
                      </a:extLst>
                    </a:gridCol>
                    <a:gridCol w="926113">
                      <a:extLst>
                        <a:ext uri="{9D8B030D-6E8A-4147-A177-3AD203B41FA5}">
                          <a16:colId xmlns:a16="http://schemas.microsoft.com/office/drawing/2014/main" val="1595304076"/>
                        </a:ext>
                      </a:extLst>
                    </a:gridCol>
                    <a:gridCol w="748735">
                      <a:extLst>
                        <a:ext uri="{9D8B030D-6E8A-4147-A177-3AD203B41FA5}">
                          <a16:colId xmlns:a16="http://schemas.microsoft.com/office/drawing/2014/main" val="3399626714"/>
                        </a:ext>
                      </a:extLst>
                    </a:gridCol>
                    <a:gridCol w="837424">
                      <a:extLst>
                        <a:ext uri="{9D8B030D-6E8A-4147-A177-3AD203B41FA5}">
                          <a16:colId xmlns:a16="http://schemas.microsoft.com/office/drawing/2014/main" val="1196717411"/>
                        </a:ext>
                      </a:extLst>
                    </a:gridCol>
                    <a:gridCol w="837424">
                      <a:extLst>
                        <a:ext uri="{9D8B030D-6E8A-4147-A177-3AD203B41FA5}">
                          <a16:colId xmlns:a16="http://schemas.microsoft.com/office/drawing/2014/main" val="1797178926"/>
                        </a:ext>
                      </a:extLst>
                    </a:gridCol>
                    <a:gridCol w="837424">
                      <a:extLst>
                        <a:ext uri="{9D8B030D-6E8A-4147-A177-3AD203B41FA5}">
                          <a16:colId xmlns:a16="http://schemas.microsoft.com/office/drawing/2014/main" val="1133047005"/>
                        </a:ext>
                      </a:extLst>
                    </a:gridCol>
                    <a:gridCol w="837424">
                      <a:extLst>
                        <a:ext uri="{9D8B030D-6E8A-4147-A177-3AD203B41FA5}">
                          <a16:colId xmlns:a16="http://schemas.microsoft.com/office/drawing/2014/main" val="1252091956"/>
                        </a:ext>
                      </a:extLst>
                    </a:gridCol>
                    <a:gridCol w="837424">
                      <a:extLst>
                        <a:ext uri="{9D8B030D-6E8A-4147-A177-3AD203B41FA5}">
                          <a16:colId xmlns:a16="http://schemas.microsoft.com/office/drawing/2014/main" val="289944372"/>
                        </a:ext>
                      </a:extLst>
                    </a:gridCol>
                    <a:gridCol w="837424">
                      <a:extLst>
                        <a:ext uri="{9D8B030D-6E8A-4147-A177-3AD203B41FA5}">
                          <a16:colId xmlns:a16="http://schemas.microsoft.com/office/drawing/2014/main" val="3742206047"/>
                        </a:ext>
                      </a:extLst>
                    </a:gridCol>
                    <a:gridCol w="837424">
                      <a:extLst>
                        <a:ext uri="{9D8B030D-6E8A-4147-A177-3AD203B41FA5}">
                          <a16:colId xmlns:a16="http://schemas.microsoft.com/office/drawing/2014/main" val="3378488866"/>
                        </a:ext>
                      </a:extLst>
                    </a:gridCol>
                    <a:gridCol w="837424">
                      <a:extLst>
                        <a:ext uri="{9D8B030D-6E8A-4147-A177-3AD203B41FA5}">
                          <a16:colId xmlns:a16="http://schemas.microsoft.com/office/drawing/2014/main" val="9152163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6376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60" t="-108197" r="-100656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2643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gridSpan="10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Multiple each sample with 2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88127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60" t="-308197" r="-100656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656965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55066C74-DB3B-4BF5-8FE3-D65071C15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8010" y="3597223"/>
            <a:ext cx="4440851" cy="296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5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B5355-8613-4A39-B9BE-1561C6A9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72B65-1351-4125-9A15-029A0992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CC8924DF-47CA-408C-BE47-0F876F5D9E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600" y="685800"/>
                <a:ext cx="9601200" cy="90487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90000" lnSpcReduction="20000"/>
              </a:bodyPr>
              <a:lstStyle>
                <a:lvl1pPr algn="l" defTabSz="914400" rtl="0" eaLnBrk="1" latinLnBrk="0" hangingPunct="1">
                  <a:lnSpc>
                    <a:spcPct val="89000"/>
                  </a:lnSpc>
                  <a:spcBef>
                    <a:spcPct val="0"/>
                  </a:spcBef>
                  <a:buNone/>
                  <a:defRPr sz="4400" kern="1200" baseline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100" dirty="0">
                    <a:solidFill>
                      <a:srgbClr val="FF0000"/>
                    </a:solidFill>
                  </a:rPr>
                  <a:t>(iii)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b>
                      <m:sSubPr>
                        <m:ctrlPr>
                          <a:rPr lang="en-US" sz="3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br>
                  <a:rPr lang="en-US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</a:b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CC8924DF-47CA-408C-BE47-0F876F5D9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685800"/>
                <a:ext cx="9601200" cy="904875"/>
              </a:xfrm>
              <a:prstGeom prst="rect">
                <a:avLst/>
              </a:prstGeom>
              <a:blipFill>
                <a:blip r:embed="rId2"/>
                <a:stretch>
                  <a:fillRect l="-1270" t="-20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7">
                <a:extLst>
                  <a:ext uri="{FF2B5EF4-FFF2-40B4-BE49-F238E27FC236}">
                    <a16:creationId xmlns:a16="http://schemas.microsoft.com/office/drawing/2014/main" id="{A8006928-5DC3-456F-A1F1-18B151FD98F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00460368"/>
                  </p:ext>
                </p:extLst>
              </p:nvPr>
            </p:nvGraphicFramePr>
            <p:xfrm>
              <a:off x="936590" y="1968018"/>
              <a:ext cx="96012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116696460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1045235732"/>
                        </a:ext>
                      </a:extLst>
                    </a:gridCol>
                    <a:gridCol w="884836">
                      <a:extLst>
                        <a:ext uri="{9D8B030D-6E8A-4147-A177-3AD203B41FA5}">
                          <a16:colId xmlns:a16="http://schemas.microsoft.com/office/drawing/2014/main" val="1595304076"/>
                        </a:ext>
                      </a:extLst>
                    </a:gridCol>
                    <a:gridCol w="715364">
                      <a:extLst>
                        <a:ext uri="{9D8B030D-6E8A-4147-A177-3AD203B41FA5}">
                          <a16:colId xmlns:a16="http://schemas.microsoft.com/office/drawing/2014/main" val="3399626714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1196717411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179717892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1133047005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125209195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28994437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742206047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37848886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9152163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6376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2643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43413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rgbClr val="00206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65696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7">
                <a:extLst>
                  <a:ext uri="{FF2B5EF4-FFF2-40B4-BE49-F238E27FC236}">
                    <a16:creationId xmlns:a16="http://schemas.microsoft.com/office/drawing/2014/main" id="{A8006928-5DC3-456F-A1F1-18B151FD98F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00460368"/>
                  </p:ext>
                </p:extLst>
              </p:nvPr>
            </p:nvGraphicFramePr>
            <p:xfrm>
              <a:off x="936590" y="1968018"/>
              <a:ext cx="96012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0100">
                      <a:extLst>
                        <a:ext uri="{9D8B030D-6E8A-4147-A177-3AD203B41FA5}">
                          <a16:colId xmlns:a16="http://schemas.microsoft.com/office/drawing/2014/main" val="116696460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1045235732"/>
                        </a:ext>
                      </a:extLst>
                    </a:gridCol>
                    <a:gridCol w="884836">
                      <a:extLst>
                        <a:ext uri="{9D8B030D-6E8A-4147-A177-3AD203B41FA5}">
                          <a16:colId xmlns:a16="http://schemas.microsoft.com/office/drawing/2014/main" val="1595304076"/>
                        </a:ext>
                      </a:extLst>
                    </a:gridCol>
                    <a:gridCol w="715364">
                      <a:extLst>
                        <a:ext uri="{9D8B030D-6E8A-4147-A177-3AD203B41FA5}">
                          <a16:colId xmlns:a16="http://schemas.microsoft.com/office/drawing/2014/main" val="3399626714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1196717411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179717892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1133047005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125209195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28994437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742206047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378488866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9152163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6376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63" t="-106452" r="-1106107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2643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63" t="-209836" r="-110610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43413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63" t="-309836" r="-110610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656965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723446C-A6C1-4755-88AB-B9F21DD570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14" t="9384" b="6149"/>
          <a:stretch/>
        </p:blipFill>
        <p:spPr>
          <a:xfrm>
            <a:off x="5228948" y="52587"/>
            <a:ext cx="6901031" cy="17796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A002AB-20C5-434A-BC8C-20AF4431A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5393" y="3652373"/>
            <a:ext cx="6194322" cy="280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47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FBC0-775A-4BE4-86E9-DD1DEFA74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w.r.t y-axis for 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EA756-E920-49BE-BACC-84C51082A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preferable to write mathematical representation of signals before applying operations on CTS w.r.t y-axis.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Mathematical Definition of Signals 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CTS are defined in the form of their ranges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29D42-E96D-4B95-87B1-DFBC25CF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D95812-4DF1-4BB9-A544-0046357C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050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53E499-DF46-4596-BADC-460BD0B8CD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511277"/>
                <a:ext cx="9601200" cy="5356123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      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   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𝑂𝑡h𝑒𝑟𝑤𝑖𝑠𝑒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           −3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/4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 0&lt;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        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𝑂𝑡h𝑒𝑟𝑤𝑖𝑠𝑒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?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??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𝑂𝑡h𝑒𝑟𝑤𝑖𝑠𝑒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53E499-DF46-4596-BADC-460BD0B8CD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511277"/>
                <a:ext cx="9601200" cy="535612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0BEFC-111E-4B14-A5F0-9D73422C9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18601-C926-4C16-A5D6-543E335AE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EB72AD-D30E-4432-BEEF-7821C19C7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273" y="2488203"/>
            <a:ext cx="3916755" cy="17568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9AC589-BA61-4866-8226-7CEDBB3D0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284" y="124926"/>
            <a:ext cx="3914220" cy="19444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AFE97C-638F-45BA-98DF-1BAFFB407C0D}"/>
              </a:ext>
            </a:extLst>
          </p:cNvPr>
          <p:cNvSpPr txBox="1"/>
          <p:nvPr/>
        </p:nvSpPr>
        <p:spPr>
          <a:xfrm>
            <a:off x="7089058" y="124926"/>
            <a:ext cx="54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281963-C107-481F-A2A5-B8D5CC95C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9058" y="4519113"/>
            <a:ext cx="4309461" cy="182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17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412594B-8A2E-1B12-C785-A21CD37A9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866" y="226381"/>
            <a:ext cx="4309461" cy="18276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452022-931E-4A95-900E-7CD8F475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23535"/>
          </a:xfrm>
        </p:spPr>
        <p:txBody>
          <a:bodyPr>
            <a:normAutofit/>
          </a:bodyPr>
          <a:lstStyle/>
          <a:p>
            <a:r>
              <a:rPr lang="en-US" sz="3200" dirty="0"/>
              <a:t>How to define ramp signal?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9CEE49-9B3E-42B2-B29B-17BB00F04E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67828" y="1451899"/>
                <a:ext cx="9601200" cy="517972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Define points in which ramp exists</a:t>
                </a:r>
              </a:p>
              <a:p>
                <a:pPr lvl="2"/>
                <a:r>
                  <a:rPr lang="en-US" sz="2400" dirty="0"/>
                  <a:t>Point 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) = (1,0)</a:t>
                </a:r>
              </a:p>
              <a:p>
                <a:pPr lvl="2"/>
                <a:r>
                  <a:rPr lang="en-US" sz="2400" dirty="0"/>
                  <a:t>Point B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) = (2,1)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Write equation for line and put values 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−0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1−0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2−1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9CEE49-9B3E-42B2-B29B-17BB00F04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7828" y="1451899"/>
                <a:ext cx="9601200" cy="5179720"/>
              </a:xfrm>
              <a:blipFill>
                <a:blip r:embed="rId3"/>
                <a:stretch>
                  <a:fillRect l="-571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1716A-9CAF-4B4B-B10C-E69AD0364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61656-24AA-48DF-8880-87304500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83F27-20C4-4BA5-A8B4-1819FD8EF373}"/>
              </a:ext>
            </a:extLst>
          </p:cNvPr>
          <p:cNvSpPr txBox="1"/>
          <p:nvPr/>
        </p:nvSpPr>
        <p:spPr>
          <a:xfrm>
            <a:off x="8273988" y="1768754"/>
            <a:ext cx="9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46092-C9F9-4B4F-8F43-0BE5B2369E79}"/>
              </a:ext>
            </a:extLst>
          </p:cNvPr>
          <p:cNvSpPr txBox="1"/>
          <p:nvPr/>
        </p:nvSpPr>
        <p:spPr>
          <a:xfrm>
            <a:off x="8917203" y="429852"/>
            <a:ext cx="111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62F5836-3085-4D03-9D75-D339CCA00763}"/>
                  </a:ext>
                </a:extLst>
              </p:cNvPr>
              <p:cNvSpPr/>
              <p:nvPr/>
            </p:nvSpPr>
            <p:spPr>
              <a:xfrm>
                <a:off x="7684388" y="3429000"/>
                <a:ext cx="3888419" cy="1271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1&lt;</m:t>
                                    </m:r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&lt;2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      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2&lt;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&lt;4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      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𝑂𝑡h𝑒𝑟𝑤𝑖𝑠𝑒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62F5836-3085-4D03-9D75-D339CCA00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388" y="3429000"/>
                <a:ext cx="3888419" cy="1271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917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FCCAF9-B39E-4EE8-891F-D16F024F934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685800"/>
                <a:ext cx="9601200" cy="1249532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2800" dirty="0">
                    <a:solidFill>
                      <a:srgbClr val="FF0000"/>
                    </a:solidFill>
                  </a:rPr>
                  <a:t>Exp 2: Find and draw waveform for</a:t>
                </a:r>
                <a:br>
                  <a:rPr lang="en-US" sz="2800" dirty="0">
                    <a:solidFill>
                      <a:srgbClr val="FF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br>
                  <a:rPr lang="en-US" sz="2800" dirty="0">
                    <a:solidFill>
                      <a:srgbClr val="FF0000"/>
                    </a:solidFill>
                  </a:rPr>
                </a:br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FCCAF9-B39E-4EE8-891F-D16F024F93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685800"/>
                <a:ext cx="9601200" cy="1249532"/>
              </a:xfrm>
              <a:blipFill>
                <a:blip r:embed="rId2"/>
                <a:stretch>
                  <a:fillRect l="-1270" t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0CDED-0263-4334-B539-FC1138AA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6FAC6-D085-4298-91C5-8A48B3B7E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7FE48F-3EE5-4397-A297-B56857BF7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97" y="2893717"/>
            <a:ext cx="4196179" cy="20845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C8E17F-B532-4A54-897C-DD50E884ABAA}"/>
                  </a:ext>
                </a:extLst>
              </p:cNvPr>
              <p:cNvSpPr txBox="1"/>
              <p:nvPr/>
            </p:nvSpPr>
            <p:spPr>
              <a:xfrm>
                <a:off x="1300816" y="2521897"/>
                <a:ext cx="7671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1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C8E17F-B532-4A54-897C-DD50E884A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816" y="2521897"/>
                <a:ext cx="767124" cy="400110"/>
              </a:xfrm>
              <a:prstGeom prst="rect">
                <a:avLst/>
              </a:prstGeom>
              <a:blipFill>
                <a:blip r:embed="rId4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EDDEC942-B616-40A3-BEDD-3C7B56CA0D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9201" y="2721952"/>
            <a:ext cx="5133004" cy="23212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89E1B2-D31C-4307-9BFE-90F82C4DDA3F}"/>
                  </a:ext>
                </a:extLst>
              </p:cNvPr>
              <p:cNvSpPr txBox="1"/>
              <p:nvPr/>
            </p:nvSpPr>
            <p:spPr>
              <a:xfrm>
                <a:off x="7525543" y="2580718"/>
                <a:ext cx="7671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89E1B2-D31C-4307-9BFE-90F82C4DD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543" y="2580718"/>
                <a:ext cx="767124" cy="400110"/>
              </a:xfrm>
              <a:prstGeom prst="rect">
                <a:avLst/>
              </a:prstGeom>
              <a:blipFill>
                <a:blip r:embed="rId6"/>
                <a:stretch>
                  <a:fillRect r="-8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062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BF663-2D02-4DF1-9157-68311B544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499A5-467E-4D2C-81FE-3960FA41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07AC0A-7A84-4AE2-B99B-C5D4C5B5E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078" y="393431"/>
            <a:ext cx="3237798" cy="16084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9CE79C-B1D3-48D7-BFA1-9CDB3678C34E}"/>
                  </a:ext>
                </a:extLst>
              </p:cNvPr>
              <p:cNvSpPr txBox="1"/>
              <p:nvPr/>
            </p:nvSpPr>
            <p:spPr>
              <a:xfrm>
                <a:off x="1584314" y="100438"/>
                <a:ext cx="7671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1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9CE79C-B1D3-48D7-BFA1-9CDB3678C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314" y="100438"/>
                <a:ext cx="767124" cy="400110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5E8AD426-EA76-4B7D-87B1-0513B36C7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109" y="285575"/>
            <a:ext cx="3722465" cy="16833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3FA9A6-8937-4685-8423-ED8F0A0F9285}"/>
                  </a:ext>
                </a:extLst>
              </p:cNvPr>
              <p:cNvSpPr txBox="1"/>
              <p:nvPr/>
            </p:nvSpPr>
            <p:spPr>
              <a:xfrm>
                <a:off x="8298682" y="-39953"/>
                <a:ext cx="5563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1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3FA9A6-8937-4685-8423-ED8F0A0F9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682" y="-39953"/>
                <a:ext cx="556320" cy="400110"/>
              </a:xfrm>
              <a:prstGeom prst="rect">
                <a:avLst/>
              </a:prstGeom>
              <a:blipFill>
                <a:blip r:embed="rId5"/>
                <a:stretch>
                  <a:fillRect r="-3260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D2F3C79-3D6E-4971-9B35-34EFEDE9D6E6}"/>
                  </a:ext>
                </a:extLst>
              </p:cNvPr>
              <p:cNvSpPr/>
              <p:nvPr/>
            </p:nvSpPr>
            <p:spPr>
              <a:xfrm>
                <a:off x="1295576" y="2130958"/>
                <a:ext cx="3364801" cy="7101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05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       2&lt;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&lt;4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𝑂𝑡h𝑒𝑟𝑤𝑖𝑠𝑒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D2F3C79-3D6E-4971-9B35-34EFEDE9D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576" y="2130958"/>
                <a:ext cx="3364801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7529BDC-1042-4C1D-84F5-EB14B8E095B3}"/>
                  </a:ext>
                </a:extLst>
              </p:cNvPr>
              <p:cNvSpPr/>
              <p:nvPr/>
            </p:nvSpPr>
            <p:spPr>
              <a:xfrm>
                <a:off x="7063913" y="2130958"/>
                <a:ext cx="3364801" cy="976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05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       −3&lt;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&lt;0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/4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0&lt;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&lt;6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     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𝑂𝑡h𝑒𝑟𝑤𝑖𝑠𝑒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7529BDC-1042-4C1D-84F5-EB14B8E095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913" y="2130958"/>
                <a:ext cx="3364801" cy="9766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F4E821CA-59F4-4186-BCFE-4B43F3A69D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59078" y="3264741"/>
                <a:ext cx="9585496" cy="2754319"/>
              </a:xfrm>
            </p:spPr>
            <p:txBody>
              <a:bodyPr/>
              <a:lstStyle/>
              <a:p>
                <a:r>
                  <a:rPr lang="en-US" dirty="0"/>
                  <a:t>First, define the signal in mathematical form</a:t>
                </a:r>
              </a:p>
              <a:p>
                <a:r>
                  <a:rPr lang="en-US" dirty="0"/>
                  <a:t>Now check their ranges. Start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en-US" dirty="0"/>
                  <a:t> and goes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11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0+2=2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          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−3&lt;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&lt;0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0+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/4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/4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 0&lt;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&lt;2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/4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               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&lt;4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0+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/4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/4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&lt;6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F4E821CA-59F4-4186-BCFE-4B43F3A69D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9078" y="3264741"/>
                <a:ext cx="9585496" cy="2754319"/>
              </a:xfrm>
              <a:blipFill>
                <a:blip r:embed="rId8"/>
                <a:stretch>
                  <a:fillRect l="-573" t="-1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>
            <a:extLst>
              <a:ext uri="{FF2B5EF4-FFF2-40B4-BE49-F238E27FC236}">
                <a16:creationId xmlns:a16="http://schemas.microsoft.com/office/drawing/2014/main" id="{F1C2AACB-017F-43BD-A3DF-8BC28B73C434}"/>
              </a:ext>
            </a:extLst>
          </p:cNvPr>
          <p:cNvSpPr/>
          <p:nvPr/>
        </p:nvSpPr>
        <p:spPr>
          <a:xfrm>
            <a:off x="6751037" y="4347819"/>
            <a:ext cx="625751" cy="188840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3F1DCE-640F-4439-AACA-03197F1C848D}"/>
              </a:ext>
            </a:extLst>
          </p:cNvPr>
          <p:cNvSpPr txBox="1"/>
          <p:nvPr/>
        </p:nvSpPr>
        <p:spPr>
          <a:xfrm>
            <a:off x="7454612" y="5107355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you can draw it</a:t>
            </a:r>
          </a:p>
        </p:txBody>
      </p:sp>
    </p:spTree>
    <p:extLst>
      <p:ext uri="{BB962C8B-B14F-4D97-AF65-F5344CB8AC3E}">
        <p14:creationId xmlns:p14="http://schemas.microsoft.com/office/powerpoint/2010/main" val="3879077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B80E-9F0A-4C9A-95CB-FF787C7F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08" y="2709908"/>
            <a:ext cx="9601200" cy="941033"/>
          </a:xfrm>
        </p:spPr>
        <p:txBody>
          <a:bodyPr/>
          <a:lstStyle/>
          <a:p>
            <a:pPr algn="ctr"/>
            <a:r>
              <a:rPr lang="en-US" dirty="0"/>
              <a:t>Thank You !!!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7BD0BA-8B16-4E21-9F16-5FBD80DD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A59B6-83E6-49A7-B81A-E91D8BA1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3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0693-E707-4389-97B7-BF0096B1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2FCB2-30CD-48D7-8574-AD9E1060C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391313" cy="35814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Operations with respect to x-axis (Time axis) / Transformations on the independent variable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Time Shifting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Time Reversal/Folding/Flipping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Time Scaling</a:t>
            </a:r>
          </a:p>
          <a:p>
            <a:r>
              <a:rPr lang="en-US" sz="2400" dirty="0">
                <a:solidFill>
                  <a:srgbClr val="0070C0"/>
                </a:solidFill>
              </a:rPr>
              <a:t>Operations with respect to y-axis (Amplitude) / Transformations on the dependent variable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Amplitude Scaling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Addition and Subtraction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Multiplication and Division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Differentiation and Integration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6F3B1-3199-4024-BE44-3FFF61AC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15385-CC49-4878-8D32-4B8B1EC2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8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576C-EC13-4625-97CA-CFF52AAAB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893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Links for Video 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062CE-A249-4BAF-A0B4-03818C56D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0748"/>
            <a:ext cx="9601200" cy="4661452"/>
          </a:xfrm>
        </p:spPr>
        <p:txBody>
          <a:bodyPr>
            <a:normAutofit/>
          </a:bodyPr>
          <a:lstStyle/>
          <a:p>
            <a:r>
              <a:rPr lang="en-US" b="1" dirty="0"/>
              <a:t>Addition of CT signals</a:t>
            </a:r>
          </a:p>
          <a:p>
            <a:r>
              <a:rPr lang="en-US" dirty="0">
                <a:hlinkClick r:id="rId2"/>
              </a:rPr>
              <a:t>https://www.youtube.com/watch?v=TmkTwJT79yc&amp;list=PLBlnK6fEyqRhG6s3jYIU48CqsT5cyiDTO&amp;index=3</a:t>
            </a:r>
            <a:endParaRPr lang="en-US" dirty="0"/>
          </a:p>
          <a:p>
            <a:r>
              <a:rPr lang="en-US" b="1" dirty="0"/>
              <a:t>Multiplication of CT signals</a:t>
            </a:r>
          </a:p>
          <a:p>
            <a:r>
              <a:rPr lang="en-US" dirty="0">
                <a:hlinkClick r:id="rId3"/>
              </a:rPr>
              <a:t>https://www.youtube.com/watch?v=jPCgU4ghB8Q&amp;list=PLBlnK6fEyqRhG6s3jYIU48CqsT5cyiDTO&amp;index=4</a:t>
            </a:r>
            <a:endParaRPr lang="en-US" dirty="0"/>
          </a:p>
          <a:p>
            <a:r>
              <a:rPr lang="en-US" b="1" dirty="0"/>
              <a:t>Amplitude Scaling of CT signals</a:t>
            </a:r>
          </a:p>
          <a:p>
            <a:r>
              <a:rPr lang="en-US" dirty="0">
                <a:hlinkClick r:id="rId4"/>
              </a:rPr>
              <a:t>https://www.youtube.com/watch?v=sTHbXeiAB_c&amp;list=PLBlnK6fEyqRhG6s3jYIU48CqsT5cyiDTO&amp;index=6</a:t>
            </a:r>
            <a:endParaRPr lang="en-US" dirty="0"/>
          </a:p>
          <a:p>
            <a:r>
              <a:rPr lang="en-US" b="1" dirty="0"/>
              <a:t>Amplitude Shifting of CT signals</a:t>
            </a:r>
          </a:p>
          <a:p>
            <a:r>
              <a:rPr lang="en-US" dirty="0">
                <a:hlinkClick r:id="rId4"/>
              </a:rPr>
              <a:t>https://www.youtube.com/watch?v=sTHbXeiAB_c&amp;list=PLBlnK6fEyqRhG6s3jYIU48CqsT5cyiDTO&amp;index=6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03053-195C-4F0F-912E-551B5018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CE96B-67D5-4729-A25D-2CC780232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8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3904-7CCB-4265-B4E8-0FC6279A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1921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1) Amplitude 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DEE7DB-4D49-44C7-BDEB-702FC4DE5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305017"/>
                <a:ext cx="9601200" cy="1890944"/>
              </a:xfrm>
            </p:spPr>
            <p:txBody>
              <a:bodyPr/>
              <a:lstStyle/>
              <a:p>
                <a:r>
                  <a:rPr lang="en-US" dirty="0"/>
                  <a:t>It either increases or decreases the amplitude of the signal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, amplitude of the signal increases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amplitude of the signal decreases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DEE7DB-4D49-44C7-BDEB-702FC4DE5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305017"/>
                <a:ext cx="9601200" cy="1890944"/>
              </a:xfrm>
              <a:blipFill>
                <a:blip r:embed="rId2"/>
                <a:stretch>
                  <a:fillRect l="-571" t="-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25D3E-F185-4F2A-ACCB-F113673D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2DD0C-CF55-4081-A249-095D0C76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6A4AA3-9F52-4464-B9AF-47B2D9CE9004}"/>
              </a:ext>
            </a:extLst>
          </p:cNvPr>
          <p:cNvSpPr txBox="1">
            <a:spLocks/>
          </p:cNvSpPr>
          <p:nvPr/>
        </p:nvSpPr>
        <p:spPr>
          <a:xfrm>
            <a:off x="1381955" y="3687937"/>
            <a:ext cx="9601200" cy="619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2) Amplitude Flipping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AB8724-4299-4E9D-ADD1-B99C4268EA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05755" y="4307154"/>
                <a:ext cx="9601200" cy="18909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Amplitude of the signal is flipped along horizontal axis.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AB8724-4299-4E9D-ADD1-B99C4268E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755" y="4307154"/>
                <a:ext cx="9601200" cy="1890944"/>
              </a:xfrm>
              <a:prstGeom prst="rect">
                <a:avLst/>
              </a:prstGeom>
              <a:blipFill>
                <a:blip r:embed="rId3"/>
                <a:stretch>
                  <a:fillRect l="-571" t="-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1110BBA-AFD3-40A6-8F59-FF67899E66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473" b="48848"/>
          <a:stretch/>
        </p:blipFill>
        <p:spPr>
          <a:xfrm>
            <a:off x="8643310" y="82134"/>
            <a:ext cx="2950344" cy="19489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4419A3-C4B2-4087-9404-09BD5F6BF8EB}"/>
                  </a:ext>
                </a:extLst>
              </p:cNvPr>
              <p:cNvSpPr txBox="1"/>
              <p:nvPr/>
            </p:nvSpPr>
            <p:spPr>
              <a:xfrm>
                <a:off x="6956024" y="3662040"/>
                <a:ext cx="1305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4419A3-C4B2-4087-9404-09BD5F6BF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024" y="3662040"/>
                <a:ext cx="130501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0B7775C9-801F-468B-BB9B-1670B214CCF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8773"/>
          <a:stretch/>
        </p:blipFill>
        <p:spPr>
          <a:xfrm>
            <a:off x="6300163" y="1791590"/>
            <a:ext cx="5793973" cy="19750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518DFF-59D9-4786-A914-73069954D443}"/>
                  </a:ext>
                </a:extLst>
              </p:cNvPr>
              <p:cNvSpPr txBox="1"/>
              <p:nvPr/>
            </p:nvSpPr>
            <p:spPr>
              <a:xfrm>
                <a:off x="9997058" y="3682534"/>
                <a:ext cx="1305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518DFF-59D9-4786-A914-73069954D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058" y="3682534"/>
                <a:ext cx="130501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B06EBEAB-92C0-4A4C-9BF3-71BBBAC345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3044" y="4695256"/>
            <a:ext cx="2938312" cy="20694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981911-C3D6-4C7C-9CA2-D673BC0ECF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43310" y="4472644"/>
            <a:ext cx="3255144" cy="238535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559491-1C78-413B-AA28-62B58672EA69}"/>
              </a:ext>
            </a:extLst>
          </p:cNvPr>
          <p:cNvCxnSpPr/>
          <p:nvPr/>
        </p:nvCxnSpPr>
        <p:spPr>
          <a:xfrm>
            <a:off x="7065608" y="5379740"/>
            <a:ext cx="1030488" cy="0"/>
          </a:xfrm>
          <a:prstGeom prst="straightConnector1">
            <a:avLst/>
          </a:prstGeom>
          <a:ln w="22225">
            <a:solidFill>
              <a:srgbClr val="0070C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CF91B4B-0CC9-4A79-A021-F9F032198FB0}"/>
              </a:ext>
            </a:extLst>
          </p:cNvPr>
          <p:cNvSpPr txBox="1"/>
          <p:nvPr/>
        </p:nvSpPr>
        <p:spPr>
          <a:xfrm>
            <a:off x="8833605" y="75301"/>
            <a:ext cx="638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6FB9DAD-78F4-4885-9EE2-E4B5E7AE116D}"/>
                  </a:ext>
                </a:extLst>
              </p:cNvPr>
              <p:cNvSpPr txBox="1"/>
              <p:nvPr/>
            </p:nvSpPr>
            <p:spPr>
              <a:xfrm>
                <a:off x="9458063" y="2036501"/>
                <a:ext cx="10387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0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6FB9DAD-78F4-4885-9EE2-E4B5E7AE1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8063" y="2036501"/>
                <a:ext cx="1038795" cy="400110"/>
              </a:xfrm>
              <a:prstGeom prst="rect">
                <a:avLst/>
              </a:prstGeom>
              <a:blipFill>
                <a:blip r:embed="rId10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6029B7-E35F-4AA0-A3F1-46B663ADCF49}"/>
                  </a:ext>
                </a:extLst>
              </p:cNvPr>
              <p:cNvSpPr txBox="1"/>
              <p:nvPr/>
            </p:nvSpPr>
            <p:spPr>
              <a:xfrm>
                <a:off x="7089136" y="1927035"/>
                <a:ext cx="10387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0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6029B7-E35F-4AA0-A3F1-46B663ADC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136" y="1927035"/>
                <a:ext cx="1038795" cy="400110"/>
              </a:xfrm>
              <a:prstGeom prst="rect">
                <a:avLst/>
              </a:prstGeom>
              <a:blipFill>
                <a:blip r:embed="rId11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06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C6FA78-89A0-43BD-9D5D-873A02985F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305017"/>
                <a:ext cx="9601200" cy="1828708"/>
              </a:xfrm>
            </p:spPr>
            <p:txBody>
              <a:bodyPr/>
              <a:lstStyle/>
              <a:p>
                <a:r>
                  <a:rPr lang="en-US" dirty="0"/>
                  <a:t>For CTS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b="0" dirty="0"/>
                  <a:t>For DTS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C6FA78-89A0-43BD-9D5D-873A02985F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305017"/>
                <a:ext cx="9601200" cy="1828708"/>
              </a:xfrm>
              <a:blipFill>
                <a:blip r:embed="rId2"/>
                <a:stretch>
                  <a:fillRect l="-571"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4857A-1C10-4064-8BEE-5BE561C7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221979-EC33-4D7C-B3E0-28685B4E2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F796F9-F3E0-4D31-84D4-F32F226B8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1921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3) Addition and Subtraction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7443AC4-1843-4A88-B9E9-F628904772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600" y="3800566"/>
                <a:ext cx="9601200" cy="25049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For CTS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</a:t>
                </a:r>
                <a:r>
                  <a:rPr lang="en-US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 Multiplication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</a:t>
                </a:r>
                <a:r>
                  <a:rPr lang="en-US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 Division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For DTS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 Multiplication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 Division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7443AC4-1843-4A88-B9E9-F62890477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800566"/>
                <a:ext cx="9601200" cy="2504983"/>
              </a:xfrm>
              <a:prstGeom prst="rect">
                <a:avLst/>
              </a:prstGeom>
              <a:blipFill>
                <a:blip r:embed="rId3"/>
                <a:stretch>
                  <a:fillRect l="-571" t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11B4C85B-CF2B-4C35-A692-737E6FE840A6}"/>
              </a:ext>
            </a:extLst>
          </p:cNvPr>
          <p:cNvSpPr txBox="1">
            <a:spLocks/>
          </p:cNvSpPr>
          <p:nvPr/>
        </p:nvSpPr>
        <p:spPr>
          <a:xfrm>
            <a:off x="1371600" y="3181350"/>
            <a:ext cx="9601200" cy="619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4) Multiplication and Division</a:t>
            </a:r>
          </a:p>
        </p:txBody>
      </p:sp>
    </p:spTree>
    <p:extLst>
      <p:ext uri="{BB962C8B-B14F-4D97-AF65-F5344CB8AC3E}">
        <p14:creationId xmlns:p14="http://schemas.microsoft.com/office/powerpoint/2010/main" val="369841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6791A9-FB0A-4435-81CF-D11BF9F342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305017"/>
                <a:ext cx="9601200" cy="143818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6791A9-FB0A-4435-81CF-D11BF9F342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305017"/>
                <a:ext cx="9601200" cy="1438183"/>
              </a:xfrm>
              <a:blipFill>
                <a:blip r:embed="rId2"/>
                <a:stretch>
                  <a:fillRect l="-571" t="-1695" b="-35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A47E4-B31A-4456-87DF-5E743FF6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434CC-DA27-4A65-BFF0-C8921E72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D06E0B-C548-4B5E-AF64-6CDB85916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1921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5) Differentiation and Integration 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 Only for CTS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9C68E72-B70D-4257-9F39-E0D9585668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600" y="3752942"/>
                <a:ext cx="9601200" cy="14381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9C68E72-B70D-4257-9F39-E0D958566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752942"/>
                <a:ext cx="9601200" cy="1438183"/>
              </a:xfrm>
              <a:prstGeom prst="rect">
                <a:avLst/>
              </a:prstGeom>
              <a:blipFill>
                <a:blip r:embed="rId3"/>
                <a:stretch>
                  <a:fillRect l="-571" t="-4661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BB8ECBAD-1878-4D0D-B23B-059ADF485C35}"/>
              </a:ext>
            </a:extLst>
          </p:cNvPr>
          <p:cNvSpPr txBox="1">
            <a:spLocks/>
          </p:cNvSpPr>
          <p:nvPr/>
        </p:nvSpPr>
        <p:spPr>
          <a:xfrm>
            <a:off x="1371600" y="3133725"/>
            <a:ext cx="9601200" cy="619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6) Difference and Accumulation 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 Only for DTS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385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BACD88E1-16E3-41CB-8A50-36CD03828E3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03845549"/>
                  </p:ext>
                </p:extLst>
              </p:nvPr>
            </p:nvGraphicFramePr>
            <p:xfrm>
              <a:off x="861391" y="1199321"/>
              <a:ext cx="10880035" cy="3413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5965">
                      <a:extLst>
                        <a:ext uri="{9D8B030D-6E8A-4147-A177-3AD203B41FA5}">
                          <a16:colId xmlns:a16="http://schemas.microsoft.com/office/drawing/2014/main" val="3207532147"/>
                        </a:ext>
                      </a:extLst>
                    </a:gridCol>
                    <a:gridCol w="3659020">
                      <a:extLst>
                        <a:ext uri="{9D8B030D-6E8A-4147-A177-3AD203B41FA5}">
                          <a16:colId xmlns:a16="http://schemas.microsoft.com/office/drawing/2014/main" val="3221658792"/>
                        </a:ext>
                      </a:extLst>
                    </a:gridCol>
                    <a:gridCol w="4385050">
                      <a:extLst>
                        <a:ext uri="{9D8B030D-6E8A-4147-A177-3AD203B41FA5}">
                          <a16:colId xmlns:a16="http://schemas.microsoft.com/office/drawing/2014/main" val="178729814"/>
                        </a:ext>
                      </a:extLst>
                    </a:gridCol>
                  </a:tblGrid>
                  <a:tr h="62682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Operations w.r.t Time axis </a:t>
                          </a:r>
                        </a:p>
                        <a:p>
                          <a:r>
                            <a:rPr lang="en-US" dirty="0"/>
                            <a:t>(x-axis)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Operations w.r.t Amplitude axis (y-axis)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4199506"/>
                      </a:ext>
                    </a:extLst>
                  </a:tr>
                  <a:tr h="626828">
                    <a:tc>
                      <a:txBody>
                        <a:bodyPr/>
                        <a:lstStyle/>
                        <a:p>
                          <a:r>
                            <a:rPr lang="en-US" sz="2800" b="1" dirty="0">
                              <a:solidFill>
                                <a:srgbClr val="FF0000"/>
                              </a:solidFill>
                            </a:rPr>
                            <a:t>Shifting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i="0" u="sng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Time Shifting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𝐷𝑒𝑙𝑎𝑦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𝐴𝑑𝑣𝑎𝑛𝑐𝑒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i="0" u="sng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Amplitude Shifting</a:t>
                          </a:r>
                        </a:p>
                        <a:p>
                          <a:pPr algn="ctr"/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2931281"/>
                      </a:ext>
                    </a:extLst>
                  </a:tr>
                  <a:tr h="626828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2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Flipping/Folding/Reversal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800" b="1" i="0" u="sng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Time Folding </a:t>
                          </a:r>
                        </a:p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800" b="0" i="1" u="none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(−</m:t>
                                </m:r>
                                <m:r>
                                  <a:rPr lang="en-US" sz="1800" b="0" i="1" u="none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1800" b="0" i="1" u="none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i="0" u="none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i="0" u="sng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Amplitude Folding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800" b="0" i="1" u="none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800" b="0" i="1" u="none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800" b="0" i="1" u="none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1800" b="0" i="1" u="none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i="0" u="none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7953791"/>
                      </a:ext>
                    </a:extLst>
                  </a:tr>
                  <a:tr h="626828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2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Scaling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i="0" u="sng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Time Scaling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i="0" u="sng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Amplitude Scaling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u="sng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  <m:r>
                                  <a:rPr lang="en-US" b="0" i="1" u="sng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b="0" i="1" u="sng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b="0" i="1" u="sng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b="0" i="1" u="sng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i="0" u="sng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25904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BACD88E1-16E3-41CB-8A50-36CD03828E3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03845549"/>
                  </p:ext>
                </p:extLst>
              </p:nvPr>
            </p:nvGraphicFramePr>
            <p:xfrm>
              <a:off x="861391" y="1199321"/>
              <a:ext cx="10880035" cy="3413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5965">
                      <a:extLst>
                        <a:ext uri="{9D8B030D-6E8A-4147-A177-3AD203B41FA5}">
                          <a16:colId xmlns:a16="http://schemas.microsoft.com/office/drawing/2014/main" val="3207532147"/>
                        </a:ext>
                      </a:extLst>
                    </a:gridCol>
                    <a:gridCol w="3659020">
                      <a:extLst>
                        <a:ext uri="{9D8B030D-6E8A-4147-A177-3AD203B41FA5}">
                          <a16:colId xmlns:a16="http://schemas.microsoft.com/office/drawing/2014/main" val="3221658792"/>
                        </a:ext>
                      </a:extLst>
                    </a:gridCol>
                    <a:gridCol w="4385050">
                      <a:extLst>
                        <a:ext uri="{9D8B030D-6E8A-4147-A177-3AD203B41FA5}">
                          <a16:colId xmlns:a16="http://schemas.microsoft.com/office/drawing/2014/main" val="17872981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Operations w.r.t Time axis </a:t>
                          </a:r>
                        </a:p>
                        <a:p>
                          <a:r>
                            <a:rPr lang="en-US" dirty="0"/>
                            <a:t>(x-axis)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Operations w.r.t Amplitude axis (y-axis)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419950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sz="2800" b="1" dirty="0">
                              <a:solidFill>
                                <a:srgbClr val="FF0000"/>
                              </a:solidFill>
                            </a:rPr>
                            <a:t>Shifting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7833" t="-73333" r="-120667" b="-2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8194" t="-73333" r="-556" b="-20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2931281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2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Flipping/Folding/Reversal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7833" t="-166667" r="-120667" b="-974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8194" t="-166667" r="-556" b="-974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795379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28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Scaling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7833" t="-277333" r="-120667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8194" t="-277333" r="-556" b="-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25904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E6001-F5DB-4C77-BE36-9EBC94162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0EBE1-36EA-47AF-8689-65FE112E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815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BEC5-09BE-4FE4-A1C9-142ADC10E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Operations w.r.t y-axis (amplitude) for DTS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6C370-D98E-46C0-B40E-ABF7E545C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 w.r.t y-axis i.e. amplitude axis for DTS are performed sample by sample basis.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8A0E9-E9EE-4BC9-8F80-B2C62215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45CA2-101D-4F3B-87C5-6F681ABE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0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BF502D-5F7F-4A1C-AA8D-113570E319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9200" y="2807130"/>
                <a:ext cx="9601200" cy="3581400"/>
              </a:xfrm>
            </p:spPr>
            <p:txBody>
              <a:bodyPr/>
              <a:lstStyle/>
              <a:p>
                <a:r>
                  <a:rPr lang="en-US" b="1" dirty="0"/>
                  <a:t>How to write DTS ???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={0,0,1,2,3,0,0,2,2,0}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={0,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,2,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,0}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BF502D-5F7F-4A1C-AA8D-113570E319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2807130"/>
                <a:ext cx="9601200" cy="3581400"/>
              </a:xfrm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73A64-C22A-4B3A-B32B-3E91C7A9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C0DAA-EC59-4A1E-A9A4-B6C713F7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A04FED-6DD0-468A-8CCA-2DD3EB84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" t="9451" r="55425" b="17826"/>
          <a:stretch/>
        </p:blipFill>
        <p:spPr>
          <a:xfrm>
            <a:off x="7130244" y="621437"/>
            <a:ext cx="4860667" cy="26810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6E722FFF-3A13-473D-BE7A-EC40BCB101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600" y="685800"/>
                <a:ext cx="9601200" cy="160020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algn="l" defTabSz="914400" rtl="0" eaLnBrk="1" latinLnBrk="0" hangingPunct="1">
                  <a:lnSpc>
                    <a:spcPct val="89000"/>
                  </a:lnSpc>
                  <a:spcBef>
                    <a:spcPct val="0"/>
                  </a:spcBef>
                  <a:buNone/>
                  <a:defRPr sz="4400" kern="1200" baseline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 1: Plot</a:t>
                </a:r>
              </a:p>
              <a:p>
                <a:pPr marL="571500" indent="-571500">
                  <a:buAutoNum type="romanL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8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571500" indent="-571500">
                  <a:buAutoNum type="romanL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500" indent="-571500">
                  <a:buAutoNum type="romanL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b>
                      <m:sSub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800" dirty="0">
                  <a:solidFill>
                    <a:srgbClr val="FF0000"/>
                  </a:solidFill>
                </a:endParaRPr>
              </a:p>
              <a:p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6E722FFF-3A13-473D-BE7A-EC40BCB10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685800"/>
                <a:ext cx="9601200" cy="1600200"/>
              </a:xfrm>
              <a:prstGeom prst="rect">
                <a:avLst/>
              </a:prstGeom>
              <a:blipFill>
                <a:blip r:embed="rId4"/>
                <a:stretch>
                  <a:fillRect l="-1270" t="-9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71DB16A-84A9-42A2-8104-5DB0DB67ED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732" t="9568" b="744"/>
          <a:stretch/>
        </p:blipFill>
        <p:spPr>
          <a:xfrm>
            <a:off x="6961143" y="3555508"/>
            <a:ext cx="4724844" cy="321210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B1C0C4-612C-44D9-84E6-4CCF3903F8E6}"/>
              </a:ext>
            </a:extLst>
          </p:cNvPr>
          <p:cNvCxnSpPr/>
          <p:nvPr/>
        </p:nvCxnSpPr>
        <p:spPr>
          <a:xfrm flipV="1">
            <a:off x="3143250" y="3959655"/>
            <a:ext cx="0" cy="326595"/>
          </a:xfrm>
          <a:prstGeom prst="straightConnector1">
            <a:avLst/>
          </a:prstGeom>
          <a:ln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E879C9-95DA-4BF8-8DA7-EE8070E2B7E5}"/>
              </a:ext>
            </a:extLst>
          </p:cNvPr>
          <p:cNvCxnSpPr/>
          <p:nvPr/>
        </p:nvCxnSpPr>
        <p:spPr>
          <a:xfrm flipV="1">
            <a:off x="3810000" y="4893105"/>
            <a:ext cx="0" cy="326595"/>
          </a:xfrm>
          <a:prstGeom prst="straightConnector1">
            <a:avLst/>
          </a:prstGeom>
          <a:ln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0D141D-AB3C-4B8E-B202-809A97FF8C07}"/>
              </a:ext>
            </a:extLst>
          </p:cNvPr>
          <p:cNvSpPr txBox="1"/>
          <p:nvPr/>
        </p:nvSpPr>
        <p:spPr>
          <a:xfrm>
            <a:off x="2036363" y="4239037"/>
            <a:ext cx="2821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of sample at zeroth place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034473-032A-4D14-B2D1-6260D2C98CFD}"/>
              </a:ext>
            </a:extLst>
          </p:cNvPr>
          <p:cNvSpPr txBox="1"/>
          <p:nvPr/>
        </p:nvSpPr>
        <p:spPr>
          <a:xfrm>
            <a:off x="2525352" y="5258214"/>
            <a:ext cx="2821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of sample at zeroth place</a:t>
            </a:r>
          </a:p>
        </p:txBody>
      </p:sp>
    </p:spTree>
    <p:extLst>
      <p:ext uri="{BB962C8B-B14F-4D97-AF65-F5344CB8AC3E}">
        <p14:creationId xmlns:p14="http://schemas.microsoft.com/office/powerpoint/2010/main" val="135655057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2976</TotalTime>
  <Words>1174</Words>
  <Application>Microsoft Office PowerPoint</Application>
  <PresentationFormat>Widescreen</PresentationFormat>
  <Paragraphs>295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Cambria Math</vt:lpstr>
      <vt:lpstr>Franklin Gothic Book</vt:lpstr>
      <vt:lpstr>Times New Roman</vt:lpstr>
      <vt:lpstr>Crop</vt:lpstr>
      <vt:lpstr>Lec 3:  Operations on Signals   (dependent Variable) </vt:lpstr>
      <vt:lpstr>Operations on Signals</vt:lpstr>
      <vt:lpstr>Links for Video Lectures</vt:lpstr>
      <vt:lpstr>1) Amplitude Scaling</vt:lpstr>
      <vt:lpstr>3) Addition and Subtraction</vt:lpstr>
      <vt:lpstr>5) Differentiation and Integration  Only for CTS</vt:lpstr>
      <vt:lpstr>PowerPoint Presentation</vt:lpstr>
      <vt:lpstr>Operations w.r.t y-axis (amplitude) for DTS</vt:lpstr>
      <vt:lpstr>PowerPoint Presentation</vt:lpstr>
      <vt:lpstr>(i) y_1 [n]=x_1 [n]+x_2 [n]  </vt:lpstr>
      <vt:lpstr>PowerPoint Presentation</vt:lpstr>
      <vt:lpstr>PowerPoint Presentation</vt:lpstr>
      <vt:lpstr>Operations w.r.t y-axis for CTS</vt:lpstr>
      <vt:lpstr>PowerPoint Presentation</vt:lpstr>
      <vt:lpstr>How to define ramp signal?</vt:lpstr>
      <vt:lpstr>Exp 2: Find and draw waveform for y_1 (t)= x_1 (t)+x_2 (t) </vt:lpstr>
      <vt:lpstr>PowerPoint Presentation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Signals and Systems</dc:title>
  <dc:creator>Ghalzai Ghalzai</dc:creator>
  <cp:lastModifiedBy>Dr. Arsla Khan</cp:lastModifiedBy>
  <cp:revision>329</cp:revision>
  <cp:lastPrinted>2019-02-11T05:46:23Z</cp:lastPrinted>
  <dcterms:created xsi:type="dcterms:W3CDTF">2019-02-07T05:45:40Z</dcterms:created>
  <dcterms:modified xsi:type="dcterms:W3CDTF">2023-02-26T18:34:45Z</dcterms:modified>
</cp:coreProperties>
</file>