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4"/>
  </p:notesMasterIdLst>
  <p:sldIdLst>
    <p:sldId id="256" r:id="rId2"/>
    <p:sldId id="311" r:id="rId3"/>
    <p:sldId id="305" r:id="rId4"/>
    <p:sldId id="260" r:id="rId5"/>
    <p:sldId id="331" r:id="rId6"/>
    <p:sldId id="334" r:id="rId7"/>
    <p:sldId id="262" r:id="rId8"/>
    <p:sldId id="335" r:id="rId9"/>
    <p:sldId id="336" r:id="rId10"/>
    <p:sldId id="337" r:id="rId11"/>
    <p:sldId id="340" r:id="rId12"/>
    <p:sldId id="341" r:id="rId13"/>
    <p:sldId id="342" r:id="rId14"/>
    <p:sldId id="343" r:id="rId15"/>
    <p:sldId id="298" r:id="rId16"/>
    <p:sldId id="299" r:id="rId17"/>
    <p:sldId id="312" r:id="rId18"/>
    <p:sldId id="313" r:id="rId19"/>
    <p:sldId id="330" r:id="rId20"/>
    <p:sldId id="345" r:id="rId21"/>
    <p:sldId id="346" r:id="rId22"/>
    <p:sldId id="339" r:id="rId23"/>
    <p:sldId id="338" r:id="rId24"/>
    <p:sldId id="314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72" r:id="rId33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55.emf"/><Relationship Id="rId7" Type="http://schemas.openxmlformats.org/officeDocument/2006/relationships/image" Target="../media/image3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311.png"/><Relationship Id="rId4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9518"/>
            <a:ext cx="8500824" cy="1436446"/>
          </a:xfrm>
        </p:spPr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4:</a:t>
            </a: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</a:rPr>
              <a:t>Elementary signals 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+ 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Differentiation Operation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71184"/>
            <a:ext cx="6831673" cy="1086237"/>
          </a:xfrm>
        </p:spPr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ABDC98-30EA-4502-8F20-0D1782E69C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57324" y="685800"/>
                <a:ext cx="10178085" cy="714375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Exp 4.1: Evaluate i)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 ii)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ABDC98-30EA-4502-8F20-0D1782E69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57324" y="685800"/>
                <a:ext cx="10178085" cy="714375"/>
              </a:xfrm>
              <a:blipFill>
                <a:blip r:embed="rId2"/>
                <a:stretch>
                  <a:fillRect l="-1198" t="-3419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14CFE-5691-440B-82AD-452F0D5FE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3050"/>
                <a:ext cx="9601200" cy="43243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ii)</a:t>
                </a:r>
                <a:r>
                  <a:rPr lang="en-US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          = 0</a:t>
                </a:r>
              </a:p>
              <a:p>
                <a:endParaRPr lang="en-US" dirty="0"/>
              </a:p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14CFE-5691-440B-82AD-452F0D5FE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3050"/>
                <a:ext cx="9601200" cy="4324350"/>
              </a:xfrm>
              <a:blipFill>
                <a:blip r:embed="rId3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872FA-5473-4216-8263-46F97777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5FC56-5654-4844-995C-113392A3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BC2386-1C0D-4FFE-BDA4-05E9E7D376FD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172200" y="1543050"/>
            <a:ext cx="0" cy="4324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520BCF-1ABC-4BD0-BF4D-24DA00F80CDD}"/>
              </a:ext>
            </a:extLst>
          </p:cNvPr>
          <p:cNvSpPr txBox="1"/>
          <p:nvPr/>
        </p:nvSpPr>
        <p:spPr>
          <a:xfrm>
            <a:off x="6305552" y="2686050"/>
            <a:ext cx="495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*Unit impulse should be present between the limits of integration </a:t>
            </a:r>
          </a:p>
        </p:txBody>
      </p:sp>
    </p:spTree>
    <p:extLst>
      <p:ext uri="{BB962C8B-B14F-4D97-AF65-F5344CB8AC3E}">
        <p14:creationId xmlns:p14="http://schemas.microsoft.com/office/powerpoint/2010/main" val="408445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2A2D-6319-4C5A-A033-1A78751F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FCF79-5356-41C0-A904-CF5C2FCB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FC7E8-A2C7-4198-BE0E-719E12C9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2CE29-5C88-4BB3-B43B-CA9E816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03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Exp 4.2: Evaluate the following integrals</a:t>
            </a:r>
            <a:br>
              <a:rPr lang="en-US" sz="2800" dirty="0">
                <a:solidFill>
                  <a:srgbClr val="0070C0"/>
                </a:solidFill>
              </a:rPr>
            </a:br>
            <a:br>
              <a:rPr lang="en-US" sz="2800" dirty="0">
                <a:solidFill>
                  <a:srgbClr val="0070C0"/>
                </a:solidFill>
              </a:rPr>
            </a:b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7ECDC-A566-45C0-B81C-39CB1D11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04" y="2286000"/>
            <a:ext cx="4062054" cy="26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6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A959-0DB4-43DA-8A13-F615DCED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5681"/>
            <a:ext cx="9601200" cy="14859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Solution: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C702-A989-4193-9E9D-6C415E70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8283"/>
            <a:ext cx="9601200" cy="4509117"/>
          </a:xfrm>
        </p:spPr>
        <p:txBody>
          <a:bodyPr/>
          <a:lstStyle/>
          <a:p>
            <a:r>
              <a:rPr lang="en-US" b="1" dirty="0"/>
              <a:t>(a)</a:t>
            </a:r>
          </a:p>
          <a:p>
            <a:endParaRPr lang="en-US" dirty="0"/>
          </a:p>
          <a:p>
            <a:r>
              <a:rPr lang="en-US" b="1" dirty="0"/>
              <a:t>(b)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(c)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(d)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6D17F-B383-4180-B2D1-BD7D55ED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3E0D-195A-4088-8EEC-193E5607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C091B-68F5-4A87-97F9-B97E5471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22" y="1156280"/>
            <a:ext cx="5038726" cy="842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DFAB2-59EA-453A-9917-16F48520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22" y="2001581"/>
            <a:ext cx="2904432" cy="901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9B6DE-9DCE-4B81-AEEA-899EA1BD5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222" y="2892674"/>
            <a:ext cx="5932595" cy="1386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763B0-049E-49BC-AFD1-FB898CE68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222" y="4281807"/>
            <a:ext cx="6522405" cy="18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5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4E2BBA-62F8-498F-81A0-780A355D66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809625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DT Unit Sample Signal/ Unit Impulse Sequence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4E2BBA-62F8-498F-81A0-780A355D6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809625"/>
              </a:xfrm>
              <a:blipFill>
                <a:blip r:embed="rId2"/>
                <a:stretch>
                  <a:fillRect l="-1587"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65162-228F-4A09-9E88-63CD1FA1F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Amplitude of unit sample is ‘1’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it has zero value at all other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dirty="0"/>
                  <a:t>   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]={…,0,0,0,1,0,0,0,…}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not the sampled version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i="1" dirty="0">
                    <a:solidFill>
                      <a:srgbClr val="FF0000"/>
                    </a:solidFill>
                  </a:rPr>
                  <a:t>The main difference is Area under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while Amplitude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65162-228F-4A09-9E88-63CD1FA1F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16DCC-0F56-4AE5-8AA0-CBCEA2F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Arsla Khan, CUI Lahore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9AA92-0CA3-43F7-9577-4DC3D64D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F051D7-5847-4B1E-BE74-DCF503F3DE90}"/>
              </a:ext>
            </a:extLst>
          </p:cNvPr>
          <p:cNvCxnSpPr>
            <a:cxnSpLocks/>
          </p:cNvCxnSpPr>
          <p:nvPr/>
        </p:nvCxnSpPr>
        <p:spPr>
          <a:xfrm flipV="1">
            <a:off x="7340546" y="3653719"/>
            <a:ext cx="0" cy="19308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2AF735F-0762-492E-864C-CFD19A1E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37" y="2842690"/>
            <a:ext cx="3168814" cy="18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4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6B7A-7459-454C-8B6A-C5565834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82D0-E0F5-4E7B-BB5F-ED8ACC59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30367-D61B-4BF1-BC48-9985012C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94092-FA67-481C-8EC5-78208579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59E24-6BEC-4B0D-958D-E1F9647E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76" y="1470592"/>
            <a:ext cx="4493919" cy="2574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61862-C56C-4A01-BC86-4F052C28A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16"/>
          <a:stretch/>
        </p:blipFill>
        <p:spPr>
          <a:xfrm>
            <a:off x="1433744" y="1206808"/>
            <a:ext cx="4142131" cy="2935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FABF4C-3889-4767-965F-FFB1080D3F7F}"/>
              </a:ext>
            </a:extLst>
          </p:cNvPr>
          <p:cNvSpPr txBox="1"/>
          <p:nvPr/>
        </p:nvSpPr>
        <p:spPr>
          <a:xfrm>
            <a:off x="2633513" y="2280027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(Area/ Strength)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8D5AF-B810-4EEA-948E-03A949ED347F}"/>
              </a:ext>
            </a:extLst>
          </p:cNvPr>
          <p:cNvSpPr txBox="1"/>
          <p:nvPr/>
        </p:nvSpPr>
        <p:spPr>
          <a:xfrm>
            <a:off x="8762260" y="2464693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227489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E96A-41D3-487A-9C24-0C87251D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7262"/>
            <a:ext cx="9601200" cy="4580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33395-058F-478A-BA30-253AE0AD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610B-3277-4B18-AF97-6520656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36658D57-FA2B-4A89-A2FD-700BCD9FB7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4490662"/>
                  </p:ext>
                </p:extLst>
              </p:nvPr>
            </p:nvGraphicFramePr>
            <p:xfrm>
              <a:off x="1096392" y="306603"/>
              <a:ext cx="10631010" cy="5531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782">
                      <a:extLst>
                        <a:ext uri="{9D8B030D-6E8A-4147-A177-3AD203B41FA5}">
                          <a16:colId xmlns:a16="http://schemas.microsoft.com/office/drawing/2014/main" val="2548518439"/>
                        </a:ext>
                      </a:extLst>
                    </a:gridCol>
                    <a:gridCol w="4601457">
                      <a:extLst>
                        <a:ext uri="{9D8B030D-6E8A-4147-A177-3AD203B41FA5}">
                          <a16:colId xmlns:a16="http://schemas.microsoft.com/office/drawing/2014/main" val="3588010344"/>
                        </a:ext>
                      </a:extLst>
                    </a:gridCol>
                    <a:gridCol w="4225771">
                      <a:extLst>
                        <a:ext uri="{9D8B030D-6E8A-4147-A177-3AD203B41FA5}">
                          <a16:colId xmlns:a16="http://schemas.microsoft.com/office/drawing/2014/main" val="39007749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CT unit impulse signal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DT unit sample signal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4237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Definition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Area under unit impulse approaches ‘1’ as its width approaches zero. Thus, it has zero value everywhere except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Amplitude of unit sample is ‘1’ 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dirty="0"/>
                            <a:t> and it has zero value at all other values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2114518"/>
                      </a:ext>
                    </a:extLst>
                  </a:tr>
                  <a:tr h="95284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Mathematical representation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≠0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    when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≠0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or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]={…,0,0,0,1,0,0,0,…}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2507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Waveform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40367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Significance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 is not the sampled version</a:t>
                          </a:r>
                          <a:r>
                            <a:rPr lang="en-US" baseline="0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.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The main difference is</a:t>
                          </a:r>
                          <a:r>
                            <a:rPr lang="en-US" i="1" baseline="0" dirty="0">
                              <a:solidFill>
                                <a:srgbClr val="FF0000"/>
                              </a:solidFill>
                            </a:rPr>
                            <a:t> Area under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 while Amplitude of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97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36658D57-FA2B-4A89-A2FD-700BCD9FB7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4490662"/>
                  </p:ext>
                </p:extLst>
              </p:nvPr>
            </p:nvGraphicFramePr>
            <p:xfrm>
              <a:off x="1096392" y="306603"/>
              <a:ext cx="10631010" cy="5531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782">
                      <a:extLst>
                        <a:ext uri="{9D8B030D-6E8A-4147-A177-3AD203B41FA5}">
                          <a16:colId xmlns:a16="http://schemas.microsoft.com/office/drawing/2014/main" val="2548518439"/>
                        </a:ext>
                      </a:extLst>
                    </a:gridCol>
                    <a:gridCol w="4601457">
                      <a:extLst>
                        <a:ext uri="{9D8B030D-6E8A-4147-A177-3AD203B41FA5}">
                          <a16:colId xmlns:a16="http://schemas.microsoft.com/office/drawing/2014/main" val="3588010344"/>
                        </a:ext>
                      </a:extLst>
                    </a:gridCol>
                    <a:gridCol w="4225771">
                      <a:extLst>
                        <a:ext uri="{9D8B030D-6E8A-4147-A177-3AD203B41FA5}">
                          <a16:colId xmlns:a16="http://schemas.microsoft.com/office/drawing/2014/main" val="39007749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338" t="-8333" r="-92450" b="-1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85" t="-8333" r="-576" b="-1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2374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Definition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338" t="-43333" r="-92450" b="-4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585" t="-43333" r="-576" b="-4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114518"/>
                      </a:ext>
                    </a:extLst>
                  </a:tr>
                  <a:tr h="159956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Mathematical representation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338" t="-81749" r="-92450" b="-171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585" t="-81749" r="-576" b="-171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078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Waveform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403679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Significance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97" t="-769524" r="-276" b="-1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97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57DC0-395A-4DDB-A3BA-B81E70373F86}"/>
              </a:ext>
            </a:extLst>
          </p:cNvPr>
          <p:cNvCxnSpPr>
            <a:cxnSpLocks/>
          </p:cNvCxnSpPr>
          <p:nvPr/>
        </p:nvCxnSpPr>
        <p:spPr>
          <a:xfrm flipV="1">
            <a:off x="9588446" y="2541364"/>
            <a:ext cx="0" cy="193088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F522826-D167-444D-9628-2ABFEC76F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00" y="3324392"/>
            <a:ext cx="2157597" cy="1622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72864C-3312-4A85-B2E1-34581D40D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85" y="3483418"/>
            <a:ext cx="2511475" cy="14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8AB24-485B-4AF6-8BCD-67F06F06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5913C-3AE5-48E0-8BC6-DA6A40E6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96B8FE-49BD-43D1-853B-C5C2C714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7262"/>
            <a:ext cx="9601200" cy="4580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C3159D8-1574-4A1E-925E-1A4BA884F8C9}"/>
              </a:ext>
            </a:extLst>
          </p:cNvPr>
          <p:cNvSpPr txBox="1">
            <a:spLocks/>
          </p:cNvSpPr>
          <p:nvPr/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2673E26-E469-444C-A5DC-405BB5428FF5}"/>
              </a:ext>
            </a:extLst>
          </p:cNvPr>
          <p:cNvSpPr txBox="1">
            <a:spLocks/>
          </p:cNvSpPr>
          <p:nvPr/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8C34D5-246A-417C-912C-3CC445D3F1D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01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3. Unit Ramp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5">
                <a:extLst>
                  <a:ext uri="{FF2B5EF4-FFF2-40B4-BE49-F238E27FC236}">
                    <a16:creationId xmlns:a16="http://schemas.microsoft.com/office/drawing/2014/main" id="{CA677413-796A-49AA-9A6A-518257DFE1D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3026242"/>
                  </p:ext>
                </p:extLst>
              </p:nvPr>
            </p:nvGraphicFramePr>
            <p:xfrm>
              <a:off x="1219200" y="1287262"/>
              <a:ext cx="10631010" cy="40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782">
                      <a:extLst>
                        <a:ext uri="{9D8B030D-6E8A-4147-A177-3AD203B41FA5}">
                          <a16:colId xmlns:a16="http://schemas.microsoft.com/office/drawing/2014/main" val="2548518439"/>
                        </a:ext>
                      </a:extLst>
                    </a:gridCol>
                    <a:gridCol w="4601457">
                      <a:extLst>
                        <a:ext uri="{9D8B030D-6E8A-4147-A177-3AD203B41FA5}">
                          <a16:colId xmlns:a16="http://schemas.microsoft.com/office/drawing/2014/main" val="3588010344"/>
                        </a:ext>
                      </a:extLst>
                    </a:gridCol>
                    <a:gridCol w="4225771">
                      <a:extLst>
                        <a:ext uri="{9D8B030D-6E8A-4147-A177-3AD203B41FA5}">
                          <a16:colId xmlns:a16="http://schemas.microsoft.com/office/drawing/2014/main" val="39007749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CT unit impulse signal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DT unit sample signal 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4237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Definition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It is linearly growing function for positive values of time.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2114518"/>
                      </a:ext>
                    </a:extLst>
                  </a:tr>
                  <a:tr h="95284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Mathematical representation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≥0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&lt;0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≥0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&lt;0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2507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Waveform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40367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Significance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Ramp function indicates linear function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9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5">
                <a:extLst>
                  <a:ext uri="{FF2B5EF4-FFF2-40B4-BE49-F238E27FC236}">
                    <a16:creationId xmlns:a16="http://schemas.microsoft.com/office/drawing/2014/main" id="{CA677413-796A-49AA-9A6A-518257DFE1D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3026242"/>
                  </p:ext>
                </p:extLst>
              </p:nvPr>
            </p:nvGraphicFramePr>
            <p:xfrm>
              <a:off x="1219200" y="1287262"/>
              <a:ext cx="10631010" cy="40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782">
                      <a:extLst>
                        <a:ext uri="{9D8B030D-6E8A-4147-A177-3AD203B41FA5}">
                          <a16:colId xmlns:a16="http://schemas.microsoft.com/office/drawing/2014/main" val="2548518439"/>
                        </a:ext>
                      </a:extLst>
                    </a:gridCol>
                    <a:gridCol w="4601457">
                      <a:extLst>
                        <a:ext uri="{9D8B030D-6E8A-4147-A177-3AD203B41FA5}">
                          <a16:colId xmlns:a16="http://schemas.microsoft.com/office/drawing/2014/main" val="3588010344"/>
                        </a:ext>
                      </a:extLst>
                    </a:gridCol>
                    <a:gridCol w="4225771">
                      <a:extLst>
                        <a:ext uri="{9D8B030D-6E8A-4147-A177-3AD203B41FA5}">
                          <a16:colId xmlns:a16="http://schemas.microsoft.com/office/drawing/2014/main" val="39007749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470" t="-8333" r="-92450" b="-10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948" t="-8333" r="-722" b="-10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237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Definition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It is linearly growing function for positive values of time.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2114518"/>
                      </a:ext>
                    </a:extLst>
                  </a:tr>
                  <a:tr h="95284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Mathematical representation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70" t="-80255" r="-92450" b="-257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948" t="-80255" r="-722" b="-257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078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Waveform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40367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Significance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Ramp function indicates linear function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697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10015E6-C4C1-4734-879D-33D4D1892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588" y="3062023"/>
            <a:ext cx="3145950" cy="17906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7746DF-E446-4023-B7C2-D9BE935C8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082" y="3062023"/>
            <a:ext cx="3431926" cy="18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6024-8278-497D-8A30-16BD9C0C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8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Relationship between the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079AAC-F404-41A5-8A16-5E9B84AF1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unit ramp function is defined as,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Differentiating w.r.t ‘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’ gives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or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079AAC-F404-41A5-8A16-5E9B84AF1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b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7A6B6-BFC3-4DE4-8AD2-A08CCD3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9F4B1-C234-4FBC-808E-8F39F02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497805-817B-45A4-8372-1104BFD23E92}"/>
              </a:ext>
            </a:extLst>
          </p:cNvPr>
          <p:cNvSpPr txBox="1">
            <a:spLocks/>
          </p:cNvSpPr>
          <p:nvPr/>
        </p:nvSpPr>
        <p:spPr>
          <a:xfrm>
            <a:off x="1371600" y="1526560"/>
            <a:ext cx="9601200" cy="462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1. Relationship between Unit step and Unit ramp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B530E-02DF-4DF0-8365-16105AFF1EBC}"/>
              </a:ext>
            </a:extLst>
          </p:cNvPr>
          <p:cNvSpPr txBox="1"/>
          <p:nvPr/>
        </p:nvSpPr>
        <p:spPr>
          <a:xfrm>
            <a:off x="1819922" y="5308851"/>
            <a:ext cx="4403325" cy="5437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96728-8A43-43AD-8A96-00B42D640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35837"/>
                <a:ext cx="9601200" cy="4331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96728-8A43-43AD-8A96-00B42D640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35837"/>
                <a:ext cx="9601200" cy="4331563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F92A-7E1E-4B7A-B925-B4C9E490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D33CA-50A4-4EDF-BC9D-D4A3C9A5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23D8FD-AB1E-4387-AFC4-1B895DE3C818}"/>
              </a:ext>
            </a:extLst>
          </p:cNvPr>
          <p:cNvSpPr txBox="1">
            <a:spLocks/>
          </p:cNvSpPr>
          <p:nvPr/>
        </p:nvSpPr>
        <p:spPr>
          <a:xfrm>
            <a:off x="1371600" y="922879"/>
            <a:ext cx="9601200" cy="462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2. Relationship between Unit step and Unit Impulse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33543-416C-4D9F-99B6-A5CECBB19132}"/>
              </a:ext>
            </a:extLst>
          </p:cNvPr>
          <p:cNvSpPr txBox="1"/>
          <p:nvPr/>
        </p:nvSpPr>
        <p:spPr>
          <a:xfrm>
            <a:off x="1630654" y="1535837"/>
            <a:ext cx="3633803" cy="156247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0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66D28-D76A-42A9-A6CB-AC70C6C6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67479-011F-47C0-8902-61BCEECF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CB13CE55-29DA-4C8F-9F39-BCE208F382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67828" y="1487010"/>
                <a:ext cx="9601200" cy="1941990"/>
              </a:xfrm>
            </p:spPr>
            <p:txBody>
              <a:bodyPr>
                <a:normAutofit/>
              </a:bodyPr>
              <a:lstStyle/>
              <a:p>
                <a:r>
                  <a:rPr lang="en-US" sz="3100" dirty="0">
                    <a:solidFill>
                      <a:srgbClr val="FF0000"/>
                    </a:solidFill>
                  </a:rPr>
                  <a:t>P.P 4.1: </a:t>
                </a:r>
                <a:br>
                  <a:rPr lang="en-US" sz="3100" dirty="0">
                    <a:solidFill>
                      <a:srgbClr val="FF0000"/>
                    </a:solidFill>
                  </a:rPr>
                </a:br>
                <a:br>
                  <a:rPr lang="en-US" sz="3100" dirty="0">
                    <a:solidFill>
                      <a:srgbClr val="FF0000"/>
                    </a:solidFill>
                  </a:rPr>
                </a:br>
                <a:r>
                  <a:rPr lang="en-US" sz="3100" dirty="0">
                    <a:solidFill>
                      <a:schemeClr val="tx1"/>
                    </a:solidFill>
                  </a:rPr>
                  <a:t>How can we write </a:t>
                </a:r>
                <a14:m>
                  <m:oMath xmlns:m="http://schemas.openxmlformats.org/officeDocument/2006/math">
                    <m:r>
                      <a:rPr lang="en-US" sz="3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100" dirty="0">
                    <a:solidFill>
                      <a:schemeClr val="tx1"/>
                    </a:solidFill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100" dirty="0">
                    <a:solidFill>
                      <a:schemeClr val="tx1"/>
                    </a:solidFill>
                  </a:rPr>
                  <a:t> </a:t>
                </a:r>
                <a:br>
                  <a:rPr lang="en-US" sz="3100" dirty="0">
                    <a:solidFill>
                      <a:schemeClr val="tx1"/>
                    </a:solidFill>
                  </a:rPr>
                </a:br>
                <a:r>
                  <a:rPr lang="en-US" sz="3100" dirty="0">
                    <a:solidFill>
                      <a:schemeClr val="tx1"/>
                    </a:solidFill>
                  </a:rPr>
                  <a:t>Also write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100" dirty="0">
                    <a:solidFill>
                      <a:schemeClr val="tx1"/>
                    </a:solidFill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sz="3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CB13CE55-29DA-4C8F-9F39-BCE208F38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67828" y="1487010"/>
                <a:ext cx="9601200" cy="1941990"/>
              </a:xfrm>
              <a:blipFill>
                <a:blip r:embed="rId2"/>
                <a:stretch>
                  <a:fillRect l="-1587" t="-6897" b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15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118F-BB18-44C2-AC05-B077D229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7691"/>
          </a:xfrm>
        </p:spPr>
        <p:txBody>
          <a:bodyPr/>
          <a:lstStyle/>
          <a:p>
            <a:r>
              <a:rPr lang="en-US" dirty="0"/>
              <a:t>Basic / Elementary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A10B-FB95-4E46-82F5-BCB032A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r>
              <a:rPr lang="en-US" dirty="0"/>
              <a:t>Standard signals are used for the analysis of systems. These signals are;</a:t>
            </a:r>
          </a:p>
          <a:p>
            <a:pPr lvl="1"/>
            <a:r>
              <a:rPr lang="en-US" dirty="0"/>
              <a:t>Unit step function</a:t>
            </a:r>
          </a:p>
          <a:p>
            <a:pPr lvl="1"/>
            <a:r>
              <a:rPr lang="en-US" dirty="0"/>
              <a:t>Unit impulse or Delta function</a:t>
            </a:r>
          </a:p>
          <a:p>
            <a:pPr lvl="1"/>
            <a:r>
              <a:rPr lang="en-US" dirty="0"/>
              <a:t>Unit ramp function</a:t>
            </a:r>
          </a:p>
          <a:p>
            <a:pPr lvl="1"/>
            <a:r>
              <a:rPr lang="en-US" dirty="0"/>
              <a:t>Complex exponential function</a:t>
            </a:r>
          </a:p>
          <a:p>
            <a:pPr lvl="1"/>
            <a:r>
              <a:rPr lang="en-US" dirty="0"/>
              <a:t>Sinusoidal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DF4D2-5CE3-4BC6-9916-B7F2E2A2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A59C-6878-4831-AB5B-7D0F39FB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E16567E4-A9C6-4D40-95D8-54D6181266AB}"/>
              </a:ext>
            </a:extLst>
          </p:cNvPr>
          <p:cNvSpPr/>
          <p:nvPr/>
        </p:nvSpPr>
        <p:spPr>
          <a:xfrm>
            <a:off x="5389615" y="5915967"/>
            <a:ext cx="33646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F0F0F-059B-4417-A089-0925DBD2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6441"/>
            <a:ext cx="9601200" cy="53044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Exp 4.3:</a:t>
            </a:r>
            <a:r>
              <a:rPr lang="en-US" sz="2800" dirty="0">
                <a:solidFill>
                  <a:srgbClr val="0070C0"/>
                </a:solidFill>
              </a:rPr>
              <a:t> Draw waveform for the differentiated signal (****)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E1A4B-BC03-4C4D-9C52-1567693E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A2BD8-A029-4998-B1B6-D1A9F5ED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4B6E-CD73-497F-8312-85D8044A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033D35-6C2C-4124-A2FD-BA82013E3DE8}"/>
              </a:ext>
            </a:extLst>
          </p:cNvPr>
          <p:cNvCxnSpPr/>
          <p:nvPr/>
        </p:nvCxnSpPr>
        <p:spPr>
          <a:xfrm>
            <a:off x="3142695" y="5215539"/>
            <a:ext cx="563732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2F57F4-779A-4CCF-A8F6-B2840AB49E05}"/>
              </a:ext>
            </a:extLst>
          </p:cNvPr>
          <p:cNvCxnSpPr>
            <a:cxnSpLocks/>
          </p:cNvCxnSpPr>
          <p:nvPr/>
        </p:nvCxnSpPr>
        <p:spPr>
          <a:xfrm>
            <a:off x="4492101" y="3981542"/>
            <a:ext cx="8878" cy="24002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BEDC5E-7349-4122-8185-7979FC916783}"/>
              </a:ext>
            </a:extLst>
          </p:cNvPr>
          <p:cNvCxnSpPr/>
          <p:nvPr/>
        </p:nvCxnSpPr>
        <p:spPr>
          <a:xfrm flipV="1">
            <a:off x="4500979" y="4656245"/>
            <a:ext cx="0" cy="5592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7F5F5A-398F-4A4B-9056-F84272574056}"/>
              </a:ext>
            </a:extLst>
          </p:cNvPr>
          <p:cNvCxnSpPr>
            <a:cxnSpLocks/>
          </p:cNvCxnSpPr>
          <p:nvPr/>
        </p:nvCxnSpPr>
        <p:spPr>
          <a:xfrm>
            <a:off x="5326602" y="5215539"/>
            <a:ext cx="0" cy="98542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918DB9-7EDF-4347-A472-0A99C34E4535}"/>
              </a:ext>
            </a:extLst>
          </p:cNvPr>
          <p:cNvCxnSpPr>
            <a:cxnSpLocks/>
          </p:cNvCxnSpPr>
          <p:nvPr/>
        </p:nvCxnSpPr>
        <p:spPr>
          <a:xfrm flipV="1">
            <a:off x="6943817" y="4243464"/>
            <a:ext cx="0" cy="97207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29208C-1CCA-4CFD-8376-7698D8B03E09}"/>
              </a:ext>
            </a:extLst>
          </p:cNvPr>
          <p:cNvSpPr txBox="1"/>
          <p:nvPr/>
        </p:nvSpPr>
        <p:spPr>
          <a:xfrm>
            <a:off x="4101746" y="4523736"/>
            <a:ext cx="58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9DB600-2AFD-465C-923D-8C75F943D591}"/>
              </a:ext>
            </a:extLst>
          </p:cNvPr>
          <p:cNvSpPr txBox="1"/>
          <p:nvPr/>
        </p:nvSpPr>
        <p:spPr>
          <a:xfrm>
            <a:off x="5389615" y="5889118"/>
            <a:ext cx="58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AB23D2-34CF-4F09-9CC8-D93765834EBD}"/>
              </a:ext>
            </a:extLst>
          </p:cNvPr>
          <p:cNvSpPr/>
          <p:nvPr/>
        </p:nvSpPr>
        <p:spPr>
          <a:xfrm>
            <a:off x="7066624" y="4101390"/>
            <a:ext cx="275201" cy="3779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8C65AB-EF0C-40AF-A4D4-6D0605244C6E}"/>
              </a:ext>
            </a:extLst>
          </p:cNvPr>
          <p:cNvSpPr txBox="1"/>
          <p:nvPr/>
        </p:nvSpPr>
        <p:spPr>
          <a:xfrm>
            <a:off x="7035817" y="4067676"/>
            <a:ext cx="58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9B8C0-42BC-464E-96DE-847EFB82A4F7}"/>
              </a:ext>
            </a:extLst>
          </p:cNvPr>
          <p:cNvCxnSpPr>
            <a:cxnSpLocks/>
          </p:cNvCxnSpPr>
          <p:nvPr/>
        </p:nvCxnSpPr>
        <p:spPr>
          <a:xfrm>
            <a:off x="4492101" y="932092"/>
            <a:ext cx="0" cy="28586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1B30B-3397-43B7-918A-0199BF83CBA1}"/>
              </a:ext>
            </a:extLst>
          </p:cNvPr>
          <p:cNvCxnSpPr/>
          <p:nvPr/>
        </p:nvCxnSpPr>
        <p:spPr>
          <a:xfrm>
            <a:off x="2440958" y="2239578"/>
            <a:ext cx="563732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788CA6-5FE8-4604-9A86-6CDDC2627792}"/>
              </a:ext>
            </a:extLst>
          </p:cNvPr>
          <p:cNvCxnSpPr/>
          <p:nvPr/>
        </p:nvCxnSpPr>
        <p:spPr>
          <a:xfrm>
            <a:off x="4492101" y="1646345"/>
            <a:ext cx="76751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6A957-4E97-48CC-8947-A2DEF4DF1C43}"/>
              </a:ext>
            </a:extLst>
          </p:cNvPr>
          <p:cNvCxnSpPr/>
          <p:nvPr/>
        </p:nvCxnSpPr>
        <p:spPr>
          <a:xfrm>
            <a:off x="5259618" y="1646345"/>
            <a:ext cx="0" cy="1211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4F0461-4F2B-4309-B0B9-FA3AD0866F9E}"/>
              </a:ext>
            </a:extLst>
          </p:cNvPr>
          <p:cNvCxnSpPr/>
          <p:nvPr/>
        </p:nvCxnSpPr>
        <p:spPr>
          <a:xfrm>
            <a:off x="5250093" y="2867025"/>
            <a:ext cx="17984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ACDFED-AD47-4CA4-98A1-FD13EFAB0CEB}"/>
              </a:ext>
            </a:extLst>
          </p:cNvPr>
          <p:cNvCxnSpPr>
            <a:cxnSpLocks/>
          </p:cNvCxnSpPr>
          <p:nvPr/>
        </p:nvCxnSpPr>
        <p:spPr>
          <a:xfrm flipV="1">
            <a:off x="7058025" y="1646346"/>
            <a:ext cx="0" cy="12111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B3ACC4-A78D-4769-AA0B-8A2E35FC74B4}"/>
              </a:ext>
            </a:extLst>
          </p:cNvPr>
          <p:cNvCxnSpPr>
            <a:cxnSpLocks/>
          </p:cNvCxnSpPr>
          <p:nvPr/>
        </p:nvCxnSpPr>
        <p:spPr>
          <a:xfrm flipV="1">
            <a:off x="7048500" y="1646345"/>
            <a:ext cx="59055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0F3B13-D6D8-41F2-8585-43D2443A5641}"/>
              </a:ext>
            </a:extLst>
          </p:cNvPr>
          <p:cNvSpPr txBox="1"/>
          <p:nvPr/>
        </p:nvSpPr>
        <p:spPr>
          <a:xfrm>
            <a:off x="4239365" y="2223001"/>
            <a:ext cx="8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01C0E-9384-415C-AAB3-45A08412F648}"/>
              </a:ext>
            </a:extLst>
          </p:cNvPr>
          <p:cNvSpPr txBox="1"/>
          <p:nvPr/>
        </p:nvSpPr>
        <p:spPr>
          <a:xfrm>
            <a:off x="5178852" y="2184569"/>
            <a:ext cx="8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9A1D1-29C7-47C3-8626-CFD6AB95A0C5}"/>
              </a:ext>
            </a:extLst>
          </p:cNvPr>
          <p:cNvSpPr txBox="1"/>
          <p:nvPr/>
        </p:nvSpPr>
        <p:spPr>
          <a:xfrm>
            <a:off x="7048500" y="2184569"/>
            <a:ext cx="8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2A11C-9A4D-43AE-90EF-AC2D9FAF6D86}"/>
              </a:ext>
            </a:extLst>
          </p:cNvPr>
          <p:cNvSpPr txBox="1"/>
          <p:nvPr/>
        </p:nvSpPr>
        <p:spPr>
          <a:xfrm>
            <a:off x="4215551" y="1506980"/>
            <a:ext cx="8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EA93A8-80D8-4AF0-A724-26402CB0DAF0}"/>
              </a:ext>
            </a:extLst>
          </p:cNvPr>
          <p:cNvSpPr txBox="1"/>
          <p:nvPr/>
        </p:nvSpPr>
        <p:spPr>
          <a:xfrm>
            <a:off x="4187713" y="2672834"/>
            <a:ext cx="8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850248-D768-4B74-95EE-DD05FAED6A59}"/>
              </a:ext>
            </a:extLst>
          </p:cNvPr>
          <p:cNvCxnSpPr/>
          <p:nvPr/>
        </p:nvCxnSpPr>
        <p:spPr>
          <a:xfrm>
            <a:off x="4492101" y="1646345"/>
            <a:ext cx="8878" cy="5932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8B0982-1CF1-4111-9713-DD47C663A88C}"/>
              </a:ext>
            </a:extLst>
          </p:cNvPr>
          <p:cNvCxnSpPr/>
          <p:nvPr/>
        </p:nvCxnSpPr>
        <p:spPr>
          <a:xfrm>
            <a:off x="2982897" y="2223001"/>
            <a:ext cx="15092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050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FDF8-E6EA-4D75-9BCC-D7F71C19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239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70C0"/>
                </a:solidFill>
              </a:rPr>
              <a:t>Exp 4.4:</a:t>
            </a:r>
            <a:r>
              <a:rPr lang="en-US" sz="3100" dirty="0">
                <a:solidFill>
                  <a:srgbClr val="0070C0"/>
                </a:solidFill>
              </a:rPr>
              <a:t> Draw waveform for the differentiated version of signals from 1 to 6 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B372-B4AB-4C41-8363-AB7C7921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0F9EF-3227-4A6F-AE0C-3B7D6E86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507E7-DA70-4D3E-B7D4-69EE3575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CAA13-6CB4-4ED9-A05F-35E85D70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7925"/>
            <a:ext cx="9936117" cy="33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5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AE56-629D-4F3B-A3E6-936C8C03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3D7D-CFEA-4A74-BB40-94E7D7D6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BA52D-375B-4891-8DF5-E3CAF03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1AA2-3502-4FB6-8E74-9AAC1240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BE8EC-CA36-4E27-A093-4FA05F2F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23" y="251396"/>
            <a:ext cx="1907290" cy="973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B933C-AA2A-46D9-8228-ABC676F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11" y="235970"/>
            <a:ext cx="2865368" cy="1036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716B68-577E-4D35-934D-71621EDD6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94" y="1563139"/>
            <a:ext cx="2006915" cy="1039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46350-AFCF-4993-9918-8E2695B00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73" y="3183244"/>
            <a:ext cx="1977429" cy="1242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EE5D35-203E-4A01-9302-54AEF6EB6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736" y="5003491"/>
            <a:ext cx="1905544" cy="1056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9069F2-DB9D-416F-8F83-771E67B60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757" y="291266"/>
            <a:ext cx="1753179" cy="992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CD04F9-3661-4CEB-800F-8BA919C48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955" y="1859771"/>
            <a:ext cx="1927335" cy="10816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A10EB-1CFA-48F4-AB0B-7F680877E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5116" y="1500277"/>
            <a:ext cx="3360711" cy="1257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8CBAEF-64FA-4E48-B73A-81388FE8E1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5116" y="3250265"/>
            <a:ext cx="3482642" cy="9525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44E34E-3CAF-4EBE-95EC-1C8355240F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8611" y="5031268"/>
            <a:ext cx="3314987" cy="8916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C2722-15DE-4E39-A124-7E443E5BAE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7679" y="261532"/>
            <a:ext cx="3558848" cy="10516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E542F-79E5-4262-9187-042F05B5DA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11714" y="1859771"/>
            <a:ext cx="3406435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2DB3-E4DC-45F2-AA8B-02CA84BD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EE7D-5C6C-4A49-AED1-3C953378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C899B-E086-4CD9-878A-07DC116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2665E-2293-4918-A041-4111E438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C0CE4-26D5-42BC-BE2D-8D30BEF2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0"/>
          <a:stretch/>
        </p:blipFill>
        <p:spPr>
          <a:xfrm>
            <a:off x="1823200" y="2831851"/>
            <a:ext cx="8829929" cy="3257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29F79-0028-4946-94AF-55871944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07" y="135346"/>
            <a:ext cx="7356629" cy="24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9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0F264B-109C-482F-A3BF-D34C5D53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096" y="3089429"/>
            <a:ext cx="4760650" cy="26448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8DAC9-403C-4E3C-93E2-1A090A39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8C524-4787-4144-9C03-F8CE5899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40040A8-2E7E-4B2C-8541-B954A9824C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48786" y="281436"/>
                <a:ext cx="10025270" cy="6103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100" b="1" dirty="0">
                    <a:solidFill>
                      <a:srgbClr val="FF0000"/>
                    </a:solidFill>
                  </a:rPr>
                  <a:t>Exp 4.5: A CTS </a:t>
                </a:r>
                <a14:m>
                  <m:oMath xmlns:m="http://schemas.openxmlformats.org/officeDocument/2006/math">
                    <m:r>
                      <a:rPr lang="en-US" sz="3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3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3100" b="1" dirty="0">
                    <a:solidFill>
                      <a:srgbClr val="FF0000"/>
                    </a:solidFill>
                  </a:rPr>
                  <a:t> is shown in Fig. Sketch and label each of the following signals</a:t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br>
                  <a:rPr lang="en-US" sz="2400" dirty="0">
                    <a:solidFill>
                      <a:srgbClr val="FF0000"/>
                    </a:solidFill>
                  </a:rPr>
                </a:br>
                <a:br>
                  <a:rPr lang="en-US" sz="2400" dirty="0">
                    <a:solidFill>
                      <a:srgbClr val="FF0000"/>
                    </a:solidFill>
                  </a:rPr>
                </a:b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40040A8-2E7E-4B2C-8541-B954A9824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8786" y="281436"/>
                <a:ext cx="10025270" cy="610340"/>
              </a:xfrm>
              <a:blipFill>
                <a:blip r:embed="rId3"/>
                <a:stretch>
                  <a:fillRect l="-1277" t="-17000" r="-243" b="-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92B5182-2C1D-4F1E-9F88-2F11FE609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90257"/>
            <a:ext cx="7877299" cy="6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0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FAA-FEAB-4B40-8EF6-CC6869F8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B69A-42A8-464B-9CA5-72ED5CE0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E19E1-7FD7-46C2-8932-DCD46A27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B6111-F235-4DE0-A0A9-B88A13B1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F222A-85D3-417F-A2A1-82572E88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25" y="442260"/>
            <a:ext cx="5234359" cy="298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B3421-6C85-4713-BBCF-63359339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764" y="442260"/>
            <a:ext cx="4601084" cy="3001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BEDA0E-ADE2-48E5-BC21-8D964AE1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04" y="3543300"/>
            <a:ext cx="4333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7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1C94-89D6-42F0-B6D1-0D34C3D4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82BD-AD6E-4D75-BA67-980D63DB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22F68-8331-4471-A8F4-DF8A018C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BA671F48-34D3-4354-A754-DF8CE92700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553280"/>
                <a:ext cx="10422835" cy="6103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700" b="1" dirty="0">
                    <a:solidFill>
                      <a:srgbClr val="FF0000"/>
                    </a:solidFill>
                  </a:rPr>
                  <a:t>Exp 4.6: A DTS </a:t>
                </a:r>
                <a14:m>
                  <m:oMath xmlns:m="http://schemas.openxmlformats.org/officeDocument/2006/math">
                    <m:r>
                      <a:rPr lang="en-US" sz="27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700" b="1" dirty="0">
                    <a:solidFill>
                      <a:srgbClr val="FF0000"/>
                    </a:solidFill>
                  </a:rPr>
                  <a:t>[n] is shown in Fig. Sketch and label each of the following signals</a:t>
                </a:r>
                <a:br>
                  <a:rPr lang="en-US" sz="2700" b="1" dirty="0">
                    <a:solidFill>
                      <a:srgbClr val="FF0000"/>
                    </a:solidFill>
                  </a:rPr>
                </a:br>
                <a:br>
                  <a:rPr lang="en-US" sz="2700" b="1" dirty="0">
                    <a:solidFill>
                      <a:srgbClr val="FF0000"/>
                    </a:solidFill>
                  </a:rPr>
                </a:br>
                <a:br>
                  <a:rPr lang="en-US" sz="2400" dirty="0">
                    <a:solidFill>
                      <a:srgbClr val="FF0000"/>
                    </a:solidFill>
                  </a:rPr>
                </a:b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BA671F48-34D3-4354-A754-DF8CE9270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553280"/>
                <a:ext cx="10422835" cy="610340"/>
              </a:xfrm>
              <a:blipFill>
                <a:blip r:embed="rId2"/>
                <a:stretch>
                  <a:fillRect l="-877" t="-1400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407EBFF-ED79-4F92-92BC-F5ACBD3D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96140"/>
            <a:ext cx="8427128" cy="690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12BC0-7224-48B2-85D6-648CAA4C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459" y="2368033"/>
            <a:ext cx="6431040" cy="32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6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7BA4-0B4A-4087-B556-4E2A6653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3BFB-753B-4B69-AF22-0231C9A6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679B9-1B6A-45BC-8B0C-C64B1B68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A71F-AC7E-46E8-83C5-6CD49E09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E8A68-5E41-4F33-B6EA-67915B78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50" y="125652"/>
            <a:ext cx="4997288" cy="281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4C72D-1572-40BC-B598-73AFD12F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54" y="184420"/>
            <a:ext cx="4846880" cy="2911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9262D-8EBE-49A6-B1B1-C267170D3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14" y="3210087"/>
            <a:ext cx="4781571" cy="31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8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B32B-5580-4D22-8A5F-8AAFFBEF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039"/>
            <a:ext cx="9601200" cy="44913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5FAC4-9778-4FD5-BA07-0231902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690B1-BBFC-43FD-829F-1ADA5CC0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A2C6E2-3D35-49AA-8A4D-AB396C702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28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4. Real Exponential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1055C4EF-E4F5-44EF-A15F-A0F2A5957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6688665"/>
                  </p:ext>
                </p:extLst>
              </p:nvPr>
            </p:nvGraphicFramePr>
            <p:xfrm>
              <a:off x="1219200" y="1237887"/>
              <a:ext cx="10631010" cy="53177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782">
                      <a:extLst>
                        <a:ext uri="{9D8B030D-6E8A-4147-A177-3AD203B41FA5}">
                          <a16:colId xmlns:a16="http://schemas.microsoft.com/office/drawing/2014/main" val="2548518439"/>
                        </a:ext>
                      </a:extLst>
                    </a:gridCol>
                    <a:gridCol w="4601457">
                      <a:extLst>
                        <a:ext uri="{9D8B030D-6E8A-4147-A177-3AD203B41FA5}">
                          <a16:colId xmlns:a16="http://schemas.microsoft.com/office/drawing/2014/main" val="3588010344"/>
                        </a:ext>
                      </a:extLst>
                    </a:gridCol>
                    <a:gridCol w="4225771">
                      <a:extLst>
                        <a:ext uri="{9D8B030D-6E8A-4147-A177-3AD203B41FA5}">
                          <a16:colId xmlns:a16="http://schemas.microsoft.com/office/drawing/2014/main" val="3900774958"/>
                        </a:ext>
                      </a:extLst>
                    </a:gridCol>
                  </a:tblGrid>
                  <a:tr h="53177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CT real exponential signals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DT </a:t>
                          </a:r>
                          <a:r>
                            <a:rPr lang="en-US" b="1" dirty="0"/>
                            <a:t>real exponential signals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4237427"/>
                      </a:ext>
                    </a:extLst>
                  </a:tr>
                  <a:tr h="5391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Definition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It is exponentially growing or decaying signal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2114518"/>
                      </a:ext>
                    </a:extLst>
                  </a:tr>
                  <a:tr h="132202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Mathematical representation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are real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oMath>
                          </a14:m>
                          <a:endParaRPr lang="en-US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are real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2507815"/>
                      </a:ext>
                    </a:extLst>
                  </a:tr>
                  <a:tr h="292476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Waveform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40367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1055C4EF-E4F5-44EF-A15F-A0F2A5957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6688665"/>
                  </p:ext>
                </p:extLst>
              </p:nvPr>
            </p:nvGraphicFramePr>
            <p:xfrm>
              <a:off x="1219200" y="1237887"/>
              <a:ext cx="10631010" cy="53177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782">
                      <a:extLst>
                        <a:ext uri="{9D8B030D-6E8A-4147-A177-3AD203B41FA5}">
                          <a16:colId xmlns:a16="http://schemas.microsoft.com/office/drawing/2014/main" val="2548518439"/>
                        </a:ext>
                      </a:extLst>
                    </a:gridCol>
                    <a:gridCol w="4601457">
                      <a:extLst>
                        <a:ext uri="{9D8B030D-6E8A-4147-A177-3AD203B41FA5}">
                          <a16:colId xmlns:a16="http://schemas.microsoft.com/office/drawing/2014/main" val="3588010344"/>
                        </a:ext>
                      </a:extLst>
                    </a:gridCol>
                    <a:gridCol w="4225771">
                      <a:extLst>
                        <a:ext uri="{9D8B030D-6E8A-4147-A177-3AD203B41FA5}">
                          <a16:colId xmlns:a16="http://schemas.microsoft.com/office/drawing/2014/main" val="3900774958"/>
                        </a:ext>
                      </a:extLst>
                    </a:gridCol>
                  </a:tblGrid>
                  <a:tr h="53177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CT real exponential signals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DT </a:t>
                          </a:r>
                          <a:r>
                            <a:rPr lang="en-US" b="1" dirty="0"/>
                            <a:t>real exponential signals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4237427"/>
                      </a:ext>
                    </a:extLst>
                  </a:tr>
                  <a:tr h="5391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Definition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It is exponentially growing or decaying signal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2114518"/>
                      </a:ext>
                    </a:extLst>
                  </a:tr>
                  <a:tr h="132202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Mathematical representation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70" t="-83410" r="-92450" b="-222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948" t="-83410" r="-722" b="-2221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07815"/>
                      </a:ext>
                    </a:extLst>
                  </a:tr>
                  <a:tr h="2924762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Waveform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403679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5EAC587-6DB6-4675-8293-3765E336E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46" y="3691855"/>
            <a:ext cx="3195960" cy="2853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943F0B-1C8A-4E9A-88DC-CF65C54ABA3E}"/>
                  </a:ext>
                </a:extLst>
              </p:cNvPr>
              <p:cNvSpPr txBox="1"/>
              <p:nvPr/>
            </p:nvSpPr>
            <p:spPr>
              <a:xfrm>
                <a:off x="5424257" y="3676674"/>
                <a:ext cx="870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943F0B-1C8A-4E9A-88DC-CF65C54A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57" y="3676674"/>
                <a:ext cx="8700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C98048-19B6-407C-90BD-EBBD43C4CE21}"/>
                  </a:ext>
                </a:extLst>
              </p:cNvPr>
              <p:cNvSpPr txBox="1"/>
              <p:nvPr/>
            </p:nvSpPr>
            <p:spPr>
              <a:xfrm>
                <a:off x="5424256" y="5118635"/>
                <a:ext cx="87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C98048-19B6-407C-90BD-EBBD43C4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56" y="5118635"/>
                <a:ext cx="87001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0CCA377-0798-41F4-A0FA-A373D6339B50}"/>
              </a:ext>
            </a:extLst>
          </p:cNvPr>
          <p:cNvSpPr txBox="1"/>
          <p:nvPr/>
        </p:nvSpPr>
        <p:spPr>
          <a:xfrm>
            <a:off x="6356412" y="3710863"/>
            <a:ext cx="122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Decaying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BDE9F-2773-4A84-8CF0-B42F4C975A9C}"/>
              </a:ext>
            </a:extLst>
          </p:cNvPr>
          <p:cNvSpPr txBox="1"/>
          <p:nvPr/>
        </p:nvSpPr>
        <p:spPr>
          <a:xfrm>
            <a:off x="6347535" y="5152824"/>
            <a:ext cx="122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C223C6-93FD-4157-836B-BC0867AF3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241" y="3764418"/>
            <a:ext cx="3076650" cy="2708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663F25-0D82-48EE-BE12-65581E4B7188}"/>
                  </a:ext>
                </a:extLst>
              </p:cNvPr>
              <p:cNvSpPr txBox="1"/>
              <p:nvPr/>
            </p:nvSpPr>
            <p:spPr>
              <a:xfrm>
                <a:off x="9863091" y="3797456"/>
                <a:ext cx="12621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663F25-0D82-48EE-BE12-65581E4B7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091" y="3797456"/>
                <a:ext cx="12621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D93CA6E-A393-4F1A-96E6-81AE90904D46}"/>
              </a:ext>
            </a:extLst>
          </p:cNvPr>
          <p:cNvSpPr txBox="1"/>
          <p:nvPr/>
        </p:nvSpPr>
        <p:spPr>
          <a:xfrm>
            <a:off x="10681825" y="4080195"/>
            <a:ext cx="88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Decaying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B841E2-D0D9-47C4-AD5D-29AC17F3B7B6}"/>
                  </a:ext>
                </a:extLst>
              </p:cNvPr>
              <p:cNvSpPr txBox="1"/>
              <p:nvPr/>
            </p:nvSpPr>
            <p:spPr>
              <a:xfrm>
                <a:off x="9394563" y="5174184"/>
                <a:ext cx="12621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B841E2-D0D9-47C4-AD5D-29AC17F3B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563" y="5174184"/>
                <a:ext cx="12621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60A56EA-2EEC-4C6C-8D9A-1B519A713276}"/>
              </a:ext>
            </a:extLst>
          </p:cNvPr>
          <p:cNvSpPr txBox="1"/>
          <p:nvPr/>
        </p:nvSpPr>
        <p:spPr>
          <a:xfrm>
            <a:off x="10676913" y="5368267"/>
            <a:ext cx="677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Rising</a:t>
            </a:r>
          </a:p>
        </p:txBody>
      </p:sp>
    </p:spTree>
    <p:extLst>
      <p:ext uri="{BB962C8B-B14F-4D97-AF65-F5344CB8AC3E}">
        <p14:creationId xmlns:p14="http://schemas.microsoft.com/office/powerpoint/2010/main" val="328171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FF800-D055-4ADC-802A-130270401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13896"/>
                <a:ext cx="9601200" cy="2115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exponent is purely imaginary, then signal is said to be complex exponential</a:t>
                </a:r>
              </a:p>
              <a:p>
                <a:r>
                  <a:rPr lang="en-US" dirty="0"/>
                  <a:t>It is given as</a:t>
                </a:r>
              </a:p>
              <a:p>
                <a:pPr lvl="2"/>
                <a:r>
                  <a:rPr lang="en-US" dirty="0"/>
                  <a:t>CT: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FF800-D055-4ADC-802A-130270401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13896"/>
                <a:ext cx="9601200" cy="2115104"/>
              </a:xfrm>
              <a:blipFill>
                <a:blip r:embed="rId2"/>
                <a:stretch>
                  <a:fillRect l="-571" t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EE6FD-BB6A-4D07-8395-B34DC1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D0E97-69A9-4884-AD1B-097C41B5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48D720-B271-4B6E-9003-BE0B580EEE7D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28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5. Complex Exponential Signal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29F7C6-7D57-492D-B807-0850ACC4FD86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628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6. Sinusoidal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401C1F9-9F54-4DC7-AB6A-1154361E95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833" y="3960924"/>
                <a:ext cx="9601200" cy="2115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It is given as</a:t>
                </a:r>
              </a:p>
              <a:p>
                <a:pPr lvl="2"/>
                <a:r>
                  <a:rPr lang="en-US" dirty="0"/>
                  <a:t>CT: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401C1F9-9F54-4DC7-AB6A-1154361E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3" y="3960924"/>
                <a:ext cx="9601200" cy="2115104"/>
              </a:xfrm>
              <a:prstGeom prst="rect">
                <a:avLst/>
              </a:prstGeom>
              <a:blipFill>
                <a:blip r:embed="rId3"/>
                <a:stretch>
                  <a:fillRect l="-571" t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65CBB26-D946-43D0-A7D8-2F5D747E1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701" y="3583566"/>
            <a:ext cx="4156402" cy="23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8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EF3127-76B1-4A88-9494-28FB83D5EF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60146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1. Unit Step function 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EF3127-76B1-4A88-9494-28FB83D5E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601462"/>
              </a:xfrm>
              <a:blipFill>
                <a:blip r:embed="rId2"/>
                <a:stretch>
                  <a:fillRect l="-1587" t="-2142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7BC916B-DF90-47A3-9E40-72178DDFA6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8373543"/>
                  </p:ext>
                </p:extLst>
              </p:nvPr>
            </p:nvGraphicFramePr>
            <p:xfrm>
              <a:off x="856695" y="1482724"/>
              <a:ext cx="10631010" cy="464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782">
                      <a:extLst>
                        <a:ext uri="{9D8B030D-6E8A-4147-A177-3AD203B41FA5}">
                          <a16:colId xmlns:a16="http://schemas.microsoft.com/office/drawing/2014/main" val="2548518439"/>
                        </a:ext>
                      </a:extLst>
                    </a:gridCol>
                    <a:gridCol w="4601457">
                      <a:extLst>
                        <a:ext uri="{9D8B030D-6E8A-4147-A177-3AD203B41FA5}">
                          <a16:colId xmlns:a16="http://schemas.microsoft.com/office/drawing/2014/main" val="3588010344"/>
                        </a:ext>
                      </a:extLst>
                    </a:gridCol>
                    <a:gridCol w="4225771">
                      <a:extLst>
                        <a:ext uri="{9D8B030D-6E8A-4147-A177-3AD203B41FA5}">
                          <a16:colId xmlns:a16="http://schemas.microsoft.com/office/drawing/2014/main" val="39007749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CT unit step signal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DT unit step signal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4237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The unit step signal has amplitude of ‘1’ for positive values of time and it has amplitude of ‘0’ for negative values of time.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114518"/>
                      </a:ext>
                    </a:extLst>
                  </a:tr>
                  <a:tr h="95284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Mathematical representation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≥0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&lt;0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≥0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𝑓𝑜𝑟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&lt;0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or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={…,0,0,0,1,1,1,1,…}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07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Waveform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367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Significance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DT unit step signal is sampled version of CT unit step signal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635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7BC916B-DF90-47A3-9E40-72178DDFA6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8373543"/>
                  </p:ext>
                </p:extLst>
              </p:nvPr>
            </p:nvGraphicFramePr>
            <p:xfrm>
              <a:off x="856695" y="1482724"/>
              <a:ext cx="10631010" cy="4640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782">
                      <a:extLst>
                        <a:ext uri="{9D8B030D-6E8A-4147-A177-3AD203B41FA5}">
                          <a16:colId xmlns:a16="http://schemas.microsoft.com/office/drawing/2014/main" val="2548518439"/>
                        </a:ext>
                      </a:extLst>
                    </a:gridCol>
                    <a:gridCol w="4601457">
                      <a:extLst>
                        <a:ext uri="{9D8B030D-6E8A-4147-A177-3AD203B41FA5}">
                          <a16:colId xmlns:a16="http://schemas.microsoft.com/office/drawing/2014/main" val="3588010344"/>
                        </a:ext>
                      </a:extLst>
                    </a:gridCol>
                    <a:gridCol w="4225771">
                      <a:extLst>
                        <a:ext uri="{9D8B030D-6E8A-4147-A177-3AD203B41FA5}">
                          <a16:colId xmlns:a16="http://schemas.microsoft.com/office/drawing/2014/main" val="39007749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38" t="-8333" r="-92450" b="-1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585" t="-8333" r="-576" b="-119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2374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The unit step signal has amplitude of ‘1’ for positive values of time and it has amplitude of ‘0’ for negative values of time.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114518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Mathematical representation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38" t="-82524" r="-92450" b="-197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585" t="-82524" r="-576" b="-197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5078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Waveform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367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Significance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DT unit step signal is sampled version of CT unit step signal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6355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704B9-1E17-4FA7-AB43-58CACCC1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28E61-EABE-4195-907B-A99D7CB6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7B846F-76DC-42CF-B25D-EEF728F9D604}"/>
              </a:ext>
            </a:extLst>
          </p:cNvPr>
          <p:cNvCxnSpPr>
            <a:cxnSpLocks/>
          </p:cNvCxnSpPr>
          <p:nvPr/>
        </p:nvCxnSpPr>
        <p:spPr>
          <a:xfrm flipV="1">
            <a:off x="9375374" y="3429001"/>
            <a:ext cx="0" cy="193088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8FD0B9D-45CA-441F-8700-4C8219D94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007" y="3860451"/>
            <a:ext cx="2999957" cy="1707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555AE7-3254-4665-8337-A4253C733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137" y="3816088"/>
            <a:ext cx="3078232" cy="17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6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C78F-9CCA-48AE-9CFF-C23F363A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338004"/>
            <a:ext cx="9601200" cy="2529396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dirty="0"/>
              <a:t>(a) Ans: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214E8-31C3-44F4-894E-BD6C261D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A9E2A-A681-4467-972B-FAECE34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55F7E3B-A1B5-41DC-B2B8-26C8406E24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799"/>
                <a:ext cx="9601200" cy="229709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100" dirty="0">
                    <a:solidFill>
                      <a:srgbClr val="FF0000"/>
                    </a:solidFill>
                  </a:rPr>
                  <a:t>P.P 4.2: Evaluate the following integrals</a:t>
                </a:r>
                <a:br>
                  <a:rPr lang="en-US" sz="3100" dirty="0">
                    <a:solidFill>
                      <a:srgbClr val="FF0000"/>
                    </a:solidFill>
                  </a:rPr>
                </a:br>
                <a:br>
                  <a:rPr lang="en-US" sz="3100" dirty="0">
                    <a:solidFill>
                      <a:srgbClr val="FF0000"/>
                    </a:solidFill>
                  </a:rPr>
                </a:br>
                <a:r>
                  <a:rPr lang="en-US" sz="3100" dirty="0">
                    <a:solidFill>
                      <a:schemeClr val="tx1"/>
                    </a:solidFill>
                  </a:rPr>
                  <a:t>(a)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br>
                  <a:rPr lang="en-US" sz="3100" dirty="0">
                    <a:solidFill>
                      <a:schemeClr val="tx1"/>
                    </a:solidFill>
                  </a:rPr>
                </a:br>
                <a:br>
                  <a:rPr lang="en-US" sz="3100" dirty="0">
                    <a:solidFill>
                      <a:schemeClr val="tx1"/>
                    </a:solidFill>
                  </a:rPr>
                </a:br>
                <a:r>
                  <a:rPr lang="en-US" sz="3100" dirty="0">
                    <a:solidFill>
                      <a:schemeClr val="tx1"/>
                    </a:solidFill>
                  </a:rPr>
                  <a:t>(b)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5/2</m:t>
                        </m:r>
                      </m:sup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55F7E3B-A1B5-41DC-B2B8-26C8406E2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799"/>
                <a:ext cx="9601200" cy="2297097"/>
              </a:xfrm>
              <a:blipFill>
                <a:blip r:embed="rId2"/>
                <a:stretch>
                  <a:fillRect l="-1270" t="-4509" b="-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19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FE57C2-FD52-4B58-B0C8-59EE58CA2D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1987858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>
                    <a:solidFill>
                      <a:srgbClr val="FF0000"/>
                    </a:solidFill>
                  </a:rPr>
                  <a:t>P.P 4.3: Draw waveforms of the following</a:t>
                </a:r>
                <a:br>
                  <a:rPr lang="en-US" sz="3000" dirty="0">
                    <a:solidFill>
                      <a:srgbClr val="FF0000"/>
                    </a:solidFill>
                  </a:rPr>
                </a:br>
                <a:br>
                  <a:rPr lang="en-US" sz="3000" dirty="0">
                    <a:solidFill>
                      <a:srgbClr val="FF0000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br>
                  <a:rPr lang="en-US" sz="2800" b="0" dirty="0">
                    <a:solidFill>
                      <a:schemeClr val="tx1"/>
                    </a:solidFill>
                  </a:rPr>
                </a:br>
                <a:r>
                  <a:rPr lang="en-US" sz="2800" b="0" dirty="0">
                    <a:solidFill>
                      <a:schemeClr val="tx1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FE57C2-FD52-4B58-B0C8-59EE58CA2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1987858"/>
              </a:xfrm>
              <a:blipFill>
                <a:blip r:embed="rId2"/>
                <a:stretch>
                  <a:fillRect l="-1460" t="-6442" b="-1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B37CC-C87C-48D1-B9F4-FE9A7485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CEEB2-C6A0-41C1-AC87-D003F6BD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07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204" y="1856689"/>
            <a:ext cx="91598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0970" algn="l"/>
              </a:tabLst>
            </a:pPr>
            <a:r>
              <a:rPr sz="7200" spc="-310" dirty="0">
                <a:solidFill>
                  <a:srgbClr val="FF0000"/>
                </a:solidFill>
              </a:rPr>
              <a:t>Pl</a:t>
            </a:r>
            <a:r>
              <a:rPr sz="7200" spc="-450" dirty="0">
                <a:solidFill>
                  <a:srgbClr val="FF0000"/>
                </a:solidFill>
              </a:rPr>
              <a:t>o</a:t>
            </a:r>
            <a:r>
              <a:rPr sz="7200" spc="215" dirty="0">
                <a:solidFill>
                  <a:srgbClr val="FF0000"/>
                </a:solidFill>
              </a:rPr>
              <a:t>t</a:t>
            </a:r>
            <a:r>
              <a:rPr sz="7200" spc="-195" dirty="0">
                <a:solidFill>
                  <a:srgbClr val="FF0000"/>
                </a:solidFill>
              </a:rPr>
              <a:t> </a:t>
            </a:r>
            <a:r>
              <a:rPr sz="7200" spc="-145" dirty="0">
                <a:solidFill>
                  <a:srgbClr val="FF0000"/>
                </a:solidFill>
              </a:rPr>
              <a:t>x(t)=u(t)+u</a:t>
            </a:r>
            <a:r>
              <a:rPr sz="7200" spc="-140" dirty="0">
                <a:solidFill>
                  <a:srgbClr val="FF0000"/>
                </a:solidFill>
              </a:rPr>
              <a:t>(</a:t>
            </a:r>
            <a:r>
              <a:rPr sz="7200" spc="-605" dirty="0">
                <a:solidFill>
                  <a:srgbClr val="FF0000"/>
                </a:solidFill>
              </a:rPr>
              <a:t>-</a:t>
            </a:r>
            <a:r>
              <a:rPr sz="7200" spc="-30" dirty="0">
                <a:solidFill>
                  <a:srgbClr val="FF0000"/>
                </a:solidFill>
              </a:rPr>
              <a:t>t</a:t>
            </a:r>
            <a:r>
              <a:rPr sz="7200" spc="-40" dirty="0">
                <a:solidFill>
                  <a:srgbClr val="FF0000"/>
                </a:solidFill>
              </a:rPr>
              <a:t>)</a:t>
            </a:r>
            <a:r>
              <a:rPr sz="7200" dirty="0">
                <a:solidFill>
                  <a:srgbClr val="FF0000"/>
                </a:solidFill>
              </a:rPr>
              <a:t>	</a:t>
            </a:r>
            <a:r>
              <a:rPr sz="7200" spc="-370" dirty="0">
                <a:solidFill>
                  <a:srgbClr val="FF0000"/>
                </a:solidFill>
              </a:rPr>
              <a:t>???</a:t>
            </a:r>
            <a:endParaRPr sz="72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2972816" y="6561149"/>
            <a:ext cx="313436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181B0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45"/>
              <a:t>Prepared </a:t>
            </a:r>
            <a:r>
              <a:rPr lang="en-US" spc="-60"/>
              <a:t>by: </a:t>
            </a:r>
            <a:r>
              <a:rPr lang="en-US" spc="-65"/>
              <a:t>Dr. </a:t>
            </a:r>
            <a:r>
              <a:rPr lang="en-US" spc="-45"/>
              <a:t>Arsla </a:t>
            </a:r>
            <a:r>
              <a:rPr lang="en-US" spc="-35"/>
              <a:t>Khan, </a:t>
            </a:r>
            <a:r>
              <a:rPr lang="en-US" spc="-120"/>
              <a:t>CUI </a:t>
            </a:r>
            <a:r>
              <a:rPr lang="en-US" spc="-40"/>
              <a:t>Lahore</a:t>
            </a:r>
            <a:r>
              <a:rPr lang="en-US" spc="-65"/>
              <a:t> </a:t>
            </a:r>
            <a:r>
              <a:rPr lang="en-US" spc="-60"/>
              <a:t>Campus</a:t>
            </a:r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10850244" y="6561149"/>
            <a:ext cx="16573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spc="35" dirty="0">
                <a:solidFill>
                  <a:srgbClr val="181B0D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FEADF6-85F9-4068-9548-8606A733E0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FEADF6-85F9-4068-9548-8606A733E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8E5A-7C81-4B04-B8D5-99EFB872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93567-F518-4BCB-822C-F775D3DD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480C6-B8C7-4B89-BD70-8E4206C0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80" y="2578426"/>
            <a:ext cx="1064091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4575-A296-4CA3-8A97-F0B82DE2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Unit Impulse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0FA40-7E90-46CE-977F-026050706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Time Unit Impulse Signal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/>
                  <a:t>It is also known as </a:t>
                </a:r>
                <a:r>
                  <a:rPr lang="en-US" dirty="0" err="1"/>
                  <a:t>dirac</a:t>
                </a:r>
                <a:r>
                  <a:rPr lang="en-US" dirty="0"/>
                  <a:t> delta</a:t>
                </a:r>
              </a:p>
              <a:p>
                <a:r>
                  <a:rPr lang="en-US" dirty="0"/>
                  <a:t>It is defined as “</a:t>
                </a:r>
                <a:r>
                  <a:rPr lang="en-US" dirty="0">
                    <a:solidFill>
                      <a:srgbClr val="0070C0"/>
                    </a:solidFill>
                  </a:rPr>
                  <a:t>Area under unit impulse is ‘1’ as its width approaches zero. Thus, it has zero value everywhere except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Thus, </a:t>
                </a:r>
                <a:r>
                  <a:rPr lang="en-US" dirty="0">
                    <a:solidFill>
                      <a:srgbClr val="00B050"/>
                    </a:solidFill>
                  </a:rPr>
                  <a:t>coefficient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shows its strength or area not amplitude</a:t>
                </a:r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nary>
                                    <m:nary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nary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0FA40-7E90-46CE-977F-026050706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55D94-345F-456B-BC8A-4FC9FE04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4599-E17B-4EB1-87EA-10362AFB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21655-5B61-41BA-AF59-BA8AF3D6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311" y="321446"/>
            <a:ext cx="3374355" cy="2537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7B0CF-678D-4104-BF48-54A2F81CEF77}"/>
              </a:ext>
            </a:extLst>
          </p:cNvPr>
          <p:cNvSpPr txBox="1"/>
          <p:nvPr/>
        </p:nvSpPr>
        <p:spPr>
          <a:xfrm>
            <a:off x="9284195" y="1158866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689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9500" y="79247"/>
            <a:ext cx="5113020" cy="258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3272" y="2868167"/>
            <a:ext cx="3087624" cy="3384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2055" y="3172967"/>
            <a:ext cx="6281928" cy="3080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93514" y="4117085"/>
            <a:ext cx="1053465" cy="628015"/>
            <a:chOff x="4493514" y="4117085"/>
            <a:chExt cx="1053465" cy="628015"/>
          </a:xfrm>
        </p:grpSpPr>
        <p:sp>
          <p:nvSpPr>
            <p:cNvPr id="6" name="object 6"/>
            <p:cNvSpPr/>
            <p:nvPr/>
          </p:nvSpPr>
          <p:spPr>
            <a:xfrm>
              <a:off x="4493514" y="4117085"/>
              <a:ext cx="1053465" cy="628015"/>
            </a:xfrm>
            <a:custGeom>
              <a:avLst/>
              <a:gdLst/>
              <a:ahLst/>
              <a:cxnLst/>
              <a:rect l="l" t="t" r="r" b="b"/>
              <a:pathLst>
                <a:path w="1053464" h="628014">
                  <a:moveTo>
                    <a:pt x="739139" y="0"/>
                  </a:moveTo>
                  <a:lnTo>
                    <a:pt x="739139" y="156971"/>
                  </a:lnTo>
                  <a:lnTo>
                    <a:pt x="0" y="156971"/>
                  </a:lnTo>
                  <a:lnTo>
                    <a:pt x="0" y="470915"/>
                  </a:lnTo>
                  <a:lnTo>
                    <a:pt x="739139" y="470915"/>
                  </a:lnTo>
                  <a:lnTo>
                    <a:pt x="739139" y="627888"/>
                  </a:lnTo>
                  <a:lnTo>
                    <a:pt x="1053084" y="313944"/>
                  </a:lnTo>
                  <a:lnTo>
                    <a:pt x="739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3514" y="4117085"/>
              <a:ext cx="1053465" cy="628015"/>
            </a:xfrm>
            <a:custGeom>
              <a:avLst/>
              <a:gdLst/>
              <a:ahLst/>
              <a:cxnLst/>
              <a:rect l="l" t="t" r="r" b="b"/>
              <a:pathLst>
                <a:path w="1053464" h="628014">
                  <a:moveTo>
                    <a:pt x="739139" y="613441"/>
                  </a:moveTo>
                  <a:lnTo>
                    <a:pt x="739139" y="627888"/>
                  </a:lnTo>
                  <a:lnTo>
                    <a:pt x="749359" y="617668"/>
                  </a:lnTo>
                  <a:lnTo>
                    <a:pt x="739139" y="613441"/>
                  </a:lnTo>
                  <a:close/>
                </a:path>
                <a:path w="1053464" h="628014">
                  <a:moveTo>
                    <a:pt x="774064" y="592963"/>
                  </a:moveTo>
                  <a:lnTo>
                    <a:pt x="749359" y="617668"/>
                  </a:lnTo>
                  <a:lnTo>
                    <a:pt x="774064" y="627888"/>
                  </a:lnTo>
                  <a:lnTo>
                    <a:pt x="774064" y="592963"/>
                  </a:lnTo>
                  <a:close/>
                </a:path>
                <a:path w="1053464" h="628014">
                  <a:moveTo>
                    <a:pt x="774064" y="543687"/>
                  </a:moveTo>
                  <a:lnTo>
                    <a:pt x="739139" y="578612"/>
                  </a:lnTo>
                  <a:lnTo>
                    <a:pt x="739139" y="613441"/>
                  </a:lnTo>
                  <a:lnTo>
                    <a:pt x="749359" y="617668"/>
                  </a:lnTo>
                  <a:lnTo>
                    <a:pt x="774064" y="592963"/>
                  </a:lnTo>
                  <a:lnTo>
                    <a:pt x="774064" y="543687"/>
                  </a:lnTo>
                  <a:close/>
                </a:path>
                <a:path w="1053464" h="628014">
                  <a:moveTo>
                    <a:pt x="739139" y="578612"/>
                  </a:moveTo>
                  <a:lnTo>
                    <a:pt x="714501" y="603250"/>
                  </a:lnTo>
                  <a:lnTo>
                    <a:pt x="739139" y="613441"/>
                  </a:lnTo>
                  <a:lnTo>
                    <a:pt x="739139" y="578612"/>
                  </a:lnTo>
                  <a:close/>
                </a:path>
                <a:path w="1053464" h="628014">
                  <a:moveTo>
                    <a:pt x="1003808" y="313944"/>
                  </a:moveTo>
                  <a:lnTo>
                    <a:pt x="774064" y="543687"/>
                  </a:lnTo>
                  <a:lnTo>
                    <a:pt x="774064" y="592963"/>
                  </a:lnTo>
                  <a:lnTo>
                    <a:pt x="1028446" y="338581"/>
                  </a:lnTo>
                  <a:lnTo>
                    <a:pt x="1003808" y="313944"/>
                  </a:lnTo>
                  <a:close/>
                </a:path>
                <a:path w="1053464" h="628014">
                  <a:moveTo>
                    <a:pt x="774064" y="435990"/>
                  </a:moveTo>
                  <a:lnTo>
                    <a:pt x="34925" y="435990"/>
                  </a:lnTo>
                  <a:lnTo>
                    <a:pt x="34925" y="470915"/>
                  </a:lnTo>
                  <a:lnTo>
                    <a:pt x="739139" y="470915"/>
                  </a:lnTo>
                  <a:lnTo>
                    <a:pt x="739139" y="578612"/>
                  </a:lnTo>
                  <a:lnTo>
                    <a:pt x="774064" y="543687"/>
                  </a:lnTo>
                  <a:lnTo>
                    <a:pt x="774064" y="435990"/>
                  </a:lnTo>
                  <a:close/>
                </a:path>
                <a:path w="1053464" h="628014">
                  <a:moveTo>
                    <a:pt x="0" y="435990"/>
                  </a:moveTo>
                  <a:lnTo>
                    <a:pt x="0" y="470915"/>
                  </a:lnTo>
                  <a:lnTo>
                    <a:pt x="34925" y="470915"/>
                  </a:lnTo>
                  <a:lnTo>
                    <a:pt x="0" y="435990"/>
                  </a:lnTo>
                  <a:close/>
                </a:path>
                <a:path w="1053464" h="628014">
                  <a:moveTo>
                    <a:pt x="34925" y="156971"/>
                  </a:moveTo>
                  <a:lnTo>
                    <a:pt x="0" y="191896"/>
                  </a:lnTo>
                  <a:lnTo>
                    <a:pt x="0" y="435990"/>
                  </a:lnTo>
                  <a:lnTo>
                    <a:pt x="34925" y="470915"/>
                  </a:lnTo>
                  <a:lnTo>
                    <a:pt x="34925" y="156971"/>
                  </a:lnTo>
                  <a:close/>
                </a:path>
                <a:path w="1053464" h="628014">
                  <a:moveTo>
                    <a:pt x="1028446" y="289306"/>
                  </a:moveTo>
                  <a:lnTo>
                    <a:pt x="1003808" y="313944"/>
                  </a:lnTo>
                  <a:lnTo>
                    <a:pt x="1028446" y="338581"/>
                  </a:lnTo>
                  <a:lnTo>
                    <a:pt x="1028446" y="289306"/>
                  </a:lnTo>
                  <a:close/>
                </a:path>
                <a:path w="1053464" h="628014">
                  <a:moveTo>
                    <a:pt x="1028446" y="289306"/>
                  </a:moveTo>
                  <a:lnTo>
                    <a:pt x="1028446" y="338581"/>
                  </a:lnTo>
                  <a:lnTo>
                    <a:pt x="1053084" y="313944"/>
                  </a:lnTo>
                  <a:lnTo>
                    <a:pt x="1028446" y="289306"/>
                  </a:lnTo>
                  <a:close/>
                </a:path>
                <a:path w="1053464" h="628014">
                  <a:moveTo>
                    <a:pt x="774064" y="34925"/>
                  </a:moveTo>
                  <a:lnTo>
                    <a:pt x="774064" y="84200"/>
                  </a:lnTo>
                  <a:lnTo>
                    <a:pt x="1003808" y="313944"/>
                  </a:lnTo>
                  <a:lnTo>
                    <a:pt x="1028446" y="289306"/>
                  </a:lnTo>
                  <a:lnTo>
                    <a:pt x="774064" y="34925"/>
                  </a:lnTo>
                  <a:close/>
                </a:path>
                <a:path w="1053464" h="628014">
                  <a:moveTo>
                    <a:pt x="34925" y="156971"/>
                  </a:moveTo>
                  <a:lnTo>
                    <a:pt x="0" y="156971"/>
                  </a:lnTo>
                  <a:lnTo>
                    <a:pt x="0" y="191896"/>
                  </a:lnTo>
                  <a:lnTo>
                    <a:pt x="34925" y="156971"/>
                  </a:lnTo>
                  <a:close/>
                </a:path>
                <a:path w="1053464" h="628014">
                  <a:moveTo>
                    <a:pt x="739139" y="49275"/>
                  </a:moveTo>
                  <a:lnTo>
                    <a:pt x="739139" y="156971"/>
                  </a:lnTo>
                  <a:lnTo>
                    <a:pt x="34925" y="156971"/>
                  </a:lnTo>
                  <a:lnTo>
                    <a:pt x="34925" y="191896"/>
                  </a:lnTo>
                  <a:lnTo>
                    <a:pt x="774064" y="191896"/>
                  </a:lnTo>
                  <a:lnTo>
                    <a:pt x="774064" y="84200"/>
                  </a:lnTo>
                  <a:lnTo>
                    <a:pt x="739139" y="49275"/>
                  </a:lnTo>
                  <a:close/>
                </a:path>
                <a:path w="1053464" h="628014">
                  <a:moveTo>
                    <a:pt x="749359" y="10219"/>
                  </a:moveTo>
                  <a:lnTo>
                    <a:pt x="739139" y="14446"/>
                  </a:lnTo>
                  <a:lnTo>
                    <a:pt x="739139" y="49275"/>
                  </a:lnTo>
                  <a:lnTo>
                    <a:pt x="774064" y="84200"/>
                  </a:lnTo>
                  <a:lnTo>
                    <a:pt x="774064" y="34925"/>
                  </a:lnTo>
                  <a:lnTo>
                    <a:pt x="749359" y="10219"/>
                  </a:lnTo>
                  <a:close/>
                </a:path>
                <a:path w="1053464" h="628014">
                  <a:moveTo>
                    <a:pt x="739139" y="14446"/>
                  </a:moveTo>
                  <a:lnTo>
                    <a:pt x="714501" y="24637"/>
                  </a:lnTo>
                  <a:lnTo>
                    <a:pt x="739139" y="49275"/>
                  </a:lnTo>
                  <a:lnTo>
                    <a:pt x="739139" y="14446"/>
                  </a:lnTo>
                  <a:close/>
                </a:path>
                <a:path w="1053464" h="628014">
                  <a:moveTo>
                    <a:pt x="774064" y="0"/>
                  </a:moveTo>
                  <a:lnTo>
                    <a:pt x="749359" y="10219"/>
                  </a:lnTo>
                  <a:lnTo>
                    <a:pt x="774064" y="34925"/>
                  </a:lnTo>
                  <a:lnTo>
                    <a:pt x="774064" y="0"/>
                  </a:lnTo>
                  <a:close/>
                </a:path>
                <a:path w="1053464" h="628014">
                  <a:moveTo>
                    <a:pt x="739139" y="0"/>
                  </a:moveTo>
                  <a:lnTo>
                    <a:pt x="739139" y="14446"/>
                  </a:lnTo>
                  <a:lnTo>
                    <a:pt x="749359" y="10219"/>
                  </a:lnTo>
                  <a:lnTo>
                    <a:pt x="739139" y="0"/>
                  </a:lnTo>
                  <a:close/>
                </a:path>
              </a:pathLst>
            </a:custGeom>
            <a:solidFill>
              <a:srgbClr val="E18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972816" y="6561149"/>
            <a:ext cx="313436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181B0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pc="-45"/>
              <a:t>Prepared </a:t>
            </a:r>
            <a:r>
              <a:rPr lang="en-US" spc="-60"/>
              <a:t>by: </a:t>
            </a:r>
            <a:r>
              <a:rPr lang="en-US" spc="-65"/>
              <a:t>Dr. </a:t>
            </a:r>
            <a:r>
              <a:rPr lang="en-US" spc="-45"/>
              <a:t>Arsla </a:t>
            </a:r>
            <a:r>
              <a:rPr lang="en-US" spc="-35"/>
              <a:t>Khan, </a:t>
            </a:r>
            <a:r>
              <a:rPr lang="en-US" spc="-120"/>
              <a:t>CUI </a:t>
            </a:r>
            <a:r>
              <a:rPr lang="en-US" spc="-40"/>
              <a:t>Lahore</a:t>
            </a:r>
            <a:r>
              <a:rPr lang="en-US" spc="-65"/>
              <a:t> </a:t>
            </a:r>
            <a:r>
              <a:rPr lang="en-US" spc="-60"/>
              <a:t>Campus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760329" y="6561149"/>
            <a:ext cx="25654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181B0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pc="35" smtClean="0"/>
              <a:pPr marL="38100">
                <a:lnSpc>
                  <a:spcPct val="100000"/>
                </a:lnSpc>
              </a:pPr>
              <a:t>7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375851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4254E-26A8-4966-9272-FEE2DB65A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7780" y="4095974"/>
                <a:ext cx="4697893" cy="6253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4254E-26A8-4966-9272-FEE2DB65A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780" y="4095974"/>
                <a:ext cx="4697893" cy="625322"/>
              </a:xfrm>
              <a:blipFill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C1B0-E95B-484B-83BA-E19AE0B5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Arsla Khan, CUI Lahore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2C54F-00A8-40C2-B9E1-62E4ED15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5B7170-D456-439B-8657-CA5E1D01C35B}"/>
              </a:ext>
            </a:extLst>
          </p:cNvPr>
          <p:cNvCxnSpPr/>
          <p:nvPr/>
        </p:nvCxnSpPr>
        <p:spPr>
          <a:xfrm>
            <a:off x="1819922" y="2616046"/>
            <a:ext cx="249462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0EA12E-F75A-4044-95A4-C70651257DD4}"/>
              </a:ext>
            </a:extLst>
          </p:cNvPr>
          <p:cNvCxnSpPr/>
          <p:nvPr/>
        </p:nvCxnSpPr>
        <p:spPr>
          <a:xfrm flipV="1">
            <a:off x="3353077" y="1571625"/>
            <a:ext cx="0" cy="1034249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CF1998-1788-4DA0-9467-786452343B78}"/>
              </a:ext>
            </a:extLst>
          </p:cNvPr>
          <p:cNvCxnSpPr/>
          <p:nvPr/>
        </p:nvCxnSpPr>
        <p:spPr>
          <a:xfrm>
            <a:off x="2893564" y="1295400"/>
            <a:ext cx="0" cy="231457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3A02EE3F-B8D4-4843-ACDC-9061CB6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84092"/>
            <a:ext cx="9601200" cy="625322"/>
          </a:xfrm>
        </p:spPr>
        <p:txBody>
          <a:bodyPr>
            <a:noAutofit/>
          </a:bodyPr>
          <a:lstStyle/>
          <a:p>
            <a:r>
              <a:rPr lang="en-US" sz="2400" b="1" dirty="0"/>
              <a:t>A) Time Shifting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72836-ED7B-47F2-AE83-7CD67E4A411B}"/>
              </a:ext>
            </a:extLst>
          </p:cNvPr>
          <p:cNvSpPr txBox="1"/>
          <p:nvPr/>
        </p:nvSpPr>
        <p:spPr>
          <a:xfrm>
            <a:off x="3204930" y="261526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928BF5-5DEE-4CAB-B3FF-4559D47D9DCD}"/>
                  </a:ext>
                </a:extLst>
              </p:cNvPr>
              <p:cNvSpPr/>
              <p:nvPr/>
            </p:nvSpPr>
            <p:spPr>
              <a:xfrm>
                <a:off x="1457325" y="546279"/>
                <a:ext cx="1187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928BF5-5DEE-4CAB-B3FF-4559D47D9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546279"/>
                <a:ext cx="1187633" cy="369332"/>
              </a:xfrm>
              <a:prstGeom prst="rect">
                <a:avLst/>
              </a:prstGeom>
              <a:blipFill>
                <a:blip r:embed="rId3"/>
                <a:stretch>
                  <a:fillRect l="-410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E6CB37-F9F3-4134-923A-963EC5B9B8BB}"/>
                  </a:ext>
                </a:extLst>
              </p:cNvPr>
              <p:cNvSpPr/>
              <p:nvPr/>
            </p:nvSpPr>
            <p:spPr>
              <a:xfrm>
                <a:off x="7019925" y="567809"/>
                <a:ext cx="1240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ii)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E6CB37-F9F3-4134-923A-963EC5B9B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25" y="567809"/>
                <a:ext cx="1240532" cy="369332"/>
              </a:xfrm>
              <a:prstGeom prst="rect">
                <a:avLst/>
              </a:prstGeom>
              <a:blipFill>
                <a:blip r:embed="rId4"/>
                <a:stretch>
                  <a:fillRect l="-44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28591-8221-46FB-ADBC-65B4670A3136}"/>
              </a:ext>
            </a:extLst>
          </p:cNvPr>
          <p:cNvCxnSpPr/>
          <p:nvPr/>
        </p:nvCxnSpPr>
        <p:spPr>
          <a:xfrm>
            <a:off x="6658622" y="2616046"/>
            <a:ext cx="249462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5D80E6-44D5-4901-97D8-ACC67FFAB035}"/>
              </a:ext>
            </a:extLst>
          </p:cNvPr>
          <p:cNvCxnSpPr/>
          <p:nvPr/>
        </p:nvCxnSpPr>
        <p:spPr>
          <a:xfrm flipV="1">
            <a:off x="7144027" y="1571625"/>
            <a:ext cx="0" cy="1034249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6ECC5-D731-4ABD-BCDF-D48B6FBB0C69}"/>
              </a:ext>
            </a:extLst>
          </p:cNvPr>
          <p:cNvCxnSpPr/>
          <p:nvPr/>
        </p:nvCxnSpPr>
        <p:spPr>
          <a:xfrm>
            <a:off x="7732264" y="1295400"/>
            <a:ext cx="0" cy="231457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FAD707-CB76-4DBC-A908-8539CB011A63}"/>
              </a:ext>
            </a:extLst>
          </p:cNvPr>
          <p:cNvSpPr txBox="1"/>
          <p:nvPr/>
        </p:nvSpPr>
        <p:spPr>
          <a:xfrm>
            <a:off x="6957780" y="261526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8B2853-DDB9-4727-9581-EE02A6C235F9}"/>
                  </a:ext>
                </a:extLst>
              </p:cNvPr>
              <p:cNvSpPr/>
              <p:nvPr/>
            </p:nvSpPr>
            <p:spPr>
              <a:xfrm>
                <a:off x="1645789" y="4057288"/>
                <a:ext cx="1025730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8B2853-DDB9-4727-9581-EE02A6C23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89" y="4057288"/>
                <a:ext cx="1025730" cy="485774"/>
              </a:xfrm>
              <a:prstGeom prst="rect">
                <a:avLst/>
              </a:prstGeom>
              <a:blipFill>
                <a:blip r:embed="rId5"/>
                <a:stretch>
                  <a:fillRect l="-5357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4172DE-308A-4BF1-A756-3EB9482E6E5C}"/>
              </a:ext>
            </a:extLst>
          </p:cNvPr>
          <p:cNvCxnSpPr/>
          <p:nvPr/>
        </p:nvCxnSpPr>
        <p:spPr>
          <a:xfrm>
            <a:off x="3791597" y="5121121"/>
            <a:ext cx="249462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B396E-5288-420B-87F7-71A92EECB493}"/>
              </a:ext>
            </a:extLst>
          </p:cNvPr>
          <p:cNvCxnSpPr/>
          <p:nvPr/>
        </p:nvCxnSpPr>
        <p:spPr>
          <a:xfrm flipV="1">
            <a:off x="4867552" y="4076700"/>
            <a:ext cx="0" cy="1034249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21716F-B797-46EF-AC14-89C5077EC404}"/>
              </a:ext>
            </a:extLst>
          </p:cNvPr>
          <p:cNvCxnSpPr/>
          <p:nvPr/>
        </p:nvCxnSpPr>
        <p:spPr>
          <a:xfrm>
            <a:off x="4865239" y="3800475"/>
            <a:ext cx="0" cy="231457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19CA61-491A-4CE9-934C-8A4543D42649}"/>
              </a:ext>
            </a:extLst>
          </p:cNvPr>
          <p:cNvSpPr txBox="1"/>
          <p:nvPr/>
        </p:nvSpPr>
        <p:spPr>
          <a:xfrm>
            <a:off x="4972156" y="391130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054B41-58B8-4673-8F92-F42D1BB90950}"/>
              </a:ext>
            </a:extLst>
          </p:cNvPr>
          <p:cNvSpPr txBox="1"/>
          <p:nvPr/>
        </p:nvSpPr>
        <p:spPr>
          <a:xfrm>
            <a:off x="4572106" y="5110949"/>
            <a:ext cx="29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E3085E3-BDD0-43A2-BB84-C37F0226DA09}"/>
              </a:ext>
            </a:extLst>
          </p:cNvPr>
          <p:cNvSpPr txBox="1">
            <a:spLocks/>
          </p:cNvSpPr>
          <p:nvPr/>
        </p:nvSpPr>
        <p:spPr>
          <a:xfrm>
            <a:off x="971656" y="3655573"/>
            <a:ext cx="3033363" cy="625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B) Amplitude Scaling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7189CCA-044C-46C9-A7E1-03C3C27E98E9}"/>
              </a:ext>
            </a:extLst>
          </p:cNvPr>
          <p:cNvSpPr txBox="1">
            <a:spLocks/>
          </p:cNvSpPr>
          <p:nvPr/>
        </p:nvSpPr>
        <p:spPr>
          <a:xfrm>
            <a:off x="6743775" y="3645036"/>
            <a:ext cx="3033363" cy="625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C) Time Scaling</a:t>
            </a:r>
          </a:p>
        </p:txBody>
      </p:sp>
    </p:spTree>
    <p:extLst>
      <p:ext uri="{BB962C8B-B14F-4D97-AF65-F5344CB8AC3E}">
        <p14:creationId xmlns:p14="http://schemas.microsoft.com/office/powerpoint/2010/main" val="302216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3D459-9422-4972-9098-28084B154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7504" y="1118580"/>
                <a:ext cx="9601200" cy="520231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1) Integrating a unit impulse function results in ‘1’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2) The scaled version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is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3) The flipped version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4)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When an arbitrary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is multiplied by a shifted impulse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         function, the product is given by;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3D459-9422-4972-9098-28084B154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504" y="1118580"/>
                <a:ext cx="9601200" cy="5202315"/>
              </a:xfrm>
              <a:blipFill>
                <a:blip r:embed="rId2"/>
                <a:stretch>
                  <a:fillRect l="-571" t="-2693" b="-5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E4234-03C4-4E9A-B2A0-10282FDB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D5BCE-44CA-4D99-924A-3B05A5C9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AC93E657-D216-41F6-A1EC-CC7D86A59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491" y="277425"/>
                <a:ext cx="9601200" cy="60146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solidFill>
                      <a:srgbClr val="FF0000"/>
                    </a:solidFill>
                  </a:rPr>
                  <a:t>Properties of CT Unit Impulse or Delta function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AC93E657-D216-41F6-A1EC-CC7D86A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91" y="277425"/>
                <a:ext cx="9601200" cy="601462"/>
              </a:xfrm>
              <a:prstGeom prst="rect">
                <a:avLst/>
              </a:prstGeom>
              <a:blipFill>
                <a:blip r:embed="rId3"/>
                <a:stretch>
                  <a:fillRect l="-1651" t="-21429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28A8FC-9F5D-405E-B480-BAA714C84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316"/>
          <a:stretch/>
        </p:blipFill>
        <p:spPr>
          <a:xfrm>
            <a:off x="9209885" y="979588"/>
            <a:ext cx="2838234" cy="2011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25C25-5CF9-42FB-A5E8-8F30B7894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32"/>
          <a:stretch/>
        </p:blipFill>
        <p:spPr>
          <a:xfrm>
            <a:off x="9209885" y="3266293"/>
            <a:ext cx="2938860" cy="19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286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2771</TotalTime>
  <Words>1496</Words>
  <Application>Microsoft Office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Franklin Gothic Book</vt:lpstr>
      <vt:lpstr>Crop</vt:lpstr>
      <vt:lpstr>Lec 4: Elementary signals  +  Differentiation Operation</vt:lpstr>
      <vt:lpstr>Basic / Elementary Signals</vt:lpstr>
      <vt:lpstr>1. Unit Step function  (u(t)  or u[n])</vt:lpstr>
      <vt:lpstr>Plot x(t)=u(t)+u(-t) ???</vt:lpstr>
      <vt:lpstr>x(t)</vt:lpstr>
      <vt:lpstr>2. Unit Impulse Signal</vt:lpstr>
      <vt:lpstr>PowerPoint Presentation</vt:lpstr>
      <vt:lpstr>A) Time Shifting</vt:lpstr>
      <vt:lpstr>PowerPoint Presentation</vt:lpstr>
      <vt:lpstr>Exp 4.1: Evaluate i) ∫_(-∞)^(+∞)▒〖e^(-t) δ(2t-2)dt〗  ii) ∫_(-5)^(-2)▒〖e^(-t) δ(2t-2)dt〗</vt:lpstr>
      <vt:lpstr>Exp 4.2: Evaluate the following integrals   </vt:lpstr>
      <vt:lpstr>Solution:</vt:lpstr>
      <vt:lpstr>DT Unit Sample Signal/ Unit Impulse Sequence δ[n]</vt:lpstr>
      <vt:lpstr>PowerPoint Presentation</vt:lpstr>
      <vt:lpstr>PowerPoint Presentation</vt:lpstr>
      <vt:lpstr>PowerPoint Presentation</vt:lpstr>
      <vt:lpstr>Relationship between the Signals</vt:lpstr>
      <vt:lpstr>PowerPoint Presentation</vt:lpstr>
      <vt:lpstr>P.P 4.1:   How can we write δ[n] in terms of u[n].  Also write u[n] in terms of δ[n]</vt:lpstr>
      <vt:lpstr>Exp 4.3: Draw waveform for the differentiated signal (****) </vt:lpstr>
      <vt:lpstr>Exp 4.4: Draw waveform for the differentiated version of signals from 1 to 6   </vt:lpstr>
      <vt:lpstr>PowerPoint Presentation</vt:lpstr>
      <vt:lpstr>PowerPoint Presentation</vt:lpstr>
      <vt:lpstr>Exp 4.5: A CTS x(t) is shown in Fig. Sketch and label each of the following signals   </vt:lpstr>
      <vt:lpstr>PowerPoint Presentation</vt:lpstr>
      <vt:lpstr>Exp 4.6: A DTS x[n] is shown in Fig. Sketch and label each of the following signals   </vt:lpstr>
      <vt:lpstr>PowerPoint Presentation</vt:lpstr>
      <vt:lpstr>4. Real Exponential Signal</vt:lpstr>
      <vt:lpstr>PowerPoint Presentation</vt:lpstr>
      <vt:lpstr>P.P 4.2: Evaluate the following integrals  (a) ∫_(-1)^8▒[u(t+3)-2δ(t)u(t)]dt  (b) ∫_(1/2)^(5/2)▒δ(3t)dt</vt:lpstr>
      <vt:lpstr>P.P 4.3: Draw waveforms of the following  (a) f_1 (t)=3u(t-1) (b) f_2 (t)=u(2-t) (c) f(t)= f_1 (t) f_2 (t)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Dr. Arsla Khan</cp:lastModifiedBy>
  <cp:revision>380</cp:revision>
  <cp:lastPrinted>2019-02-11T05:46:23Z</cp:lastPrinted>
  <dcterms:created xsi:type="dcterms:W3CDTF">2019-02-07T05:45:40Z</dcterms:created>
  <dcterms:modified xsi:type="dcterms:W3CDTF">2023-02-26T18:23:17Z</dcterms:modified>
</cp:coreProperties>
</file>