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sldIdLst>
    <p:sldId id="256" r:id="rId2"/>
    <p:sldId id="416" r:id="rId3"/>
    <p:sldId id="421" r:id="rId4"/>
    <p:sldId id="422" r:id="rId5"/>
    <p:sldId id="423" r:id="rId6"/>
    <p:sldId id="424" r:id="rId7"/>
    <p:sldId id="417" r:id="rId8"/>
    <p:sldId id="418" r:id="rId9"/>
    <p:sldId id="419" r:id="rId10"/>
    <p:sldId id="425" r:id="rId11"/>
    <p:sldId id="426" r:id="rId12"/>
    <p:sldId id="427" r:id="rId13"/>
    <p:sldId id="420" r:id="rId14"/>
    <p:sldId id="428" r:id="rId15"/>
    <p:sldId id="430" r:id="rId16"/>
    <p:sldId id="431" r:id="rId17"/>
    <p:sldId id="432" r:id="rId18"/>
    <p:sldId id="433" r:id="rId19"/>
    <p:sldId id="272" r:id="rId20"/>
  </p:sldIdLst>
  <p:sldSz cx="12192000" cy="6858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77B1B-FD38-4461-94B8-D88D87BBC35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9C7F4-4AAD-4BF8-803A-BA105D87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1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D551F4-D04C-4456-86D7-84F39ADE71F4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26F8-9C01-44EE-8B7A-36F364C32F8D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DA5F-5B6D-46DF-B62C-21E8A71AB8EE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579B-72DC-472C-894A-B950E53284B8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E8F63D-C156-4CED-8FA5-A5E88CCBF152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2CFB-8DA3-4644-937B-F106FB58844B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4778-6720-4663-AC5F-2D1476303E14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8F47-5C08-45C6-99D4-D0A93A67CBA0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4F79-34F2-4C86-A212-29FDFB06108D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90FCB3-3B63-4725-82B8-9A53A7D2A480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F7C1A5-A521-4505-9D3C-9BBCA84336FA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32E97D5-DB09-4733-85C1-7B18B6C4DFA6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2412-9F35-4E40-93C7-5350C3EAD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139518"/>
            <a:ext cx="8361229" cy="1436446"/>
          </a:xfrm>
        </p:spPr>
        <p:txBody>
          <a:bodyPr/>
          <a:lstStyle/>
          <a:p>
            <a:r>
              <a:rPr lang="en-US" sz="4400" dirty="0" err="1"/>
              <a:t>Lec</a:t>
            </a:r>
            <a:r>
              <a:rPr lang="en-US" sz="4400" dirty="0"/>
              <a:t> 2:</a:t>
            </a:r>
            <a:br>
              <a:rPr lang="en-US" sz="4400" dirty="0"/>
            </a:br>
            <a:r>
              <a:rPr lang="en-US" sz="4400" dirty="0"/>
              <a:t>Fourier Series</a:t>
            </a:r>
            <a:br>
              <a:rPr lang="en-US" sz="4400" dirty="0"/>
            </a:br>
            <a:r>
              <a:rPr lang="en-US" sz="4400" dirty="0"/>
              <a:t>(SNS-Phase II)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E75C1-B393-493B-86F1-9F27F8B49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471184"/>
            <a:ext cx="6831673" cy="1086237"/>
          </a:xfrm>
        </p:spPr>
        <p:txBody>
          <a:bodyPr/>
          <a:lstStyle/>
          <a:p>
            <a:r>
              <a:rPr lang="en-US" dirty="0"/>
              <a:t>Dr. Arsla Khan</a:t>
            </a:r>
          </a:p>
        </p:txBody>
      </p:sp>
    </p:spTree>
    <p:extLst>
      <p:ext uri="{BB962C8B-B14F-4D97-AF65-F5344CB8AC3E}">
        <p14:creationId xmlns:p14="http://schemas.microsoft.com/office/powerpoint/2010/main" val="22159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76BFF-736E-4190-88F6-F39ED752F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86757"/>
                <a:ext cx="9601200" cy="448544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u="sng" dirty="0">
                    <a:solidFill>
                      <a:srgbClr val="0070C0"/>
                    </a:solidFill>
                  </a:rPr>
                  <a:t>Solution:</a:t>
                </a:r>
                <a:r>
                  <a:rPr lang="en-US" dirty="0"/>
                  <a:t> It is a simple case. We can expand the sinusoidal signal into exponentials. </a:t>
                </a:r>
              </a:p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e>
                    </m:d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e>
                    </m:d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By inspection, we can find that when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76BFF-736E-4190-88F6-F39ED752F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86757"/>
                <a:ext cx="9601200" cy="4485443"/>
              </a:xfrm>
              <a:blipFill>
                <a:blip r:embed="rId2"/>
                <a:stretch>
                  <a:fillRect l="-571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865A8-405F-4168-BBE0-C882F5B3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5CCE0-B39F-4EA8-905F-27A7A2C1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FFE55BF3-251E-4905-8AE9-6304C0962D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0"/>
                <a:ext cx="9601200" cy="75238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Exp 2:  Write FS expansion of the signal </a:t>
                </a:r>
                <a:br>
                  <a:rPr lang="en-US" sz="2400" dirty="0">
                    <a:solidFill>
                      <a:srgbClr val="FF0000"/>
                    </a:solidFill>
                  </a:rPr>
                </a:br>
                <a:r>
                  <a:rPr lang="en-US" sz="2400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   </a:t>
                </a:r>
              </a:p>
            </p:txBody>
          </p:sp>
        </mc:Choice>
        <mc:Fallback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FFE55BF3-251E-4905-8AE9-6304C0962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0"/>
                <a:ext cx="9601200" cy="752383"/>
              </a:xfrm>
              <a:blipFill>
                <a:blip r:embed="rId3"/>
                <a:stretch>
                  <a:fillRect l="-825" t="-10569" b="-6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20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003C-368C-4094-8948-FFF2CEEA3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BCBD32-2D72-41C1-8458-D08E591492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Therefore,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  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≠+2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−2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BCBD32-2D72-41C1-8458-D08E59149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9F5DA-EA68-43FE-9DEF-1041A48F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2C2C1-4026-4522-A43E-91E16B77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07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B59135-83E5-48A2-AD71-C81EF6EE4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09204"/>
                <a:ext cx="9601200" cy="4358196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+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By inspection, we can find that when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=−6</m:t>
                    </m:r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  <a:p>
                <a:r>
                  <a:rPr lang="en-US" dirty="0"/>
                  <a:t>Therefore,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d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  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B59135-83E5-48A2-AD71-C81EF6EE4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09204"/>
                <a:ext cx="9601200" cy="4358196"/>
              </a:xfrm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546A8-85CF-41F4-BC9D-9DF830F0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C3977-6777-4A2E-BC89-E0F432A4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E522F1D4-A740-437A-A6F3-B8C44DCA69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0"/>
                <a:ext cx="9601200" cy="101421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Exp 3:  Write FS expansion of the signal </a:t>
                </a:r>
                <a:br>
                  <a:rPr lang="en-US" sz="2400" dirty="0">
                    <a:solidFill>
                      <a:srgbClr val="FF0000"/>
                    </a:solidFill>
                  </a:rPr>
                </a:br>
                <a:r>
                  <a:rPr lang="en-US" sz="2400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E522F1D4-A740-437A-A6F3-B8C44DCA6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0"/>
                <a:ext cx="9601200" cy="1014214"/>
              </a:xfrm>
              <a:blipFill>
                <a:blip r:embed="rId3"/>
                <a:stretch>
                  <a:fillRect l="-952" t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510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CE6AA-DC9E-450B-90EC-F91BFE2BA9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1134" y="1797727"/>
                <a:ext cx="10884024" cy="43744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]+2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]+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1"/>
                        </a:solidFill>
                      </a:rPr>
                      <m:t>[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]+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en-US" sz="1800" dirty="0">
                        <a:solidFill>
                          <a:schemeClr val="tx1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1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e>
                    </m:d>
                    <m:sSup>
                      <m:sSupPr>
                        <m:ctrlPr>
                          <a:rPr lang="en-US" sz="1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sz="1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Collect terms with similar exponential powers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CE6AA-DC9E-450B-90EC-F91BFE2BA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1134" y="1797727"/>
                <a:ext cx="10884024" cy="4374473"/>
              </a:xfrm>
              <a:blipFill>
                <a:blip r:embed="rId2"/>
                <a:stretch>
                  <a:fillRect l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FFE0C-8D9D-4EB3-98E2-7D3AF818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B0619-1C20-465A-9354-4504ABD3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F2298257-ADD2-4F94-AB2F-11A4392F52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95400" y="309608"/>
                <a:ext cx="9601200" cy="120693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Exp 4: (Exp 3.4): Write FS expansion of the given signal and also draw their magnitude and phase spectrum </a:t>
                </a:r>
                <a:br>
                  <a:rPr lang="en-US" sz="2400" dirty="0">
                    <a:solidFill>
                      <a:srgbClr val="FF0000"/>
                    </a:solidFill>
                  </a:rPr>
                </a:br>
                <a:r>
                  <a:rPr lang="en-US" sz="2400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=1+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func>
                          <m:func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F2298257-ADD2-4F94-AB2F-11A4392F5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95400" y="309608"/>
                <a:ext cx="9601200" cy="1206933"/>
              </a:xfrm>
              <a:blipFill>
                <a:blip r:embed="rId3"/>
                <a:stretch>
                  <a:fillRect l="-825" t="-6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02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53B77B-0178-496F-8B03-D8E766F58C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8889" y="692458"/>
                <a:ext cx="10706469" cy="517494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𝑗𝑠𝑖𝑛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45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𝑗𝑠𝑖𝑛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45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𝑗𝑠𝑖𝑛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45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𝑗𝑠𝑖𝑛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45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</m:e>
                    </m:func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 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53B77B-0178-496F-8B03-D8E766F58C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8889" y="692458"/>
                <a:ext cx="10706469" cy="5174942"/>
              </a:xfrm>
              <a:blipFill>
                <a:blip r:embed="rId2"/>
                <a:stretch>
                  <a:fillRect l="-513" t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4553B-8870-435A-B483-A6DD54AF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9660F-B2FF-4C39-99A4-D4B12B8F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59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97D8-F768-431B-AAB9-5070C79E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136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Magnitude and Phase Spectrum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15AF6D-917A-4A24-BD18-0A308881F4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91449"/>
                <a:ext cx="9601200" cy="4375951"/>
              </a:xfrm>
            </p:spPr>
            <p:txBody>
              <a:bodyPr/>
              <a:lstStyle/>
              <a:p>
                <a:r>
                  <a:rPr lang="en-US" dirty="0"/>
                  <a:t>Magnitude Spectrum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𝐼𝑚𝑔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Phase Spectrum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𝐼𝑚𝑔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Magnitude Spectrum</a:t>
                </a:r>
                <a:r>
                  <a:rPr lang="en-US" dirty="0"/>
                  <a:t> Now for different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 = 1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5/4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=1.11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5/4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=1.11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15AF6D-917A-4A24-BD18-0A308881F4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91449"/>
                <a:ext cx="9601200" cy="4375951"/>
              </a:xfrm>
              <a:blipFill>
                <a:blip r:embed="rId2"/>
                <a:stretch>
                  <a:fillRect l="-571" t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426F0-58E0-4494-AD4E-98901961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D58E8C-59DB-4724-BA93-49E7D1C5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71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EAEB4-164A-4FC9-93AB-3E7B8C74F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612559"/>
                <a:ext cx="9601200" cy="525484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4/16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EAEB4-164A-4FC9-93AB-3E7B8C74F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612559"/>
                <a:ext cx="9601200" cy="525484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15151-F4A7-435C-A074-D937F750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AFDBA-0511-4C91-AAF3-39445741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CE698D-D11A-4B5F-8008-C01236634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104" y="2587302"/>
            <a:ext cx="4473296" cy="35730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D59447-D668-4799-B594-8350EDF7B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003" y="2487874"/>
            <a:ext cx="5238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5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10F432-0D28-4F2E-8EBD-47E7E52C8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905522"/>
                <a:ext cx="9601200" cy="4961878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Phase Spectrum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𝐼𝑚𝑔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𝐼𝑚𝑔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−0.46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𝐼𝑚𝑔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=0.46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𝐼𝑚𝑔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=0.785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𝐼𝑚𝑔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=−0.785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10F432-0D28-4F2E-8EBD-47E7E52C8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905522"/>
                <a:ext cx="9601200" cy="4961878"/>
              </a:xfrm>
              <a:blipFill>
                <a:blip r:embed="rId2"/>
                <a:stretch>
                  <a:fillRect l="-571" t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3487F-9E62-4C2E-9CF7-B044AEE7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4F5E2-0ADE-4D87-9C50-66F75E36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80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176FA-91F2-4ED0-9171-3A259F94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4A837-BF82-4BA1-B020-A89D19B7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4EEAF3-4F1E-4C66-9309-6F6E3979F6AA}"/>
              </a:ext>
            </a:extLst>
          </p:cNvPr>
          <p:cNvGrpSpPr/>
          <p:nvPr/>
        </p:nvGrpSpPr>
        <p:grpSpPr>
          <a:xfrm>
            <a:off x="1437752" y="504825"/>
            <a:ext cx="4473296" cy="4058866"/>
            <a:chOff x="1437752" y="504825"/>
            <a:chExt cx="4473296" cy="405886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5E38A0-A234-467D-AC5D-4848DCB8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7752" y="990600"/>
              <a:ext cx="4473296" cy="357309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8808186-ECA4-486C-BE73-E74CE744F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0525" y="504825"/>
              <a:ext cx="523875" cy="485775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1548BC-B308-47A4-8DE6-0281B9698A00}"/>
              </a:ext>
            </a:extLst>
          </p:cNvPr>
          <p:cNvGrpSpPr/>
          <p:nvPr/>
        </p:nvGrpSpPr>
        <p:grpSpPr>
          <a:xfrm>
            <a:off x="7085430" y="557077"/>
            <a:ext cx="4312142" cy="3749169"/>
            <a:chOff x="7085430" y="557077"/>
            <a:chExt cx="4312142" cy="37491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676E64-645A-459F-8A98-40258563F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85430" y="861877"/>
              <a:ext cx="4312142" cy="34443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9A86787-C699-463F-80B7-FBBD8E669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41501" y="557077"/>
              <a:ext cx="676275" cy="6096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824D324-5900-4F72-A6E3-4CC5DA41CA33}"/>
              </a:ext>
            </a:extLst>
          </p:cNvPr>
          <p:cNvSpPr txBox="1"/>
          <p:nvPr/>
        </p:nvSpPr>
        <p:spPr>
          <a:xfrm>
            <a:off x="1164025" y="4918229"/>
            <a:ext cx="447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Magnitude Spectrum follows even symmetry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8BB8D0-73BF-4C1F-A8EE-A7E370B4B2C4}"/>
              </a:ext>
            </a:extLst>
          </p:cNvPr>
          <p:cNvSpPr txBox="1"/>
          <p:nvPr/>
        </p:nvSpPr>
        <p:spPr>
          <a:xfrm>
            <a:off x="6937746" y="4901953"/>
            <a:ext cx="447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Phase Spectrum follows odd symmetry </a:t>
            </a:r>
          </a:p>
        </p:txBody>
      </p:sp>
    </p:spTree>
    <p:extLst>
      <p:ext uri="{BB962C8B-B14F-4D97-AF65-F5344CB8AC3E}">
        <p14:creationId xmlns:p14="http://schemas.microsoft.com/office/powerpoint/2010/main" val="2969710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B80E-9F0A-4C9A-95CB-FF787C7F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08" y="2709908"/>
            <a:ext cx="9601200" cy="941033"/>
          </a:xfrm>
        </p:spPr>
        <p:txBody>
          <a:bodyPr/>
          <a:lstStyle/>
          <a:p>
            <a:pPr algn="ctr"/>
            <a:r>
              <a:rPr lang="en-US" dirty="0"/>
              <a:t>Thank You !!!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BD0BA-8B16-4E21-9F16-5FBD80DD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A59B6-83E6-49A7-B81A-E91D8BA1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3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D825-2D22-4065-A059-21C44BCA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789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Transformation Methods for CT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B4285-878F-418A-AC74-8EFA76742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3693"/>
            <a:ext cx="9601200" cy="4393707"/>
          </a:xfrm>
        </p:spPr>
        <p:txBody>
          <a:bodyPr>
            <a:normAutofit/>
          </a:bodyPr>
          <a:lstStyle/>
          <a:p>
            <a:r>
              <a:rPr lang="en-US" dirty="0"/>
              <a:t>A real time naturally available signal is in the form of </a:t>
            </a:r>
            <a:r>
              <a:rPr lang="en-US" i="1" dirty="0">
                <a:solidFill>
                  <a:srgbClr val="FF0000"/>
                </a:solidFill>
              </a:rPr>
              <a:t>time domain</a:t>
            </a:r>
          </a:p>
          <a:p>
            <a:r>
              <a:rPr lang="en-US" dirty="0"/>
              <a:t>However, analysis of a signal is far more convenient in </a:t>
            </a:r>
            <a:r>
              <a:rPr lang="en-US" i="1" dirty="0">
                <a:solidFill>
                  <a:srgbClr val="FF0000"/>
                </a:solidFill>
              </a:rPr>
              <a:t>frequency domain.</a:t>
            </a:r>
          </a:p>
          <a:p>
            <a:r>
              <a:rPr lang="en-US" dirty="0"/>
              <a:t>A signal in its original form can not be defined in terms of frequency. Hence, by transformation methods, a time domain signal can be represented with respect to frequency components. </a:t>
            </a:r>
          </a:p>
          <a:p>
            <a:endParaRPr lang="en-US" dirty="0"/>
          </a:p>
          <a:p>
            <a:r>
              <a:rPr lang="en-US" dirty="0"/>
              <a:t>The three important transformation methods available in practice for a continuous time domain signals are as follows</a:t>
            </a:r>
          </a:p>
          <a:p>
            <a:pPr lvl="2"/>
            <a:r>
              <a:rPr lang="en-US" dirty="0"/>
              <a:t>Fourier Series</a:t>
            </a:r>
          </a:p>
          <a:p>
            <a:pPr lvl="2"/>
            <a:r>
              <a:rPr lang="en-US" dirty="0"/>
              <a:t>Fourier Transform</a:t>
            </a:r>
          </a:p>
          <a:p>
            <a:pPr lvl="2"/>
            <a:r>
              <a:rPr lang="en-US" dirty="0"/>
              <a:t>Laplace Transform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C5C4E-2A3C-4B6F-B776-3D85C5EC1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78DCD-3768-46E6-800C-FF6B125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1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4EC4-4924-450A-BBE8-224D519BB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023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Fourier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3EEA17-70D9-4F95-B136-7537A2716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38183"/>
                <a:ext cx="9601200" cy="4734017"/>
              </a:xfrm>
            </p:spPr>
            <p:txBody>
              <a:bodyPr/>
              <a:lstStyle/>
              <a:p>
                <a:r>
                  <a:rPr lang="en-US" dirty="0"/>
                  <a:t>The representation of signals over a certain interval of time in terms of the linear combination of the </a:t>
                </a:r>
                <a:r>
                  <a:rPr lang="en-US" dirty="0">
                    <a:solidFill>
                      <a:srgbClr val="FF0000"/>
                    </a:solidFill>
                  </a:rPr>
                  <a:t>orthogonal functions </a:t>
                </a:r>
                <a:r>
                  <a:rPr lang="en-US" dirty="0"/>
                  <a:t>is called Fourier Series. </a:t>
                </a:r>
              </a:p>
              <a:p>
                <a:endParaRPr lang="en-US" dirty="0"/>
              </a:p>
              <a:p>
                <a:r>
                  <a:rPr lang="en-US" dirty="0"/>
                  <a:t>Fourier Series expansion is used for </a:t>
                </a:r>
                <a:r>
                  <a:rPr lang="en-US" dirty="0">
                    <a:solidFill>
                      <a:srgbClr val="FF0000"/>
                    </a:solidFill>
                  </a:rPr>
                  <a:t>periodic signals </a:t>
                </a:r>
                <a:r>
                  <a:rPr lang="en-US" dirty="0"/>
                  <a:t>to expand them in terms of their </a:t>
                </a:r>
                <a:r>
                  <a:rPr lang="en-US" dirty="0">
                    <a:solidFill>
                      <a:srgbClr val="FF0000"/>
                    </a:solidFill>
                  </a:rPr>
                  <a:t>harmonics</a:t>
                </a:r>
                <a:r>
                  <a:rPr lang="en-US" dirty="0"/>
                  <a:t> which are sinusoidal and orthogonal to each other. </a:t>
                </a:r>
              </a:p>
              <a:p>
                <a:endParaRPr lang="en-US" dirty="0"/>
              </a:p>
              <a:p>
                <a:r>
                  <a:rPr lang="en-US" dirty="0"/>
                  <a:t>Two important classes of Fourier series methods are primarily available. They are as follows;</a:t>
                </a:r>
              </a:p>
              <a:p>
                <a:pPr lvl="2"/>
                <a:r>
                  <a:rPr lang="en-US" dirty="0"/>
                  <a:t>Exponential Fourier Series </a:t>
                </a:r>
              </a:p>
              <a:p>
                <a:pPr lvl="4"/>
                <a:r>
                  <a:rPr lang="en-US" dirty="0"/>
                  <a:t>If orthogonal functions are exponential functions (written in form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Trigonometric Fourier Series</a:t>
                </a:r>
              </a:p>
              <a:p>
                <a:pPr lvl="4"/>
                <a:r>
                  <a:rPr lang="en-US" dirty="0"/>
                  <a:t>If orthogonal functions are trigonometric functions (written in the form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</a:p>
              <a:p>
                <a:pPr lvl="4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3EEA17-70D9-4F95-B136-7537A2716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38183"/>
                <a:ext cx="9601200" cy="4734017"/>
              </a:xfrm>
              <a:blipFill>
                <a:blip r:embed="rId2"/>
                <a:stretch>
                  <a:fillRect l="-571" t="-1158" r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19BD5-1837-4AA3-8249-92B64C7C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81EAB-0831-4B78-B80A-7457FC6D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7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D30728-F12E-46DC-BCA1-EF0A63BD5F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870012"/>
                <a:ext cx="9601200" cy="4997388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Orthogonal Functions: </a:t>
                </a:r>
                <a:r>
                  <a:rPr lang="en-US" dirty="0"/>
                  <a:t>Two functions (signals)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are said to be orthogonal when their dot product is zero.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Periodic Signal: </a:t>
                </a:r>
                <a:r>
                  <a:rPr lang="en-US" dirty="0"/>
                  <a:t>Signal which repeats itself after a fixed interval of time is called periodic signal.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0" dirty="0">
                    <a:solidFill>
                      <a:srgbClr val="FF0000"/>
                    </a:solidFill>
                  </a:rPr>
                  <a:t>Harmo</a:t>
                </a:r>
                <a:r>
                  <a:rPr lang="en-US" dirty="0">
                    <a:solidFill>
                      <a:srgbClr val="FF0000"/>
                    </a:solidFill>
                  </a:rPr>
                  <a:t>nics: </a:t>
                </a:r>
                <a:r>
                  <a:rPr lang="en-US" dirty="0"/>
                  <a:t>A </a:t>
                </a:r>
                <a:r>
                  <a:rPr lang="en-US" b="1" dirty="0"/>
                  <a:t>harmonic</a:t>
                </a:r>
                <a:r>
                  <a:rPr lang="en-US" dirty="0"/>
                  <a:t> is a signal or wave whose frequency is an integer multiple of the fundamental frequency. </a:t>
                </a:r>
              </a:p>
              <a:p>
                <a:pPr lvl="2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is fundamental frequency of any signal. Thus,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etc. are even harmonics of the signal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etc. are odd harmonics of the signal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D30728-F12E-46DC-BCA1-EF0A63BD5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870012"/>
                <a:ext cx="9601200" cy="4997388"/>
              </a:xfrm>
              <a:blipFill>
                <a:blip r:embed="rId2"/>
                <a:stretch>
                  <a:fillRect l="-571" t="-1098" r="-1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10DD9-1B66-489F-BDEF-005ED2A5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69391-6464-48A2-A894-B043FCA0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124F-DD46-4B33-91AE-CE7CF59E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248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Derivative of Complex Exponential Fourier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1CBE7D-BAC9-4952-8F55-33DF1EC35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482571"/>
                <a:ext cx="10267025" cy="484720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complex exponential signal can be written as,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If we take the signal at various intervals of the fundamental period or at various harmonics, then:</a:t>
                </a:r>
              </a:p>
              <a:p>
                <a:endParaRPr lang="en-US" dirty="0"/>
              </a:p>
              <a:p>
                <a:r>
                  <a:rPr lang="en-US" dirty="0"/>
                  <a:t>the constant signal or dc signal is given by  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first harmonic of the signal is given by  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second harmonic of the signal is given by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third harmonic of the signal is given by  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(3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Similarly for </a:t>
                </a:r>
                <a:r>
                  <a:rPr lang="en-US" i="1" dirty="0"/>
                  <a:t>k</a:t>
                </a:r>
                <a:r>
                  <a:rPr lang="en-US" sz="1600" dirty="0"/>
                  <a:t>th</a:t>
                </a:r>
                <a:r>
                  <a:rPr lang="en-US" dirty="0"/>
                  <a:t> harmonic,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1CBE7D-BAC9-4952-8F55-33DF1EC35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482571"/>
                <a:ext cx="10267025" cy="4847208"/>
              </a:xfrm>
              <a:blipFill>
                <a:blip r:embed="rId2"/>
                <a:stretch>
                  <a:fillRect l="-534" t="-1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2103E-5486-4EF2-A054-467F0EA8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21851-0628-46FB-8413-74CC8094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0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3B51-256B-4FA4-AE40-02D648188A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7828" y="1220000"/>
                <a:ext cx="9601200" cy="454758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Thus, the linear combination of these complex exponential can be written as;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endParaRPr lang="en-US" sz="26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Eq.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also known as </a:t>
                </a:r>
                <a:r>
                  <a:rPr lang="en-US" dirty="0">
                    <a:solidFill>
                      <a:srgbClr val="FF0000"/>
                    </a:solidFill>
                  </a:rPr>
                  <a:t>synthesis equations. </a:t>
                </a:r>
                <a:r>
                  <a:rPr lang="en-US" dirty="0">
                    <a:solidFill>
                      <a:schemeClr val="tx1"/>
                    </a:solidFill>
                  </a:rPr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an integer value whereas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weight of each harmonic and is known as </a:t>
                </a:r>
                <a:r>
                  <a:rPr lang="en-US" dirty="0">
                    <a:solidFill>
                      <a:srgbClr val="FF0000"/>
                    </a:solidFill>
                  </a:rPr>
                  <a:t>Fourier series coefficients</a:t>
                </a:r>
                <a:r>
                  <a:rPr lang="en-US" dirty="0">
                    <a:solidFill>
                      <a:schemeClr val="tx1"/>
                    </a:solidFill>
                  </a:rPr>
                  <a:t> or spectral coefficients.  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Determination of Fourier series is nothing but determination of </a:t>
                </a:r>
                <a:r>
                  <a:rPr lang="en-US" u="sng" dirty="0">
                    <a:solidFill>
                      <a:srgbClr val="0070C0"/>
                    </a:solidFill>
                  </a:rPr>
                  <a:t>Fourier series coefficients.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3B51-256B-4FA4-AE40-02D648188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7828" y="1220000"/>
                <a:ext cx="9601200" cy="4547586"/>
              </a:xfrm>
              <a:blipFill>
                <a:blip r:embed="rId2"/>
                <a:stretch>
                  <a:fillRect l="-571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BDE49-476A-49BE-B857-216652A9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8A52A-CF42-4F03-9E6D-FE4C1B33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6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2FBD-3751-4D40-85A9-3C2A3382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01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How to find Fourier Series (FS) Coefficients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0691FA-42B1-422C-973A-8984E8AC19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53592"/>
                <a:ext cx="9601200" cy="431380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𝑖𝑖𝑖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Eq.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𝑖𝑖𝑖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known as </a:t>
                </a:r>
                <a:r>
                  <a:rPr lang="en-US" u="sng" dirty="0">
                    <a:solidFill>
                      <a:srgbClr val="FF0000"/>
                    </a:solidFill>
                  </a:rPr>
                  <a:t>Analysis Equation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0691FA-42B1-422C-973A-8984E8AC19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53592"/>
                <a:ext cx="9601200" cy="4313808"/>
              </a:xfrm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E3273-B540-4428-821D-BE7CED13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E0C44-4B5D-4B98-B44E-2C16854C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5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8217AD-D749-4979-9111-E59B1BC7D2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0"/>
                <a:ext cx="9601200" cy="75238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Exp 1: (Exp 3.3): Write FS expansion of the signal </a:t>
                </a:r>
                <a:br>
                  <a:rPr lang="en-US" sz="2400" dirty="0">
                    <a:solidFill>
                      <a:srgbClr val="FF0000"/>
                    </a:solidFill>
                  </a:rPr>
                </a:br>
                <a:r>
                  <a:rPr lang="en-US" sz="2400" dirty="0">
                    <a:solidFill>
                      <a:srgbClr val="FF0000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8217AD-D749-4979-9111-E59B1BC7D2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0"/>
                <a:ext cx="9601200" cy="752383"/>
              </a:xfrm>
              <a:blipFill>
                <a:blip r:embed="rId2"/>
                <a:stretch>
                  <a:fillRect l="-952" t="-1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63FC44-D9C1-43E0-8D26-B699462746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9609" y="1953087"/>
                <a:ext cx="10573304" cy="4384829"/>
              </a:xfrm>
            </p:spPr>
            <p:txBody>
              <a:bodyPr/>
              <a:lstStyle/>
              <a:p>
                <a:r>
                  <a:rPr lang="en-US" b="1" u="sng" dirty="0"/>
                  <a:t>Solution:</a:t>
                </a:r>
                <a:r>
                  <a:rPr lang="en-US" dirty="0"/>
                  <a:t>  To find the FS expansion, we need to determine the FS coefficients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u="sng" dirty="0">
                    <a:solidFill>
                      <a:srgbClr val="0070C0"/>
                    </a:solidFill>
                  </a:rPr>
                  <a:t>Method 1:</a:t>
                </a:r>
                <a:r>
                  <a:rPr lang="en-US" dirty="0"/>
                  <a:t> Use analysis equation to find the coefficients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/>
                  <a:t>  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u="sng" dirty="0">
                    <a:solidFill>
                      <a:srgbClr val="0070C0"/>
                    </a:solidFill>
                  </a:rPr>
                  <a:t>Method 2:</a:t>
                </a:r>
                <a:r>
                  <a:rPr lang="en-US" dirty="0"/>
                  <a:t> It is a simple case. We can expand the sinusoidal signal into exponentials. 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63FC44-D9C1-43E0-8D26-B699462746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9609" y="1953087"/>
                <a:ext cx="10573304" cy="4384829"/>
              </a:xfrm>
              <a:blipFill>
                <a:blip r:embed="rId3"/>
                <a:stretch>
                  <a:fillRect l="-51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FDB90-213A-44A5-AA6F-CEA2DBC7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39077-E1A8-4D4A-8104-E7645C75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7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73839-F6C4-43A5-B7AC-6F3F92D482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870012"/>
                <a:ext cx="9601200" cy="49973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By inspection, we can find that when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Therefore,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   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≠+1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73839-F6C4-43A5-B7AC-6F3F92D482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870012"/>
                <a:ext cx="9601200" cy="4997388"/>
              </a:xfrm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35BAB-A942-414F-BACA-2DDE3C42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852FB-83D0-4985-8BC9-3D9609F3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447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7637</TotalTime>
  <Words>1493</Words>
  <Application>Microsoft Office PowerPoint</Application>
  <PresentationFormat>Widescreen</PresentationFormat>
  <Paragraphs>167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Cambria Math</vt:lpstr>
      <vt:lpstr>Franklin Gothic Book</vt:lpstr>
      <vt:lpstr>Crop</vt:lpstr>
      <vt:lpstr>Lec 2: Fourier Series (SNS-Phase II)</vt:lpstr>
      <vt:lpstr>Transformation Methods for CT signals</vt:lpstr>
      <vt:lpstr>Fourier Series</vt:lpstr>
      <vt:lpstr>PowerPoint Presentation</vt:lpstr>
      <vt:lpstr>Derivative of Complex Exponential Fourier Series</vt:lpstr>
      <vt:lpstr>PowerPoint Presentation</vt:lpstr>
      <vt:lpstr>How to find Fourier Series (FS) Coefficients </vt:lpstr>
      <vt:lpstr>Exp 1: (Exp 3.3): Write FS expansion of the signal      x(t)=sin⁡〖ω_o t〗 </vt:lpstr>
      <vt:lpstr>PowerPoint Presentation</vt:lpstr>
      <vt:lpstr>Exp 2:  Write FS expansion of the signal   x(t)=sin⁡(2t+π/3)    </vt:lpstr>
      <vt:lpstr>PowerPoint Presentation</vt:lpstr>
      <vt:lpstr>Exp 3:  Write FS expansion of the signal   x(t)=cos⁡3t+sin⁡6t</vt:lpstr>
      <vt:lpstr>Exp 4: (Exp 3.4): Write FS expansion of the given signal and also draw their magnitude and phase spectrum   x(t)=1+sin⁡〖ω_o t+2 cos⁡〖ω_o t〗+cos⁡(〖2ω〗_o t+π/4) 〗 </vt:lpstr>
      <vt:lpstr>PowerPoint Presentation</vt:lpstr>
      <vt:lpstr>Magnitude and Phase Spectrum</vt:lpstr>
      <vt:lpstr>PowerPoint Presentation</vt:lpstr>
      <vt:lpstr>PowerPoint Presentation</vt:lpstr>
      <vt:lpstr>PowerPoint Presentation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Signals and Systems</dc:title>
  <dc:creator>Ghalzai Ghalzai</dc:creator>
  <cp:lastModifiedBy>Dr. Arsla Khan</cp:lastModifiedBy>
  <cp:revision>770</cp:revision>
  <cp:lastPrinted>2019-02-11T05:46:23Z</cp:lastPrinted>
  <dcterms:created xsi:type="dcterms:W3CDTF">2019-02-07T05:45:40Z</dcterms:created>
  <dcterms:modified xsi:type="dcterms:W3CDTF">2020-06-10T11:06:31Z</dcterms:modified>
</cp:coreProperties>
</file>