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5"/>
  </p:notesMasterIdLst>
  <p:sldIdLst>
    <p:sldId id="256" r:id="rId2"/>
    <p:sldId id="397" r:id="rId3"/>
    <p:sldId id="398" r:id="rId4"/>
    <p:sldId id="399" r:id="rId5"/>
    <p:sldId id="400" r:id="rId6"/>
    <p:sldId id="401" r:id="rId7"/>
    <p:sldId id="402" r:id="rId8"/>
    <p:sldId id="403" r:id="rId9"/>
    <p:sldId id="404" r:id="rId10"/>
    <p:sldId id="405" r:id="rId11"/>
    <p:sldId id="414" r:id="rId12"/>
    <p:sldId id="413" r:id="rId13"/>
    <p:sldId id="406" r:id="rId14"/>
    <p:sldId id="407" r:id="rId15"/>
    <p:sldId id="408" r:id="rId16"/>
    <p:sldId id="409" r:id="rId17"/>
    <p:sldId id="410" r:id="rId18"/>
    <p:sldId id="411" r:id="rId19"/>
    <p:sldId id="412" r:id="rId20"/>
    <p:sldId id="416" r:id="rId21"/>
    <p:sldId id="417" r:id="rId22"/>
    <p:sldId id="415" r:id="rId23"/>
    <p:sldId id="272" r:id="rId24"/>
  </p:sldIdLst>
  <p:sldSz cx="12192000" cy="6858000"/>
  <p:notesSz cx="6881813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077B1B-FD38-4461-94B8-D88D87BBC358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473575"/>
            <a:ext cx="55054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9C7F4-4AAD-4BF8-803A-BA105D871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10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5D551F4-D04C-4456-86D7-84F39ADE71F4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26F8-9C01-44EE-8B7A-36F364C32F8D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DA5F-5B6D-46DF-B62C-21E8A71AB8EE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579B-72DC-472C-894A-B950E53284B8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E8F63D-C156-4CED-8FA5-A5E88CCBF152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2CFB-8DA3-4644-937B-F106FB58844B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4778-6720-4663-AC5F-2D1476303E14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8F47-5C08-45C6-99D4-D0A93A67CBA0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4F79-34F2-4C86-A212-29FDFB06108D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90FCB3-3B63-4725-82B8-9A53A7D2A480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F7C1A5-A521-4505-9D3C-9BBCA84336FA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32E97D5-DB09-4733-85C1-7B18B6C4DFA6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6.emf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D2412-9F35-4E40-93C7-5350C3EAD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139518"/>
            <a:ext cx="8361229" cy="1436446"/>
          </a:xfrm>
        </p:spPr>
        <p:txBody>
          <a:bodyPr/>
          <a:lstStyle/>
          <a:p>
            <a:r>
              <a:rPr lang="en-US" sz="4400" dirty="0" err="1"/>
              <a:t>Lec</a:t>
            </a:r>
            <a:r>
              <a:rPr lang="en-US" sz="4400" dirty="0"/>
              <a:t> 11:</a:t>
            </a:r>
            <a:br>
              <a:rPr lang="en-US" sz="4400" dirty="0"/>
            </a:br>
            <a:r>
              <a:rPr lang="en-US" sz="4400" dirty="0"/>
              <a:t>Properties of LTI System + Differential and difference equations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9E75C1-B393-493B-86F1-9F27F8B49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4471184"/>
            <a:ext cx="6831673" cy="1086237"/>
          </a:xfrm>
        </p:spPr>
        <p:txBody>
          <a:bodyPr/>
          <a:lstStyle/>
          <a:p>
            <a:r>
              <a:rPr lang="en-US" dirty="0"/>
              <a:t>Dr. Arsla Khan</a:t>
            </a:r>
          </a:p>
        </p:txBody>
      </p:sp>
    </p:spTree>
    <p:extLst>
      <p:ext uri="{BB962C8B-B14F-4D97-AF65-F5344CB8AC3E}">
        <p14:creationId xmlns:p14="http://schemas.microsoft.com/office/powerpoint/2010/main" val="221592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169C6A-D459-41C0-A756-3258E887BF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599" y="1251751"/>
                <a:ext cx="3706427" cy="4615649"/>
              </a:xfrm>
            </p:spPr>
            <p:txBody>
              <a:bodyPr/>
              <a:lstStyle/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 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 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.1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Stable System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169C6A-D459-41C0-A756-3258E887BF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1251751"/>
                <a:ext cx="3706427" cy="4615649"/>
              </a:xfrm>
              <a:blipFill>
                <a:blip r:embed="rId2"/>
                <a:stretch>
                  <a:fillRect l="-1480" t="-3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4DBEF-5FAD-4D59-B2AA-C23FEF6FC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595AB3-E9E1-46EC-A8F8-8936E207A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66C86BE1-8DDA-40D2-8EFC-A2C8C107B2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71600" y="685801"/>
                <a:ext cx="9601200" cy="707994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89000"/>
                  </a:lnSpc>
                  <a:spcBef>
                    <a:spcPct val="0"/>
                  </a:spcBef>
                  <a:buNone/>
                  <a:defRPr sz="4400" kern="1200" baseline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000" dirty="0">
                    <a:solidFill>
                      <a:srgbClr val="FF0000"/>
                    </a:solidFill>
                  </a:rPr>
                  <a:t>Exp 4: (a)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                   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FF0000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srgbClr val="FF0000"/>
                        </a:solidFill>
                      </a:rPr>
                      <m:t>b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srgbClr val="FF0000"/>
                        </a:solidFill>
                      </a:rPr>
                      <m:t>) 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66C86BE1-8DDA-40D2-8EFC-A2C8C107B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685801"/>
                <a:ext cx="9601200" cy="707994"/>
              </a:xfrm>
              <a:prstGeom prst="rect">
                <a:avLst/>
              </a:prstGeom>
              <a:blipFill>
                <a:blip r:embed="rId3"/>
                <a:stretch>
                  <a:fillRect l="-635" t="-9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76DB998-64E2-4EF3-AE42-14759E8651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61001" y="1173334"/>
                <a:ext cx="5587007" cy="46156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 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a:rPr lang="en-US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Stable System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76DB998-64E2-4EF3-AE42-14759E865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001" y="1173334"/>
                <a:ext cx="5587007" cy="4615649"/>
              </a:xfrm>
              <a:prstGeom prst="rect">
                <a:avLst/>
              </a:prstGeom>
              <a:blipFill>
                <a:blip r:embed="rId4"/>
                <a:stretch>
                  <a:fillRect l="-983" t="-3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E757D027-19A7-4501-9A6C-44FAEB8571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2597" y="186335"/>
            <a:ext cx="2215606" cy="241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877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ED39E-7974-456E-B87A-4569D92BA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75E97-CB2D-4711-A1B8-DBCDC4F17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E051F6-1FFE-46B2-9F36-4AE91C8F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64F28F-6ED3-4DCA-AE26-2CD0457B6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C74EE0-08A6-4479-9C11-9E61BC0F3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992" y="1465939"/>
            <a:ext cx="4686332" cy="380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397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E9800D-D8B8-4199-9B21-BF20E90165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695635"/>
                <a:ext cx="9601200" cy="5139431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(a)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b="0" u="sng" dirty="0">
                    <a:solidFill>
                      <a:srgbClr val="002060"/>
                    </a:solidFill>
                  </a:rPr>
                  <a:t>Causal/Non-Causal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is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. 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/>
                  <a:t>. Thus it is causal</a:t>
                </a:r>
              </a:p>
              <a:p>
                <a:r>
                  <a:rPr lang="en-US" u="sng" dirty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Stable/Non Stable</a:t>
                </a:r>
              </a:p>
              <a:p>
                <a:r>
                  <a:rPr lang="en-US" dirty="0"/>
                  <a:t>Condition to check stability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Apply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4/5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=5/4</m:t>
                    </m:r>
                  </m:oMath>
                </a14:m>
                <a:r>
                  <a:rPr lang="en-US" dirty="0"/>
                  <a:t>    Thus, it is stable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E9800D-D8B8-4199-9B21-BF20E90165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695635"/>
                <a:ext cx="9601200" cy="5139431"/>
              </a:xfrm>
              <a:blipFill>
                <a:blip r:embed="rId2"/>
                <a:stretch>
                  <a:fillRect l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50CA56-ED08-45E6-BBD8-40287F679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995C9-A7D6-48B9-88B6-0D49F6E54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34DF51-2C75-4B33-9667-BCFC16B29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430" y="4600200"/>
            <a:ext cx="2339821" cy="56216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98CFE70-8E68-4E22-9D58-74874330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6772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whether the systems are causal and stable or not?</a:t>
            </a:r>
          </a:p>
        </p:txBody>
      </p:sp>
    </p:spTree>
    <p:extLst>
      <p:ext uri="{BB962C8B-B14F-4D97-AF65-F5344CB8AC3E}">
        <p14:creationId xmlns:p14="http://schemas.microsoft.com/office/powerpoint/2010/main" val="782191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7F7C5-6DB8-4421-B43E-7CAF09C5C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5187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Causal LTI System described by Differential and Difference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80664-39BB-4740-873A-057489388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Differential Equation </a:t>
            </a:r>
            <a:r>
              <a:rPr lang="en-US" dirty="0">
                <a:sym typeface="Wingdings" panose="05000000000000000000" pitchFamily="2" charset="2"/>
              </a:rPr>
              <a:t> CT systems</a:t>
            </a:r>
          </a:p>
          <a:p>
            <a:r>
              <a:rPr lang="en-US" dirty="0">
                <a:sym typeface="Wingdings" panose="05000000000000000000" pitchFamily="2" charset="2"/>
              </a:rPr>
              <a:t>Difference Equation  DT systems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Causal LTI systems follows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Linearity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Time Invariance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Causality </a:t>
            </a:r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31F3CE-AF2E-43BE-96D2-5D0D3CE04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A4F35C-9C04-4E11-B930-EA7B763DE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61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7E482-8A8D-4832-97DB-8685EFAA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7893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1. Standard Differential equation for Causal LTI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3AB0AB-F660-4D7C-B583-1E3FA46BFA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349406"/>
                <a:ext cx="9601200" cy="4517994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/>
                  <a:t>Suppose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7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Coefficients on LHS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=7,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=4,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Coefficients on RHS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General Equation: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  Coefficients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m:rPr>
                        <m:nor/>
                      </m:rPr>
                      <a:rPr lang="en-US" dirty="0"/>
                      <m:t>+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3AB0AB-F660-4D7C-B583-1E3FA46BFA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349406"/>
                <a:ext cx="9601200" cy="4517994"/>
              </a:xfrm>
              <a:blipFill>
                <a:blip r:embed="rId2"/>
                <a:stretch>
                  <a:fillRect l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DAF3F3-CB4F-4A4D-860E-CF29A76E4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3F5EA2-8487-4422-B6EE-1B131974D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296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A4A845-AFBE-44A6-8518-AACC09B490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67828" y="1469254"/>
                <a:ext cx="9601200" cy="3581400"/>
              </a:xfrm>
            </p:spPr>
            <p:txBody>
              <a:bodyPr/>
              <a:lstStyle/>
              <a:p>
                <a:r>
                  <a:rPr lang="en-US" dirty="0"/>
                  <a:t>Important Conditions</a:t>
                </a:r>
              </a:p>
              <a:p>
                <a:pPr lvl="1"/>
                <a:r>
                  <a:rPr lang="en-US" dirty="0"/>
                  <a:t>All coefficients should be constant (not depending upon any factor)</a:t>
                </a:r>
              </a:p>
              <a:p>
                <a:pPr lvl="1"/>
                <a:r>
                  <a:rPr lang="en-US" dirty="0"/>
                  <a:t>All initial conditions should be zero. </a:t>
                </a:r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Solution of Differential Equations</a:t>
                </a:r>
              </a:p>
              <a:p>
                <a:pPr lvl="1"/>
                <a:r>
                  <a:rPr lang="en-US" dirty="0"/>
                  <a:t>Complete Solution = Particular solution + Homogenous solution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30352" lvl="1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A4A845-AFBE-44A6-8518-AACC09B490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67828" y="1469254"/>
                <a:ext cx="9601200" cy="3581400"/>
              </a:xfrm>
              <a:blipFill>
                <a:blip r:embed="rId2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532A96-654B-4589-AF26-52A90BE02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9F87E1-E700-4F59-820E-4CDBC156E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082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B09848-863E-4E01-A222-BC6657F423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473693"/>
                <a:ext cx="9601200" cy="4393707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Recursive Equation</a:t>
                </a:r>
              </a:p>
              <a:p>
                <a:endParaRPr lang="en-US" b="1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}</a:t>
                </a:r>
              </a:p>
              <a:p>
                <a:endParaRPr lang="en-US" dirty="0"/>
              </a:p>
              <a:p>
                <a:r>
                  <a:rPr lang="en-US" dirty="0"/>
                  <a:t>It is known as recursive equation since it specifies a recursive procedure for determining the output in terms of the </a:t>
                </a:r>
                <a:r>
                  <a:rPr lang="en-US" b="1" i="1" dirty="0"/>
                  <a:t>input and previous outputs.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B09848-863E-4E01-A222-BC6657F423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473693"/>
                <a:ext cx="9601200" cy="4393707"/>
              </a:xfrm>
              <a:blipFill>
                <a:blip r:embed="rId2"/>
                <a:stretch>
                  <a:fillRect l="-571" t="-12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C03270-0AB3-4C27-B0A3-015E0E8C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C4A795-0E56-41F0-B093-D47ADA078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52E28D5-1673-4AD8-9370-83BAA1A30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7893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2. Standard Difference equation for Causal LTI Systems</a:t>
            </a:r>
          </a:p>
        </p:txBody>
      </p:sp>
    </p:spTree>
    <p:extLst>
      <p:ext uri="{BB962C8B-B14F-4D97-AF65-F5344CB8AC3E}">
        <p14:creationId xmlns:p14="http://schemas.microsoft.com/office/powerpoint/2010/main" val="1106102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020621-55CF-4A99-9BCD-989CABDAFC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464816"/>
                <a:ext cx="9601200" cy="4402584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Non- recursive Equation</a:t>
                </a:r>
              </a:p>
              <a:p>
                <a:endParaRPr lang="en-US" b="1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  <a:p>
                <a:endParaRPr lang="en-US" b="1" dirty="0">
                  <a:solidFill>
                    <a:srgbClr val="FF0000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It is known as non-recursive equation since previous output values are not required to compute the present output.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020621-55CF-4A99-9BCD-989CABDAFC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464816"/>
                <a:ext cx="9601200" cy="4402584"/>
              </a:xfrm>
              <a:blipFill>
                <a:blip r:embed="rId2"/>
                <a:stretch>
                  <a:fillRect l="-571" t="-1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5F774D-3161-41AD-BF48-ECDBE145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4BA2CC-65B2-4A8B-8A37-E50350903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662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18EF1A-F27B-4129-BEDB-A3D724AEA0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Solution: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Input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which implies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 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≤−1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Therefore,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≤−1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Thus, the condition for initial rest states that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18EF1A-F27B-4129-BEDB-A3D724AEA0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85E3D5-6A57-43DC-9035-6BEFA52F8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CFF3A2-7BFE-4C0A-A5B4-D26129252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7FAFF9E8-43D5-4039-A5A9-B913F63151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71600" y="685801"/>
                <a:ext cx="9601200" cy="1427084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89000"/>
                  </a:lnSpc>
                  <a:spcBef>
                    <a:spcPct val="0"/>
                  </a:spcBef>
                  <a:buNone/>
                  <a:defRPr sz="4400" kern="1200" baseline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000" dirty="0">
                    <a:solidFill>
                      <a:srgbClr val="FF0000"/>
                    </a:solidFill>
                  </a:rPr>
                  <a:t>Exp 5: Consider the difference equation </a:t>
                </a:r>
              </a:p>
              <a:p>
                <a:endParaRPr lang="en-US" sz="200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000" b="0" dirty="0">
                  <a:solidFill>
                    <a:srgbClr val="FF0000"/>
                  </a:solidFill>
                </a:endParaRPr>
              </a:p>
              <a:p>
                <a:r>
                  <a:rPr lang="en-US" sz="2000" dirty="0">
                    <a:solidFill>
                      <a:srgbClr val="FF0000"/>
                    </a:solidFill>
                  </a:rPr>
                  <a:t>when input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7FAFF9E8-43D5-4039-A5A9-B913F6315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685801"/>
                <a:ext cx="9601200" cy="1427084"/>
              </a:xfrm>
              <a:prstGeom prst="rect">
                <a:avLst/>
              </a:prstGeom>
              <a:blipFill>
                <a:blip r:embed="rId3"/>
                <a:stretch>
                  <a:fillRect l="-635" t="-4701" b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3744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489CC3-523D-48E5-A473-57C812ED13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056443"/>
                <a:ext cx="9601200" cy="4810957"/>
              </a:xfrm>
            </p:spPr>
            <p:txBody>
              <a:bodyPr/>
              <a:lstStyle/>
              <a:p>
                <a:r>
                  <a:rPr lang="en-US" dirty="0"/>
                  <a:t>First sample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is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so the starting point of recursion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r>
                  <a:rPr lang="en-US" u="sng" dirty="0"/>
                  <a:t>For </a:t>
                </a:r>
                <a14:m>
                  <m:oMath xmlns:m="http://schemas.openxmlformats.org/officeDocument/2006/math">
                    <m:r>
                      <a:rPr lang="en-US" b="0" i="1" u="sng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u="sng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u="sng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+0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b="0" dirty="0">
                  <a:solidFill>
                    <a:srgbClr val="FF0000"/>
                  </a:solidFill>
                </a:endParaRPr>
              </a:p>
              <a:p>
                <a:r>
                  <a:rPr lang="en-US" u="sng" dirty="0"/>
                  <a:t>For </a:t>
                </a:r>
                <a14:m>
                  <m:oMath xmlns:m="http://schemas.openxmlformats.org/officeDocument/2006/math">
                    <m:r>
                      <a:rPr lang="en-US" i="1" u="sng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u="sng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u="sng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489CC3-523D-48E5-A473-57C812ED13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056443"/>
                <a:ext cx="9601200" cy="4810957"/>
              </a:xfrm>
              <a:blipFill>
                <a:blip r:embed="rId2"/>
                <a:stretch>
                  <a:fillRect l="-571" t="-1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ADF7B8-746C-4717-8A1A-98B8364C5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038779-08BA-45BB-A1CE-BD4FFA682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8124AFB-84DD-4E5B-BB3B-ED9C56726B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1551743"/>
                <a:ext cx="5304410" cy="48109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u="sng" dirty="0"/>
                  <a:t>For </a:t>
                </a:r>
                <a14:m>
                  <m:oMath xmlns:m="http://schemas.openxmlformats.org/officeDocument/2006/math">
                    <m:r>
                      <a:rPr lang="en-US" i="1" u="sng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u="sng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u="sng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……</a:t>
                </a:r>
              </a:p>
              <a:p>
                <a:r>
                  <a:rPr lang="en-US" u="sng" dirty="0"/>
                  <a:t>For </a:t>
                </a:r>
                <a14:m>
                  <m:oMath xmlns:m="http://schemas.openxmlformats.org/officeDocument/2006/math">
                    <m:r>
                      <a:rPr lang="en-US" i="1" u="sng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u="sng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u="sng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u="sng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/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8124AFB-84DD-4E5B-BB3B-ED9C56726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551743"/>
                <a:ext cx="5304410" cy="4810957"/>
              </a:xfrm>
              <a:prstGeom prst="rect">
                <a:avLst/>
              </a:prstGeom>
              <a:blipFill>
                <a:blip r:embed="rId3"/>
                <a:stretch>
                  <a:fillRect l="-1034" t="-1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54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0A9DD-A2C0-44E1-B175-E3AE8536E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564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1. The Commutative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97434F-86C4-422B-B34E-48798A4DDF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491449"/>
                <a:ext cx="9601200" cy="1052004"/>
              </a:xfrm>
            </p:spPr>
            <p:txBody>
              <a:bodyPr/>
              <a:lstStyle/>
              <a:p>
                <a:r>
                  <a:rPr lang="en-US" b="0" dirty="0"/>
                  <a:t>DT: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CT: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97434F-86C4-422B-B34E-48798A4DDF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491449"/>
                <a:ext cx="9601200" cy="1052004"/>
              </a:xfrm>
              <a:blipFill>
                <a:blip r:embed="rId2"/>
                <a:stretch>
                  <a:fillRect l="-571" t="-5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90BCF-6949-47FD-95F6-86459B1A0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69FE1A-8C00-4F35-BE67-7BB67C523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8D4CE62-5FD3-4B8C-BADF-52C603CD8E95}"/>
              </a:ext>
            </a:extLst>
          </p:cNvPr>
          <p:cNvSpPr txBox="1">
            <a:spLocks/>
          </p:cNvSpPr>
          <p:nvPr/>
        </p:nvSpPr>
        <p:spPr>
          <a:xfrm>
            <a:off x="1364199" y="2755779"/>
            <a:ext cx="9601200" cy="8056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FF0000"/>
                </a:solidFill>
              </a:rPr>
              <a:t>2. The Distributive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94CA7C3-E29B-4A28-A00B-B3300984EA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96877" y="3659083"/>
                <a:ext cx="9601200" cy="10520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DT:                          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CT: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                    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)∗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94CA7C3-E29B-4A28-A00B-B3300984E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877" y="3659083"/>
                <a:ext cx="9601200" cy="1052004"/>
              </a:xfrm>
              <a:prstGeom prst="rect">
                <a:avLst/>
              </a:prstGeom>
              <a:blipFill>
                <a:blip r:embed="rId3"/>
                <a:stretch>
                  <a:fillRect l="-571" t="-46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69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B830E-747D-400B-B550-F448F7445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Exp 6: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E5660-1573-4B5E-B80B-D3C2DEA1E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Solution: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BDBD56-ED17-4D46-95BE-4535A0CD6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0C00A1-7B61-4FFA-9622-4A5AE9E5F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B86DD0-2849-4AB7-BE1C-2EAAA3CE70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532"/>
          <a:stretch/>
        </p:blipFill>
        <p:spPr>
          <a:xfrm>
            <a:off x="3010292" y="685800"/>
            <a:ext cx="7260590" cy="25382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D030D6-5811-4486-867B-EB00CCA7D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979" y="4202510"/>
            <a:ext cx="8221999" cy="176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067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FBC107-4F84-48C2-8C1D-A5E88AAED1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541538"/>
                <a:ext cx="9601200" cy="5743852"/>
              </a:xfrm>
            </p:spPr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endParaRPr lang="en-US" u="sng" dirty="0"/>
              </a:p>
              <a:p>
                <a:r>
                  <a:rPr lang="en-US" u="sng" dirty="0"/>
                  <a:t>For </a:t>
                </a:r>
                <a14:m>
                  <m:oMath xmlns:m="http://schemas.openxmlformats.org/officeDocument/2006/math">
                    <m:r>
                      <a:rPr lang="en-US" i="1" u="sng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u="sng"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endParaRPr lang="en-US" u="sng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−2(0)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1</a:t>
                </a:r>
              </a:p>
              <a:p>
                <a:endParaRPr lang="en-US" u="sng" dirty="0"/>
              </a:p>
              <a:p>
                <a:r>
                  <a:rPr lang="en-US" u="sng" dirty="0"/>
                  <a:t>For </a:t>
                </a:r>
                <a14:m>
                  <m:oMath xmlns:m="http://schemas.openxmlformats.org/officeDocument/2006/math">
                    <m:r>
                      <a:rPr lang="en-US" i="1" u="sng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u="sng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US" u="sng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−2(1)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u="sng" dirty="0"/>
              </a:p>
              <a:p>
                <a:r>
                  <a:rPr lang="en-US" u="sng" dirty="0"/>
                  <a:t>For </a:t>
                </a:r>
                <a14:m>
                  <m:oMath xmlns:m="http://schemas.openxmlformats.org/officeDocument/2006/math">
                    <m:r>
                      <a:rPr lang="en-US" i="1" u="sng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u="sng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u="sng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=3+2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−2(0)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FBC107-4F84-48C2-8C1D-A5E88AAED1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541538"/>
                <a:ext cx="9601200" cy="5743852"/>
              </a:xfrm>
              <a:blipFill>
                <a:blip r:embed="rId2"/>
                <a:stretch>
                  <a:fillRect l="-254" t="-212" b="-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457E35-4BA1-4424-B68D-0C0B2A218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66F86F-4E32-4A5F-AFED-FD56C6B62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3D008-53B6-48C9-8CE3-A01B25B88B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942" t="69088" r="15643"/>
          <a:stretch/>
        </p:blipFill>
        <p:spPr>
          <a:xfrm>
            <a:off x="6924581" y="870012"/>
            <a:ext cx="4749553" cy="134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162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31C4A-D12D-4AF2-A958-91DE6A617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4350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PP.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8380F-BD6B-4228-8C7B-A1EE1A212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723482-B5C2-442C-B224-DD671BC8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DB7C65-D3F8-4E2A-86C6-7B5FDA4FC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3995E2-9D9C-456F-91CF-BE6BD4304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100" y="1526081"/>
            <a:ext cx="7260590" cy="434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26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0B80E-9F0A-4C9A-95CB-FF787C7F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808" y="2709908"/>
            <a:ext cx="9601200" cy="941033"/>
          </a:xfrm>
        </p:spPr>
        <p:txBody>
          <a:bodyPr/>
          <a:lstStyle/>
          <a:p>
            <a:pPr algn="ctr"/>
            <a:r>
              <a:rPr lang="en-US" dirty="0"/>
              <a:t>Thank You !!!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7BD0BA-8B16-4E21-9F16-5FBD80DDD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A59B6-83E6-49A7-B81A-E91D8BA1B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338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9C4DD9-7CDB-4997-87E2-605E8B7320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157274"/>
                <a:ext cx="9601200" cy="3710126"/>
              </a:xfrm>
            </p:spPr>
            <p:txBody>
              <a:bodyPr/>
              <a:lstStyle/>
              <a:p>
                <a:r>
                  <a:rPr lang="en-US" b="1" dirty="0"/>
                  <a:t>Solution: </a:t>
                </a:r>
              </a:p>
              <a:p>
                <a:r>
                  <a:rPr lang="en-US" dirty="0"/>
                  <a:t>Direct convolution is a tedious work. i.e.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So use distributive property and break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dirty="0">
                        <a:ea typeface="Cambria Math" panose="02040503050406030204" pitchFamily="18" charset="0"/>
                      </a:rPr>
                      <m:t>+ 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9C4DD9-7CDB-4997-87E2-605E8B7320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157274"/>
                <a:ext cx="9601200" cy="3710126"/>
              </a:xfrm>
              <a:blipFill>
                <a:blip r:embed="rId2"/>
                <a:stretch>
                  <a:fillRect l="-571" t="-1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2FAFBE-17CE-477A-9F72-5FF13CF7B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3B44A4-80B5-4D4F-8ECC-2A56D0013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69E6C3C3-D0FC-4B03-8C98-6715CC2E10B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371600" y="685800"/>
                <a:ext cx="9601200" cy="1338309"/>
              </a:xfrm>
            </p:spPr>
            <p:txBody>
              <a:bodyPr>
                <a:normAutofit/>
              </a:bodyPr>
              <a:lstStyle/>
              <a:p>
                <a:pPr/>
                <a:r>
                  <a:rPr lang="en-US" sz="2000" dirty="0">
                    <a:solidFill>
                      <a:srgbClr val="FF0000"/>
                    </a:solidFill>
                  </a:rPr>
                  <a:t>Exp 1: Let y[n] denote the convolution of two sequences:</a:t>
                </a:r>
                <a:br>
                  <a:rPr lang="en-US" sz="2000" dirty="0">
                    <a:solidFill>
                      <a:srgbClr val="FF000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69E6C3C3-D0FC-4B03-8C98-6715CC2E10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71600" y="685800"/>
                <a:ext cx="9601200" cy="1338309"/>
              </a:xfrm>
              <a:blipFill>
                <a:blip r:embed="rId3"/>
                <a:stretch>
                  <a:fillRect l="-635" t="-5023" b="-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9252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6E6C1-269B-4C0F-AFCC-079E26041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DD21E4-E02B-4825-883C-EC35DD0E6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D7663F2-CC4A-4236-A18D-66EF9FF47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564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3. The Associative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D1A3886-C983-4259-8741-17ECA4688E6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95400" y="2643357"/>
                <a:ext cx="9601200" cy="10520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DT:                          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CT: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))=(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))∗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D1A3886-C983-4259-8741-17ECA4688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2643357"/>
                <a:ext cx="9601200" cy="1052004"/>
              </a:xfrm>
              <a:prstGeom prst="rect">
                <a:avLst/>
              </a:prstGeom>
              <a:blipFill>
                <a:blip r:embed="rId2"/>
                <a:stretch>
                  <a:fillRect l="-571" t="-5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218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83D22E-7305-4A99-96AF-8B3165DDE4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589103"/>
                <a:ext cx="9601200" cy="427829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002060"/>
                    </a:solidFill>
                  </a:rPr>
                  <a:t>A DT - LTI system is said to be memoryless if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It means the impulse response has the form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rgbClr val="002060"/>
                    </a:solidFill>
                  </a:rPr>
                  <a:t>Similarly, for CT –LTI system is said to be memoryless if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)=0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It means the impulse response has the form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83D22E-7305-4A99-96AF-8B3165DDE4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589103"/>
                <a:ext cx="9601200" cy="4278297"/>
              </a:xfrm>
              <a:blipFill>
                <a:blip r:embed="rId2"/>
                <a:stretch>
                  <a:fillRect l="-571" t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C1E0B-2CD1-4D07-A63E-6DD8B57CE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A89E14-E7E0-4B2E-B277-57C8852D9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8D838DA-9AFF-417F-ACD6-D24EB1D16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564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4. LTI system with and without memory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A1EDA11-D484-4662-A697-234DA5B7B793}"/>
              </a:ext>
            </a:extLst>
          </p:cNvPr>
          <p:cNvCxnSpPr/>
          <p:nvPr/>
        </p:nvCxnSpPr>
        <p:spPr>
          <a:xfrm>
            <a:off x="9330431" y="2139518"/>
            <a:ext cx="221941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F66568C-8F34-4B8F-8B80-75C5A14B7A51}"/>
              </a:ext>
            </a:extLst>
          </p:cNvPr>
          <p:cNvCxnSpPr>
            <a:cxnSpLocks/>
          </p:cNvCxnSpPr>
          <p:nvPr/>
        </p:nvCxnSpPr>
        <p:spPr>
          <a:xfrm>
            <a:off x="10343965" y="1246572"/>
            <a:ext cx="0" cy="156764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909E2C2-1353-44A8-833F-12E0C3B782BB}"/>
              </a:ext>
            </a:extLst>
          </p:cNvPr>
          <p:cNvCxnSpPr/>
          <p:nvPr/>
        </p:nvCxnSpPr>
        <p:spPr>
          <a:xfrm>
            <a:off x="10356275" y="1501177"/>
            <a:ext cx="0" cy="648069"/>
          </a:xfrm>
          <a:prstGeom prst="line">
            <a:avLst/>
          </a:prstGeom>
          <a:ln>
            <a:headEnd type="oval"/>
            <a:tailEnd type="non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E3B9D06-331C-4608-BF82-AD68FD93F469}"/>
              </a:ext>
            </a:extLst>
          </p:cNvPr>
          <p:cNvSpPr txBox="1"/>
          <p:nvPr/>
        </p:nvSpPr>
        <p:spPr>
          <a:xfrm>
            <a:off x="10356275" y="1303505"/>
            <a:ext cx="475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1347947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037774-23E7-466C-BA33-6B7EE4F02A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686757"/>
                <a:ext cx="9601200" cy="476662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>
                    <a:solidFill>
                      <a:srgbClr val="002060"/>
                    </a:solidFill>
                  </a:rPr>
                  <a:t>(a)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Condition is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)=0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Condition is not satisfied so dynamic system</a:t>
                </a:r>
              </a:p>
              <a:p>
                <a:endParaRPr lang="en-US" dirty="0">
                  <a:solidFill>
                    <a:srgbClr val="002060"/>
                  </a:solidFill>
                </a:endParaRPr>
              </a:p>
              <a:p>
                <a:r>
                  <a:rPr lang="en-US" dirty="0">
                    <a:solidFill>
                      <a:srgbClr val="002060"/>
                    </a:solidFill>
                  </a:rPr>
                  <a:t>(b)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+2)</m:t>
                    </m:r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Replace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Condition is not satisfied so dynamic system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rgbClr val="002060"/>
                    </a:solidFill>
                  </a:rPr>
                  <a:t>(c)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=6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>
                  <a:solidFill>
                    <a:srgbClr val="002060"/>
                  </a:solidFill>
                  <a:ea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Condition is satisfied so static system</a:t>
                </a:r>
              </a:p>
              <a:p>
                <a:pPr marL="0" indent="0">
                  <a:buNone/>
                </a:pPr>
                <a:br>
                  <a:rPr lang="en-US" dirty="0">
                    <a:solidFill>
                      <a:schemeClr val="tx1"/>
                    </a:solidFill>
                  </a:rPr>
                </a:br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037774-23E7-466C-BA33-6B7EE4F02A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686757"/>
                <a:ext cx="9601200" cy="4766629"/>
              </a:xfrm>
              <a:blipFill>
                <a:blip r:embed="rId2"/>
                <a:stretch>
                  <a:fillRect l="-317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F19C4F-2470-4A54-A91D-A9BDCF6DD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395BB-E88B-4AC5-940E-7AA156DD8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17568BE1-1A87-437C-8BC9-A210D775CE8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371600" y="685801"/>
                <a:ext cx="9601200" cy="707994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Exp 2: (a)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      (b)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    (c)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=6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17568BE1-1A87-437C-8BC9-A210D775CE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71600" y="685801"/>
                <a:ext cx="9601200" cy="707994"/>
              </a:xfrm>
              <a:blipFill>
                <a:blip r:embed="rId3"/>
                <a:stretch>
                  <a:fillRect l="-635" t="-9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090F6FBF-4701-4D9B-998C-9AFB1B953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3999" y="1039798"/>
            <a:ext cx="1746419" cy="15404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473273-3AF6-4E19-A8A4-CAFB561A93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0152" y="2934256"/>
            <a:ext cx="1811184" cy="19093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00992F-E30C-4491-BE51-46C88B50E0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4834" y="4634144"/>
            <a:ext cx="2003648" cy="211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711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A501CD-4EBD-4E5B-9DD8-4401970BB5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367161"/>
                <a:ext cx="9601200" cy="4500239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002060"/>
                    </a:solidFill>
                  </a:rPr>
                  <a:t>A DT - LTI system is causal only and only if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002060"/>
                    </a:solidFill>
                  </a:rPr>
                  <a:t>Similarly, CT – LTI system is causal only and only if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A501CD-4EBD-4E5B-9DD8-4401970BB5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367161"/>
                <a:ext cx="9601200" cy="4500239"/>
              </a:xfrm>
              <a:blipFill>
                <a:blip r:embed="rId2"/>
                <a:stretch>
                  <a:fillRect l="-571" t="-1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DE6C1C-EFAC-4AFA-AA47-9DE272A52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784784-0CDF-4408-B15B-5E12B8F0F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A6965A7-3716-4E21-B862-4DCC79A37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564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5. Causality for LTI system</a:t>
            </a:r>
          </a:p>
        </p:txBody>
      </p:sp>
    </p:spTree>
    <p:extLst>
      <p:ext uri="{BB962C8B-B14F-4D97-AF65-F5344CB8AC3E}">
        <p14:creationId xmlns:p14="http://schemas.microsoft.com/office/powerpoint/2010/main" val="2405349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D4BEDB-D336-400F-ACE6-933B349BF8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393795"/>
                <a:ext cx="9601200" cy="4473605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002060"/>
                    </a:solidFill>
                  </a:rPr>
                  <a:t>(a)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so causal system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rgbClr val="002060"/>
                    </a:solidFill>
                  </a:rPr>
                  <a:t>(b)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+2)</m:t>
                    </m:r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Replace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Non-Causal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rgbClr val="002060"/>
                    </a:solidFill>
                  </a:rPr>
                  <a:t>(c)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=6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>
                  <a:solidFill>
                    <a:srgbClr val="002060"/>
                  </a:solidFill>
                  <a:ea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Causal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D4BEDB-D336-400F-ACE6-933B349BF8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393795"/>
                <a:ext cx="9601200" cy="4473605"/>
              </a:xfrm>
              <a:blipFill>
                <a:blip r:embed="rId2"/>
                <a:stretch>
                  <a:fillRect l="-571" t="-1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B6056B-E354-43D7-BFFF-1D51E2A76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54D9EC-A858-4162-8676-033FC6A6E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F806D312-720E-4831-BE75-0A6B808E66F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371600" y="685801"/>
                <a:ext cx="9601200" cy="707994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Exp 3: (a)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      (b)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    (c)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=6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F806D312-720E-4831-BE75-0A6B808E66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71600" y="685801"/>
                <a:ext cx="9601200" cy="707994"/>
              </a:xfrm>
              <a:blipFill>
                <a:blip r:embed="rId3"/>
                <a:stretch>
                  <a:fillRect l="-635" t="-9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6620704-D0D1-40D5-BFC7-B8EDA8859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1127999"/>
            <a:ext cx="2605669" cy="16654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3F9948-B475-48AE-A57E-FEE9D84DAA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4990" y="4491507"/>
            <a:ext cx="1557315" cy="16416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243239-3873-46EF-9AC9-F5FF810358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4339" y="2855623"/>
            <a:ext cx="1811184" cy="190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229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A1C3BF-FCE8-496A-9A1D-496DA3CFD2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491449"/>
                <a:ext cx="9601200" cy="4375951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002060"/>
                    </a:solidFill>
                  </a:rPr>
                  <a:t>A DT - LTI system is stable only and only if </a:t>
                </a: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=−∞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002060"/>
                    </a:solidFill>
                  </a:rPr>
                  <a:t>Similarly, CT – LTI system is stable only and only if</a:t>
                </a: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A1C3BF-FCE8-496A-9A1D-496DA3CFD2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491449"/>
                <a:ext cx="9601200" cy="4375951"/>
              </a:xfrm>
              <a:blipFill>
                <a:blip r:embed="rId2"/>
                <a:stretch>
                  <a:fillRect l="-571" t="-1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B9583-C502-44F3-AFA4-362C2F470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A5724E-1BF3-4748-9B33-00042234E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0C6E94-EEE6-4411-8B17-8C8F79F9D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564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6. Stability of LTI system</a:t>
            </a:r>
          </a:p>
        </p:txBody>
      </p:sp>
    </p:spTree>
    <p:extLst>
      <p:ext uri="{BB962C8B-B14F-4D97-AF65-F5344CB8AC3E}">
        <p14:creationId xmlns:p14="http://schemas.microsoft.com/office/powerpoint/2010/main" val="39060062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7356</TotalTime>
  <Words>1555</Words>
  <Application>Microsoft Office PowerPoint</Application>
  <PresentationFormat>Widescreen</PresentationFormat>
  <Paragraphs>226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Cambria Math</vt:lpstr>
      <vt:lpstr>Franklin Gothic Book</vt:lpstr>
      <vt:lpstr>Times New Roman</vt:lpstr>
      <vt:lpstr>Crop</vt:lpstr>
      <vt:lpstr>Lec 11: Properties of LTI System + Differential and difference equations</vt:lpstr>
      <vt:lpstr>1. The Commutative Property</vt:lpstr>
      <vt:lpstr>Exp 1: Let y[n] denote the convolution of two sequences: x[n]=(1/2)^n u[n]+2^n u[-n] h[n]=u[n]</vt:lpstr>
      <vt:lpstr>3. The Associative Property</vt:lpstr>
      <vt:lpstr>4. LTI system with and without memory</vt:lpstr>
      <vt:lpstr>Exp 2: (a) h(t)=5δ(t-2)       (b) y(t)=3x(t+2)     (c) h[n]=6δ[n]</vt:lpstr>
      <vt:lpstr>5. Causality for LTI system</vt:lpstr>
      <vt:lpstr>Exp 3: (a) h(t)=u(t)       (b) y(t)=3x(t+2)     (c) h[n]=6δ[n]</vt:lpstr>
      <vt:lpstr>6. Stability of LTI system</vt:lpstr>
      <vt:lpstr>PowerPoint Presentation</vt:lpstr>
      <vt:lpstr>PowerPoint Presentation</vt:lpstr>
      <vt:lpstr>Check whether the systems are causal and stable or not?</vt:lpstr>
      <vt:lpstr>Causal LTI System described by Differential and Difference Equations</vt:lpstr>
      <vt:lpstr>1. Standard Differential equation for Causal LTI Systems</vt:lpstr>
      <vt:lpstr>PowerPoint Presentation</vt:lpstr>
      <vt:lpstr>2. Standard Difference equation for Causal LTI Systems</vt:lpstr>
      <vt:lpstr>PowerPoint Presentation</vt:lpstr>
      <vt:lpstr>PowerPoint Presentation</vt:lpstr>
      <vt:lpstr>PowerPoint Presentation</vt:lpstr>
      <vt:lpstr>Exp 6:</vt:lpstr>
      <vt:lpstr>PowerPoint Presentation</vt:lpstr>
      <vt:lpstr>PP.</vt:lpstr>
      <vt:lpstr>Thank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Signals and Systems</dc:title>
  <dc:creator>Ghalzai Ghalzai</dc:creator>
  <cp:lastModifiedBy>Dr. Arsla Khan</cp:lastModifiedBy>
  <cp:revision>691</cp:revision>
  <cp:lastPrinted>2019-02-11T05:46:23Z</cp:lastPrinted>
  <dcterms:created xsi:type="dcterms:W3CDTF">2019-02-07T05:45:40Z</dcterms:created>
  <dcterms:modified xsi:type="dcterms:W3CDTF">2021-03-18T09:03:36Z</dcterms:modified>
</cp:coreProperties>
</file>