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30"/>
  </p:notesMasterIdLst>
  <p:sldIdLst>
    <p:sldId id="256" r:id="rId2"/>
    <p:sldId id="329" r:id="rId3"/>
    <p:sldId id="330" r:id="rId4"/>
    <p:sldId id="334" r:id="rId5"/>
    <p:sldId id="335" r:id="rId6"/>
    <p:sldId id="337" r:id="rId7"/>
    <p:sldId id="336" r:id="rId8"/>
    <p:sldId id="331" r:id="rId9"/>
    <p:sldId id="332" r:id="rId10"/>
    <p:sldId id="333" r:id="rId11"/>
    <p:sldId id="338" r:id="rId12"/>
    <p:sldId id="343" r:id="rId13"/>
    <p:sldId id="339" r:id="rId14"/>
    <p:sldId id="344" r:id="rId15"/>
    <p:sldId id="341" r:id="rId16"/>
    <p:sldId id="342" r:id="rId17"/>
    <p:sldId id="345" r:id="rId18"/>
    <p:sldId id="346" r:id="rId19"/>
    <p:sldId id="347" r:id="rId20"/>
    <p:sldId id="348" r:id="rId21"/>
    <p:sldId id="349" r:id="rId22"/>
    <p:sldId id="355" r:id="rId23"/>
    <p:sldId id="350" r:id="rId24"/>
    <p:sldId id="351" r:id="rId25"/>
    <p:sldId id="352" r:id="rId26"/>
    <p:sldId id="353" r:id="rId27"/>
    <p:sldId id="354" r:id="rId28"/>
    <p:sldId id="272" r:id="rId29"/>
  </p:sldIdLst>
  <p:sldSz cx="12192000" cy="6858000"/>
  <p:notesSz cx="6881813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7313" y="0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077B1B-FD38-4461-94B8-D88D87BBC358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540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473575"/>
            <a:ext cx="55054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7313" y="8829675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19C7F4-4AAD-4BF8-803A-BA105D871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10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5D551F4-D04C-4456-86D7-84F39ADE71F4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26F8-9C01-44EE-8B7A-36F364C32F8D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DA5F-5B6D-46DF-B62C-21E8A71AB8EE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579B-72DC-472C-894A-B950E53284B8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E8F63D-C156-4CED-8FA5-A5E88CCBF152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2CFB-8DA3-4644-937B-F106FB58844B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4778-6720-4663-AC5F-2D1476303E14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8F47-5C08-45C6-99D4-D0A93A67CBA0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4F79-34F2-4C86-A212-29FDFB06108D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90FCB3-3B63-4725-82B8-9A53A7D2A480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F7C1A5-A521-4505-9D3C-9BBCA84336FA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32E97D5-DB09-4733-85C1-7B18B6C4DFA6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D2412-9F35-4E40-93C7-5350C3EAD7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139518"/>
            <a:ext cx="8361229" cy="1436446"/>
          </a:xfrm>
        </p:spPr>
        <p:txBody>
          <a:bodyPr/>
          <a:lstStyle/>
          <a:p>
            <a:r>
              <a:rPr lang="en-US" sz="4400" dirty="0" err="1"/>
              <a:t>Lec</a:t>
            </a:r>
            <a:r>
              <a:rPr lang="en-US" sz="4400" dirty="0"/>
              <a:t> 7:</a:t>
            </a:r>
            <a:br>
              <a:rPr lang="en-US" sz="4400" dirty="0"/>
            </a:br>
            <a:br>
              <a:rPr lang="en-US" sz="4400" dirty="0"/>
            </a:br>
            <a:r>
              <a:rPr lang="en-US" sz="4000" dirty="0">
                <a:solidFill>
                  <a:srgbClr val="0070C0"/>
                </a:solidFill>
              </a:rPr>
              <a:t>Systems and Classification of Systems</a:t>
            </a:r>
            <a:endParaRPr lang="en-US" sz="4400" dirty="0">
              <a:solidFill>
                <a:srgbClr val="0070C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9E75C1-B393-493B-86F1-9F27F8B49C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4471184"/>
            <a:ext cx="6831673" cy="1086237"/>
          </a:xfrm>
        </p:spPr>
        <p:txBody>
          <a:bodyPr/>
          <a:lstStyle/>
          <a:p>
            <a:r>
              <a:rPr lang="en-US" dirty="0"/>
              <a:t>Dr. Arsla Khan</a:t>
            </a:r>
          </a:p>
        </p:txBody>
      </p:sp>
    </p:spTree>
    <p:extLst>
      <p:ext uri="{BB962C8B-B14F-4D97-AF65-F5344CB8AC3E}">
        <p14:creationId xmlns:p14="http://schemas.microsoft.com/office/powerpoint/2010/main" val="221592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0A03AA-AEF4-4D82-AB85-2EBC9BD026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633491"/>
                <a:ext cx="9601200" cy="4669655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(</a:t>
                </a:r>
                <a:r>
                  <a:rPr lang="en-US" b="1" dirty="0" err="1"/>
                  <a:t>i</a:t>
                </a:r>
                <a:r>
                  <a:rPr lang="en-US" b="1" dirty="0"/>
                  <a:t>)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  <a:p>
                <a:r>
                  <a:rPr lang="en-US" b="1" u="sng" dirty="0">
                    <a:solidFill>
                      <a:srgbClr val="0070C0"/>
                    </a:solidFill>
                  </a:rPr>
                  <a:t>Solution: 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Put different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in above equation to check whether it is causal or not</a:t>
                </a:r>
              </a:p>
              <a:p>
                <a:pPr lvl="2"/>
                <a:r>
                  <a:rPr lang="en-US" dirty="0">
                    <a:solidFill>
                      <a:schemeClr val="tx1"/>
                    </a:solidFill>
                  </a:rPr>
                  <a:t>Put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pPr lvl="4"/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=0.2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0−1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⇛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=0.2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pPr lvl="2"/>
                <a:r>
                  <a:rPr lang="en-US" dirty="0">
                    <a:solidFill>
                      <a:schemeClr val="tx1"/>
                    </a:solidFill>
                  </a:rPr>
                  <a:t>Put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4"/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=0.2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⇛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=0.2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pPr lvl="2"/>
                <a:r>
                  <a:rPr lang="en-US" dirty="0">
                    <a:solidFill>
                      <a:schemeClr val="tx1"/>
                    </a:solidFill>
                  </a:rPr>
                  <a:t>Put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4"/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=0.2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1−1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⇛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=0.2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depending on previous and present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only so it is a causal system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0A03AA-AEF4-4D82-AB85-2EBC9BD026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633491"/>
                <a:ext cx="9601200" cy="4669655"/>
              </a:xfrm>
              <a:blipFill>
                <a:blip r:embed="rId2"/>
                <a:stretch>
                  <a:fillRect l="-571" t="-1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7AFBD0-50A3-4F09-8BA9-629080345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5586DB-1C99-42A8-A40F-CEB0ABE8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10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3BD6C3C-B428-41E6-9E02-7683AC5B1977}"/>
              </a:ext>
            </a:extLst>
          </p:cNvPr>
          <p:cNvSpPr txBox="1">
            <a:spLocks/>
          </p:cNvSpPr>
          <p:nvPr/>
        </p:nvSpPr>
        <p:spPr>
          <a:xfrm>
            <a:off x="1371600" y="689868"/>
            <a:ext cx="9601200" cy="76606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FF0000"/>
                </a:solidFill>
              </a:rPr>
              <a:t>Exp 7.2: Determine whether the systems are causal or non-causal</a:t>
            </a: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723765B7-8883-43E2-A441-260F63562A91}"/>
              </a:ext>
            </a:extLst>
          </p:cNvPr>
          <p:cNvSpPr/>
          <p:nvPr/>
        </p:nvSpPr>
        <p:spPr>
          <a:xfrm rot="20241715">
            <a:off x="7439488" y="3251825"/>
            <a:ext cx="861133" cy="34622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E3DEED53-FD9F-471D-9E9C-76B8D852D05B}"/>
              </a:ext>
            </a:extLst>
          </p:cNvPr>
          <p:cNvSpPr/>
          <p:nvPr/>
        </p:nvSpPr>
        <p:spPr>
          <a:xfrm rot="20241715">
            <a:off x="8279799" y="3219315"/>
            <a:ext cx="861133" cy="346229"/>
          </a:xfrm>
          <a:prstGeom prst="arc">
            <a:avLst>
              <a:gd name="adj1" fmla="val 16200000"/>
              <a:gd name="adj2" fmla="val 34487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AF3764-6B51-48F7-96E6-EA14A37BCBC2}"/>
              </a:ext>
            </a:extLst>
          </p:cNvPr>
          <p:cNvSpPr txBox="1"/>
          <p:nvPr/>
        </p:nvSpPr>
        <p:spPr>
          <a:xfrm>
            <a:off x="7214431" y="2921879"/>
            <a:ext cx="17304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Present value of input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8D34DE-CD0D-402E-8F7E-D986FC522EE9}"/>
              </a:ext>
            </a:extLst>
          </p:cNvPr>
          <p:cNvSpPr txBox="1"/>
          <p:nvPr/>
        </p:nvSpPr>
        <p:spPr>
          <a:xfrm>
            <a:off x="8579700" y="2902572"/>
            <a:ext cx="17304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Past value of input</a:t>
            </a:r>
          </a:p>
        </p:txBody>
      </p:sp>
    </p:spTree>
    <p:extLst>
      <p:ext uri="{BB962C8B-B14F-4D97-AF65-F5344CB8AC3E}">
        <p14:creationId xmlns:p14="http://schemas.microsoft.com/office/powerpoint/2010/main" val="2810550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055481-E184-4FAF-9441-A1EAAA439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42B59F-2327-45EE-A743-12EDC1AE7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0C64C2D2-20E1-43C9-9291-28FD7752A17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71600" y="985421"/>
                <a:ext cx="9601200" cy="53177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b="1" dirty="0"/>
                  <a:t>(ii)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  <a:p>
                <a:r>
                  <a:rPr lang="en-US" b="1" u="sng" dirty="0">
                    <a:solidFill>
                      <a:srgbClr val="0070C0"/>
                    </a:solidFill>
                  </a:rPr>
                  <a:t>Solution: 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Put different values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in above equation to check whether it is causal or not</a:t>
                </a:r>
              </a:p>
              <a:p>
                <a:pPr lvl="2"/>
                <a:r>
                  <a:rPr lang="en-US" dirty="0">
                    <a:solidFill>
                      <a:schemeClr val="tx1"/>
                    </a:solidFill>
                  </a:rPr>
                  <a:t>Put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pPr lvl="4"/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0−1</m:t>
                        </m:r>
                      </m:e>
                    </m:d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⇛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pPr lvl="2"/>
                <a:r>
                  <a:rPr lang="en-US" dirty="0">
                    <a:solidFill>
                      <a:schemeClr val="tx1"/>
                    </a:solidFill>
                  </a:rPr>
                  <a:t>Put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4"/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⇛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pPr lvl="2"/>
                <a:r>
                  <a:rPr lang="en-US" dirty="0">
                    <a:solidFill>
                      <a:schemeClr val="tx1"/>
                    </a:solidFill>
                  </a:rPr>
                  <a:t>Put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4"/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1−1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⇛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depending on future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only so it is a non-causal system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0C64C2D2-20E1-43C9-9291-28FD7752A1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985421"/>
                <a:ext cx="9601200" cy="5317725"/>
              </a:xfrm>
              <a:prstGeom prst="rect">
                <a:avLst/>
              </a:prstGeom>
              <a:blipFill>
                <a:blip r:embed="rId2"/>
                <a:stretch>
                  <a:fillRect l="-571" t="-1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BE40705-7AD8-4FBF-AF88-16DE845D3B45}"/>
              </a:ext>
            </a:extLst>
          </p:cNvPr>
          <p:cNvSpPr txBox="1"/>
          <p:nvPr/>
        </p:nvSpPr>
        <p:spPr>
          <a:xfrm>
            <a:off x="7196676" y="2344830"/>
            <a:ext cx="17304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Future value of 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81FB9E-889C-48A8-A16C-B6D3B591B214}"/>
              </a:ext>
            </a:extLst>
          </p:cNvPr>
          <p:cNvSpPr txBox="1"/>
          <p:nvPr/>
        </p:nvSpPr>
        <p:spPr>
          <a:xfrm>
            <a:off x="7196675" y="3072257"/>
            <a:ext cx="17304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Future value of input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98A127-54F7-40F1-A557-8D1E70766E59}"/>
              </a:ext>
            </a:extLst>
          </p:cNvPr>
          <p:cNvSpPr txBox="1"/>
          <p:nvPr/>
        </p:nvSpPr>
        <p:spPr>
          <a:xfrm>
            <a:off x="7668672" y="3722972"/>
            <a:ext cx="17304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Future value of input</a:t>
            </a:r>
          </a:p>
        </p:txBody>
      </p:sp>
    </p:spTree>
    <p:extLst>
      <p:ext uri="{BB962C8B-B14F-4D97-AF65-F5344CB8AC3E}">
        <p14:creationId xmlns:p14="http://schemas.microsoft.com/office/powerpoint/2010/main" val="735308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055481-E184-4FAF-9441-A1EAAA439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42B59F-2327-45EE-A743-12EDC1AE7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0C64C2D2-20E1-43C9-9291-28FD7752A17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71600" y="985421"/>
                <a:ext cx="9601200" cy="53177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b="1" dirty="0"/>
                  <a:t>(iii)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𝒄𝒐𝒔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  <a:p>
                <a:r>
                  <a:rPr lang="en-US" b="1" u="sng" dirty="0">
                    <a:solidFill>
                      <a:srgbClr val="0070C0"/>
                    </a:solidFill>
                  </a:rPr>
                  <a:t>Solution: 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Put different values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in above equation to check whether it is causal or not</a:t>
                </a:r>
              </a:p>
              <a:p>
                <a:pPr lvl="2"/>
                <a:r>
                  <a:rPr lang="en-US" dirty="0">
                    <a:solidFill>
                      <a:schemeClr val="tx1"/>
                    </a:solidFill>
                  </a:rPr>
                  <a:t>Put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pPr lvl="4"/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func>
                      <m:func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(0+1)</m:t>
                        </m:r>
                      </m:e>
                    </m:func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⇛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func>
                      <m:func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e>
                    </m:func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pPr lvl="2"/>
                <a:r>
                  <a:rPr lang="en-US" dirty="0">
                    <a:solidFill>
                      <a:schemeClr val="tx1"/>
                    </a:solidFill>
                  </a:rPr>
                  <a:t>Put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4"/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func>
                      <m:func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</m:func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⇛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func>
                      <m:func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pPr lvl="2"/>
                <a:r>
                  <a:rPr lang="en-US" dirty="0">
                    <a:solidFill>
                      <a:schemeClr val="tx1"/>
                    </a:solidFill>
                  </a:rPr>
                  <a:t>Put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4"/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func>
                      <m:func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−1+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1)</m:t>
                        </m:r>
                      </m:e>
                    </m:func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⇛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func>
                      <m:func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depending on present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only so it is a causal system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0C64C2D2-20E1-43C9-9291-28FD7752A1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985421"/>
                <a:ext cx="9601200" cy="5317725"/>
              </a:xfrm>
              <a:prstGeom prst="rect">
                <a:avLst/>
              </a:prstGeom>
              <a:blipFill>
                <a:blip r:embed="rId2"/>
                <a:stretch>
                  <a:fillRect l="-571" t="-1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BE40705-7AD8-4FBF-AF88-16DE845D3B45}"/>
              </a:ext>
            </a:extLst>
          </p:cNvPr>
          <p:cNvSpPr txBox="1"/>
          <p:nvPr/>
        </p:nvSpPr>
        <p:spPr>
          <a:xfrm>
            <a:off x="6946465" y="2344830"/>
            <a:ext cx="17304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present value of 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81FB9E-889C-48A8-A16C-B6D3B591B214}"/>
              </a:ext>
            </a:extLst>
          </p:cNvPr>
          <p:cNvSpPr txBox="1"/>
          <p:nvPr/>
        </p:nvSpPr>
        <p:spPr>
          <a:xfrm>
            <a:off x="6894834" y="3033901"/>
            <a:ext cx="17304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present value of input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98A127-54F7-40F1-A557-8D1E70766E59}"/>
              </a:ext>
            </a:extLst>
          </p:cNvPr>
          <p:cNvSpPr txBox="1"/>
          <p:nvPr/>
        </p:nvSpPr>
        <p:spPr>
          <a:xfrm>
            <a:off x="7242544" y="3827349"/>
            <a:ext cx="17304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present value of input</a:t>
            </a:r>
          </a:p>
        </p:txBody>
      </p:sp>
    </p:spTree>
    <p:extLst>
      <p:ext uri="{BB962C8B-B14F-4D97-AF65-F5344CB8AC3E}">
        <p14:creationId xmlns:p14="http://schemas.microsoft.com/office/powerpoint/2010/main" val="2018188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02EBFA-2D59-497D-AFBB-72D556FE3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0F557C-6302-4C93-A9D7-84342AF3B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E3745AB5-3BDF-479F-8F9F-41653756121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71600" y="985421"/>
                <a:ext cx="9601200" cy="53177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b="1" dirty="0"/>
                  <a:t>(iv)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  <a:p>
                <a:r>
                  <a:rPr lang="en-US" b="1" u="sng" dirty="0">
                    <a:solidFill>
                      <a:srgbClr val="0070C0"/>
                    </a:solidFill>
                  </a:rPr>
                  <a:t>Solution: 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Put different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in above equation to check whether it is causal or not</a:t>
                </a:r>
              </a:p>
              <a:p>
                <a:pPr lvl="2"/>
                <a:r>
                  <a:rPr lang="en-US" dirty="0">
                    <a:solidFill>
                      <a:schemeClr val="tx1"/>
                    </a:solidFill>
                  </a:rPr>
                  <a:t>Put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pPr lvl="4"/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⇛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pPr lvl="2"/>
                <a:r>
                  <a:rPr lang="en-US" dirty="0">
                    <a:solidFill>
                      <a:schemeClr val="tx1"/>
                    </a:solidFill>
                  </a:rPr>
                  <a:t>Put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4"/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⇛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pPr lvl="2"/>
                <a:r>
                  <a:rPr lang="en-US" dirty="0">
                    <a:solidFill>
                      <a:schemeClr val="tx1"/>
                    </a:solidFill>
                  </a:rPr>
                  <a:t>Put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4"/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⇛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depending on present and future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only so it is a non-causal system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E3745AB5-3BDF-479F-8F9F-416537561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985421"/>
                <a:ext cx="9601200" cy="5317725"/>
              </a:xfrm>
              <a:prstGeom prst="rect">
                <a:avLst/>
              </a:prstGeom>
              <a:blipFill>
                <a:blip r:embed="rId2"/>
                <a:stretch>
                  <a:fillRect l="-571" t="-8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8247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02EBFA-2D59-497D-AFBB-72D556FE3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0F557C-6302-4C93-A9D7-84342AF3B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E3745AB5-3BDF-479F-8F9F-41653756121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71600" y="985421"/>
                <a:ext cx="9601200" cy="53177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b="1" dirty="0"/>
                  <a:t>(v)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  <a:p>
                <a:r>
                  <a:rPr lang="en-US" b="1" u="sng" dirty="0">
                    <a:solidFill>
                      <a:srgbClr val="0070C0"/>
                    </a:solidFill>
                  </a:rPr>
                  <a:t>Solution: 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Put different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in above equation to check whether it is causal or not</a:t>
                </a:r>
              </a:p>
              <a:p>
                <a:pPr lvl="2"/>
                <a:r>
                  <a:rPr lang="en-US" dirty="0">
                    <a:solidFill>
                      <a:schemeClr val="tx1"/>
                    </a:solidFill>
                  </a:rPr>
                  <a:t>Put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pPr lvl="4"/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⇛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pPr lvl="2"/>
                <a:r>
                  <a:rPr lang="en-US" dirty="0">
                    <a:solidFill>
                      <a:schemeClr val="tx1"/>
                    </a:solidFill>
                  </a:rPr>
                  <a:t>Put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4"/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⇛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pPr lvl="2"/>
                <a:r>
                  <a:rPr lang="en-US" dirty="0">
                    <a:solidFill>
                      <a:schemeClr val="tx1"/>
                    </a:solidFill>
                  </a:rPr>
                  <a:t>Put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4"/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1−1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⇛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depending on previous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only so it is a causal system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E3745AB5-3BDF-479F-8F9F-416537561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985421"/>
                <a:ext cx="9601200" cy="5317725"/>
              </a:xfrm>
              <a:prstGeom prst="rect">
                <a:avLst/>
              </a:prstGeom>
              <a:blipFill>
                <a:blip r:embed="rId2"/>
                <a:stretch>
                  <a:fillRect l="-571" t="-1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6292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78377-25A4-4081-910A-4514E9A18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systems are also known as memoryless systems</a:t>
            </a:r>
          </a:p>
          <a:p>
            <a:r>
              <a:rPr lang="en-US" dirty="0"/>
              <a:t>Static systems contain no storage elements (thus, no integrals, derivatives or signal delays)</a:t>
            </a:r>
          </a:p>
          <a:p>
            <a:r>
              <a:rPr lang="en-US" dirty="0">
                <a:solidFill>
                  <a:srgbClr val="0070C0"/>
                </a:solidFill>
              </a:rPr>
              <a:t>A </a:t>
            </a:r>
            <a:r>
              <a:rPr lang="en-US" u="sng" dirty="0">
                <a:solidFill>
                  <a:srgbClr val="0070C0"/>
                </a:solidFill>
              </a:rPr>
              <a:t>static or memoryless system </a:t>
            </a:r>
            <a:r>
              <a:rPr lang="en-US" dirty="0">
                <a:solidFill>
                  <a:srgbClr val="0070C0"/>
                </a:solidFill>
              </a:rPr>
              <a:t>is a system with an output signal whose values depends upon the </a:t>
            </a:r>
            <a:r>
              <a:rPr lang="en-US" dirty="0">
                <a:solidFill>
                  <a:srgbClr val="FF0000"/>
                </a:solidFill>
              </a:rPr>
              <a:t>present value of the input signal </a:t>
            </a:r>
            <a:r>
              <a:rPr lang="en-US" i="1" dirty="0">
                <a:solidFill>
                  <a:srgbClr val="FF0000"/>
                </a:solidFill>
              </a:rPr>
              <a:t>only</a:t>
            </a:r>
            <a:r>
              <a:rPr lang="en-US" dirty="0">
                <a:solidFill>
                  <a:srgbClr val="0070C0"/>
                </a:solidFill>
              </a:rPr>
              <a:t>. Otherwise the system is dynamic or with memory</a:t>
            </a:r>
            <a:r>
              <a:rPr lang="en-US" dirty="0"/>
              <a:t>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561757-979B-462D-B3D5-513488EA5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949295-01F0-4DFA-92F9-799527410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DB2416E-5711-4887-B968-D8F24C265F9A}"/>
              </a:ext>
            </a:extLst>
          </p:cNvPr>
          <p:cNvSpPr txBox="1">
            <a:spLocks/>
          </p:cNvSpPr>
          <p:nvPr/>
        </p:nvSpPr>
        <p:spPr>
          <a:xfrm>
            <a:off x="1371600" y="685801"/>
            <a:ext cx="9965184" cy="89442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F0000"/>
                </a:solidFill>
              </a:rPr>
              <a:t>2) Static (memoryless) and Dynamic (with memory) Systems</a:t>
            </a:r>
          </a:p>
        </p:txBody>
      </p:sp>
    </p:spTree>
    <p:extLst>
      <p:ext uri="{BB962C8B-B14F-4D97-AF65-F5344CB8AC3E}">
        <p14:creationId xmlns:p14="http://schemas.microsoft.com/office/powerpoint/2010/main" val="674494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4FC472-3D90-40D1-B7E6-9FD87F080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383D71-2F96-40EE-93B7-CAF742941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5CCBE1F-6193-4C0A-984D-F32308A71496}"/>
              </a:ext>
            </a:extLst>
          </p:cNvPr>
          <p:cNvSpPr txBox="1">
            <a:spLocks/>
          </p:cNvSpPr>
          <p:nvPr/>
        </p:nvSpPr>
        <p:spPr>
          <a:xfrm>
            <a:off x="1371600" y="689868"/>
            <a:ext cx="9601200" cy="7660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FF0000"/>
                </a:solidFill>
              </a:rPr>
              <a:t>Exp 7.3: Determine whether the systems are static or dynamic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86FDE490-48E1-456F-B4D7-F1A18458D76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71600" y="1855432"/>
                <a:ext cx="9601200" cy="53177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b="1" dirty="0"/>
                  <a:t>(</a:t>
                </a:r>
                <a:r>
                  <a:rPr lang="en-US" b="1" dirty="0" err="1"/>
                  <a:t>i</a:t>
                </a:r>
                <a:r>
                  <a:rPr lang="en-US" b="1" dirty="0"/>
                  <a:t>)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𝒄𝒐𝒔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  <a:p>
                <a:r>
                  <a:rPr lang="en-US" b="1" u="sng" dirty="0">
                    <a:solidFill>
                      <a:srgbClr val="0070C0"/>
                    </a:solidFill>
                  </a:rPr>
                  <a:t>Solution: 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Put different values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in above equation to check whether it is static or not</a:t>
                </a:r>
              </a:p>
              <a:p>
                <a:pPr lvl="2"/>
                <a:r>
                  <a:rPr lang="en-US" dirty="0">
                    <a:solidFill>
                      <a:schemeClr val="tx1"/>
                    </a:solidFill>
                  </a:rPr>
                  <a:t>Put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pPr lvl="4"/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func>
                      <m:func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(0+1)</m:t>
                        </m:r>
                      </m:e>
                    </m:func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⇛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func>
                      <m:func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e>
                    </m:func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pPr lvl="2"/>
                <a:r>
                  <a:rPr lang="en-US" dirty="0">
                    <a:solidFill>
                      <a:schemeClr val="tx1"/>
                    </a:solidFill>
                  </a:rPr>
                  <a:t>Put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4"/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func>
                      <m:func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</m:func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⇛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func>
                      <m:func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pPr lvl="2"/>
                <a:r>
                  <a:rPr lang="en-US" dirty="0">
                    <a:solidFill>
                      <a:schemeClr val="tx1"/>
                    </a:solidFill>
                  </a:rPr>
                  <a:t>Put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4"/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func>
                      <m:func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−1+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1)</m:t>
                        </m:r>
                      </m:e>
                    </m:func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⇛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func>
                      <m:func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depending on present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only so it is a static system</a:t>
                </a: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86FDE490-48E1-456F-B4D7-F1A18458D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1855432"/>
                <a:ext cx="9601200" cy="5317725"/>
              </a:xfrm>
              <a:prstGeom prst="rect">
                <a:avLst/>
              </a:prstGeom>
              <a:blipFill>
                <a:blip r:embed="rId2"/>
                <a:stretch>
                  <a:fillRect l="-571" t="-9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7165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EF42BB-770D-4A8F-94E1-3BB5CA259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3D2238-690D-4243-AC62-02029CD4C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022F73C5-5FCA-4073-833F-13797FC761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67828" y="1094172"/>
                <a:ext cx="9601200" cy="4669655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(ii)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  <a:p>
                <a:r>
                  <a:rPr lang="en-US" b="1" u="sng" dirty="0">
                    <a:solidFill>
                      <a:srgbClr val="0070C0"/>
                    </a:solidFill>
                  </a:rPr>
                  <a:t>Solution: 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Put different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in above equation to check whether it is static or not</a:t>
                </a:r>
              </a:p>
              <a:p>
                <a:pPr lvl="2"/>
                <a:r>
                  <a:rPr lang="en-US" dirty="0">
                    <a:solidFill>
                      <a:schemeClr val="tx1"/>
                    </a:solidFill>
                  </a:rPr>
                  <a:t>Put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pPr lvl="4"/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=0.2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0−1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⇛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=0.2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pPr lvl="2"/>
                <a:r>
                  <a:rPr lang="en-US" dirty="0">
                    <a:solidFill>
                      <a:schemeClr val="tx1"/>
                    </a:solidFill>
                  </a:rPr>
                  <a:t>Put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4"/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=0.2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⇛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=0.2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pPr lvl="2"/>
                <a:r>
                  <a:rPr lang="en-US" dirty="0">
                    <a:solidFill>
                      <a:schemeClr val="tx1"/>
                    </a:solidFill>
                  </a:rPr>
                  <a:t>Put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4"/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=0.2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1−1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⇛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=0.2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depending on previous and present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values only so it is a dynamic system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022F73C5-5FCA-4073-833F-13797FC761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67828" y="1094172"/>
                <a:ext cx="9601200" cy="4669655"/>
              </a:xfrm>
              <a:blipFill>
                <a:blip r:embed="rId2"/>
                <a:stretch>
                  <a:fillRect l="-571" t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1737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1AEFCE-08AD-4875-9815-D18AA3318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8E1CC2-D739-4C85-9143-39BBA0D4C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8119DE66-B64C-47EC-BEAA-A7B369C528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67828" y="1094172"/>
                <a:ext cx="9601200" cy="4669655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(ii)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  <a:p>
                <a:r>
                  <a:rPr lang="en-US" b="1" u="sng" dirty="0">
                    <a:solidFill>
                      <a:srgbClr val="0070C0"/>
                    </a:solidFill>
                  </a:rPr>
                  <a:t>Solution: 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Put different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in above equation to check whether it is static or not</a:t>
                </a:r>
              </a:p>
              <a:p>
                <a:pPr lvl="2"/>
                <a:r>
                  <a:rPr lang="en-US" dirty="0">
                    <a:solidFill>
                      <a:schemeClr val="tx1"/>
                    </a:solidFill>
                  </a:rPr>
                  <a:t>Put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4"/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0−1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⇛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pPr lvl="2"/>
                <a:r>
                  <a:rPr lang="en-US" dirty="0">
                    <a:solidFill>
                      <a:schemeClr val="tx1"/>
                    </a:solidFill>
                  </a:rPr>
                  <a:t>Put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4"/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⇛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pPr lvl="2"/>
                <a:r>
                  <a:rPr lang="en-US" dirty="0">
                    <a:solidFill>
                      <a:schemeClr val="tx1"/>
                    </a:solidFill>
                  </a:rPr>
                  <a:t>Put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4"/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1−1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⇛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depending on previous and present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values only so it is a dynamic system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8119DE66-B64C-47EC-BEAA-A7B369C528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67828" y="1094172"/>
                <a:ext cx="9601200" cy="4669655"/>
              </a:xfrm>
              <a:blipFill>
                <a:blip r:embed="rId2"/>
                <a:stretch>
                  <a:fillRect l="-571" t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3528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F7EA96-36F1-453B-B6DA-09CF21D62B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system is </a:t>
                </a:r>
                <a:r>
                  <a:rPr lang="en-US" b="1" u="sng" dirty="0">
                    <a:solidFill>
                      <a:srgbClr val="FF0000"/>
                    </a:solidFill>
                  </a:rPr>
                  <a:t>time invariant </a:t>
                </a:r>
                <a:r>
                  <a:rPr lang="en-US" dirty="0"/>
                  <a:t>if the </a:t>
                </a:r>
                <a:r>
                  <a:rPr lang="en-US" dirty="0">
                    <a:solidFill>
                      <a:srgbClr val="FF0000"/>
                    </a:solidFill>
                  </a:rPr>
                  <a:t>time shift in the input signal results in corresponding time shift in the output. 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r>
                  <a:rPr lang="en-US" dirty="0"/>
                  <a:t>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response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Then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delayed by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then output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will also be delayed by the same time. i.e. </a:t>
                </a:r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4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F7EA96-36F1-453B-B6DA-09CF21D62B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9" t="-1361" r="-1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08E6F4-2062-4B4B-AE6A-91B264396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756261-3E65-4886-9103-F250BBA87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D52B9BB-CA47-44CB-8ECA-9B74235F126B}"/>
              </a:ext>
            </a:extLst>
          </p:cNvPr>
          <p:cNvSpPr txBox="1">
            <a:spLocks/>
          </p:cNvSpPr>
          <p:nvPr/>
        </p:nvSpPr>
        <p:spPr>
          <a:xfrm>
            <a:off x="1371600" y="685801"/>
            <a:ext cx="9965184" cy="8944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F0000"/>
                </a:solidFill>
              </a:rPr>
              <a:t>3) Time Invariant and Time Variant Systems</a:t>
            </a:r>
          </a:p>
        </p:txBody>
      </p:sp>
    </p:spTree>
    <p:extLst>
      <p:ext uri="{BB962C8B-B14F-4D97-AF65-F5344CB8AC3E}">
        <p14:creationId xmlns:p14="http://schemas.microsoft.com/office/powerpoint/2010/main" val="2814303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B9863-2CD4-43AB-B638-E27AE3593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465526-702A-4E23-9F99-08C29F3E81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544715"/>
                <a:ext cx="9601200" cy="4322685"/>
              </a:xfrm>
            </p:spPr>
            <p:txBody>
              <a:bodyPr/>
              <a:lstStyle/>
              <a:p>
                <a:r>
                  <a:rPr lang="en-US" dirty="0"/>
                  <a:t>A system may be defined as a set of elements or functional blocks which are connected together and produces an output in response to the input signal.</a:t>
                </a:r>
              </a:p>
              <a:p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be the input and output signals, respectively of a system. Then system is viewed as transformation (or mapping)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. </a:t>
                </a:r>
              </a:p>
              <a:p>
                <a:endParaRPr lang="en-US" dirty="0"/>
              </a:p>
              <a:p>
                <a:r>
                  <a:rPr lang="en-US" dirty="0"/>
                  <a:t>It is represented as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𝑇𝑥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 </a:t>
                </a: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is defined as some well defined rule to transform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. 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465526-702A-4E23-9F99-08C29F3E81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544715"/>
                <a:ext cx="9601200" cy="4322685"/>
              </a:xfrm>
              <a:blipFill>
                <a:blip r:embed="rId2"/>
                <a:stretch>
                  <a:fillRect l="-571" t="-1127" r="-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4F3203-A847-4D55-9AEA-DC0DB3FBB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E2A414-AF3B-4E83-AD68-BFBF832F7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6EBCEA-C5B1-4266-867F-4F50A21DD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167" y="4767771"/>
            <a:ext cx="41338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470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EB3BD-0C8D-4100-8244-02F46CA62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3E0B951-8CB3-4A09-9354-888513DDAC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9133896"/>
              </p:ext>
            </p:extLst>
          </p:nvPr>
        </p:nvGraphicFramePr>
        <p:xfrm>
          <a:off x="1371600" y="685800"/>
          <a:ext cx="96012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307">
                  <a:extLst>
                    <a:ext uri="{9D8B030D-6E8A-4147-A177-3AD203B41FA5}">
                      <a16:colId xmlns:a16="http://schemas.microsoft.com/office/drawing/2014/main" val="714180793"/>
                    </a:ext>
                  </a:extLst>
                </a:gridCol>
                <a:gridCol w="5588493">
                  <a:extLst>
                    <a:ext uri="{9D8B030D-6E8A-4147-A177-3AD203B41FA5}">
                      <a16:colId xmlns:a16="http://schemas.microsoft.com/office/drawing/2014/main" val="3234322533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8289699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Sr.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Operation or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369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Bus and train arrival and departure times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Invariant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395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Rainfall per 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variant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35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Thermal noise in 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variant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760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Noise effects in radio communication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variant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943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 handling in C 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invariant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718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Printing documents by printer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invariant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558999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106CBF-9FC5-4587-B72E-7E4BDAF2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07DE6B-BC71-48D1-84C4-7C5381A8F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20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B2714FC-ED8E-4691-82F6-C8DC46A525AC}"/>
              </a:ext>
            </a:extLst>
          </p:cNvPr>
          <p:cNvSpPr txBox="1">
            <a:spLocks/>
          </p:cNvSpPr>
          <p:nvPr/>
        </p:nvSpPr>
        <p:spPr>
          <a:xfrm>
            <a:off x="1371600" y="3630257"/>
            <a:ext cx="9601200" cy="2469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Time invariant systems are independent of time/day/year whereas time variant systems are effected at which time you are analyzing the system. </a:t>
            </a:r>
          </a:p>
        </p:txBody>
      </p:sp>
    </p:spTree>
    <p:extLst>
      <p:ext uri="{BB962C8B-B14F-4D97-AF65-F5344CB8AC3E}">
        <p14:creationId xmlns:p14="http://schemas.microsoft.com/office/powerpoint/2010/main" val="36980605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D2B24-4E1C-4182-B701-25EED8FA6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81361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Steps to test for time invariance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14DDF8-56C9-4E3E-9323-8161342B43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367161"/>
                <a:ext cx="10417946" cy="4500239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Step 1: </a:t>
                </a:r>
                <a:r>
                  <a:rPr lang="en-US" dirty="0"/>
                  <a:t>First delay the 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then pass it through the system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800" dirty="0">
                  <a:solidFill>
                    <a:srgbClr val="00B050"/>
                  </a:solidFill>
                </a:endParaRPr>
              </a:p>
              <a:p>
                <a:pPr marL="987552" lvl="2" indent="0">
                  <a:buNone/>
                </a:pPr>
                <a:endParaRPr lang="en-US" dirty="0"/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Step 2:</a:t>
                </a:r>
                <a:r>
                  <a:rPr lang="en-US" dirty="0"/>
                  <a:t> Then delay the output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itself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i.e.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Step 3:</a:t>
                </a:r>
                <a:r>
                  <a:rPr lang="en-US" dirty="0"/>
                  <a:t> Now compare both outputs. If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 </a:t>
                </a:r>
                <a:r>
                  <a:rPr lang="en-US" sz="2400" dirty="0">
                    <a:solidFill>
                      <a:srgbClr val="7030A0"/>
                    </a:solidFill>
                    <a:sym typeface="Wingdings" panose="05000000000000000000" pitchFamily="2" charset="2"/>
                  </a:rPr>
                  <a:t> Time variant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 </a:t>
                </a:r>
                <a:r>
                  <a:rPr lang="en-US" sz="2400" dirty="0">
                    <a:solidFill>
                      <a:srgbClr val="7030A0"/>
                    </a:solidFill>
                    <a:sym typeface="Wingdings" panose="05000000000000000000" pitchFamily="2" charset="2"/>
                  </a:rPr>
                  <a:t> Time invariant</a:t>
                </a:r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14DDF8-56C9-4E3E-9323-8161342B43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367161"/>
                <a:ext cx="10417946" cy="4500239"/>
              </a:xfrm>
              <a:blipFill>
                <a:blip r:embed="rId2"/>
                <a:stretch>
                  <a:fillRect l="-527" t="-1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253902-4595-4A89-9A55-1420FFCB1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CA3358-6D12-43F5-AC2D-45EB9BCD4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0523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A7BC8E-0433-45FB-A86B-8864858C5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8C756D-4216-4F2F-904E-6F61D24A4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22</a:t>
            </a:fld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6BC0D0C-9FA6-48BA-83B5-207055CB298D}"/>
              </a:ext>
            </a:extLst>
          </p:cNvPr>
          <p:cNvSpPr/>
          <p:nvPr/>
        </p:nvSpPr>
        <p:spPr>
          <a:xfrm>
            <a:off x="2054088" y="748745"/>
            <a:ext cx="2226364" cy="104692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Shifting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8E80198-C1EB-4D20-823E-FEFCA436EA64}"/>
              </a:ext>
            </a:extLst>
          </p:cNvPr>
          <p:cNvSpPr/>
          <p:nvPr/>
        </p:nvSpPr>
        <p:spPr>
          <a:xfrm>
            <a:off x="781878" y="987284"/>
            <a:ext cx="1272210" cy="55659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2B07703-8D6F-4098-89A7-F17F210F4900}"/>
                  </a:ext>
                </a:extLst>
              </p:cNvPr>
              <p:cNvSpPr txBox="1"/>
              <p:nvPr/>
            </p:nvSpPr>
            <p:spPr>
              <a:xfrm>
                <a:off x="781878" y="357807"/>
                <a:ext cx="10204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2B07703-8D6F-4098-89A7-F17F210F49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878" y="357807"/>
                <a:ext cx="102041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786071B-A31F-4E5B-9F6D-3BAA915BC59F}"/>
                  </a:ext>
                </a:extLst>
              </p:cNvPr>
              <p:cNvSpPr txBox="1"/>
              <p:nvPr/>
            </p:nvSpPr>
            <p:spPr>
              <a:xfrm>
                <a:off x="4532245" y="464064"/>
                <a:ext cx="16565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786071B-A31F-4E5B-9F6D-3BAA915BC5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2245" y="464064"/>
                <a:ext cx="165652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Arrow: Right 12">
            <a:extLst>
              <a:ext uri="{FF2B5EF4-FFF2-40B4-BE49-F238E27FC236}">
                <a16:creationId xmlns:a16="http://schemas.microsoft.com/office/drawing/2014/main" id="{859482AC-B50D-457E-ACFF-BAED74739E9D}"/>
              </a:ext>
            </a:extLst>
          </p:cNvPr>
          <p:cNvSpPr/>
          <p:nvPr/>
        </p:nvSpPr>
        <p:spPr>
          <a:xfrm>
            <a:off x="4532245" y="987284"/>
            <a:ext cx="2001076" cy="55659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B720A86-673F-428E-AC51-192F1EC2DB70}"/>
              </a:ext>
            </a:extLst>
          </p:cNvPr>
          <p:cNvSpPr/>
          <p:nvPr/>
        </p:nvSpPr>
        <p:spPr>
          <a:xfrm>
            <a:off x="6785114" y="758803"/>
            <a:ext cx="2226364" cy="104692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CC92993-90C6-4AA1-B8BF-63DA39FC32F9}"/>
                  </a:ext>
                </a:extLst>
              </p:cNvPr>
              <p:cNvSpPr txBox="1"/>
              <p:nvPr/>
            </p:nvSpPr>
            <p:spPr>
              <a:xfrm>
                <a:off x="8295859" y="96197"/>
                <a:ext cx="369735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𝒚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CC92993-90C6-4AA1-B8BF-63DA39FC32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5859" y="96197"/>
                <a:ext cx="369735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row: Right 15">
            <a:extLst>
              <a:ext uri="{FF2B5EF4-FFF2-40B4-BE49-F238E27FC236}">
                <a16:creationId xmlns:a16="http://schemas.microsoft.com/office/drawing/2014/main" id="{51ED657B-67CD-4666-97EC-8D860B89ADBA}"/>
              </a:ext>
            </a:extLst>
          </p:cNvPr>
          <p:cNvSpPr/>
          <p:nvPr/>
        </p:nvSpPr>
        <p:spPr>
          <a:xfrm>
            <a:off x="9143998" y="987284"/>
            <a:ext cx="2001076" cy="55659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DBC0342-7DF6-4787-BFDE-DAD6D09ED7DD}"/>
              </a:ext>
            </a:extLst>
          </p:cNvPr>
          <p:cNvSpPr/>
          <p:nvPr/>
        </p:nvSpPr>
        <p:spPr>
          <a:xfrm>
            <a:off x="2047464" y="4227441"/>
            <a:ext cx="2226364" cy="104692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System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4B1CC070-4406-4F59-AF58-8C973344CB6E}"/>
              </a:ext>
            </a:extLst>
          </p:cNvPr>
          <p:cNvSpPr/>
          <p:nvPr/>
        </p:nvSpPr>
        <p:spPr>
          <a:xfrm>
            <a:off x="775254" y="4465980"/>
            <a:ext cx="1272210" cy="55659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5082981-E828-4736-82BD-57DBA708DDBD}"/>
                  </a:ext>
                </a:extLst>
              </p:cNvPr>
              <p:cNvSpPr txBox="1"/>
              <p:nvPr/>
            </p:nvSpPr>
            <p:spPr>
              <a:xfrm>
                <a:off x="775254" y="3836503"/>
                <a:ext cx="10204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5082981-E828-4736-82BD-57DBA708D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254" y="3836503"/>
                <a:ext cx="1020417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83CA3E9-17B5-4AE3-AB00-732CC854B38A}"/>
                  </a:ext>
                </a:extLst>
              </p:cNvPr>
              <p:cNvSpPr txBox="1"/>
              <p:nvPr/>
            </p:nvSpPr>
            <p:spPr>
              <a:xfrm>
                <a:off x="4525621" y="3942760"/>
                <a:ext cx="16565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83CA3E9-17B5-4AE3-AB00-732CC854B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621" y="3942760"/>
                <a:ext cx="1656521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Arrow: Right 20">
            <a:extLst>
              <a:ext uri="{FF2B5EF4-FFF2-40B4-BE49-F238E27FC236}">
                <a16:creationId xmlns:a16="http://schemas.microsoft.com/office/drawing/2014/main" id="{65B0348A-B1FB-4000-A7B7-935ED18F14DD}"/>
              </a:ext>
            </a:extLst>
          </p:cNvPr>
          <p:cNvSpPr/>
          <p:nvPr/>
        </p:nvSpPr>
        <p:spPr>
          <a:xfrm>
            <a:off x="4525621" y="4465980"/>
            <a:ext cx="2001076" cy="55659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8DDBBFA-65A6-4CA6-839F-A4AD676B347A}"/>
              </a:ext>
            </a:extLst>
          </p:cNvPr>
          <p:cNvSpPr/>
          <p:nvPr/>
        </p:nvSpPr>
        <p:spPr>
          <a:xfrm>
            <a:off x="6778490" y="4237499"/>
            <a:ext cx="2226364" cy="104692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8F6DA6B-EA00-4A68-B2F3-D783F5677A68}"/>
                  </a:ext>
                </a:extLst>
              </p:cNvPr>
              <p:cNvSpPr txBox="1"/>
              <p:nvPr/>
            </p:nvSpPr>
            <p:spPr>
              <a:xfrm>
                <a:off x="9270344" y="3975889"/>
                <a:ext cx="20010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𝒚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8F6DA6B-EA00-4A68-B2F3-D783F5677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0344" y="3975889"/>
                <a:ext cx="2001076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Arrow: Right 23">
            <a:extLst>
              <a:ext uri="{FF2B5EF4-FFF2-40B4-BE49-F238E27FC236}">
                <a16:creationId xmlns:a16="http://schemas.microsoft.com/office/drawing/2014/main" id="{14D21F70-7270-45CC-85C0-41D14E993C17}"/>
              </a:ext>
            </a:extLst>
          </p:cNvPr>
          <p:cNvSpPr/>
          <p:nvPr/>
        </p:nvSpPr>
        <p:spPr>
          <a:xfrm>
            <a:off x="9137374" y="4465980"/>
            <a:ext cx="2001076" cy="55659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2994DE-2BEF-4E1B-A0E1-69B9A04981F4}"/>
              </a:ext>
            </a:extLst>
          </p:cNvPr>
          <p:cNvSpPr txBox="1"/>
          <p:nvPr/>
        </p:nvSpPr>
        <p:spPr>
          <a:xfrm>
            <a:off x="5473150" y="2353566"/>
            <a:ext cx="808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R.H.S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65F16ED-E9C3-427D-95B6-F512E143F5BD}"/>
              </a:ext>
            </a:extLst>
          </p:cNvPr>
          <p:cNvSpPr txBox="1"/>
          <p:nvPr/>
        </p:nvSpPr>
        <p:spPr>
          <a:xfrm>
            <a:off x="5373760" y="5560380"/>
            <a:ext cx="808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L.H.S </a:t>
            </a:r>
          </a:p>
        </p:txBody>
      </p:sp>
    </p:spTree>
    <p:extLst>
      <p:ext uri="{BB962C8B-B14F-4D97-AF65-F5344CB8AC3E}">
        <p14:creationId xmlns:p14="http://schemas.microsoft.com/office/powerpoint/2010/main" val="1136475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02237C-6CE5-4FCF-BC52-5CEE028103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722268"/>
                <a:ext cx="9601200" cy="4145132"/>
              </a:xfrm>
            </p:spPr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b="0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Step 1:</a:t>
                </a:r>
                <a:r>
                  <a:rPr lang="en-US" dirty="0"/>
                  <a:t> First delay the input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i.e.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then pass it through the system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lvl="2"/>
                <a:endParaRPr lang="en-US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Step 2: </a:t>
                </a:r>
                <a:r>
                  <a:rPr lang="en-US" dirty="0"/>
                  <a:t>Now delay the output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. Hence we have to replace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lvl="2"/>
                <a:endParaRPr lang="en-US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Step 3:  </a:t>
                </a:r>
                <a:r>
                  <a:rPr lang="en-US" dirty="0"/>
                  <a:t>Compare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:endParaRPr lang="en-US" dirty="0"/>
              </a:p>
              <a:p>
                <a:r>
                  <a:rPr lang="en-US" dirty="0"/>
                  <a:t>Both are same so system is time invariant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02237C-6CE5-4FCF-BC52-5CEE028103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722268"/>
                <a:ext cx="9601200" cy="4145132"/>
              </a:xfrm>
              <a:blipFill>
                <a:blip r:embed="rId2"/>
                <a:stretch>
                  <a:fillRect l="-508" t="-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C48CDC-3B2A-46D0-9BA1-5C14B9BD8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A05418-7B7F-4E18-9E7D-239BC737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23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5FA31FD-555B-4B9B-9B08-C27A4C0E26B6}"/>
              </a:ext>
            </a:extLst>
          </p:cNvPr>
          <p:cNvSpPr txBox="1">
            <a:spLocks/>
          </p:cNvSpPr>
          <p:nvPr/>
        </p:nvSpPr>
        <p:spPr>
          <a:xfrm>
            <a:off x="1371600" y="689868"/>
            <a:ext cx="9601200" cy="76606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FF0000"/>
                </a:solidFill>
              </a:rPr>
              <a:t>Exp 7.4: Determine whether the systems are time invariant or time variant</a:t>
            </a:r>
          </a:p>
        </p:txBody>
      </p:sp>
    </p:spTree>
    <p:extLst>
      <p:ext uri="{BB962C8B-B14F-4D97-AF65-F5344CB8AC3E}">
        <p14:creationId xmlns:p14="http://schemas.microsoft.com/office/powerpoint/2010/main" val="31681773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71AE9B-06ED-476C-9541-AEB2A67D4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ABADEE-0E99-4D0F-A39C-5545E7C30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C3C807E-0A37-48E0-BB3A-6D2A8CF872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77644" y="923277"/>
                <a:ext cx="9601200" cy="507802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𝑖𝑖</m:t>
                        </m:r>
                      </m:e>
                    </m:d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b="0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Step 1:</a:t>
                </a:r>
                <a:r>
                  <a:rPr lang="en-US" dirty="0"/>
                  <a:t> First delay the input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i.e.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then pass it through the system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:endParaRPr lang="en-US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Step 2: </a:t>
                </a:r>
                <a:r>
                  <a:rPr lang="en-US" dirty="0"/>
                  <a:t>Now delay the output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. Hence we have to replace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lvl="2"/>
                <a:endParaRPr lang="en-US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Step 3:  </a:t>
                </a:r>
                <a:r>
                  <a:rPr lang="en-US" dirty="0"/>
                  <a:t>Compare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:endParaRPr lang="en-US" dirty="0"/>
              </a:p>
              <a:p>
                <a:r>
                  <a:rPr lang="en-US" dirty="0"/>
                  <a:t>Both are </a:t>
                </a:r>
                <a:r>
                  <a:rPr lang="en-US" dirty="0">
                    <a:solidFill>
                      <a:srgbClr val="FF0000"/>
                    </a:solidFill>
                  </a:rPr>
                  <a:t>not same </a:t>
                </a:r>
                <a:r>
                  <a:rPr lang="en-US" dirty="0"/>
                  <a:t>so system is </a:t>
                </a:r>
                <a:r>
                  <a:rPr lang="en-US" i="1" u="sng" dirty="0">
                    <a:solidFill>
                      <a:srgbClr val="FF0000"/>
                    </a:solidFill>
                  </a:rPr>
                  <a:t>time variant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C3C807E-0A37-48E0-BB3A-6D2A8CF872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77644" y="923277"/>
                <a:ext cx="9601200" cy="5078028"/>
              </a:xfrm>
              <a:blipFill>
                <a:blip r:embed="rId2"/>
                <a:stretch>
                  <a:fillRect l="-571" t="-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99954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F5DDA2-BB60-463A-AC09-F761E529C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7574D-0ED4-4598-BBEC-4DDF50990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82FCFAAC-7C85-4A8A-A229-7EF8A28A60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400" y="923278"/>
                <a:ext cx="9601200" cy="5166804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𝑖𝑖𝑖</m:t>
                        </m:r>
                      </m:e>
                    </m:d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200</m:t>
                        </m:r>
                      </m:e>
                    </m:func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US" b="0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Step 1:</a:t>
                </a:r>
                <a:r>
                  <a:rPr lang="en-US" dirty="0"/>
                  <a:t> Determine the output for delayed input i.e. 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200</m:t>
                        </m:r>
                      </m:e>
                    </m:fun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2"/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Step 2: Now delay the output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Hence we have to replace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by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200</m:t>
                        </m:r>
                      </m:e>
                    </m:fun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:endParaRPr lang="en-US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Step 3:  </a:t>
                </a:r>
                <a:r>
                  <a:rPr lang="en-US" dirty="0"/>
                  <a:t>Compare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:endParaRPr lang="en-US" dirty="0"/>
              </a:p>
              <a:p>
                <a:r>
                  <a:rPr lang="en-US" dirty="0"/>
                  <a:t>Both are </a:t>
                </a:r>
                <a:r>
                  <a:rPr lang="en-US" dirty="0">
                    <a:solidFill>
                      <a:srgbClr val="FF0000"/>
                    </a:solidFill>
                  </a:rPr>
                  <a:t>not same </a:t>
                </a:r>
                <a:r>
                  <a:rPr lang="en-US" dirty="0"/>
                  <a:t>so system is </a:t>
                </a:r>
                <a:r>
                  <a:rPr lang="en-US" i="1" u="sng" dirty="0">
                    <a:solidFill>
                      <a:srgbClr val="FF0000"/>
                    </a:solidFill>
                  </a:rPr>
                  <a:t>time variant 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82FCFAAC-7C85-4A8A-A229-7EF8A28A60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923278"/>
                <a:ext cx="9601200" cy="5166804"/>
              </a:xfrm>
              <a:blipFill>
                <a:blip r:embed="rId2"/>
                <a:stretch>
                  <a:fillRect l="-571" t="-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98037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81E91F-8C89-4B69-AAF5-36115028B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7B2A71-715C-4772-BCF8-081663CB7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79F76F7-E221-4192-8426-A0BCA01999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136341"/>
                <a:ext cx="9601200" cy="497149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𝑖𝑣</m:t>
                        </m:r>
                      </m:e>
                    </m:d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</m:func>
                  </m:oMath>
                </a14:m>
                <a:endParaRPr lang="en-US" b="0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Step 1:</a:t>
                </a:r>
                <a:r>
                  <a:rPr lang="en-US" dirty="0"/>
                  <a:t> Determine the output for delayed input i.e. 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fNam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1)</m:t>
                        </m:r>
                      </m:e>
                    </m:func>
                  </m:oMath>
                </a14:m>
                <a:endParaRPr lang="en-US" dirty="0"/>
              </a:p>
              <a:p>
                <a:pPr lvl="2"/>
                <a:endParaRPr lang="en-US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Step 2: </a:t>
                </a:r>
                <a:r>
                  <a:rPr lang="en-US" dirty="0"/>
                  <a:t>Now delay the output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. Hence we have to replace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fNam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</m:func>
                  </m:oMath>
                </a14:m>
                <a:endParaRPr lang="en-US" dirty="0"/>
              </a:p>
              <a:p>
                <a:pPr lvl="2"/>
                <a:endParaRPr lang="en-US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Step 3:  </a:t>
                </a:r>
                <a:r>
                  <a:rPr lang="en-US" dirty="0"/>
                  <a:t>Compare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:endParaRPr lang="en-US" dirty="0"/>
              </a:p>
              <a:p>
                <a:r>
                  <a:rPr lang="en-US" dirty="0"/>
                  <a:t>Both are same so system is </a:t>
                </a:r>
                <a:r>
                  <a:rPr lang="en-US" i="1" u="sng" dirty="0">
                    <a:solidFill>
                      <a:srgbClr val="FF0000"/>
                    </a:solidFill>
                  </a:rPr>
                  <a:t>time invariant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79F76F7-E221-4192-8426-A0BCA01999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136341"/>
                <a:ext cx="9601200" cy="4971495"/>
              </a:xfrm>
              <a:blipFill>
                <a:blip r:embed="rId2"/>
                <a:stretch>
                  <a:fillRect l="-571" t="-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9986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6C0C58-56D7-4487-8773-CE68A6886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535014-C898-4230-B16B-9739AFCA5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708786C-1E8B-4E76-AE31-974EC52332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136341"/>
                <a:ext cx="9601200" cy="501588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𝑛𝑥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Step 1:</a:t>
                </a:r>
                <a:r>
                  <a:rPr lang="en-US" dirty="0"/>
                  <a:t> Determine the output for delayed input i.e. 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2"/>
                <a:endParaRPr lang="en-US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Step 2: </a:t>
                </a:r>
                <a:r>
                  <a:rPr lang="en-US" dirty="0"/>
                  <a:t>Now delay the output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. Hence we have to replace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2"/>
                <a:endParaRPr lang="en-US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Step 3:  </a:t>
                </a:r>
                <a:r>
                  <a:rPr lang="en-US" dirty="0"/>
                  <a:t>Compare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:endParaRPr lang="en-US" dirty="0"/>
              </a:p>
              <a:p>
                <a:r>
                  <a:rPr lang="en-US" dirty="0"/>
                  <a:t>Both are not same so system is </a:t>
                </a:r>
                <a:r>
                  <a:rPr lang="en-US" i="1" u="sng" dirty="0">
                    <a:solidFill>
                      <a:srgbClr val="FF0000"/>
                    </a:solidFill>
                  </a:rPr>
                  <a:t>time variant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708786C-1E8B-4E76-AE31-974EC52332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136341"/>
                <a:ext cx="9601200" cy="5015883"/>
              </a:xfrm>
              <a:blipFill>
                <a:blip r:embed="rId2"/>
                <a:stretch>
                  <a:fillRect l="-571" t="-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02103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0B80E-9F0A-4C9A-95CB-FF787C7F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6808" y="2709908"/>
            <a:ext cx="9601200" cy="941033"/>
          </a:xfrm>
        </p:spPr>
        <p:txBody>
          <a:bodyPr/>
          <a:lstStyle/>
          <a:p>
            <a:pPr algn="ctr"/>
            <a:r>
              <a:rPr lang="en-US" dirty="0"/>
              <a:t>Thank You !!!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7BD0BA-8B16-4E21-9F16-5FBD80DDD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2A59B6-83E6-49A7-B81A-E91D8BA1B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338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0723B-5228-42A3-9A77-AB7E97345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7EFBBF-E63E-4B53-9F27-F3693156E0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599" y="2286000"/>
                <a:ext cx="6769223" cy="400826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Continuous Time System</a:t>
                </a:r>
              </a:p>
              <a:p>
                <a:pPr lvl="2"/>
                <a:r>
                  <a:rPr lang="en-US" dirty="0"/>
                  <a:t>Systems in which input and output, both signals are continuous in nature.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e.g. Audio and video amplifier, power supplies </a:t>
                </a:r>
                <a:r>
                  <a:rPr lang="en-US" dirty="0" err="1"/>
                  <a:t>etc</a:t>
                </a:r>
                <a:endParaRPr lang="en-US" dirty="0"/>
              </a:p>
              <a:p>
                <a:pPr lvl="2"/>
                <a:endParaRPr lang="en-US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Discrete Time System</a:t>
                </a:r>
              </a:p>
              <a:p>
                <a:pPr lvl="2"/>
                <a:r>
                  <a:rPr lang="en-US" dirty="0"/>
                  <a:t>Systems in which input and output, both signals are discrete in nature.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e.g. microprocessors, shift registers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7EFBBF-E63E-4B53-9F27-F3693156E0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599" y="2286000"/>
                <a:ext cx="6769223" cy="4008268"/>
              </a:xfrm>
              <a:blipFill>
                <a:blip r:embed="rId2"/>
                <a:stretch>
                  <a:fillRect l="-811" t="-1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BC84E1-3ACE-40E2-AA9D-80CE3438F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55585" y="6453386"/>
            <a:ext cx="6280830" cy="404614"/>
          </a:xfrm>
        </p:spPr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6DFAFD-3154-46ED-9988-4134A6664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EC1277-D416-4234-A50D-20F16D299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0407" y="2364927"/>
            <a:ext cx="3468163" cy="11986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934A01-2274-4E42-A92F-09F6E9AC68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5195" y="4479485"/>
            <a:ext cx="3591374" cy="116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715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F23CF-C68D-4FCE-BF3C-9C99FE8E5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Interconnection of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404DE-4E2E-4F3A-B757-D80E641DE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Systems can be interconnected in multiple ways</a:t>
            </a:r>
          </a:p>
          <a:p>
            <a:pPr lvl="2"/>
            <a:endParaRPr lang="en-US" dirty="0">
              <a:solidFill>
                <a:srgbClr val="FF0000"/>
              </a:solidFill>
            </a:endParaRPr>
          </a:p>
          <a:p>
            <a:pPr lvl="2"/>
            <a:r>
              <a:rPr lang="en-US" dirty="0">
                <a:solidFill>
                  <a:srgbClr val="FF0000"/>
                </a:solidFill>
              </a:rPr>
              <a:t>1) Series(Cascaded) Interconnection</a:t>
            </a:r>
          </a:p>
          <a:p>
            <a:pPr lvl="4"/>
            <a:r>
              <a:rPr lang="en-US" dirty="0">
                <a:solidFill>
                  <a:schemeClr val="tx1"/>
                </a:solidFill>
              </a:rPr>
              <a:t>Output of system 1 is input of other system</a:t>
            </a:r>
          </a:p>
          <a:p>
            <a:pPr lvl="4"/>
            <a:r>
              <a:rPr lang="en-US" dirty="0">
                <a:solidFill>
                  <a:schemeClr val="tx1"/>
                </a:solidFill>
              </a:rPr>
              <a:t>Overall impulse response is equal to convolution of individual impulse responses.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1754CD-A6B8-45E0-B2CF-430424C9B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EC4D2F-3AE9-4420-8EB3-9CDB09DC4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E96C0B-E861-4E28-B485-029BE8866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290" y="4112211"/>
            <a:ext cx="6747975" cy="135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62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9799A-29DA-4964-BCBD-6C32E8AAB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639192"/>
            <a:ext cx="5402559" cy="5228208"/>
          </a:xfrm>
        </p:spPr>
        <p:txBody>
          <a:bodyPr/>
          <a:lstStyle/>
          <a:p>
            <a:r>
              <a:rPr lang="en-US" dirty="0"/>
              <a:t>2) Parallel Interconnection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Same input is applied to all systems.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Overall impulse response is equal </a:t>
            </a:r>
            <a:r>
              <a:rPr lang="en-US">
                <a:solidFill>
                  <a:schemeClr val="tx1"/>
                </a:solidFill>
              </a:rPr>
              <a:t>to addition </a:t>
            </a:r>
            <a:r>
              <a:rPr lang="en-US" dirty="0">
                <a:solidFill>
                  <a:schemeClr val="tx1"/>
                </a:solidFill>
              </a:rPr>
              <a:t>of individual impulse responses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3) Series/Parallel Interconnection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Combination of series and parallel combination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251B38-C4C5-4653-ABA8-49EE87EAE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FD2136-DAC1-48B7-B7B8-FA2651523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E62E9C-24A6-4404-A832-1A403DCFE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4159" y="639192"/>
            <a:ext cx="5031290" cy="20792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1217CB-0DA0-47C6-B5FB-57DF4F847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7925" y="4280662"/>
            <a:ext cx="9601200" cy="230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47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CF296-8BB6-46E4-A48B-CA337BCA7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7828" y="1158536"/>
            <a:ext cx="9601200" cy="35814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4) Feedback Interconnection</a:t>
            </a:r>
          </a:p>
          <a:p>
            <a:endParaRPr lang="en-US" dirty="0"/>
          </a:p>
          <a:p>
            <a:pPr lvl="2"/>
            <a:r>
              <a:rPr lang="en-US" dirty="0"/>
              <a:t>Output of system 1 is the input to system 2, while the output of system 2 is fed back and added to the external input to produce the actual input to system 1.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2AB3F6-0633-4EEA-B73A-33B8B3926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75BAC8-8A1D-4614-BF52-851ECA147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1B094C-1337-433B-9D3E-A238C9D00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6217" y="3232120"/>
            <a:ext cx="5892485" cy="205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12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AFD77-78C5-4E4D-8C97-3EC75A8D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9869"/>
            <a:ext cx="9601200" cy="60146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Exp 7.1: Write relationship between input and output signals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76C0CA-B968-4D70-9C7D-679981CB9E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Multiple 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by 2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>
                  <a:sym typeface="Wingdings" panose="05000000000000000000" pitchFamily="2" charset="2"/>
                </a:endParaRPr>
              </a:p>
              <a:p>
                <a:r>
                  <a:rPr lang="en-US" dirty="0"/>
                  <a:t>Square of 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]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Relationship is: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[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]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76C0CA-B968-4D70-9C7D-679981CB9E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7A71AA-3CC9-4268-8E01-B838ED26F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334A53-6052-40BF-8540-10ED10DA4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AC6CF6-ABA3-4086-BED8-005A61BB0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404" y="1428750"/>
            <a:ext cx="7177300" cy="204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175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F7216-36E6-4811-84CD-2669DBE6D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of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394CB-97F4-4295-B483-EB1765BC4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</a:t>
            </a:r>
            <a:r>
              <a:rPr lang="en-US" dirty="0"/>
              <a:t>) Causal Systems and Non-causal Systems</a:t>
            </a:r>
          </a:p>
          <a:p>
            <a:r>
              <a:rPr lang="en-US" dirty="0"/>
              <a:t>ii) Static Systems and Dynamic Systems</a:t>
            </a:r>
          </a:p>
          <a:p>
            <a:r>
              <a:rPr lang="en-US" dirty="0"/>
              <a:t>iii) Time-invariant Systems and Time-variant Systems</a:t>
            </a:r>
          </a:p>
          <a:p>
            <a:r>
              <a:rPr lang="en-US" dirty="0"/>
              <a:t>iv) Stable Systems and Unstable Systems</a:t>
            </a:r>
          </a:p>
          <a:p>
            <a:r>
              <a:rPr lang="en-US" dirty="0"/>
              <a:t>v) Linear Systems and Non-linear Systems</a:t>
            </a:r>
          </a:p>
          <a:p>
            <a:r>
              <a:rPr lang="en-US" dirty="0"/>
              <a:t>vi) Invertible Systems and Inverse Systems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D2D474-8CEB-4AE1-997A-37CA8AE71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5CACBF-7D43-4DD5-8229-2819145F4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4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E8AA0-13BC-41E6-8A14-DD83E3240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1"/>
            <a:ext cx="9601200" cy="65472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1) Causal and Non-Causal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8E411-ECAA-46B2-8185-B70570485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163" y="1633522"/>
            <a:ext cx="7719134" cy="4526871"/>
          </a:xfrm>
        </p:spPr>
        <p:txBody>
          <a:bodyPr/>
          <a:lstStyle/>
          <a:p>
            <a:r>
              <a:rPr lang="en-US" dirty="0"/>
              <a:t>A system is said to be causal if the response or output does not begin before the input function is applied. </a:t>
            </a:r>
          </a:p>
          <a:p>
            <a:endParaRPr lang="en-US" dirty="0"/>
          </a:p>
          <a:p>
            <a:r>
              <a:rPr lang="en-US" dirty="0"/>
              <a:t>In other words,</a:t>
            </a:r>
          </a:p>
          <a:p>
            <a:pPr lvl="2" algn="just"/>
            <a:r>
              <a:rPr lang="en-US" sz="2400" dirty="0">
                <a:solidFill>
                  <a:srgbClr val="0070C0"/>
                </a:solidFill>
              </a:rPr>
              <a:t>Response of the causal system to an input does not depend on future values of that input but depends only on the present and past values of the input.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565FB8-962D-451E-9CE2-C6AB815A7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85AC90-877C-412E-A790-49863815D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57914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6283</TotalTime>
  <Words>2604</Words>
  <Application>Microsoft Office PowerPoint</Application>
  <PresentationFormat>Widescreen</PresentationFormat>
  <Paragraphs>321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Calibri</vt:lpstr>
      <vt:lpstr>Cambria Math</vt:lpstr>
      <vt:lpstr>Franklin Gothic Book</vt:lpstr>
      <vt:lpstr>Crop</vt:lpstr>
      <vt:lpstr>Lec 7:  Systems and Classification of Systems</vt:lpstr>
      <vt:lpstr>System</vt:lpstr>
      <vt:lpstr>Types of Systems</vt:lpstr>
      <vt:lpstr>Interconnection of Systems</vt:lpstr>
      <vt:lpstr>PowerPoint Presentation</vt:lpstr>
      <vt:lpstr>PowerPoint Presentation</vt:lpstr>
      <vt:lpstr>Exp 7.1: Write relationship between input and output signals</vt:lpstr>
      <vt:lpstr>Classification of Systems</vt:lpstr>
      <vt:lpstr>1) Causal and Non-Causal Systems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Steps to test for time invariance property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Signals and Systems</dc:title>
  <dc:creator>Ghalzai Ghalzai</dc:creator>
  <cp:lastModifiedBy>Dr. Arsla Khan</cp:lastModifiedBy>
  <cp:revision>521</cp:revision>
  <cp:lastPrinted>2019-02-11T05:46:23Z</cp:lastPrinted>
  <dcterms:created xsi:type="dcterms:W3CDTF">2019-02-07T05:45:40Z</dcterms:created>
  <dcterms:modified xsi:type="dcterms:W3CDTF">2023-03-07T00:41:20Z</dcterms:modified>
</cp:coreProperties>
</file>