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2"/>
  </p:notesMasterIdLst>
  <p:sldIdLst>
    <p:sldId id="256" r:id="rId2"/>
    <p:sldId id="331" r:id="rId3"/>
    <p:sldId id="332" r:id="rId4"/>
    <p:sldId id="341" r:id="rId5"/>
    <p:sldId id="347" r:id="rId6"/>
    <p:sldId id="349" r:id="rId7"/>
    <p:sldId id="355" r:id="rId8"/>
    <p:sldId id="356" r:id="rId9"/>
    <p:sldId id="357" r:id="rId10"/>
    <p:sldId id="364" r:id="rId11"/>
    <p:sldId id="365" r:id="rId12"/>
    <p:sldId id="358" r:id="rId13"/>
    <p:sldId id="359" r:id="rId14"/>
    <p:sldId id="369" r:id="rId15"/>
    <p:sldId id="360" r:id="rId16"/>
    <p:sldId id="361" r:id="rId17"/>
    <p:sldId id="367" r:id="rId18"/>
    <p:sldId id="362" r:id="rId19"/>
    <p:sldId id="363" r:id="rId20"/>
    <p:sldId id="272" r:id="rId21"/>
  </p:sldIdLst>
  <p:sldSz cx="12192000" cy="6858000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77B1B-FD38-4461-94B8-D88D87BBC358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73575"/>
            <a:ext cx="55054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9C7F4-4AAD-4BF8-803A-BA105D871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1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5D551F4-D04C-4456-86D7-84F39ADE71F4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26F8-9C01-44EE-8B7A-36F364C32F8D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DA5F-5B6D-46DF-B62C-21E8A71AB8EE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579B-72DC-472C-894A-B950E53284B8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E8F63D-C156-4CED-8FA5-A5E88CCBF152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2CFB-8DA3-4644-937B-F106FB58844B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4778-6720-4663-AC5F-2D1476303E14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8F47-5C08-45C6-99D4-D0A93A67CBA0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4F79-34F2-4C86-A212-29FDFB06108D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90FCB3-3B63-4725-82B8-9A53A7D2A480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F7C1A5-A521-4505-9D3C-9BBCA84336FA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32E97D5-DB09-4733-85C1-7B18B6C4DFA6}" type="datetime1">
              <a:rPr lang="en-US" smtClean="0"/>
              <a:t>3/3/2024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emf"/><Relationship Id="rId7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emf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2412-9F35-4E40-93C7-5350C3EAD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139518"/>
            <a:ext cx="8361229" cy="1436446"/>
          </a:xfrm>
        </p:spPr>
        <p:txBody>
          <a:bodyPr/>
          <a:lstStyle/>
          <a:p>
            <a:r>
              <a:rPr lang="en-US" sz="4400" dirty="0" err="1"/>
              <a:t>Lec</a:t>
            </a:r>
            <a:r>
              <a:rPr lang="en-US" sz="4400" dirty="0"/>
              <a:t> 8:</a:t>
            </a:r>
            <a:br>
              <a:rPr lang="en-US" sz="4400" dirty="0"/>
            </a:br>
            <a:br>
              <a:rPr lang="en-US" sz="4400" dirty="0"/>
            </a:br>
            <a:r>
              <a:rPr lang="en-US" sz="4000" dirty="0">
                <a:solidFill>
                  <a:srgbClr val="0070C0"/>
                </a:solidFill>
              </a:rPr>
              <a:t>Classification of Systems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E75C1-B393-493B-86F1-9F27F8B49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471184"/>
            <a:ext cx="6831673" cy="1086237"/>
          </a:xfrm>
        </p:spPr>
        <p:txBody>
          <a:bodyPr/>
          <a:lstStyle/>
          <a:p>
            <a:r>
              <a:rPr lang="en-US" dirty="0"/>
              <a:t>Dr. Arsla Khan</a:t>
            </a:r>
          </a:p>
        </p:txBody>
      </p:sp>
    </p:spTree>
    <p:extLst>
      <p:ext uri="{BB962C8B-B14F-4D97-AF65-F5344CB8AC3E}">
        <p14:creationId xmlns:p14="http://schemas.microsoft.com/office/powerpoint/2010/main" val="221592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9667236-0DED-4355-82FB-C7BEBF9FBBA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71600" y="685800"/>
                <a:ext cx="9601200" cy="592584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ii)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cos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)⁡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9667236-0DED-4355-82FB-C7BEBF9FBB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600" y="685800"/>
                <a:ext cx="9601200" cy="592584"/>
              </a:xfrm>
              <a:blipFill>
                <a:blip r:embed="rId2"/>
                <a:stretch>
                  <a:fillRect l="-1270" t="-18557" b="-8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3CB523-5BDD-4931-8349-B8B2976DF1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78384"/>
                <a:ext cx="9601200" cy="4589016"/>
              </a:xfrm>
            </p:spPr>
            <p:txBody>
              <a:bodyPr/>
              <a:lstStyle/>
              <a:p>
                <a:r>
                  <a:rPr lang="en-US" u="sng" dirty="0">
                    <a:solidFill>
                      <a:srgbClr val="0070C0"/>
                    </a:solidFill>
                  </a:rPr>
                  <a:t>For RHS</a:t>
                </a:r>
              </a:p>
              <a:p>
                <a:r>
                  <a:rPr lang="en-US" dirty="0"/>
                  <a:t>Consider two systems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u="sng" dirty="0">
                    <a:solidFill>
                      <a:srgbClr val="0070C0"/>
                    </a:solidFill>
                  </a:rPr>
                  <a:t>For LHS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u="sng" dirty="0">
                  <a:solidFill>
                    <a:srgbClr val="0070C0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u="sng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3CB523-5BDD-4931-8349-B8B2976DF1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78384"/>
                <a:ext cx="9601200" cy="4589016"/>
              </a:xfrm>
              <a:blipFill>
                <a:blip r:embed="rId3"/>
                <a:stretch>
                  <a:fillRect l="-571" t="-1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F0822E-CE76-44AE-8591-9A4683FF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3F045-3F86-4203-AB25-34E06177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0018B8-E048-4B4B-812C-1943625748DA}"/>
                  </a:ext>
                </a:extLst>
              </p:cNvPr>
              <p:cNvSpPr txBox="1"/>
              <p:nvPr/>
            </p:nvSpPr>
            <p:spPr>
              <a:xfrm>
                <a:off x="8352670" y="4953738"/>
                <a:ext cx="34445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 Linear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0018B8-E048-4B4B-812C-194362574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670" y="4953738"/>
                <a:ext cx="3444536" cy="369332"/>
              </a:xfrm>
              <a:prstGeom prst="rect">
                <a:avLst/>
              </a:prstGeom>
              <a:blipFill>
                <a:blip r:embed="rId4"/>
                <a:stretch>
                  <a:fillRect l="-141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437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D7B28-AC1E-4B58-87E6-81E4E4E4FB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109709"/>
                <a:ext cx="9601200" cy="4757691"/>
              </a:xfrm>
            </p:spPr>
            <p:txBody>
              <a:bodyPr>
                <a:normAutofit/>
              </a:bodyPr>
              <a:lstStyle/>
              <a:p>
                <a:r>
                  <a:rPr lang="en-US" u="sng" dirty="0">
                    <a:solidFill>
                      <a:srgbClr val="0070C0"/>
                    </a:solidFill>
                  </a:rPr>
                  <a:t>For RHS</a:t>
                </a:r>
              </a:p>
              <a:p>
                <a:r>
                  <a:rPr lang="en-US" dirty="0"/>
                  <a:t>Consider two systems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)+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u="sng" dirty="0">
                  <a:solidFill>
                    <a:srgbClr val="0070C0"/>
                  </a:solidFill>
                </a:endParaRPr>
              </a:p>
              <a:p>
                <a:r>
                  <a:rPr lang="en-US" u="sng" dirty="0">
                    <a:solidFill>
                      <a:srgbClr val="0070C0"/>
                    </a:solidFill>
                  </a:rPr>
                  <a:t>For LHS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u="sng" dirty="0">
                  <a:solidFill>
                    <a:srgbClr val="0070C0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D7B28-AC1E-4B58-87E6-81E4E4E4FB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109709"/>
                <a:ext cx="9601200" cy="4757691"/>
              </a:xfrm>
              <a:blipFill>
                <a:blip r:embed="rId2"/>
                <a:stretch>
                  <a:fillRect l="-571" t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E8D18-C1C9-4FC7-ADD9-B0A6C38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DE96A-8802-499D-BAC2-5BF11A2E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238B98A9-8BBA-4F83-B3E6-70A7673601F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71600" y="685800"/>
                <a:ext cx="9601200" cy="592584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iii)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800" dirty="0">
                    <a:solidFill>
                      <a:srgbClr val="FF0000"/>
                    </a:solidFill>
                  </a:rPr>
                </a:br>
                <a:endParaRPr lang="en-US" sz="2800" dirty="0"/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238B98A9-8BBA-4F83-B3E6-70A7673601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600" y="685800"/>
                <a:ext cx="9601200" cy="592584"/>
              </a:xfrm>
              <a:blipFill>
                <a:blip r:embed="rId3"/>
                <a:stretch>
                  <a:fillRect l="-1016" t="-15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B6C40E-E7FF-46DB-B683-833C216B3907}"/>
                  </a:ext>
                </a:extLst>
              </p:cNvPr>
              <p:cNvSpPr txBox="1"/>
              <p:nvPr/>
            </p:nvSpPr>
            <p:spPr>
              <a:xfrm>
                <a:off x="7608163" y="5378959"/>
                <a:ext cx="38073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 Non-Linear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B6C40E-E7FF-46DB-B683-833C216B3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163" y="5378959"/>
                <a:ext cx="3807303" cy="369332"/>
              </a:xfrm>
              <a:prstGeom prst="rect">
                <a:avLst/>
              </a:prstGeom>
              <a:blipFill>
                <a:blip r:embed="rId4"/>
                <a:stretch>
                  <a:fillRect l="-128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630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A12F8F-7636-41A8-8A69-52D009CC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E364E-D0EF-4761-BD9A-3B979D77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80E25F50-1EE6-4FBE-9DEB-0BC791968AD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71600" y="685800"/>
                <a:ext cx="9601200" cy="238587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Exp 8.2: Check whether the system is linear or not</a:t>
                </a:r>
                <a:br>
                  <a:rPr lang="en-US" sz="2400" dirty="0">
                    <a:solidFill>
                      <a:srgbClr val="FF0000"/>
                    </a:solidFill>
                  </a:rPr>
                </a:br>
                <a:r>
                  <a:rPr lang="en-US" sz="2400" dirty="0">
                    <a:solidFill>
                      <a:srgbClr val="FF0000"/>
                    </a:solidFill>
                  </a:rPr>
                  <a:t>(a)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2400" dirty="0">
                    <a:solidFill>
                      <a:srgbClr val="FF0000"/>
                    </a:solidFill>
                  </a:rPr>
                </a:br>
                <a:r>
                  <a:rPr lang="en-US" sz="2400" dirty="0">
                    <a:solidFill>
                      <a:srgbClr val="FF0000"/>
                    </a:solidFill>
                  </a:rPr>
                  <a:t>(b)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80E25F50-1EE6-4FBE-9DEB-0BC791968A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600" y="685800"/>
                <a:ext cx="9601200" cy="2385874"/>
              </a:xfrm>
              <a:blipFill>
                <a:blip r:embed="rId2"/>
                <a:stretch>
                  <a:fillRect l="-952" t="-3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642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4B76AD-C20E-461E-93F4-7CCD136607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24614"/>
                <a:ext cx="9601200" cy="4242786"/>
              </a:xfrm>
            </p:spPr>
            <p:txBody>
              <a:bodyPr/>
              <a:lstStyle/>
              <a:p>
                <a:r>
                  <a:rPr lang="en-US" dirty="0"/>
                  <a:t>When every bounded input produces bounded output. It is called Stable System.</a:t>
                </a:r>
              </a:p>
              <a:p>
                <a:r>
                  <a:rPr lang="en-US" dirty="0"/>
                  <a:t>Follows BIBO</a:t>
                </a:r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&lt;∞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&lt;∞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r>
                  <a:rPr lang="en-US" dirty="0"/>
                  <a:t>Then O/P is</a:t>
                </a:r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&lt;∞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&lt;∞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4B76AD-C20E-461E-93F4-7CCD136607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24614"/>
                <a:ext cx="9601200" cy="4242786"/>
              </a:xfrm>
              <a:blipFill>
                <a:blip r:embed="rId2"/>
                <a:stretch>
                  <a:fillRect l="-571" t="-1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68223-7188-471E-BAE0-B29F1C03A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7993A-A458-4E1C-B29B-C4ADB251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781F29-500E-4CF7-A8E8-D1879EFFB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452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5) Stable and Unstable Systems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A8025F2-908F-4BDF-8237-4109C78E1CBA}"/>
              </a:ext>
            </a:extLst>
          </p:cNvPr>
          <p:cNvSpPr/>
          <p:nvPr/>
        </p:nvSpPr>
        <p:spPr>
          <a:xfrm>
            <a:off x="3959441" y="2902998"/>
            <a:ext cx="506027" cy="11097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C22D5A-9C5B-49AC-B7F6-878952491FCF}"/>
              </a:ext>
            </a:extLst>
          </p:cNvPr>
          <p:cNvSpPr txBox="1"/>
          <p:nvPr/>
        </p:nvSpPr>
        <p:spPr>
          <a:xfrm>
            <a:off x="4767309" y="3160450"/>
            <a:ext cx="217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Bounded Input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A4D83B8-C0A1-40DD-ADA9-CA275381F80E}"/>
              </a:ext>
            </a:extLst>
          </p:cNvPr>
          <p:cNvSpPr/>
          <p:nvPr/>
        </p:nvSpPr>
        <p:spPr>
          <a:xfrm>
            <a:off x="3959441" y="4678531"/>
            <a:ext cx="506027" cy="11097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84026C-74F3-4C64-BE74-2DCE9E19FDC4}"/>
              </a:ext>
            </a:extLst>
          </p:cNvPr>
          <p:cNvSpPr txBox="1"/>
          <p:nvPr/>
        </p:nvSpPr>
        <p:spPr>
          <a:xfrm>
            <a:off x="4500978" y="5048719"/>
            <a:ext cx="217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Bounded Output</a:t>
            </a:r>
          </a:p>
        </p:txBody>
      </p:sp>
    </p:spTree>
    <p:extLst>
      <p:ext uri="{BB962C8B-B14F-4D97-AF65-F5344CB8AC3E}">
        <p14:creationId xmlns:p14="http://schemas.microsoft.com/office/powerpoint/2010/main" val="1172518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5E357-AD2E-440D-81F6-3818FFCA7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555DE-2011-48B3-8296-D9137367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44BE36-A41D-48C3-BD90-3D227DD6C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476" y="362386"/>
            <a:ext cx="7914917" cy="1330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560CB0-3DAE-468C-8612-AD7A7E37C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754" y="2019170"/>
            <a:ext cx="4173594" cy="27621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390117-B050-4F6C-9029-292DFDB62A24}"/>
              </a:ext>
            </a:extLst>
          </p:cNvPr>
          <p:cNvSpPr txBox="1"/>
          <p:nvPr/>
        </p:nvSpPr>
        <p:spPr>
          <a:xfrm>
            <a:off x="5532782" y="4922880"/>
            <a:ext cx="112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unstable</a:t>
            </a:r>
          </a:p>
        </p:txBody>
      </p:sp>
    </p:spTree>
    <p:extLst>
      <p:ext uri="{BB962C8B-B14F-4D97-AF65-F5344CB8AC3E}">
        <p14:creationId xmlns:p14="http://schemas.microsoft.com/office/powerpoint/2010/main" val="2408472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9CA41-D7A9-43D7-877C-2636830F41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00326"/>
                <a:ext cx="9601200" cy="4367074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(a)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 err="1">
                    <a:solidFill>
                      <a:schemeClr val="tx1"/>
                    </a:solidFill>
                  </a:rPr>
                  <a:t>unStable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b="0" dirty="0">
                    <a:solidFill>
                      <a:srgbClr val="FF0000"/>
                    </a:solidFill>
                  </a:rPr>
                  <a:t>(b)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Stable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(c)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Unstable because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not only depending upon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but also upon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which can be unbounded.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9CA41-D7A9-43D7-877C-2636830F41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00326"/>
                <a:ext cx="9601200" cy="4367074"/>
              </a:xfrm>
              <a:blipFill>
                <a:blip r:embed="rId2"/>
                <a:stretch>
                  <a:fillRect l="-571" t="-1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03525-892F-4DD0-82E2-2A3DF115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FE8AC-8D68-4BAF-8CB3-5F0F15391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0D27CC-DD75-4115-8D0E-C00DAE81E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48196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Exp 8.3: Check whether the system is stable or not</a:t>
            </a:r>
            <a:br>
              <a:rPr lang="en-US" sz="2400" dirty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557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249C9F-97C0-45FC-BBC2-4E26F16C28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71348"/>
                <a:ext cx="9601200" cy="4296052"/>
              </a:xfrm>
            </p:spPr>
            <p:txBody>
              <a:bodyPr/>
              <a:lstStyle/>
              <a:p>
                <a:r>
                  <a:rPr lang="en-US" dirty="0"/>
                  <a:t>A system is said to be invertible if there is unique output for every unique input. </a:t>
                </a:r>
              </a:p>
              <a:p>
                <a:endParaRPr lang="en-US" dirty="0"/>
              </a:p>
              <a:p>
                <a:r>
                  <a:rPr lang="en-US" dirty="0"/>
                  <a:t>For each invertible system, there is always an inverse system</a:t>
                </a:r>
              </a:p>
              <a:p>
                <a:endParaRPr lang="en-US" dirty="0"/>
              </a:p>
              <a:p>
                <a:r>
                  <a:rPr lang="en-US" dirty="0"/>
                  <a:t>If invertible and inverse systems are connected in cascaded form, then the output remains same as input. 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249C9F-97C0-45FC-BBC2-4E26F16C28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71348"/>
                <a:ext cx="9601200" cy="4296052"/>
              </a:xfrm>
              <a:blipFill>
                <a:blip r:embed="rId2"/>
                <a:stretch>
                  <a:fillRect l="-571" t="-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254611-10E5-4CF9-AA8A-669A1473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A7F73-9119-4619-9343-1485B196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84B2CD3-B016-41F5-B3A9-0015C33A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452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6) Invertible and Inverse Systems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09EC23-DA75-4BBB-96F5-E4F05E693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13" y="5104801"/>
            <a:ext cx="5889034" cy="83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940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4A04A-97C0-4376-BB8A-8852A4E2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22074-BCC4-49B1-9EA1-5890D1478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8C17F-995F-47AE-A13D-1EF26BEF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31681-434F-4C84-882E-DDE80FE1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14E979-6EB3-4B3F-B035-1B91E6CA4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038" y="156918"/>
            <a:ext cx="8229844" cy="30861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65416E-5E14-416B-9F6F-2DE9A57F3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22" y="3701391"/>
            <a:ext cx="5386435" cy="22525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9761FC-0B0A-4301-A357-EC57CD561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9515" y="3742596"/>
            <a:ext cx="2970149" cy="213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45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F72DE5-9147-4F7B-A7B4-C1479325BB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331650"/>
                <a:ext cx="9601200" cy="4535750"/>
              </a:xfrm>
            </p:spPr>
            <p:txBody>
              <a:bodyPr/>
              <a:lstStyle/>
              <a:p>
                <a:r>
                  <a:rPr lang="en-US" dirty="0"/>
                  <a:t>(a)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Invertible</a:t>
                </a:r>
              </a:p>
              <a:p>
                <a:endParaRPr lang="en-US" dirty="0"/>
              </a:p>
              <a:p>
                <a:r>
                  <a:rPr lang="en-US" dirty="0"/>
                  <a:t>(b)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It is non-invertible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F72DE5-9147-4F7B-A7B4-C1479325BB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331650"/>
                <a:ext cx="9601200" cy="4535750"/>
              </a:xfrm>
              <a:blipFill>
                <a:blip r:embed="rId2"/>
                <a:stretch>
                  <a:fillRect l="-571" t="-1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0E9F8-7E3B-4871-ACED-57F69B22C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01D34-4E26-4681-BB94-8F9AE9BE0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0061D20-5C87-4C9D-BD95-34CE4C1C1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48196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Exp 8.4: Check whether the system is invertible or not</a:t>
            </a:r>
            <a:br>
              <a:rPr lang="en-US" sz="2400" dirty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61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80026-04BC-4A75-AB8E-C994E8187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AB57D-C556-456A-A915-D0DB8B9BD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371882CA-5460-4602-BD9A-88537AA079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89356" y="714652"/>
                <a:ext cx="9601200" cy="4283476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solidFill>
                      <a:srgbClr val="FF0000"/>
                    </a:solidFill>
                  </a:rPr>
                  <a:t>PP 8.1: Determine whether the following systems are </a:t>
                </a:r>
                <a:br>
                  <a:rPr lang="en-US" sz="1800" dirty="0">
                    <a:solidFill>
                      <a:srgbClr val="FF0000"/>
                    </a:solidFill>
                  </a:rPr>
                </a:br>
                <a:r>
                  <a:rPr lang="en-US" sz="1800" dirty="0" err="1">
                    <a:solidFill>
                      <a:srgbClr val="FF0000"/>
                    </a:solidFill>
                  </a:rPr>
                  <a:t>i</a:t>
                </a:r>
                <a:r>
                  <a:rPr lang="en-US" sz="1800" dirty="0">
                    <a:solidFill>
                      <a:srgbClr val="FF0000"/>
                    </a:solidFill>
                  </a:rPr>
                  <a:t>) Static or dynamic</a:t>
                </a:r>
                <a:br>
                  <a:rPr lang="en-US" sz="1800" dirty="0">
                    <a:solidFill>
                      <a:srgbClr val="FF0000"/>
                    </a:solidFill>
                  </a:rPr>
                </a:br>
                <a:r>
                  <a:rPr lang="en-US" sz="1800" dirty="0">
                    <a:solidFill>
                      <a:srgbClr val="FF0000"/>
                    </a:solidFill>
                  </a:rPr>
                  <a:t>ii) Linear or non-Linear</a:t>
                </a:r>
                <a:br>
                  <a:rPr lang="en-US" sz="1800" dirty="0">
                    <a:solidFill>
                      <a:srgbClr val="FF0000"/>
                    </a:solidFill>
                  </a:rPr>
                </a:br>
                <a:r>
                  <a:rPr lang="en-US" sz="1800" dirty="0">
                    <a:solidFill>
                      <a:srgbClr val="FF0000"/>
                    </a:solidFill>
                  </a:rPr>
                  <a:t>iii) Time Invariant or Time Variant</a:t>
                </a:r>
                <a:br>
                  <a:rPr lang="en-US" sz="1800" dirty="0">
                    <a:solidFill>
                      <a:srgbClr val="FF0000"/>
                    </a:solidFill>
                  </a:rPr>
                </a:br>
                <a:r>
                  <a:rPr lang="en-US" sz="1800" dirty="0">
                    <a:solidFill>
                      <a:srgbClr val="FF0000"/>
                    </a:solidFill>
                  </a:rPr>
                  <a:t>iv) Causal or non-Causal</a:t>
                </a:r>
                <a:br>
                  <a:rPr lang="en-US" sz="1800" dirty="0">
                    <a:solidFill>
                      <a:srgbClr val="FF0000"/>
                    </a:solidFill>
                  </a:rPr>
                </a:br>
                <a:r>
                  <a:rPr lang="en-US" sz="1800" dirty="0">
                    <a:solidFill>
                      <a:srgbClr val="FF0000"/>
                    </a:solidFill>
                  </a:rPr>
                  <a:t>v) Stable or unstable</a:t>
                </a:r>
                <a:br>
                  <a:rPr lang="en-US" sz="1800" dirty="0">
                    <a:solidFill>
                      <a:srgbClr val="FF0000"/>
                    </a:solidFill>
                  </a:rPr>
                </a:br>
                <a:br>
                  <a:rPr lang="en-US" sz="1800" dirty="0">
                    <a:solidFill>
                      <a:srgbClr val="FF0000"/>
                    </a:solidFill>
                  </a:rPr>
                </a:br>
                <a:br>
                  <a:rPr lang="en-US" sz="1800" dirty="0">
                    <a:solidFill>
                      <a:srgbClr val="FF0000"/>
                    </a:solidFill>
                  </a:rPr>
                </a:br>
                <a:br>
                  <a:rPr lang="en-US" sz="1800" dirty="0">
                    <a:solidFill>
                      <a:srgbClr val="FF0000"/>
                    </a:solidFill>
                  </a:rPr>
                </a:br>
                <a:br>
                  <a:rPr lang="en-US" sz="1800" dirty="0">
                    <a:solidFill>
                      <a:srgbClr val="FF0000"/>
                    </a:solidFill>
                  </a:rPr>
                </a:br>
                <a:r>
                  <a:rPr lang="en-US" sz="1800" dirty="0">
                    <a:solidFill>
                      <a:schemeClr val="tx1"/>
                    </a:solidFill>
                  </a:rPr>
                  <a:t>(a)</a:t>
                </a:r>
                <a:r>
                  <a:rPr lang="en-US" sz="1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br>
                  <a:rPr lang="en-US" sz="1800" dirty="0">
                    <a:solidFill>
                      <a:schemeClr val="tx1"/>
                    </a:solidFill>
                  </a:rPr>
                </a:br>
                <a:r>
                  <a:rPr lang="en-US" sz="1800" dirty="0">
                    <a:solidFill>
                      <a:schemeClr val="tx1"/>
                    </a:solidFill>
                  </a:rPr>
                  <a:t>(b)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+10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br>
                  <a:rPr lang="en-US" sz="1800" b="0" dirty="0">
                    <a:solidFill>
                      <a:schemeClr val="tx1"/>
                    </a:solidFill>
                  </a:rPr>
                </a:br>
                <a:r>
                  <a:rPr lang="en-US" sz="1800" b="0" dirty="0">
                    <a:solidFill>
                      <a:schemeClr val="tx1"/>
                    </a:solidFill>
                  </a:rPr>
                  <a:t>(c)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𝑡𝑦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1800" b="0" dirty="0">
                    <a:solidFill>
                      <a:schemeClr val="tx1"/>
                    </a:solidFill>
                  </a:rPr>
                </a:br>
                <a:r>
                  <a:rPr lang="en-US" sz="1800" b="0" dirty="0">
                    <a:solidFill>
                      <a:schemeClr val="tx1"/>
                    </a:solidFill>
                  </a:rPr>
                  <a:t>(d)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(100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br>
                  <a:rPr lang="en-US" sz="1800" b="0" dirty="0">
                    <a:solidFill>
                      <a:schemeClr val="tx1"/>
                    </a:solidFill>
                  </a:rPr>
                </a:br>
                <a:r>
                  <a:rPr lang="en-US" sz="1800" b="0" dirty="0">
                    <a:solidFill>
                      <a:schemeClr val="tx1"/>
                    </a:solidFill>
                  </a:rPr>
                  <a:t>(e)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𝑛𝑥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br>
                  <a:rPr lang="en-US" sz="1800" b="0" dirty="0">
                    <a:solidFill>
                      <a:schemeClr val="tx1"/>
                    </a:solidFill>
                  </a:rPr>
                </a:br>
                <a:r>
                  <a:rPr lang="en-US" sz="1800" b="0" dirty="0">
                    <a:solidFill>
                      <a:schemeClr val="tx1"/>
                    </a:solidFill>
                  </a:rPr>
                  <a:t>(f)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371882CA-5460-4602-BD9A-88537AA07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89356" y="714652"/>
                <a:ext cx="9601200" cy="4283476"/>
              </a:xfrm>
              <a:blipFill>
                <a:blip r:embed="rId2"/>
                <a:stretch>
                  <a:fillRect l="-571" t="-1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4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F7216-36E6-4811-84CD-2669DBE6D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394CB-97F4-4295-B483-EB1765BC4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) Causal Systems and Non-causal Systems</a:t>
            </a:r>
          </a:p>
          <a:p>
            <a:r>
              <a:rPr lang="en-US" dirty="0"/>
              <a:t>ii) Static Systems and Dynamic Systems</a:t>
            </a:r>
          </a:p>
          <a:p>
            <a:r>
              <a:rPr lang="en-US" dirty="0"/>
              <a:t>iii) Time-invariant Systems and Time-variant Systems</a:t>
            </a:r>
          </a:p>
          <a:p>
            <a:r>
              <a:rPr lang="en-US" dirty="0"/>
              <a:t>iv) Stable Systems and Unstable Systems</a:t>
            </a:r>
          </a:p>
          <a:p>
            <a:r>
              <a:rPr lang="en-US" dirty="0"/>
              <a:t>v) Linear Systems and Non-linear Systems</a:t>
            </a:r>
          </a:p>
          <a:p>
            <a:r>
              <a:rPr lang="en-US" dirty="0"/>
              <a:t>vi) Invertible Systems and Inverse Systems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2D474-8CEB-4AE1-997A-37CA8AE71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CACBF-7D43-4DD5-8229-2819145F4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B80E-9F0A-4C9A-95CB-FF787C7F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808" y="2709908"/>
            <a:ext cx="9601200" cy="941033"/>
          </a:xfrm>
        </p:spPr>
        <p:txBody>
          <a:bodyPr/>
          <a:lstStyle/>
          <a:p>
            <a:pPr algn="ctr"/>
            <a:r>
              <a:rPr lang="en-US" dirty="0"/>
              <a:t>Thank You !!!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7BD0BA-8B16-4E21-9F16-5FBD80DD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A59B6-83E6-49A7-B81A-E91D8BA1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38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8AA0-13BC-41E6-8A14-DD83E3240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1"/>
            <a:ext cx="9601200" cy="65472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1) Causal and Non-Causal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8E411-ECAA-46B2-8185-B70570485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163" y="1633522"/>
            <a:ext cx="7719134" cy="4526871"/>
          </a:xfrm>
        </p:spPr>
        <p:txBody>
          <a:bodyPr/>
          <a:lstStyle/>
          <a:p>
            <a:r>
              <a:rPr lang="en-US" dirty="0"/>
              <a:t>Causal systems are described as:</a:t>
            </a:r>
          </a:p>
          <a:p>
            <a:pPr lvl="2"/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dirty="0">
                <a:solidFill>
                  <a:srgbClr val="0070C0"/>
                </a:solidFill>
              </a:rPr>
              <a:t>Response of the causal system to an input does not depend on future values of that input but depends only on the present and past values of the input.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65FB8-962D-451E-9CE2-C6AB815A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85AC90-877C-412E-A790-49863815D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57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78377-25A4-4081-910A-4514E9A18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systems are also known as memoryless systems</a:t>
            </a:r>
          </a:p>
          <a:p>
            <a:r>
              <a:rPr lang="en-US" dirty="0"/>
              <a:t>Static systems contain no storage elements (thus, no integrals, derivatives or signal delays)</a:t>
            </a:r>
          </a:p>
          <a:p>
            <a:r>
              <a:rPr lang="en-US" dirty="0"/>
              <a:t>A </a:t>
            </a:r>
            <a:r>
              <a:rPr lang="en-US" u="sng" dirty="0">
                <a:solidFill>
                  <a:srgbClr val="FF0000"/>
                </a:solidFill>
              </a:rPr>
              <a:t>static or memoryless system </a:t>
            </a:r>
            <a:r>
              <a:rPr lang="en-US" dirty="0"/>
              <a:t>is a system with an output signal whose values depends upon the present value of the input signal </a:t>
            </a:r>
            <a:r>
              <a:rPr lang="en-US" i="1" dirty="0">
                <a:solidFill>
                  <a:srgbClr val="FF0000"/>
                </a:solidFill>
              </a:rPr>
              <a:t>only</a:t>
            </a:r>
            <a:r>
              <a:rPr lang="en-US" dirty="0"/>
              <a:t>. Otherwise the system is </a:t>
            </a:r>
            <a:r>
              <a:rPr lang="en-US" dirty="0">
                <a:solidFill>
                  <a:srgbClr val="FF0000"/>
                </a:solidFill>
              </a:rPr>
              <a:t>dynamic </a:t>
            </a:r>
            <a:r>
              <a:rPr lang="en-US" dirty="0"/>
              <a:t>or with memory.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61757-979B-462D-B3D5-513488EA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949295-01F0-4DFA-92F9-79952741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DB2416E-5711-4887-B968-D8F24C265F9A}"/>
              </a:ext>
            </a:extLst>
          </p:cNvPr>
          <p:cNvSpPr txBox="1">
            <a:spLocks/>
          </p:cNvSpPr>
          <p:nvPr/>
        </p:nvSpPr>
        <p:spPr>
          <a:xfrm>
            <a:off x="1371600" y="685801"/>
            <a:ext cx="9965184" cy="89442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0000"/>
                </a:solidFill>
              </a:rPr>
              <a:t>2) Static (memoryless) and Dynamic (with memory) Systems</a:t>
            </a:r>
          </a:p>
        </p:txBody>
      </p:sp>
    </p:spTree>
    <p:extLst>
      <p:ext uri="{BB962C8B-B14F-4D97-AF65-F5344CB8AC3E}">
        <p14:creationId xmlns:p14="http://schemas.microsoft.com/office/powerpoint/2010/main" val="67449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F7EA96-36F1-453B-B6DA-09CF21D62B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system is </a:t>
                </a:r>
                <a:r>
                  <a:rPr lang="en-US" b="1" u="sng" dirty="0">
                    <a:solidFill>
                      <a:srgbClr val="FF0000"/>
                    </a:solidFill>
                  </a:rPr>
                  <a:t>time invariant </a:t>
                </a:r>
                <a:r>
                  <a:rPr lang="en-US" dirty="0"/>
                  <a:t>if the time shift in the input signal results in corresponding time shift in the output.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dirty="0"/>
                  <a:t>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response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Then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delayed by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then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will also be delayed by the same time. i.e.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F7EA96-36F1-453B-B6DA-09CF21D62B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 r="-1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8E6F4-2062-4B4B-AE6A-91B264396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56261-3E65-4886-9103-F250BBA8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D52B9BB-CA47-44CB-8ECA-9B74235F126B}"/>
              </a:ext>
            </a:extLst>
          </p:cNvPr>
          <p:cNvSpPr txBox="1">
            <a:spLocks/>
          </p:cNvSpPr>
          <p:nvPr/>
        </p:nvSpPr>
        <p:spPr>
          <a:xfrm>
            <a:off x="1371600" y="685801"/>
            <a:ext cx="9965184" cy="8944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0000"/>
                </a:solidFill>
              </a:rPr>
              <a:t>3) Time Invariant and Time Variant Systems</a:t>
            </a:r>
          </a:p>
        </p:txBody>
      </p:sp>
    </p:spTree>
    <p:extLst>
      <p:ext uri="{BB962C8B-B14F-4D97-AF65-F5344CB8AC3E}">
        <p14:creationId xmlns:p14="http://schemas.microsoft.com/office/powerpoint/2010/main" val="281430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D2B24-4E1C-4182-B701-25EED8FA6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8136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Steps to test for time invariance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14DDF8-56C9-4E3E-9323-8161342B43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367161"/>
                <a:ext cx="9601200" cy="4500239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Step 1: </a:t>
                </a:r>
                <a:r>
                  <a:rPr lang="en-US" dirty="0"/>
                  <a:t>Determine the output of system for delayed input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987552" lvl="2" indent="0">
                  <a:buNone/>
                </a:pPr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Step 2:</a:t>
                </a:r>
                <a:r>
                  <a:rPr lang="en-US" dirty="0"/>
                  <a:t> Then delay the output itself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Step 3:</a:t>
                </a:r>
                <a:r>
                  <a:rPr lang="en-US" dirty="0"/>
                  <a:t> If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>
                    <a:sym typeface="Wingdings" panose="05000000000000000000" pitchFamily="2" charset="2"/>
                  </a:rPr>
                  <a:t> Time variant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>
                    <a:sym typeface="Wingdings" panose="05000000000000000000" pitchFamily="2" charset="2"/>
                  </a:rPr>
                  <a:t> Time invariant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14DDF8-56C9-4E3E-9323-8161342B43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367161"/>
                <a:ext cx="9601200" cy="4500239"/>
              </a:xfrm>
              <a:blipFill>
                <a:blip r:embed="rId2"/>
                <a:stretch>
                  <a:fillRect l="-571" t="-1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253902-4595-4A89-9A55-1420FFCB1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A3358-6D12-43F5-AC2D-45EB9BCD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052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49C0E-9222-4C0F-8422-240955D06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452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4) Linear and Non-Linear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30896D-4FDF-4DAF-A379-2DDAE683B8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33491"/>
                <a:ext cx="9601200" cy="4233909"/>
              </a:xfrm>
            </p:spPr>
            <p:txBody>
              <a:bodyPr/>
              <a:lstStyle/>
              <a:p>
                <a:r>
                  <a:rPr lang="en-US" dirty="0"/>
                  <a:t>A system is said to be linear if it follows the superposition principle. </a:t>
                </a:r>
              </a:p>
              <a:p>
                <a:r>
                  <a:rPr lang="en-US" dirty="0"/>
                  <a:t>Consider two systems defined as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input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output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input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output</a:t>
                </a:r>
              </a:p>
              <a:p>
                <a:pPr lvl="2"/>
                <a:endParaRPr lang="en-US" dirty="0"/>
              </a:p>
              <a:p>
                <a:r>
                  <a:rPr lang="en-US" dirty="0"/>
                  <a:t>Then the system is linear if,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]=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dirty="0"/>
              </a:p>
              <a:p>
                <a:pPr lvl="2"/>
                <a:endParaRPr lang="en-US" dirty="0"/>
              </a:p>
              <a:p>
                <a:r>
                  <a:rPr lang="en-US" dirty="0"/>
                  <a:t>Similarly, the discrete time system is said to be linear if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30896D-4FDF-4DAF-A379-2DDAE683B8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33491"/>
                <a:ext cx="9601200" cy="4233909"/>
              </a:xfrm>
              <a:blipFill>
                <a:blip r:embed="rId2"/>
                <a:stretch>
                  <a:fillRect l="-571" t="-1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19D58-AB73-488A-A17E-BF65D2085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AE7FC-4D7C-4AD3-ADE7-C05A015C0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46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9CB37-2621-469A-864D-24DE3140B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D8B3E-606D-46F7-90C6-6B17321DC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355C52-748E-4019-BA27-EE97F6246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588" y="341818"/>
            <a:ext cx="5726071" cy="25383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59DAC7-4CA8-4F9F-A7D1-2B26B7402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142" y="3196212"/>
            <a:ext cx="5845825" cy="26706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206D0F-17A2-4A2D-9D59-3700588D5052}"/>
                  </a:ext>
                </a:extLst>
              </p:cNvPr>
              <p:cNvSpPr txBox="1"/>
              <p:nvPr/>
            </p:nvSpPr>
            <p:spPr>
              <a:xfrm>
                <a:off x="8202967" y="2965380"/>
                <a:ext cx="36614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 Linear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206D0F-17A2-4A2D-9D59-3700588D5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967" y="2965380"/>
                <a:ext cx="3661457" cy="461665"/>
              </a:xfrm>
              <a:prstGeom prst="rect">
                <a:avLst/>
              </a:prstGeom>
              <a:blipFill>
                <a:blip r:embed="rId4"/>
                <a:stretch>
                  <a:fillRect l="-2667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CC644D9F-52B5-4E3A-B142-AE2AEAC7F5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7659" y="1254607"/>
            <a:ext cx="806578" cy="680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BA4235-5D51-4B52-BAB3-B05E6781BD37}"/>
                  </a:ext>
                </a:extLst>
              </p:cNvPr>
              <p:cNvSpPr txBox="1"/>
              <p:nvPr/>
            </p:nvSpPr>
            <p:spPr>
              <a:xfrm>
                <a:off x="4492101" y="914400"/>
                <a:ext cx="9410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6BA4235-5D51-4B52-BAB3-B05E6781B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101" y="914400"/>
                <a:ext cx="941033" cy="369332"/>
              </a:xfrm>
              <a:prstGeom prst="rect">
                <a:avLst/>
              </a:prstGeom>
              <a:blipFill>
                <a:blip r:embed="rId6"/>
                <a:stretch>
                  <a:fillRect r="-129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2ED859-014D-405F-971A-A8FCA3D57956}"/>
                  </a:ext>
                </a:extLst>
              </p:cNvPr>
              <p:cNvSpPr txBox="1"/>
              <p:nvPr/>
            </p:nvSpPr>
            <p:spPr>
              <a:xfrm>
                <a:off x="4339021" y="2024120"/>
                <a:ext cx="9410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2ED859-014D-405F-971A-A8FCA3D57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021" y="2024120"/>
                <a:ext cx="941033" cy="369332"/>
              </a:xfrm>
              <a:prstGeom prst="rect">
                <a:avLst/>
              </a:prstGeom>
              <a:blipFill>
                <a:blip r:embed="rId7"/>
                <a:stretch>
                  <a:fillRect r="-1948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3455CA-1466-4493-8BDB-3B7C5B009945}"/>
                  </a:ext>
                </a:extLst>
              </p:cNvPr>
              <p:cNvSpPr txBox="1"/>
              <p:nvPr/>
            </p:nvSpPr>
            <p:spPr>
              <a:xfrm>
                <a:off x="8466503" y="1426324"/>
                <a:ext cx="29755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3455CA-1466-4493-8BDB-3B7C5B009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503" y="1426324"/>
                <a:ext cx="2975526" cy="369332"/>
              </a:xfrm>
              <a:prstGeom prst="rect">
                <a:avLst/>
              </a:prstGeom>
              <a:blipFill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04D066-3181-43F7-8BF9-6BDD345DA5DB}"/>
                  </a:ext>
                </a:extLst>
              </p:cNvPr>
              <p:cNvSpPr txBox="1"/>
              <p:nvPr/>
            </p:nvSpPr>
            <p:spPr>
              <a:xfrm>
                <a:off x="4487018" y="3097339"/>
                <a:ext cx="9410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04D066-3181-43F7-8BF9-6BDD345DA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018" y="3097339"/>
                <a:ext cx="941033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68BBD2-3CE1-453C-939B-A9A192FFA6A5}"/>
                  </a:ext>
                </a:extLst>
              </p:cNvPr>
              <p:cNvSpPr txBox="1"/>
              <p:nvPr/>
            </p:nvSpPr>
            <p:spPr>
              <a:xfrm>
                <a:off x="4541762" y="4752816"/>
                <a:ext cx="9410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68BBD2-3CE1-453C-939B-A9A192FFA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762" y="4752816"/>
                <a:ext cx="941033" cy="369332"/>
              </a:xfrm>
              <a:prstGeom prst="rect">
                <a:avLst/>
              </a:prstGeom>
              <a:blipFill>
                <a:blip r:embed="rId10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05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4D3DFC0-9BB3-4365-8088-719987DA296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71600" y="685800"/>
                <a:ext cx="9601200" cy="921058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sz="2400" dirty="0">
                    <a:solidFill>
                      <a:srgbClr val="FF0000"/>
                    </a:solidFill>
                  </a:rPr>
                  <a:t>Exp 8.1: Check whether the system is linear or not</a:t>
                </a:r>
                <a:br>
                  <a:rPr lang="en-US" sz="2400" dirty="0">
                    <a:solidFill>
                      <a:srgbClr val="FF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𝑡𝑥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4D3DFC0-9BB3-4365-8088-719987DA29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600" y="685800"/>
                <a:ext cx="9601200" cy="921058"/>
              </a:xfrm>
              <a:blipFill>
                <a:blip r:embed="rId2"/>
                <a:stretch>
                  <a:fillRect l="-952" t="-9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2012C5-0E7B-4FE0-B996-BB1EEBBE2D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881385"/>
                <a:ext cx="9601200" cy="403490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u="sng" dirty="0">
                    <a:solidFill>
                      <a:srgbClr val="0070C0"/>
                    </a:solidFill>
                  </a:rPr>
                  <a:t>For RHS</a:t>
                </a:r>
              </a:p>
              <a:p>
                <a:r>
                  <a:rPr lang="en-US" dirty="0"/>
                  <a:t>Consider two systems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u="sng" dirty="0">
                    <a:solidFill>
                      <a:srgbClr val="0070C0"/>
                    </a:solidFill>
                  </a:rPr>
                  <a:t>For LHS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u="sng" dirty="0">
                  <a:solidFill>
                    <a:srgbClr val="0070C0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u="sng" dirty="0">
                  <a:solidFill>
                    <a:schemeClr val="tx1"/>
                  </a:solidFill>
                </a:endParaRPr>
              </a:p>
              <a:p>
                <a:endParaRPr lang="en-US" u="sng" dirty="0">
                  <a:solidFill>
                    <a:srgbClr val="0070C0"/>
                  </a:solidFill>
                </a:endParaRPr>
              </a:p>
              <a:p>
                <a:endParaRPr lang="en-US" u="sng" dirty="0">
                  <a:solidFill>
                    <a:srgbClr val="0070C0"/>
                  </a:solidFill>
                </a:endParaRPr>
              </a:p>
              <a:p>
                <a:endParaRPr lang="en-US" u="sng" dirty="0">
                  <a:solidFill>
                    <a:srgbClr val="0070C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2012C5-0E7B-4FE0-B996-BB1EEBBE2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881385"/>
                <a:ext cx="9601200" cy="4034901"/>
              </a:xfrm>
              <a:blipFill>
                <a:blip r:embed="rId3"/>
                <a:stretch>
                  <a:fillRect l="-571" t="-2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BC3A5-1C0E-4E31-B1A6-8AD70CAE6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D16D5-9E72-48D8-B7C3-3A46FC9B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B6FAB4-42D2-4E3C-BCBB-97C0EF4247A4}"/>
                  </a:ext>
                </a:extLst>
              </p:cNvPr>
              <p:cNvSpPr txBox="1"/>
              <p:nvPr/>
            </p:nvSpPr>
            <p:spPr>
              <a:xfrm>
                <a:off x="7385004" y="5433133"/>
                <a:ext cx="34445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 Linear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B6FAB4-42D2-4E3C-BCBB-97C0EF424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004" y="5433133"/>
                <a:ext cx="3444536" cy="369332"/>
              </a:xfrm>
              <a:prstGeom prst="rect">
                <a:avLst/>
              </a:prstGeom>
              <a:blipFill>
                <a:blip r:embed="rId4"/>
                <a:stretch>
                  <a:fillRect l="-141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51165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6605</TotalTime>
  <Words>1376</Words>
  <Application>Microsoft Office PowerPoint</Application>
  <PresentationFormat>Widescreen</PresentationFormat>
  <Paragraphs>166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Cambria Math</vt:lpstr>
      <vt:lpstr>Franklin Gothic Book</vt:lpstr>
      <vt:lpstr>Wingdings</vt:lpstr>
      <vt:lpstr>Crop</vt:lpstr>
      <vt:lpstr>Lec 8:  Classification of Systems</vt:lpstr>
      <vt:lpstr>Classification of Systems</vt:lpstr>
      <vt:lpstr>1) Causal and Non-Causal Systems</vt:lpstr>
      <vt:lpstr>PowerPoint Presentation</vt:lpstr>
      <vt:lpstr>PowerPoint Presentation</vt:lpstr>
      <vt:lpstr>Steps to test for time invariance property</vt:lpstr>
      <vt:lpstr>4) Linear and Non-Linear Systems</vt:lpstr>
      <vt:lpstr>PowerPoint Presentation</vt:lpstr>
      <vt:lpstr>Exp 8.1: Check whether the system is linear or not y(t)=tx(t)</vt:lpstr>
      <vt:lpstr>ii) y(t)=x(t)cosω_c (t)⁡</vt:lpstr>
      <vt:lpstr>iii) y(t)=x^2 (t) </vt:lpstr>
      <vt:lpstr>Exp 8.2: Check whether the system is linear or not (a) y(n)=x(n^2) (b) y(n)= x^2 (n)-x(n-1)+x(n+1)</vt:lpstr>
      <vt:lpstr>5) Stable and Unstable Systems</vt:lpstr>
      <vt:lpstr>PowerPoint Presentation</vt:lpstr>
      <vt:lpstr>Exp 8.3: Check whether the system is stable or not </vt:lpstr>
      <vt:lpstr>6) Invertible and Inverse Systems</vt:lpstr>
      <vt:lpstr>PowerPoint Presentation</vt:lpstr>
      <vt:lpstr>Exp 8.4: Check whether the system is invertible or not </vt:lpstr>
      <vt:lpstr>PP 8.1: Determine whether the following systems are  i) Static or dynamic ii) Linear or non-Linear iii) Time Invariant or Time Variant iv) Causal or non-Causal v) Stable or unstable     (a) y(t)=10x(t)+5 (b) y(t)=x(t+10)+x^2 (t) (c) (dy(t))/dt+ty(t)=x(t) (d) y(t)=x(t)  cos⁡〖(100πt)〗 (e) y(n)=x(n)+nx(n+1) (f) y(n)=x(n)u(n)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Signals and Systems</dc:title>
  <dc:creator>Ghalzai Ghalzai</dc:creator>
  <cp:lastModifiedBy>Dr. Arsla Khan</cp:lastModifiedBy>
  <cp:revision>556</cp:revision>
  <cp:lastPrinted>2019-02-11T05:46:23Z</cp:lastPrinted>
  <dcterms:created xsi:type="dcterms:W3CDTF">2019-02-07T05:45:40Z</dcterms:created>
  <dcterms:modified xsi:type="dcterms:W3CDTF">2024-03-03T17:35:02Z</dcterms:modified>
</cp:coreProperties>
</file>