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71" r:id="rId4"/>
    <p:sldId id="260" r:id="rId5"/>
    <p:sldId id="261" r:id="rId6"/>
    <p:sldId id="262" r:id="rId7"/>
    <p:sldId id="263" r:id="rId8"/>
    <p:sldId id="264" r:id="rId9"/>
    <p:sldId id="265" r:id="rId10"/>
    <p:sldId id="269" r:id="rId11"/>
    <p:sldId id="266" r:id="rId12"/>
    <p:sldId id="267" r:id="rId13"/>
    <p:sldId id="272" r:id="rId14"/>
    <p:sldId id="268" r:id="rId15"/>
    <p:sldId id="273" r:id="rId16"/>
    <p:sldId id="274" r:id="rId17"/>
    <p:sldId id="275" r:id="rId18"/>
    <p:sldId id="276" r:id="rId19"/>
    <p:sldId id="277" r:id="rId20"/>
    <p:sldId id="278" r:id="rId21"/>
    <p:sldId id="279" r:id="rId22"/>
    <p:sldId id="280"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596" autoAdjust="0"/>
  </p:normalViewPr>
  <p:slideViewPr>
    <p:cSldViewPr snapToGrid="0">
      <p:cViewPr varScale="1">
        <p:scale>
          <a:sx n="84" d="100"/>
          <a:sy n="84" d="100"/>
        </p:scale>
        <p:origin x="15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4</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and </a:t>
            </a:r>
            <a:r>
              <a:rPr lang="en-US" b="0" i="0" dirty="0" err="1">
                <a:solidFill>
                  <a:srgbClr val="E3E3E3"/>
                </a:solidFill>
                <a:effectLst/>
                <a:latin typeface="Google Sans"/>
              </a:rPr>
              <a:t>NestJS</a:t>
            </a:r>
            <a:r>
              <a:rPr lang="en-US" b="0" i="0" dirty="0">
                <a:solidFill>
                  <a:srgbClr val="E3E3E3"/>
                </a:solidFill>
                <a:effectLst/>
                <a:latin typeface="Google Sans"/>
              </a:rPr>
              <a:t> 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6</a:t>
            </a:fld>
            <a:endParaRPr lang="en-US"/>
          </a:p>
        </p:txBody>
      </p:sp>
    </p:spTree>
    <p:extLst>
      <p:ext uri="{BB962C8B-B14F-4D97-AF65-F5344CB8AC3E}">
        <p14:creationId xmlns:p14="http://schemas.microsoft.com/office/powerpoint/2010/main" val="2621366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anaverse/learn-typescript/blob/master/step00c_type_error" TargetMode="External"/><Relationship Id="rId2" Type="http://schemas.openxmlformats.org/officeDocument/2006/relationships/hyperlink" Target="https://github.com/panaverse/learn-typescript/tree/master/step00b_syntax_error"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e/learn-typescript/tree/master/step00d_assignability_error"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a:xfrm>
            <a:off x="659958" y="2289976"/>
            <a:ext cx="9796007" cy="4428876"/>
          </a:xfrm>
        </p:spPr>
        <p:txBody>
          <a:bodyPr>
            <a:normAutofit fontScale="77500" lnSpcReduction="20000"/>
          </a:bodyPr>
          <a:lstStyle/>
          <a:p>
            <a:r>
              <a:rPr lang="en-US" b="1" dirty="0"/>
              <a:t>Install NODEJS </a:t>
            </a:r>
          </a:p>
          <a:p>
            <a:pPr lvl="1"/>
            <a:r>
              <a:rPr lang="en-US" b="1" dirty="0" err="1"/>
              <a:t>sudo</a:t>
            </a:r>
            <a:r>
              <a:rPr lang="en-US" b="1" dirty="0"/>
              <a:t> apt update</a:t>
            </a:r>
          </a:p>
          <a:p>
            <a:pPr lvl="1"/>
            <a:r>
              <a:rPr lang="en-US" b="1" dirty="0" err="1"/>
              <a:t>sudo</a:t>
            </a:r>
            <a:r>
              <a:rPr lang="en-US" b="1" dirty="0"/>
              <a:t> apt install </a:t>
            </a:r>
            <a:r>
              <a:rPr lang="en-US" b="1" dirty="0" err="1"/>
              <a:t>nodejs</a:t>
            </a:r>
            <a:endParaRPr lang="en-US" b="1" dirty="0"/>
          </a:p>
          <a:p>
            <a:pPr lvl="1"/>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lvl="1"/>
            <a:r>
              <a:rPr lang="en-US" b="1" dirty="0" err="1"/>
              <a:t>sudo</a:t>
            </a:r>
            <a:r>
              <a:rPr lang="en-US" b="1" dirty="0"/>
              <a:t> apt update</a:t>
            </a:r>
          </a:p>
          <a:p>
            <a:pPr lvl="1"/>
            <a:r>
              <a:rPr lang="en-US" b="1" dirty="0" err="1"/>
              <a:t>sudo</a:t>
            </a:r>
            <a:r>
              <a:rPr lang="en-US" b="1" dirty="0"/>
              <a:t> apt install software-properties-common apt-transport-https </a:t>
            </a:r>
            <a:r>
              <a:rPr lang="en-US" b="1" dirty="0" err="1"/>
              <a:t>wget</a:t>
            </a:r>
            <a:endParaRPr lang="en-US" b="1" dirty="0"/>
          </a:p>
          <a:p>
            <a:pPr lvl="1"/>
            <a:r>
              <a:rPr lang="en-US" b="1" dirty="0" err="1"/>
              <a:t>wget</a:t>
            </a:r>
            <a:r>
              <a:rPr lang="en-US" b="1" dirty="0"/>
              <a:t> -q https://packages.microsoft.com/keys/microsoft.asc -O- | </a:t>
            </a:r>
            <a:r>
              <a:rPr lang="en-US" b="1" dirty="0" err="1"/>
              <a:t>sudo</a:t>
            </a:r>
            <a:r>
              <a:rPr lang="en-US" b="1" dirty="0"/>
              <a:t> apt-key add -</a:t>
            </a:r>
          </a:p>
          <a:p>
            <a:pPr lvl="1"/>
            <a:r>
              <a:rPr lang="en-US" b="1" dirty="0" err="1"/>
              <a:t>sudo</a:t>
            </a:r>
            <a:r>
              <a:rPr lang="en-US" b="1" dirty="0"/>
              <a:t> add-apt-repository "deb [arch=amd64] https://packages.microsoft.com/repos/vscode stable main"</a:t>
            </a:r>
          </a:p>
          <a:p>
            <a:pPr lvl="1"/>
            <a:r>
              <a:rPr lang="en-US" b="1" dirty="0" err="1"/>
              <a:t>sudo</a:t>
            </a:r>
            <a:r>
              <a:rPr lang="en-US" b="1" dirty="0"/>
              <a:t> apt update</a:t>
            </a:r>
          </a:p>
          <a:p>
            <a:pPr lvl="1"/>
            <a:r>
              <a:rPr lang="en-US" b="1" dirty="0" err="1"/>
              <a:t>sudo</a:t>
            </a:r>
            <a:r>
              <a:rPr lang="en-US" b="1" dirty="0"/>
              <a:t> apt install code</a:t>
            </a:r>
          </a:p>
          <a:p>
            <a:r>
              <a:rPr lang="en-US" b="1" dirty="0"/>
              <a:t>Install </a:t>
            </a:r>
            <a:r>
              <a:rPr lang="en-US" b="1" dirty="0" err="1"/>
              <a:t>VSCode</a:t>
            </a:r>
            <a:r>
              <a:rPr lang="en-US" b="1" dirty="0"/>
              <a:t> from Snap Repositories</a:t>
            </a:r>
          </a:p>
          <a:p>
            <a:pPr lvl="1"/>
            <a:r>
              <a:rPr lang="en-US" b="1" dirty="0" err="1"/>
              <a:t>sudo</a:t>
            </a:r>
            <a:r>
              <a:rPr lang="en-US" b="1" dirty="0"/>
              <a:t> snap install --classic code</a:t>
            </a:r>
          </a:p>
          <a:p>
            <a:r>
              <a:rPr lang="en-US" b="1" dirty="0"/>
              <a:t>Install TypeScript</a:t>
            </a:r>
          </a:p>
          <a:p>
            <a:pPr lvl="1"/>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lvl="1"/>
            <a:r>
              <a:rPr lang="en-US" b="1" dirty="0" err="1"/>
              <a:t>mkdir</a:t>
            </a:r>
            <a:r>
              <a:rPr lang="en-US" b="1" dirty="0"/>
              <a:t> &lt;</a:t>
            </a:r>
            <a:r>
              <a:rPr lang="en-US" b="1" dirty="0" err="1"/>
              <a:t>project_folder_name</a:t>
            </a:r>
            <a:r>
              <a:rPr lang="en-US" b="1" dirty="0"/>
              <a:t>&gt;</a:t>
            </a:r>
          </a:p>
          <a:p>
            <a:pPr lvl="1"/>
            <a:r>
              <a:rPr lang="en-US" b="1" dirty="0"/>
              <a:t>cd &lt;</a:t>
            </a:r>
            <a:r>
              <a:rPr lang="en-US" b="1" dirty="0" err="1"/>
              <a:t>project_folder_name</a:t>
            </a:r>
            <a:r>
              <a:rPr lang="en-US" b="1" dirty="0"/>
              <a:t>&gt;</a:t>
            </a:r>
          </a:p>
          <a:p>
            <a:pPr lvl="1"/>
            <a:r>
              <a:rPr lang="en-US" b="1" dirty="0" err="1"/>
              <a:t>mkdir</a:t>
            </a:r>
            <a:r>
              <a:rPr lang="en-US" b="1" dirty="0"/>
              <a:t> </a:t>
            </a:r>
            <a:r>
              <a:rPr lang="en-US" b="1" dirty="0" err="1"/>
              <a:t>src</a:t>
            </a:r>
            <a:r>
              <a:rPr lang="en-US" b="1" dirty="0"/>
              <a:t> //for source </a:t>
            </a:r>
            <a:r>
              <a:rPr lang="en-US" b="1" dirty="0" err="1"/>
              <a:t>ts</a:t>
            </a:r>
            <a:r>
              <a:rPr lang="en-US" b="1" dirty="0"/>
              <a:t> files</a:t>
            </a:r>
          </a:p>
          <a:p>
            <a:pPr lvl="1"/>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lvl="1"/>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lvl="1"/>
            <a:r>
              <a:rPr lang="en-US" b="1" dirty="0"/>
              <a:t>"type": "module",</a:t>
            </a:r>
          </a:p>
          <a:p>
            <a:pPr lvl="1"/>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lvl="1"/>
            <a:r>
              <a:rPr lang="en-US" b="1" dirty="0"/>
              <a:t>Open </a:t>
            </a:r>
            <a:r>
              <a:rPr lang="en-US" b="1" dirty="0" err="1"/>
              <a:t>tsconfig.json</a:t>
            </a:r>
            <a:r>
              <a:rPr lang="en-US" b="1" dirty="0"/>
              <a:t> and update the following parameters</a:t>
            </a:r>
          </a:p>
          <a:p>
            <a:pPr lvl="1"/>
            <a:r>
              <a:rPr lang="en-US" b="1" dirty="0"/>
              <a:t>"target": "ES2022",</a:t>
            </a:r>
          </a:p>
          <a:p>
            <a:pPr lvl="1"/>
            <a:r>
              <a:rPr lang="en-US" b="1" dirty="0"/>
              <a:t>"module": "</a:t>
            </a:r>
            <a:r>
              <a:rPr lang="en-US" b="1" dirty="0" err="1"/>
              <a:t>NodeNext</a:t>
            </a:r>
            <a:r>
              <a:rPr lang="en-US" b="1" dirty="0"/>
              <a:t>",</a:t>
            </a:r>
          </a:p>
          <a:p>
            <a:pPr lvl="1"/>
            <a:r>
              <a:rPr lang="en-US" b="1" dirty="0"/>
              <a:t>"</a:t>
            </a:r>
            <a:r>
              <a:rPr lang="en-US" b="1" dirty="0" err="1"/>
              <a:t>moduleResolution</a:t>
            </a:r>
            <a:r>
              <a:rPr lang="en-US" b="1" dirty="0"/>
              <a:t>": "</a:t>
            </a:r>
            <a:r>
              <a:rPr lang="en-US" b="1" dirty="0" err="1"/>
              <a:t>NodeNext</a:t>
            </a:r>
            <a:r>
              <a:rPr lang="en-US" b="1" dirty="0"/>
              <a:t>",</a:t>
            </a:r>
          </a:p>
          <a:p>
            <a:pPr lvl="1"/>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A46A5-BA79-3E55-EBE6-F7C5A469D457}"/>
              </a:ext>
            </a:extLst>
          </p:cNvPr>
          <p:cNvSpPr>
            <a:spLocks noGrp="1"/>
          </p:cNvSpPr>
          <p:nvPr>
            <p:ph type="ctrTitle"/>
          </p:nvPr>
        </p:nvSpPr>
        <p:spPr/>
        <p:txBody>
          <a:bodyPr/>
          <a:lstStyle/>
          <a:p>
            <a:r>
              <a:rPr lang="en-US" dirty="0"/>
              <a:t>Hello World</a:t>
            </a:r>
          </a:p>
        </p:txBody>
      </p:sp>
      <p:sp>
        <p:nvSpPr>
          <p:cNvPr id="5" name="Subtitle 4">
            <a:extLst>
              <a:ext uri="{FF2B5EF4-FFF2-40B4-BE49-F238E27FC236}">
                <a16:creationId xmlns:a16="http://schemas.microsoft.com/office/drawing/2014/main" id="{C2F7904B-7A13-6F5D-4B8B-E3C075A583AE}"/>
              </a:ext>
            </a:extLst>
          </p:cNvPr>
          <p:cNvSpPr>
            <a:spLocks noGrp="1"/>
          </p:cNvSpPr>
          <p:nvPr>
            <p:ph type="subTitle" idx="1"/>
          </p:nvPr>
        </p:nvSpPr>
        <p:spPr>
          <a:xfrm>
            <a:off x="1154954" y="4777380"/>
            <a:ext cx="10069305" cy="861420"/>
          </a:xfrm>
        </p:spPr>
        <p:txBody>
          <a:bodyPr>
            <a:normAutofit/>
          </a:bodyPr>
          <a:lstStyle/>
          <a:p>
            <a:r>
              <a:rPr lang="en-US" dirty="0"/>
              <a:t>How to write a program using vscode and typescript</a:t>
            </a:r>
          </a:p>
          <a:p>
            <a:r>
              <a:rPr lang="en-US" dirty="0"/>
              <a:t>https://github.com/panaverse/learn-typescript/tree/master/step00_helloworld</a:t>
            </a:r>
          </a:p>
        </p:txBody>
      </p:sp>
    </p:spTree>
    <p:extLst>
      <p:ext uri="{BB962C8B-B14F-4D97-AF65-F5344CB8AC3E}">
        <p14:creationId xmlns:p14="http://schemas.microsoft.com/office/powerpoint/2010/main" val="185046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a:xfrm>
            <a:off x="532738" y="2218414"/>
            <a:ext cx="10988702" cy="3801386"/>
          </a:xfrm>
        </p:spPr>
        <p:txBody>
          <a:bodyPr>
            <a:normAutofit fontScale="92500" lnSpcReduction="10000"/>
          </a:bodyPr>
          <a:lstStyle/>
          <a:p>
            <a:r>
              <a:rPr lang="en-US" b="1" dirty="0"/>
              <a:t>Step 1: Create a TypeScript file (e.g., </a:t>
            </a:r>
            <a:r>
              <a:rPr lang="en-US" b="1" dirty="0" err="1"/>
              <a:t>hello.ts</a:t>
            </a:r>
            <a:r>
              <a:rPr lang="en-US" b="1" dirty="0"/>
              <a:t>):</a:t>
            </a:r>
          </a:p>
          <a:p>
            <a:pPr marL="457200" lvl="1" indent="0">
              <a:buNone/>
            </a:pPr>
            <a:r>
              <a:rPr lang="en-US" b="1" dirty="0"/>
              <a:t>// </a:t>
            </a:r>
            <a:r>
              <a:rPr lang="en-US" b="1" dirty="0" err="1"/>
              <a:t>hello.ts</a:t>
            </a:r>
            <a:endParaRPr lang="en-US" b="1" dirty="0"/>
          </a:p>
          <a:p>
            <a:pPr marL="457200" lvl="1" indent="0">
              <a:buNone/>
            </a:pPr>
            <a:r>
              <a:rPr lang="en-US" b="1" dirty="0"/>
              <a:t>let greeting: string = "Hello, World!";</a:t>
            </a:r>
          </a:p>
          <a:p>
            <a:pPr marL="457200" lvl="1" indent="0">
              <a:buNone/>
            </a:pPr>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F177E-C309-9D6C-9EB7-82D7DD860A9E}"/>
              </a:ext>
            </a:extLst>
          </p:cNvPr>
          <p:cNvSpPr>
            <a:spLocks noGrp="1"/>
          </p:cNvSpPr>
          <p:nvPr>
            <p:ph type="ctrTitle"/>
          </p:nvPr>
        </p:nvSpPr>
        <p:spPr/>
        <p:txBody>
          <a:bodyPr/>
          <a:lstStyle/>
          <a:p>
            <a:r>
              <a:rPr lang="en-US" dirty="0"/>
              <a:t>What is JSON</a:t>
            </a:r>
          </a:p>
        </p:txBody>
      </p:sp>
      <p:sp>
        <p:nvSpPr>
          <p:cNvPr id="5" name="Subtitle 4">
            <a:extLst>
              <a:ext uri="{FF2B5EF4-FFF2-40B4-BE49-F238E27FC236}">
                <a16:creationId xmlns:a16="http://schemas.microsoft.com/office/drawing/2014/main" id="{339B1967-BFD3-F8A2-A50C-55BF74FEEF85}"/>
              </a:ext>
            </a:extLst>
          </p:cNvPr>
          <p:cNvSpPr>
            <a:spLocks noGrp="1"/>
          </p:cNvSpPr>
          <p:nvPr>
            <p:ph type="subTitle" idx="1"/>
          </p:nvPr>
        </p:nvSpPr>
        <p:spPr>
          <a:xfrm>
            <a:off x="1154954" y="4777380"/>
            <a:ext cx="10092165" cy="861420"/>
          </a:xfrm>
        </p:spPr>
        <p:txBody>
          <a:bodyPr>
            <a:normAutofit fontScale="92500"/>
          </a:bodyPr>
          <a:lstStyle/>
          <a:p>
            <a:r>
              <a:rPr lang="en-US" dirty="0"/>
              <a:t>JavaScript object notion</a:t>
            </a:r>
          </a:p>
          <a:p>
            <a:r>
              <a:rPr lang="en-US" dirty="0"/>
              <a:t>https://github.com/panaverse/learn-typescript/tree/master/step00a_json_objects</a:t>
            </a:r>
          </a:p>
        </p:txBody>
      </p:sp>
    </p:spTree>
    <p:extLst>
      <p:ext uri="{BB962C8B-B14F-4D97-AF65-F5344CB8AC3E}">
        <p14:creationId xmlns:p14="http://schemas.microsoft.com/office/powerpoint/2010/main" val="399437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DAE8-6192-B42F-5F83-143489958043}"/>
              </a:ext>
            </a:extLst>
          </p:cNvPr>
          <p:cNvSpPr>
            <a:spLocks noGrp="1"/>
          </p:cNvSpPr>
          <p:nvPr>
            <p:ph type="title"/>
          </p:nvPr>
        </p:nvSpPr>
        <p:spPr>
          <a:xfrm>
            <a:off x="1154954" y="973668"/>
            <a:ext cx="9052036" cy="706964"/>
          </a:xfrm>
        </p:spPr>
        <p:txBody>
          <a:bodyPr/>
          <a:lstStyle/>
          <a:p>
            <a:r>
              <a:rPr lang="en-US" dirty="0"/>
              <a:t>What is JSON(JavaScript Object Notion)</a:t>
            </a:r>
          </a:p>
        </p:txBody>
      </p:sp>
      <p:sp>
        <p:nvSpPr>
          <p:cNvPr id="3" name="Content Placeholder 2">
            <a:extLst>
              <a:ext uri="{FF2B5EF4-FFF2-40B4-BE49-F238E27FC236}">
                <a16:creationId xmlns:a16="http://schemas.microsoft.com/office/drawing/2014/main" id="{B0445309-75AC-4609-EAD4-C339C27BCFED}"/>
              </a:ext>
            </a:extLst>
          </p:cNvPr>
          <p:cNvSpPr>
            <a:spLocks noGrp="1"/>
          </p:cNvSpPr>
          <p:nvPr>
            <p:ph idx="1"/>
          </p:nvPr>
        </p:nvSpPr>
        <p:spPr>
          <a:xfrm>
            <a:off x="514350" y="2366010"/>
            <a:ext cx="11258550" cy="4103370"/>
          </a:xfrm>
        </p:spPr>
        <p:txBody>
          <a:bodyPr>
            <a:normAutofit lnSpcReduction="10000"/>
          </a:bodyPr>
          <a:lstStyle/>
          <a:p>
            <a:pPr algn="l">
              <a:buFont typeface="Wingdings" panose="05000000000000000000" pitchFamily="2" charset="2"/>
              <a:buChar char="Ø"/>
            </a:pPr>
            <a:r>
              <a:rPr lang="en-US" sz="2000" b="1" i="0" dirty="0">
                <a:solidFill>
                  <a:srgbClr val="111111"/>
                </a:solidFill>
                <a:effectLst/>
                <a:latin typeface="-apple-system"/>
              </a:rPr>
              <a:t>JSON is a text-based data format that is used to store and transfer data between different systems and languages.</a:t>
            </a:r>
          </a:p>
          <a:p>
            <a:pPr algn="l">
              <a:buFont typeface="Wingdings" panose="05000000000000000000" pitchFamily="2" charset="2"/>
              <a:buChar char="Ø"/>
            </a:pPr>
            <a:r>
              <a:rPr lang="en-US" sz="2000" b="1" i="0" dirty="0">
                <a:solidFill>
                  <a:srgbClr val="111111"/>
                </a:solidFill>
                <a:effectLst/>
                <a:latin typeface="-apple-system"/>
              </a:rPr>
              <a:t>JSON data consists of key/value pairs enclosed in curly braces, and can also contain arrays enclosed in square brackets.</a:t>
            </a:r>
          </a:p>
          <a:p>
            <a:pPr algn="l">
              <a:buFont typeface="Wingdings" panose="05000000000000000000" pitchFamily="2" charset="2"/>
              <a:buChar char="Ø"/>
            </a:pPr>
            <a:r>
              <a:rPr lang="en-US" sz="2000" b="1" i="0" dirty="0">
                <a:solidFill>
                  <a:srgbClr val="111111"/>
                </a:solidFill>
                <a:effectLst/>
                <a:latin typeface="-apple-system"/>
              </a:rPr>
              <a:t>JSON data can be accessed using dot notation or bracket notation.</a:t>
            </a:r>
          </a:p>
          <a:p>
            <a:pPr algn="l">
              <a:buFont typeface="Wingdings" panose="05000000000000000000" pitchFamily="2" charset="2"/>
              <a:buChar char="Ø"/>
            </a:pPr>
            <a:r>
              <a:rPr lang="en-US" sz="2000" b="1" i="0" dirty="0">
                <a:solidFill>
                  <a:srgbClr val="111111"/>
                </a:solidFill>
                <a:effectLst/>
                <a:latin typeface="-apple-system"/>
              </a:rPr>
              <a:t>JSON is commonly used for data interchange on the web, as it is easy to parse and use.</a:t>
            </a:r>
          </a:p>
          <a:p>
            <a:pPr algn="l">
              <a:buFont typeface="Wingdings" panose="05000000000000000000" pitchFamily="2" charset="2"/>
              <a:buChar char="Ø"/>
            </a:pPr>
            <a:r>
              <a:rPr lang="en-US" sz="2000" b="1" i="0" dirty="0">
                <a:solidFill>
                  <a:srgbClr val="111111"/>
                </a:solidFill>
                <a:effectLst/>
                <a:latin typeface="-apple-system"/>
              </a:rPr>
              <a:t>JSON is different from JavaScript objects, as JSON does not allow functions and requires double quotes for the keys.</a:t>
            </a:r>
          </a:p>
          <a:p>
            <a:pPr algn="l">
              <a:buFont typeface="Wingdings" panose="05000000000000000000" pitchFamily="2" charset="2"/>
              <a:buChar char="Ø"/>
            </a:pPr>
            <a:r>
              <a:rPr lang="en-US" sz="2000" b="1" i="0" dirty="0">
                <a:solidFill>
                  <a:srgbClr val="111111"/>
                </a:solidFill>
                <a:effectLst/>
                <a:latin typeface="-apple-system"/>
              </a:rPr>
              <a:t>JSON is language independent, meaning it can be created and used by other programming languages besides JavaScript.</a:t>
            </a:r>
          </a:p>
          <a:p>
            <a:pPr algn="l">
              <a:buFont typeface="Wingdings" panose="05000000000000000000" pitchFamily="2" charset="2"/>
              <a:buChar char="Ø"/>
            </a:pPr>
            <a:r>
              <a:rPr lang="en-US" sz="2000" b="1" i="0" dirty="0">
                <a:solidFill>
                  <a:srgbClr val="111111"/>
                </a:solidFill>
                <a:effectLst/>
                <a:latin typeface="-apple-system"/>
              </a:rPr>
              <a:t>JSON is a lightweight and flexible data format that can handle various types of data.</a:t>
            </a:r>
          </a:p>
          <a:p>
            <a:endParaRPr lang="en-US" dirty="0"/>
          </a:p>
        </p:txBody>
      </p:sp>
    </p:spTree>
    <p:extLst>
      <p:ext uri="{BB962C8B-B14F-4D97-AF65-F5344CB8AC3E}">
        <p14:creationId xmlns:p14="http://schemas.microsoft.com/office/powerpoint/2010/main" val="280696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7479-8836-6802-CC65-BBE31BB320EF}"/>
              </a:ext>
            </a:extLst>
          </p:cNvPr>
          <p:cNvSpPr>
            <a:spLocks noGrp="1"/>
          </p:cNvSpPr>
          <p:nvPr>
            <p:ph type="title"/>
          </p:nvPr>
        </p:nvSpPr>
        <p:spPr/>
        <p:txBody>
          <a:bodyPr/>
          <a:lstStyle/>
          <a:p>
            <a:r>
              <a:rPr lang="en-US" dirty="0"/>
              <a:t>How JSON look like?</a:t>
            </a:r>
          </a:p>
        </p:txBody>
      </p:sp>
      <p:sp>
        <p:nvSpPr>
          <p:cNvPr id="3" name="Content Placeholder 2">
            <a:extLst>
              <a:ext uri="{FF2B5EF4-FFF2-40B4-BE49-F238E27FC236}">
                <a16:creationId xmlns:a16="http://schemas.microsoft.com/office/drawing/2014/main" id="{F6DCCA14-E132-6DC9-DD24-61806C628ADD}"/>
              </a:ext>
            </a:extLst>
          </p:cNvPr>
          <p:cNvSpPr>
            <a:spLocks noGrp="1"/>
          </p:cNvSpPr>
          <p:nvPr>
            <p:ph idx="1"/>
          </p:nvPr>
        </p:nvSpPr>
        <p:spPr/>
        <p:txBody>
          <a:bodyPr>
            <a:normAutofit fontScale="92500" lnSpcReduction="10000"/>
          </a:bodyPr>
          <a:lstStyle/>
          <a:p>
            <a:pPr marL="0" indent="0">
              <a:buNone/>
            </a:pPr>
            <a:r>
              <a:rPr lang="en-US" sz="3600" b="1" dirty="0"/>
              <a:t>{</a:t>
            </a:r>
          </a:p>
          <a:p>
            <a:pPr marL="0" indent="0">
              <a:buNone/>
            </a:pPr>
            <a:r>
              <a:rPr lang="en-US" sz="3600" b="1" dirty="0"/>
              <a:t>  "name": "Vipin",</a:t>
            </a:r>
          </a:p>
          <a:p>
            <a:pPr marL="0" indent="0">
              <a:buNone/>
            </a:pPr>
            <a:r>
              <a:rPr lang="en-US" sz="3600" b="1" dirty="0"/>
              <a:t>  "age": 21,</a:t>
            </a:r>
          </a:p>
          <a:p>
            <a:pPr marL="0" indent="0">
              <a:buNone/>
            </a:pPr>
            <a:r>
              <a:rPr lang="en-US" sz="3600" b="1" dirty="0"/>
              <a:t>  "gender": "male“,</a:t>
            </a:r>
          </a:p>
          <a:p>
            <a:pPr marL="0" indent="0">
              <a:buNone/>
            </a:pPr>
            <a:r>
              <a:rPr lang="en-US" sz="3200" b="1" dirty="0"/>
              <a:t>  “</a:t>
            </a:r>
            <a:r>
              <a:rPr lang="en-US" sz="3200" b="1" dirty="0" err="1"/>
              <a:t>isStudent</a:t>
            </a:r>
            <a:r>
              <a:rPr lang="en-US" sz="3200" b="1" dirty="0"/>
              <a:t> “: true</a:t>
            </a:r>
            <a:endParaRPr lang="en-US" sz="3400" b="1" dirty="0"/>
          </a:p>
          <a:p>
            <a:pPr marL="0" indent="0">
              <a:buNone/>
            </a:pPr>
            <a:r>
              <a:rPr lang="en-US" sz="3600" b="1" dirty="0"/>
              <a:t>}</a:t>
            </a:r>
          </a:p>
        </p:txBody>
      </p:sp>
    </p:spTree>
    <p:extLst>
      <p:ext uri="{BB962C8B-B14F-4D97-AF65-F5344CB8AC3E}">
        <p14:creationId xmlns:p14="http://schemas.microsoft.com/office/powerpoint/2010/main" val="93280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6C238-4D92-A589-2BE9-AB9BACF55A7F}"/>
              </a:ext>
            </a:extLst>
          </p:cNvPr>
          <p:cNvSpPr>
            <a:spLocks noGrp="1"/>
          </p:cNvSpPr>
          <p:nvPr>
            <p:ph type="ctrTitle"/>
          </p:nvPr>
        </p:nvSpPr>
        <p:spPr/>
        <p:txBody>
          <a:bodyPr/>
          <a:lstStyle/>
          <a:p>
            <a:r>
              <a:rPr lang="en-US" dirty="0"/>
              <a:t>What are Syntax Errors and How they are Handled?</a:t>
            </a:r>
          </a:p>
        </p:txBody>
      </p:sp>
      <p:sp>
        <p:nvSpPr>
          <p:cNvPr id="5" name="Subtitle 4">
            <a:extLst>
              <a:ext uri="{FF2B5EF4-FFF2-40B4-BE49-F238E27FC236}">
                <a16:creationId xmlns:a16="http://schemas.microsoft.com/office/drawing/2014/main" id="{CD270ABE-BF8C-33F3-C3EC-8B982236E92A}"/>
              </a:ext>
            </a:extLst>
          </p:cNvPr>
          <p:cNvSpPr>
            <a:spLocks noGrp="1"/>
          </p:cNvSpPr>
          <p:nvPr>
            <p:ph type="subTitle" idx="1"/>
          </p:nvPr>
        </p:nvSpPr>
        <p:spPr>
          <a:xfrm>
            <a:off x="1154955" y="4777380"/>
            <a:ext cx="9882090" cy="861420"/>
          </a:xfrm>
        </p:spPr>
        <p:txBody>
          <a:bodyPr>
            <a:normAutofit/>
          </a:bodyPr>
          <a:lstStyle/>
          <a:p>
            <a:r>
              <a:rPr lang="en-US" sz="1600" dirty="0">
                <a:hlinkClick r:id="rId2"/>
              </a:rPr>
              <a:t>https://github.com/panaverse/learn-typescript/tree/master/step00b_syntax_error</a:t>
            </a:r>
            <a:endParaRPr lang="en-US" sz="1600" dirty="0"/>
          </a:p>
          <a:p>
            <a:r>
              <a:rPr lang="en-US" sz="1600" dirty="0">
                <a:hlinkClick r:id="rId3"/>
              </a:rPr>
              <a:t>https://github.com/panaverse/learn-typescript/blob/master/step00c_type_error</a:t>
            </a:r>
            <a:endParaRPr lang="en-US" sz="1600" dirty="0"/>
          </a:p>
          <a:p>
            <a:endParaRPr lang="en-US" sz="1600" dirty="0"/>
          </a:p>
        </p:txBody>
      </p:sp>
    </p:spTree>
    <p:extLst>
      <p:ext uri="{BB962C8B-B14F-4D97-AF65-F5344CB8AC3E}">
        <p14:creationId xmlns:p14="http://schemas.microsoft.com/office/powerpoint/2010/main" val="206448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3E16-6400-6457-3A0E-D2C3AB39292B}"/>
              </a:ext>
            </a:extLst>
          </p:cNvPr>
          <p:cNvSpPr>
            <a:spLocks noGrp="1"/>
          </p:cNvSpPr>
          <p:nvPr>
            <p:ph type="title"/>
          </p:nvPr>
        </p:nvSpPr>
        <p:spPr/>
        <p:txBody>
          <a:bodyPr/>
          <a:lstStyle/>
          <a:p>
            <a:r>
              <a:rPr lang="en-US" dirty="0"/>
              <a:t>Syntax Errors</a:t>
            </a:r>
          </a:p>
        </p:txBody>
      </p:sp>
      <p:sp>
        <p:nvSpPr>
          <p:cNvPr id="3" name="Content Placeholder 2">
            <a:extLst>
              <a:ext uri="{FF2B5EF4-FFF2-40B4-BE49-F238E27FC236}">
                <a16:creationId xmlns:a16="http://schemas.microsoft.com/office/drawing/2014/main" id="{451433CF-90BC-B6EF-B77E-D6CB4AFFCDE1}"/>
              </a:ext>
            </a:extLst>
          </p:cNvPr>
          <p:cNvSpPr>
            <a:spLocks noGrp="1"/>
          </p:cNvSpPr>
          <p:nvPr>
            <p:ph idx="1"/>
          </p:nvPr>
        </p:nvSpPr>
        <p:spPr/>
        <p:txBody>
          <a:bodyPr>
            <a:normAutofit/>
          </a:bodyPr>
          <a:lstStyle/>
          <a:p>
            <a:r>
              <a:rPr lang="en-US" b="1" dirty="0"/>
              <a:t>Consider the following code.</a:t>
            </a:r>
          </a:p>
          <a:p>
            <a:pPr marL="457200" lvl="1" indent="0">
              <a:buNone/>
            </a:pPr>
            <a:r>
              <a:rPr lang="en-US" dirty="0" err="1"/>
              <a:t>lett</a:t>
            </a:r>
            <a:r>
              <a:rPr lang="en-US" dirty="0"/>
              <a:t> message = "Hello World";//syntax error</a:t>
            </a:r>
          </a:p>
          <a:p>
            <a:pPr marL="457200" lvl="1" indent="0">
              <a:buNone/>
            </a:pPr>
            <a:r>
              <a:rPr lang="en-US" dirty="0"/>
              <a:t>console.log(message);</a:t>
            </a:r>
          </a:p>
          <a:p>
            <a:r>
              <a:rPr lang="en-US" b="1" dirty="0"/>
              <a:t>Run </a:t>
            </a:r>
            <a:r>
              <a:rPr lang="en-US" b="1" dirty="0" err="1"/>
              <a:t>tsc</a:t>
            </a:r>
            <a:r>
              <a:rPr lang="en-US" b="1" dirty="0"/>
              <a:t> </a:t>
            </a:r>
            <a:r>
              <a:rPr lang="en-US" b="1" dirty="0" err="1"/>
              <a:t>app.ts</a:t>
            </a:r>
            <a:endParaRPr lang="en-US" b="1" dirty="0"/>
          </a:p>
          <a:p>
            <a:pPr marL="400050" lvl="1" indent="0">
              <a:buNone/>
            </a:pPr>
            <a:r>
              <a:rPr lang="en-US" dirty="0"/>
              <a:t>app.ts:1:1 - error TS1435: Unknown keyword or identifier. Did you mean 'let'?</a:t>
            </a:r>
          </a:p>
          <a:p>
            <a:pPr marL="400050" lvl="1" indent="0">
              <a:buNone/>
            </a:pPr>
            <a:r>
              <a:rPr lang="en-US" dirty="0"/>
              <a:t>	1 </a:t>
            </a:r>
            <a:r>
              <a:rPr lang="en-US" dirty="0" err="1"/>
              <a:t>lett</a:t>
            </a:r>
            <a:r>
              <a:rPr lang="en-US" dirty="0"/>
              <a:t> message = "Hello World";//syntax error</a:t>
            </a:r>
          </a:p>
          <a:p>
            <a:pPr marL="400050" lvl="1" indent="0">
              <a:buNone/>
            </a:pPr>
            <a:r>
              <a:rPr lang="en-US" dirty="0"/>
              <a:t>  	Found 1 error in app.ts:1</a:t>
            </a:r>
          </a:p>
          <a:p>
            <a:pPr marL="400050" lvl="1" indent="0">
              <a:buNone/>
            </a:pPr>
            <a:r>
              <a:rPr lang="en-US" dirty="0"/>
              <a:t>Note that .</a:t>
            </a:r>
            <a:r>
              <a:rPr lang="en-US" dirty="0" err="1"/>
              <a:t>js</a:t>
            </a:r>
            <a:r>
              <a:rPr lang="en-US" dirty="0"/>
              <a:t> file has been generated but it is not valid.</a:t>
            </a:r>
          </a:p>
        </p:txBody>
      </p:sp>
    </p:spTree>
    <p:extLst>
      <p:ext uri="{BB962C8B-B14F-4D97-AF65-F5344CB8AC3E}">
        <p14:creationId xmlns:p14="http://schemas.microsoft.com/office/powerpoint/2010/main" val="351259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dirty="0"/>
              <a:t>Profile Summary: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dirty="0"/>
              <a:t>23 Years of Experience in Software and Fintech Industry</a:t>
            </a:r>
          </a:p>
          <a:p>
            <a:r>
              <a:rPr lang="en-US" dirty="0"/>
              <a:t>Over 15 Years of Experience in Technical/Management Position</a:t>
            </a:r>
          </a:p>
          <a:p>
            <a:r>
              <a:rPr lang="en-US" dirty="0"/>
              <a:t>Currently working as Head of Engineering(Pakistan) for </a:t>
            </a:r>
            <a:r>
              <a:rPr lang="en-US" dirty="0" err="1"/>
              <a:t>Zood</a:t>
            </a:r>
            <a:r>
              <a:rPr lang="en-US" dirty="0"/>
              <a:t>.</a:t>
            </a:r>
          </a:p>
          <a:p>
            <a:pPr lvl="1"/>
            <a:r>
              <a:rPr lang="en-US" dirty="0">
                <a:hlinkClick r:id="rId2"/>
              </a:rPr>
              <a:t>https://www.zood.biz/</a:t>
            </a:r>
            <a:endParaRPr lang="en-US" dirty="0"/>
          </a:p>
          <a:p>
            <a:r>
              <a:rPr lang="en-US" dirty="0"/>
              <a:t>Active Software Developer for last 23 Years.</a:t>
            </a:r>
          </a:p>
          <a:p>
            <a:r>
              <a:rPr lang="en-US" dirty="0"/>
              <a:t>Visiting Faculty Member at </a:t>
            </a:r>
            <a:r>
              <a:rPr lang="en-US" dirty="0" err="1"/>
              <a:t>Umaer</a:t>
            </a:r>
            <a:r>
              <a:rPr lang="en-US" dirty="0"/>
              <a:t> Basha Institute of Information Technology (UBIT), University of Karachi(2007-2014).</a:t>
            </a:r>
          </a:p>
          <a:p>
            <a:r>
              <a:rPr lang="en-US" dirty="0"/>
              <a:t>Areas of Expertise:</a:t>
            </a:r>
          </a:p>
          <a:p>
            <a:pPr lvl="1"/>
            <a:r>
              <a:rPr lang="en-US" dirty="0"/>
              <a:t>Payments, FinTech,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FEBF-9976-489B-23B3-76C42B4C5C89}"/>
              </a:ext>
            </a:extLst>
          </p:cNvPr>
          <p:cNvSpPr>
            <a:spLocks noGrp="1"/>
          </p:cNvSpPr>
          <p:nvPr>
            <p:ph type="title"/>
          </p:nvPr>
        </p:nvSpPr>
        <p:spPr/>
        <p:txBody>
          <a:bodyPr/>
          <a:lstStyle/>
          <a:p>
            <a:r>
              <a:rPr lang="en-US" dirty="0"/>
              <a:t>Syntax Error</a:t>
            </a:r>
          </a:p>
        </p:txBody>
      </p:sp>
      <p:sp>
        <p:nvSpPr>
          <p:cNvPr id="3" name="Content Placeholder 2">
            <a:extLst>
              <a:ext uri="{FF2B5EF4-FFF2-40B4-BE49-F238E27FC236}">
                <a16:creationId xmlns:a16="http://schemas.microsoft.com/office/drawing/2014/main" id="{D95D1730-1274-C16A-15BE-D16299F0E358}"/>
              </a:ext>
            </a:extLst>
          </p:cNvPr>
          <p:cNvSpPr>
            <a:spLocks noGrp="1"/>
          </p:cNvSpPr>
          <p:nvPr>
            <p:ph idx="1"/>
          </p:nvPr>
        </p:nvSpPr>
        <p:spPr>
          <a:xfrm>
            <a:off x="514350" y="2331720"/>
            <a:ext cx="11189970" cy="4183380"/>
          </a:xfrm>
        </p:spPr>
        <p:txBody>
          <a:bodyPr>
            <a:normAutofit fontScale="92500" lnSpcReduction="10000"/>
          </a:bodyPr>
          <a:lstStyle/>
          <a:p>
            <a:r>
              <a:rPr lang="en-US" b="1" dirty="0"/>
              <a:t>Consider the Following Code</a:t>
            </a:r>
          </a:p>
          <a:p>
            <a:pPr marL="457200" lvl="1" indent="0">
              <a:buNone/>
            </a:pPr>
            <a:r>
              <a:rPr lang="en-US" dirty="0"/>
              <a:t>let message = "Hello World";</a:t>
            </a:r>
          </a:p>
          <a:p>
            <a:pPr marL="457200" lvl="1" indent="0">
              <a:buNone/>
            </a:pPr>
            <a:r>
              <a:rPr lang="en-US" dirty="0" err="1"/>
              <a:t>console.loger</a:t>
            </a:r>
            <a:r>
              <a:rPr lang="en-US" dirty="0"/>
              <a:t>(message);</a:t>
            </a:r>
          </a:p>
          <a:p>
            <a:r>
              <a:rPr lang="en-US" b="1" dirty="0"/>
              <a:t>Run </a:t>
            </a:r>
            <a:r>
              <a:rPr lang="en-US" b="1" dirty="0" err="1"/>
              <a:t>tsc</a:t>
            </a:r>
            <a:r>
              <a:rPr lang="en-US" b="1" dirty="0"/>
              <a:t> </a:t>
            </a:r>
            <a:r>
              <a:rPr lang="en-US" b="1" dirty="0" err="1"/>
              <a:t>app.ts</a:t>
            </a:r>
            <a:endParaRPr lang="en-US" b="1" dirty="0"/>
          </a:p>
          <a:p>
            <a:pPr marL="457200" lvl="1" indent="0">
              <a:buNone/>
            </a:pPr>
            <a:r>
              <a:rPr lang="en-US" dirty="0"/>
              <a:t>app.ts:2:9 - error TS2551: Property '</a:t>
            </a:r>
            <a:r>
              <a:rPr lang="en-US" dirty="0" err="1"/>
              <a:t>loger</a:t>
            </a:r>
            <a:r>
              <a:rPr lang="en-US" dirty="0"/>
              <a:t>' does not exist on type 'Console'. Did you mean 'log'?</a:t>
            </a:r>
          </a:p>
          <a:p>
            <a:pPr marL="457200" lvl="1" indent="0">
              <a:buNone/>
            </a:pPr>
            <a:r>
              <a:rPr lang="en-US" dirty="0"/>
              <a:t>	2 </a:t>
            </a:r>
            <a:r>
              <a:rPr lang="en-US" dirty="0" err="1"/>
              <a:t>console.loger</a:t>
            </a:r>
            <a:r>
              <a:rPr lang="en-US" dirty="0"/>
              <a:t>(message);</a:t>
            </a:r>
          </a:p>
          <a:p>
            <a:pPr marL="457200" lvl="1" indent="0">
              <a:buNone/>
            </a:pPr>
            <a:r>
              <a:rPr lang="en-US" dirty="0"/>
              <a:t>      ~~~~~</a:t>
            </a:r>
          </a:p>
          <a:p>
            <a:pPr marL="457200" lvl="1" indent="0">
              <a:buNone/>
            </a:pPr>
            <a:r>
              <a:rPr lang="en-US" dirty="0"/>
              <a:t>	../../../../../../</a:t>
            </a:r>
            <a:r>
              <a:rPr lang="en-US" dirty="0" err="1"/>
              <a:t>usr</a:t>
            </a:r>
            <a:r>
              <a:rPr lang="en-US" dirty="0"/>
              <a:t>/local/lib/</a:t>
            </a:r>
            <a:r>
              <a:rPr lang="en-US" dirty="0" err="1"/>
              <a:t>node_modules</a:t>
            </a:r>
            <a:r>
              <a:rPr lang="en-US" dirty="0"/>
              <a:t>/typescript/lib/lib.dom.d.ts:17095:5</a:t>
            </a:r>
          </a:p>
          <a:p>
            <a:pPr marL="457200" lvl="1" indent="0">
              <a:buNone/>
            </a:pPr>
            <a:r>
              <a:rPr lang="en-US" dirty="0"/>
              <a:t>	17095     log(...data: any[]): void;</a:t>
            </a:r>
          </a:p>
          <a:p>
            <a:pPr marL="457200" lvl="1" indent="0">
              <a:buNone/>
            </a:pPr>
            <a:r>
              <a:rPr lang="en-US" dirty="0"/>
              <a:t>          ~~~~~~~~~~~~~~~~~~~~~~~~~~</a:t>
            </a:r>
          </a:p>
          <a:p>
            <a:pPr marL="457200" lvl="1" indent="0">
              <a:buNone/>
            </a:pPr>
            <a:r>
              <a:rPr lang="en-US" dirty="0"/>
              <a:t>	'log' is declared here.</a:t>
            </a:r>
          </a:p>
          <a:p>
            <a:pPr marL="457200" lvl="1" indent="0">
              <a:buNone/>
            </a:pPr>
            <a:r>
              <a:rPr lang="en-US" dirty="0"/>
              <a:t>	Found 1 error in app.ts:2</a:t>
            </a:r>
          </a:p>
        </p:txBody>
      </p:sp>
    </p:spTree>
    <p:extLst>
      <p:ext uri="{BB962C8B-B14F-4D97-AF65-F5344CB8AC3E}">
        <p14:creationId xmlns:p14="http://schemas.microsoft.com/office/powerpoint/2010/main" val="306005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7B226-6EB0-40C2-1785-FA6543EF99B5}"/>
              </a:ext>
            </a:extLst>
          </p:cNvPr>
          <p:cNvSpPr>
            <a:spLocks noGrp="1"/>
          </p:cNvSpPr>
          <p:nvPr>
            <p:ph type="ctrTitle"/>
          </p:nvPr>
        </p:nvSpPr>
        <p:spPr/>
        <p:txBody>
          <a:bodyPr/>
          <a:lstStyle/>
          <a:p>
            <a:r>
              <a:rPr lang="en-US"/>
              <a:t>What are Assignability </a:t>
            </a:r>
            <a:r>
              <a:rPr lang="en-US" dirty="0"/>
              <a:t>Error and How they are handled?</a:t>
            </a:r>
          </a:p>
        </p:txBody>
      </p:sp>
      <p:sp>
        <p:nvSpPr>
          <p:cNvPr id="5" name="Subtitle 4">
            <a:extLst>
              <a:ext uri="{FF2B5EF4-FFF2-40B4-BE49-F238E27FC236}">
                <a16:creationId xmlns:a16="http://schemas.microsoft.com/office/drawing/2014/main" id="{E0030E4A-22F8-7F0E-F77A-A400FDE91D0D}"/>
              </a:ext>
            </a:extLst>
          </p:cNvPr>
          <p:cNvSpPr>
            <a:spLocks noGrp="1"/>
          </p:cNvSpPr>
          <p:nvPr>
            <p:ph type="subTitle" idx="1"/>
          </p:nvPr>
        </p:nvSpPr>
        <p:spPr>
          <a:xfrm>
            <a:off x="1154954" y="4777380"/>
            <a:ext cx="9783555" cy="861420"/>
          </a:xfrm>
        </p:spPr>
        <p:txBody>
          <a:bodyPr>
            <a:normAutofit/>
          </a:bodyPr>
          <a:lstStyle/>
          <a:p>
            <a:r>
              <a:rPr lang="en-US" sz="1400" dirty="0">
                <a:hlinkClick r:id="rId2"/>
              </a:rPr>
              <a:t>https://github.com/panaverse/learn-typescript/tree/master/step00d_assignability_error</a:t>
            </a:r>
            <a:endParaRPr lang="en-US" sz="1400" dirty="0"/>
          </a:p>
          <a:p>
            <a:endParaRPr lang="en-US" sz="1400" dirty="0"/>
          </a:p>
        </p:txBody>
      </p:sp>
    </p:spTree>
    <p:extLst>
      <p:ext uri="{BB962C8B-B14F-4D97-AF65-F5344CB8AC3E}">
        <p14:creationId xmlns:p14="http://schemas.microsoft.com/office/powerpoint/2010/main" val="341644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2831-D6CE-BAC5-C81A-729A2796FC80}"/>
              </a:ext>
            </a:extLst>
          </p:cNvPr>
          <p:cNvSpPr>
            <a:spLocks noGrp="1"/>
          </p:cNvSpPr>
          <p:nvPr>
            <p:ph type="title"/>
          </p:nvPr>
        </p:nvSpPr>
        <p:spPr/>
        <p:txBody>
          <a:bodyPr/>
          <a:lstStyle/>
          <a:p>
            <a:r>
              <a:rPr lang="en-US" dirty="0"/>
              <a:t>Assignability Errors and Issues</a:t>
            </a:r>
          </a:p>
        </p:txBody>
      </p:sp>
      <p:sp>
        <p:nvSpPr>
          <p:cNvPr id="3" name="Content Placeholder 2">
            <a:extLst>
              <a:ext uri="{FF2B5EF4-FFF2-40B4-BE49-F238E27FC236}">
                <a16:creationId xmlns:a16="http://schemas.microsoft.com/office/drawing/2014/main" id="{4582CB28-520C-A556-8E6C-378F86595A03}"/>
              </a:ext>
            </a:extLst>
          </p:cNvPr>
          <p:cNvSpPr>
            <a:spLocks noGrp="1"/>
          </p:cNvSpPr>
          <p:nvPr>
            <p:ph idx="1"/>
          </p:nvPr>
        </p:nvSpPr>
        <p:spPr/>
        <p:txBody>
          <a:bodyPr>
            <a:normAutofit/>
          </a:bodyPr>
          <a:lstStyle/>
          <a:p>
            <a:r>
              <a:rPr lang="en-US" b="1" dirty="0"/>
              <a:t>Consider the Following Code</a:t>
            </a:r>
          </a:p>
          <a:p>
            <a:pPr marL="457200" lvl="1" indent="0">
              <a:buNone/>
            </a:pPr>
            <a:r>
              <a:rPr lang="da-DK" dirty="0"/>
              <a:t>let message = "Hello World";</a:t>
            </a:r>
          </a:p>
          <a:p>
            <a:pPr marL="457200" lvl="1" indent="0">
              <a:buNone/>
            </a:pPr>
            <a:r>
              <a:rPr lang="da-DK" dirty="0"/>
              <a:t>message = 6;</a:t>
            </a:r>
          </a:p>
          <a:p>
            <a:pPr marL="457200" lvl="1" indent="0">
              <a:buNone/>
            </a:pPr>
            <a:r>
              <a:rPr lang="da-DK" dirty="0"/>
              <a:t>console.log(message);</a:t>
            </a:r>
            <a:endParaRPr lang="en-US" dirty="0"/>
          </a:p>
          <a:p>
            <a:r>
              <a:rPr lang="en-US" b="1" dirty="0"/>
              <a:t>Run </a:t>
            </a:r>
            <a:r>
              <a:rPr lang="en-US" b="1" dirty="0" err="1"/>
              <a:t>tsc</a:t>
            </a:r>
            <a:r>
              <a:rPr lang="en-US" b="1" dirty="0"/>
              <a:t> </a:t>
            </a:r>
            <a:r>
              <a:rPr lang="en-US" b="1" dirty="0" err="1"/>
              <a:t>app.ts</a:t>
            </a:r>
            <a:endParaRPr lang="en-US" b="1" dirty="0"/>
          </a:p>
          <a:p>
            <a:pPr marL="400050" lvl="1" indent="0">
              <a:buNone/>
            </a:pPr>
            <a:r>
              <a:rPr lang="en-US" dirty="0"/>
              <a:t>app.ts:2:1 - error TS2322: Type 'number' is not assignable to type 'string'.</a:t>
            </a:r>
          </a:p>
          <a:p>
            <a:pPr marL="400050" lvl="1" indent="0">
              <a:buNone/>
            </a:pPr>
            <a:r>
              <a:rPr lang="en-US" dirty="0"/>
              <a:t>	2 message = 6;</a:t>
            </a:r>
          </a:p>
          <a:p>
            <a:pPr marL="400050" lvl="1" indent="0">
              <a:buNone/>
            </a:pPr>
            <a:r>
              <a:rPr lang="en-US" dirty="0"/>
              <a:t>  	Found 1 error in app.ts:2</a:t>
            </a:r>
          </a:p>
        </p:txBody>
      </p:sp>
    </p:spTree>
    <p:extLst>
      <p:ext uri="{BB962C8B-B14F-4D97-AF65-F5344CB8AC3E}">
        <p14:creationId xmlns:p14="http://schemas.microsoft.com/office/powerpoint/2010/main" val="1755073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err="1"/>
              <a:t>Github</a:t>
            </a:r>
            <a:r>
              <a:rPr lang="en-US" dirty="0"/>
              <a:t>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p:txBody>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err="1"/>
              <a:t>TypeScripts</a:t>
            </a:r>
            <a:r>
              <a:rPr lang="en-US" b="1" dirty="0"/>
              <a:t> Assignments</a:t>
            </a:r>
          </a:p>
          <a:p>
            <a:pPr lvl="1"/>
            <a:r>
              <a:rPr lang="en-US" dirty="0">
                <a:hlinkClick r:id="rId3"/>
              </a:rPr>
              <a:t>https://github.com/panaverse/learn-typescript/tree/master/NODE_PROJECTS</a:t>
            </a:r>
            <a:endParaRPr lang="en-US" dirty="0"/>
          </a:p>
          <a:p>
            <a:r>
              <a:rPr lang="en-US" b="1" dirty="0"/>
              <a:t>Class Repository</a:t>
            </a:r>
          </a:p>
          <a:p>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a:xfrm>
            <a:off x="564544" y="2226365"/>
            <a:ext cx="11163630" cy="4325510"/>
          </a:xfrm>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a:xfrm>
            <a:off x="469127" y="2321781"/>
            <a:ext cx="11251095" cy="3698019"/>
          </a:xfrm>
        </p:spPr>
        <p:txBody>
          <a:bodyPr>
            <a:normAutofit fontScale="625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a:xfrm>
            <a:off x="500932" y="2337683"/>
            <a:ext cx="11147729" cy="4341413"/>
          </a:xfrm>
        </p:spPr>
        <p:txBody>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lnSpcReduction="10000"/>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124</TotalTime>
  <Words>1976</Words>
  <Application>Microsoft Office PowerPoint</Application>
  <PresentationFormat>Widescreen</PresentationFormat>
  <Paragraphs>198</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Calibri</vt:lpstr>
      <vt:lpstr>Century Gothic</vt:lpstr>
      <vt:lpstr>Google Sans</vt:lpstr>
      <vt:lpstr>Wingdings</vt:lpstr>
      <vt:lpstr>Wingdings 3</vt:lpstr>
      <vt:lpstr>Ion Boardroom</vt:lpstr>
      <vt:lpstr>Introduction to TypeScript</vt:lpstr>
      <vt:lpstr>Profile Summary: Faisal Masood Khan</vt:lpstr>
      <vt:lpstr>Wh* is TypeScript</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vt:lpstr>
      <vt:lpstr>Hello World Example:</vt:lpstr>
      <vt:lpstr>What is JSON</vt:lpstr>
      <vt:lpstr>What is JSON(JavaScript Object Notion)</vt:lpstr>
      <vt:lpstr>How JSON look like?</vt:lpstr>
      <vt:lpstr>What are Syntax Errors and How they are Handled?</vt:lpstr>
      <vt:lpstr>Syntax Errors</vt:lpstr>
      <vt:lpstr>Syntax Error</vt:lpstr>
      <vt:lpstr>What are Assignability Error and How they are handled?</vt:lpstr>
      <vt:lpstr>Assignability Errors and Issues</vt:lpstr>
      <vt:lpstr>Github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5</cp:revision>
  <dcterms:created xsi:type="dcterms:W3CDTF">2024-02-10T10:02:18Z</dcterms:created>
  <dcterms:modified xsi:type="dcterms:W3CDTF">2024-02-13T10:00:06Z</dcterms:modified>
</cp:coreProperties>
</file>