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81" r:id="rId4"/>
    <p:sldId id="283" r:id="rId5"/>
    <p:sldId id="282" r:id="rId6"/>
    <p:sldId id="284" r:id="rId7"/>
    <p:sldId id="285" r:id="rId8"/>
    <p:sldId id="271" r:id="rId9"/>
    <p:sldId id="260" r:id="rId10"/>
    <p:sldId id="261" r:id="rId11"/>
    <p:sldId id="262" r:id="rId12"/>
    <p:sldId id="263" r:id="rId13"/>
    <p:sldId id="264" r:id="rId14"/>
    <p:sldId id="265" r:id="rId15"/>
    <p:sldId id="269" r:id="rId16"/>
    <p:sldId id="266" r:id="rId17"/>
    <p:sldId id="267" r:id="rId18"/>
    <p:sldId id="272" r:id="rId19"/>
    <p:sldId id="268" r:id="rId20"/>
    <p:sldId id="273" r:id="rId21"/>
    <p:sldId id="274" r:id="rId22"/>
    <p:sldId id="275" r:id="rId23"/>
    <p:sldId id="276" r:id="rId24"/>
    <p:sldId id="277" r:id="rId25"/>
    <p:sldId id="278" r:id="rId26"/>
    <p:sldId id="279" r:id="rId27"/>
    <p:sldId id="280"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6596" autoAdjust="0"/>
  </p:normalViewPr>
  <p:slideViewPr>
    <p:cSldViewPr snapToGrid="0">
      <p:cViewPr varScale="1">
        <p:scale>
          <a:sx n="79" d="100"/>
          <a:sy n="79" d="100"/>
        </p:scale>
        <p:origin x="11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sal Khan" userId="107ea287525dcf67" providerId="LiveId" clId="{9576E65E-FF5B-4547-9DE2-1DE971F10CD0}"/>
    <pc:docChg chg="undo custSel addSld delSld modSld">
      <pc:chgData name="Faisal Khan" userId="107ea287525dcf67" providerId="LiveId" clId="{9576E65E-FF5B-4547-9DE2-1DE971F10CD0}" dt="2024-02-10T11:21:29.267" v="873"/>
      <pc:docMkLst>
        <pc:docMk/>
      </pc:docMkLst>
      <pc:sldChg chg="addSp modSp mod">
        <pc:chgData name="Faisal Khan" userId="107ea287525dcf67" providerId="LiveId" clId="{9576E65E-FF5B-4547-9DE2-1DE971F10CD0}" dt="2024-02-10T11:11:51.793" v="754" actId="20577"/>
        <pc:sldMkLst>
          <pc:docMk/>
          <pc:sldMk cId="937730651" sldId="257"/>
        </pc:sldMkLst>
        <pc:spChg chg="mod">
          <ac:chgData name="Faisal Khan" userId="107ea287525dcf67" providerId="LiveId" clId="{9576E65E-FF5B-4547-9DE2-1DE971F10CD0}" dt="2024-02-10T11:01:26.857" v="26" actId="20577"/>
          <ac:spMkLst>
            <pc:docMk/>
            <pc:sldMk cId="937730651" sldId="257"/>
            <ac:spMk id="2" creationId="{2382A10D-2A6F-F48E-B034-5EA29A964A41}"/>
          </ac:spMkLst>
        </pc:spChg>
        <pc:spChg chg="mod">
          <ac:chgData name="Faisal Khan" userId="107ea287525dcf67" providerId="LiveId" clId="{9576E65E-FF5B-4547-9DE2-1DE971F10CD0}" dt="2024-02-10T11:11:51.793" v="754" actId="20577"/>
          <ac:spMkLst>
            <pc:docMk/>
            <pc:sldMk cId="937730651" sldId="257"/>
            <ac:spMk id="3" creationId="{A7CDD6E2-9F2E-5FCD-B2D8-74578E984E50}"/>
          </ac:spMkLst>
        </pc:spChg>
        <pc:picChg chg="add mod ord">
          <ac:chgData name="Faisal Khan" userId="107ea287525dcf67" providerId="LiveId" clId="{9576E65E-FF5B-4547-9DE2-1DE971F10CD0}" dt="2024-02-10T11:04:26.861" v="78" actId="1035"/>
          <ac:picMkLst>
            <pc:docMk/>
            <pc:sldMk cId="937730651" sldId="257"/>
            <ac:picMk id="4" creationId="{86846029-DAF2-F0A0-12A6-9177AD5FA1D0}"/>
          </ac:picMkLst>
        </pc:picChg>
        <pc:picChg chg="add mod">
          <ac:chgData name="Faisal Khan" userId="107ea287525dcf67" providerId="LiveId" clId="{9576E65E-FF5B-4547-9DE2-1DE971F10CD0}" dt="2024-02-10T11:04:34.012" v="79" actId="1076"/>
          <ac:picMkLst>
            <pc:docMk/>
            <pc:sldMk cId="937730651" sldId="257"/>
            <ac:picMk id="5" creationId="{4B844100-4E85-D838-E80E-73CC658A2164}"/>
          </ac:picMkLst>
        </pc:picChg>
      </pc:sldChg>
      <pc:sldChg chg="del">
        <pc:chgData name="Faisal Khan" userId="107ea287525dcf67" providerId="LiveId" clId="{9576E65E-FF5B-4547-9DE2-1DE971F10CD0}" dt="2024-02-10T11:12:09.386" v="755" actId="2696"/>
        <pc:sldMkLst>
          <pc:docMk/>
          <pc:sldMk cId="1730104621" sldId="258"/>
        </pc:sldMkLst>
      </pc:sldChg>
      <pc:sldChg chg="del modNotesTx">
        <pc:chgData name="Faisal Khan" userId="107ea287525dcf67" providerId="LiveId" clId="{9576E65E-FF5B-4547-9DE2-1DE971F10CD0}" dt="2024-02-10T11:17:21.243" v="768" actId="47"/>
        <pc:sldMkLst>
          <pc:docMk/>
          <pc:sldMk cId="2951720557" sldId="259"/>
        </pc:sldMkLst>
      </pc:sldChg>
      <pc:sldChg chg="modNotesTx">
        <pc:chgData name="Faisal Khan" userId="107ea287525dcf67" providerId="LiveId" clId="{9576E65E-FF5B-4547-9DE2-1DE971F10CD0}" dt="2024-02-10T11:20:42.304" v="871" actId="20577"/>
        <pc:sldMkLst>
          <pc:docMk/>
          <pc:sldMk cId="1986454472" sldId="260"/>
        </pc:sldMkLst>
      </pc:sldChg>
      <pc:sldChg chg="modNotesTx">
        <pc:chgData name="Faisal Khan" userId="107ea287525dcf67" providerId="LiveId" clId="{9576E65E-FF5B-4547-9DE2-1DE971F10CD0}" dt="2024-02-10T11:20:55.746" v="872"/>
        <pc:sldMkLst>
          <pc:docMk/>
          <pc:sldMk cId="275588159" sldId="261"/>
        </pc:sldMkLst>
      </pc:sldChg>
      <pc:sldChg chg="modNotesTx">
        <pc:chgData name="Faisal Khan" userId="107ea287525dcf67" providerId="LiveId" clId="{9576E65E-FF5B-4547-9DE2-1DE971F10CD0}" dt="2024-02-10T11:21:29.267" v="873"/>
        <pc:sldMkLst>
          <pc:docMk/>
          <pc:sldMk cId="1250338359" sldId="262"/>
        </pc:sldMkLst>
      </pc:sldChg>
      <pc:sldChg chg="addSp delSp modSp new mod modClrScheme chgLayout">
        <pc:chgData name="Faisal Khan" userId="107ea287525dcf67" providerId="LiveId" clId="{9576E65E-FF5B-4547-9DE2-1DE971F10CD0}" dt="2024-02-10T11:19:30.237" v="856" actId="20577"/>
        <pc:sldMkLst>
          <pc:docMk/>
          <pc:sldMk cId="3506739139" sldId="271"/>
        </pc:sldMkLst>
        <pc:spChg chg="del mod ord">
          <ac:chgData name="Faisal Khan" userId="107ea287525dcf67" providerId="LiveId" clId="{9576E65E-FF5B-4547-9DE2-1DE971F10CD0}" dt="2024-02-10T11:18:38.998" v="773" actId="700"/>
          <ac:spMkLst>
            <pc:docMk/>
            <pc:sldMk cId="3506739139" sldId="271"/>
            <ac:spMk id="2" creationId="{BC114127-6134-BF5E-B4C0-3A5441B48016}"/>
          </ac:spMkLst>
        </pc:spChg>
        <pc:spChg chg="del mod ord">
          <ac:chgData name="Faisal Khan" userId="107ea287525dcf67" providerId="LiveId" clId="{9576E65E-FF5B-4547-9DE2-1DE971F10CD0}" dt="2024-02-10T11:18:38.998" v="773" actId="700"/>
          <ac:spMkLst>
            <pc:docMk/>
            <pc:sldMk cId="3506739139" sldId="271"/>
            <ac:spMk id="3" creationId="{858EFF50-16F8-DE47-FE75-2EAD921EBF29}"/>
          </ac:spMkLst>
        </pc:spChg>
        <pc:spChg chg="add mod ord">
          <ac:chgData name="Faisal Khan" userId="107ea287525dcf67" providerId="LiveId" clId="{9576E65E-FF5B-4547-9DE2-1DE971F10CD0}" dt="2024-02-10T11:19:17.390" v="851" actId="20577"/>
          <ac:spMkLst>
            <pc:docMk/>
            <pc:sldMk cId="3506739139" sldId="271"/>
            <ac:spMk id="4" creationId="{F52A0856-D2FF-7283-ED8B-5427D2CC453C}"/>
          </ac:spMkLst>
        </pc:spChg>
        <pc:spChg chg="add mod ord">
          <ac:chgData name="Faisal Khan" userId="107ea287525dcf67" providerId="LiveId" clId="{9576E65E-FF5B-4547-9DE2-1DE971F10CD0}" dt="2024-02-10T11:19:30.237" v="856" actId="20577"/>
          <ac:spMkLst>
            <pc:docMk/>
            <pc:sldMk cId="3506739139" sldId="271"/>
            <ac:spMk id="5" creationId="{D330D072-A9B0-8F85-BB13-70B6152BDA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D0B8B-7E54-4690-B087-20D444AE7E35}"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C2410-6D5F-4903-97EC-232F9EDCE40B}" type="slidenum">
              <a:rPr lang="en-US" smtClean="0"/>
              <a:t>‹#›</a:t>
            </a:fld>
            <a:endParaRPr lang="en-US"/>
          </a:p>
        </p:txBody>
      </p:sp>
    </p:spTree>
    <p:extLst>
      <p:ext uri="{BB962C8B-B14F-4D97-AF65-F5344CB8AC3E}">
        <p14:creationId xmlns:p14="http://schemas.microsoft.com/office/powerpoint/2010/main" val="711719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5</a:t>
            </a:fld>
            <a:endParaRPr lang="en-US"/>
          </a:p>
        </p:txBody>
      </p:sp>
    </p:spTree>
    <p:extLst>
      <p:ext uri="{BB962C8B-B14F-4D97-AF65-F5344CB8AC3E}">
        <p14:creationId xmlns:p14="http://schemas.microsoft.com/office/powerpoint/2010/main" val="75379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FFFFFF"/>
                </a:solidFill>
                <a:effectLst/>
                <a:latin typeface="SegoeUIVariable"/>
              </a:rPr>
              <a:t>Skills Required</a:t>
            </a:r>
            <a:r>
              <a:rPr lang="en-US" b="0" i="0" dirty="0">
                <a:solidFill>
                  <a:srgbClr val="FFFFFF"/>
                </a:solidFill>
                <a:effectLst/>
                <a:latin typeface="SegoeUIVariable"/>
              </a:rPr>
              <a:t>:</a:t>
            </a:r>
          </a:p>
          <a:p>
            <a:pPr marL="742950" lvl="1" indent="-285750" algn="l">
              <a:buFont typeface="+mj-lt"/>
              <a:buAutoNum type="arabicPeriod"/>
            </a:pPr>
            <a:r>
              <a:rPr lang="en-US" b="1" i="0" dirty="0">
                <a:solidFill>
                  <a:srgbClr val="FFFFFF"/>
                </a:solidFill>
                <a:effectLst/>
                <a:latin typeface="SegoeUIVariable"/>
              </a:rPr>
              <a:t>Front-End Skills</a:t>
            </a:r>
            <a:r>
              <a:rPr lang="en-US" b="0" i="0" dirty="0">
                <a:solidFill>
                  <a:srgbClr val="FFFFFF"/>
                </a:solidFill>
                <a:effectLst/>
                <a:latin typeface="SegoeUIVariable"/>
              </a:rPr>
              <a:t>:</a:t>
            </a:r>
          </a:p>
          <a:p>
            <a:pPr marL="1143000" lvl="2" indent="-228600" algn="l">
              <a:buFont typeface="+mj-lt"/>
              <a:buAutoNum type="arabicPeriod"/>
            </a:pPr>
            <a:r>
              <a:rPr lang="en-US" b="1" i="0" dirty="0">
                <a:solidFill>
                  <a:srgbClr val="FFFFFF"/>
                </a:solidFill>
                <a:effectLst/>
                <a:latin typeface="SegoeUIVariable"/>
              </a:rPr>
              <a:t>HTML/CSS</a:t>
            </a:r>
            <a:r>
              <a:rPr lang="en-US" b="0" i="0" dirty="0">
                <a:solidFill>
                  <a:srgbClr val="FFFFFF"/>
                </a:solidFill>
                <a:effectLst/>
                <a:latin typeface="SegoeUIVariable"/>
              </a:rPr>
              <a:t>: Creating layouts and styling.</a:t>
            </a:r>
          </a:p>
          <a:p>
            <a:pPr marL="1143000" lvl="2" indent="-228600" algn="l">
              <a:buFont typeface="+mj-lt"/>
              <a:buAutoNum type="arabicPeriod"/>
            </a:pPr>
            <a:r>
              <a:rPr lang="en-US" b="1" i="0" dirty="0">
                <a:solidFill>
                  <a:srgbClr val="FFFFFF"/>
                </a:solidFill>
                <a:effectLst/>
                <a:latin typeface="SegoeUIVariable"/>
              </a:rPr>
              <a:t>JavaScript</a:t>
            </a:r>
            <a:r>
              <a:rPr lang="en-US" b="0" i="0" dirty="0">
                <a:solidFill>
                  <a:srgbClr val="FFFFFF"/>
                </a:solidFill>
                <a:effectLst/>
                <a:latin typeface="SegoeUIVariable"/>
              </a:rPr>
              <a:t>: Adding interactivity and dynamic behavior.</a:t>
            </a:r>
          </a:p>
          <a:p>
            <a:pPr marL="1143000" lvl="2" indent="-228600" algn="l">
              <a:buFont typeface="+mj-lt"/>
              <a:buAutoNum type="arabicPeriod"/>
            </a:pPr>
            <a:r>
              <a:rPr lang="en-US" b="1" i="0" dirty="0">
                <a:solidFill>
                  <a:srgbClr val="FFFFFF"/>
                </a:solidFill>
                <a:effectLst/>
                <a:latin typeface="SegoeUIVariable"/>
              </a:rPr>
              <a:t>Frameworks (e.g., React, Angular, Vue, Next)</a:t>
            </a:r>
            <a:r>
              <a:rPr lang="en-US" b="0" i="0" dirty="0">
                <a:solidFill>
                  <a:srgbClr val="FFFFFF"/>
                </a:solidFill>
                <a:effectLst/>
                <a:latin typeface="SegoeUIVariable"/>
              </a:rPr>
              <a:t>: Building complex UIs.</a:t>
            </a:r>
          </a:p>
          <a:p>
            <a:pPr marL="742950" lvl="1" indent="-285750" algn="l">
              <a:buFont typeface="+mj-lt"/>
              <a:buAutoNum type="arabicPeriod"/>
            </a:pPr>
            <a:r>
              <a:rPr lang="en-US" b="1" i="0" dirty="0">
                <a:solidFill>
                  <a:srgbClr val="FFFFFF"/>
                </a:solidFill>
                <a:effectLst/>
                <a:latin typeface="SegoeUIVariable"/>
              </a:rPr>
              <a:t>Back-End Skills</a:t>
            </a:r>
            <a:r>
              <a:rPr lang="en-US" b="0" i="0" dirty="0">
                <a:solidFill>
                  <a:srgbClr val="FFFFFF"/>
                </a:solidFill>
                <a:effectLst/>
                <a:latin typeface="SegoeUIVariable"/>
              </a:rPr>
              <a:t>:</a:t>
            </a:r>
          </a:p>
          <a:p>
            <a:pPr marL="1143000" lvl="2" indent="-228600" algn="l">
              <a:buFont typeface="+mj-lt"/>
              <a:buAutoNum type="arabicPeriod"/>
            </a:pPr>
            <a:r>
              <a:rPr lang="en-US" b="1" i="0" dirty="0">
                <a:solidFill>
                  <a:srgbClr val="FFFFFF"/>
                </a:solidFill>
                <a:effectLst/>
                <a:latin typeface="SegoeUIVariable"/>
              </a:rPr>
              <a:t>Server-Side Languages (e.g., Node.js, Python, Ruby, Go)</a:t>
            </a:r>
            <a:r>
              <a:rPr lang="en-US" b="0" i="0" dirty="0">
                <a:solidFill>
                  <a:srgbClr val="FFFFFF"/>
                </a:solidFill>
                <a:effectLst/>
                <a:latin typeface="SegoeUIVariable"/>
              </a:rPr>
              <a:t>: Handling requests and data.</a:t>
            </a:r>
          </a:p>
          <a:p>
            <a:pPr marL="1143000" lvl="2" indent="-228600" algn="l">
              <a:buFont typeface="+mj-lt"/>
              <a:buAutoNum type="arabicPeriod"/>
            </a:pPr>
            <a:r>
              <a:rPr lang="en-US" b="1" i="0" dirty="0">
                <a:solidFill>
                  <a:srgbClr val="FFFFFF"/>
                </a:solidFill>
                <a:effectLst/>
                <a:latin typeface="SegoeUIVariable"/>
              </a:rPr>
              <a:t>Databases (e.g., MySQL, MongoDB, </a:t>
            </a:r>
            <a:r>
              <a:rPr lang="en-US" b="1" i="0" dirty="0" err="1">
                <a:solidFill>
                  <a:srgbClr val="FFFFFF"/>
                </a:solidFill>
                <a:effectLst/>
                <a:latin typeface="SegoeUIVariable"/>
              </a:rPr>
              <a:t>PostgresDB</a:t>
            </a:r>
            <a:r>
              <a:rPr lang="en-US" b="1" i="0" dirty="0">
                <a:solidFill>
                  <a:srgbClr val="FFFFFF"/>
                </a:solidFill>
                <a:effectLst/>
                <a:latin typeface="SegoeUIVariable"/>
              </a:rPr>
              <a:t>)</a:t>
            </a:r>
            <a:r>
              <a:rPr lang="en-US" b="0" i="0" dirty="0">
                <a:solidFill>
                  <a:srgbClr val="FFFFFF"/>
                </a:solidFill>
                <a:effectLst/>
                <a:latin typeface="SegoeUIVariable"/>
              </a:rPr>
              <a:t>: Storing and retrieving information.</a:t>
            </a:r>
          </a:p>
          <a:p>
            <a:pPr marL="1143000" lvl="2" indent="-228600" algn="l">
              <a:buFont typeface="+mj-lt"/>
              <a:buAutoNum type="arabicPeriod"/>
            </a:pPr>
            <a:r>
              <a:rPr lang="en-US" b="1" i="0" dirty="0">
                <a:solidFill>
                  <a:srgbClr val="FFFFFF"/>
                </a:solidFill>
                <a:effectLst/>
                <a:latin typeface="SegoeUIVariable"/>
              </a:rPr>
              <a:t>API Development</a:t>
            </a:r>
            <a:r>
              <a:rPr lang="en-US" b="0" i="0" dirty="0">
                <a:solidFill>
                  <a:srgbClr val="FFFFFF"/>
                </a:solidFill>
                <a:effectLst/>
                <a:latin typeface="SegoeUIVariable"/>
              </a:rPr>
              <a:t>: Creating endpoints for communication.</a:t>
            </a:r>
          </a:p>
          <a:p>
            <a:pPr marL="742950" lvl="1" indent="-285750" algn="l">
              <a:buFont typeface="+mj-lt"/>
              <a:buAutoNum type="arabicPeriod"/>
            </a:pPr>
            <a:r>
              <a:rPr lang="en-US" b="1" i="0" dirty="0">
                <a:solidFill>
                  <a:srgbClr val="FFFFFF"/>
                </a:solidFill>
                <a:effectLst/>
                <a:latin typeface="SegoeUIVariable"/>
              </a:rPr>
              <a:t>Version Control (e.g., Git)</a:t>
            </a:r>
            <a:r>
              <a:rPr lang="en-US" b="0" i="0" dirty="0">
                <a:solidFill>
                  <a:srgbClr val="FFFFFF"/>
                </a:solidFill>
                <a:effectLst/>
                <a:latin typeface="SegoeUIVariable"/>
              </a:rPr>
              <a:t>: Managing code changes.</a:t>
            </a:r>
          </a:p>
          <a:p>
            <a:pPr marL="742950" lvl="1" indent="-285750" algn="l">
              <a:buFont typeface="+mj-lt"/>
              <a:buAutoNum type="arabicPeriod"/>
            </a:pPr>
            <a:r>
              <a:rPr lang="en-US" b="1" i="0" dirty="0">
                <a:solidFill>
                  <a:srgbClr val="FFFFFF"/>
                </a:solidFill>
                <a:effectLst/>
                <a:latin typeface="SegoeUIVariable"/>
              </a:rPr>
              <a:t>Deployment and Hosting</a:t>
            </a:r>
            <a:r>
              <a:rPr lang="en-US" b="0" i="0" dirty="0">
                <a:solidFill>
                  <a:srgbClr val="FFFFFF"/>
                </a:solidFill>
                <a:effectLst/>
                <a:latin typeface="SegoeUIVariable"/>
              </a:rPr>
              <a:t>: Deploying applications to servers or cloud platforms.</a:t>
            </a:r>
          </a:p>
          <a:p>
            <a:pPr algn="l">
              <a:buFont typeface="+mj-lt"/>
              <a:buAutoNum type="arabicPeriod"/>
            </a:pPr>
            <a:r>
              <a:rPr lang="en-US" b="1" i="0" dirty="0">
                <a:solidFill>
                  <a:srgbClr val="FFFFFF"/>
                </a:solidFill>
                <a:effectLst/>
                <a:latin typeface="SegoeUIVariable"/>
              </a:rPr>
              <a:t>Advantages</a:t>
            </a:r>
            <a:r>
              <a:rPr lang="en-US" b="0" i="0" dirty="0">
                <a:solidFill>
                  <a:srgbClr val="FFFFFF"/>
                </a:solidFill>
                <a:effectLst/>
                <a:latin typeface="SegoeUIVariable"/>
              </a:rPr>
              <a:t>:</a:t>
            </a:r>
          </a:p>
          <a:p>
            <a:pPr marL="742950" lvl="1" indent="-285750" algn="l">
              <a:buFont typeface="+mj-lt"/>
              <a:buAutoNum type="arabicPeriod"/>
            </a:pPr>
            <a:r>
              <a:rPr lang="en-US" b="1" i="0" dirty="0">
                <a:solidFill>
                  <a:srgbClr val="FFFFFF"/>
                </a:solidFill>
                <a:effectLst/>
                <a:latin typeface="SegoeUIVariable"/>
              </a:rPr>
              <a:t>Versatility</a:t>
            </a:r>
            <a:r>
              <a:rPr lang="en-US" b="0" i="0" dirty="0">
                <a:solidFill>
                  <a:srgbClr val="FFFFFF"/>
                </a:solidFill>
                <a:effectLst/>
                <a:latin typeface="SegoeUIVariable"/>
              </a:rPr>
              <a:t>: Full-stack developers can work on entire projects, reducing dependencies.</a:t>
            </a:r>
          </a:p>
          <a:p>
            <a:pPr marL="742950" lvl="1" indent="-285750" algn="l">
              <a:buFont typeface="+mj-lt"/>
              <a:buAutoNum type="arabicPeriod"/>
            </a:pPr>
            <a:r>
              <a:rPr lang="en-US" b="1" i="0" dirty="0">
                <a:solidFill>
                  <a:srgbClr val="FFFFFF"/>
                </a:solidFill>
                <a:effectLst/>
                <a:latin typeface="SegoeUIVariable"/>
              </a:rPr>
              <a:t>Holistic Understanding</a:t>
            </a:r>
            <a:r>
              <a:rPr lang="en-US" b="0" i="0" dirty="0">
                <a:solidFill>
                  <a:srgbClr val="FFFFFF"/>
                </a:solidFill>
                <a:effectLst/>
                <a:latin typeface="SegoeUIVariable"/>
              </a:rPr>
              <a:t>: They see the big picture, from user experience to server infrastructure.</a:t>
            </a:r>
          </a:p>
          <a:p>
            <a:pPr marL="742950" lvl="1" indent="-285750" algn="l">
              <a:buFont typeface="+mj-lt"/>
              <a:buAutoNum type="arabicPeriod"/>
            </a:pPr>
            <a:r>
              <a:rPr lang="en-US" b="1" i="0" dirty="0">
                <a:solidFill>
                  <a:srgbClr val="FFFFFF"/>
                </a:solidFill>
                <a:effectLst/>
                <a:latin typeface="SegoeUIVariable"/>
              </a:rPr>
              <a:t>Adaptability</a:t>
            </a:r>
            <a:r>
              <a:rPr lang="en-US" b="0" i="0" dirty="0">
                <a:solidFill>
                  <a:srgbClr val="FFFFFF"/>
                </a:solidFill>
                <a:effectLst/>
                <a:latin typeface="SegoeUIVariable"/>
              </a:rPr>
              <a:t>: Full-stack skills are transferable across different technologies and stacks.</a:t>
            </a:r>
          </a:p>
          <a:p>
            <a:pPr algn="l">
              <a:buFont typeface="+mj-lt"/>
              <a:buAutoNum type="arabicPeriod"/>
            </a:pPr>
            <a:r>
              <a:rPr lang="en-US" b="1" i="0" dirty="0">
                <a:solidFill>
                  <a:srgbClr val="FFFFFF"/>
                </a:solidFill>
                <a:effectLst/>
                <a:latin typeface="SegoeUIVariable"/>
              </a:rPr>
              <a:t>Challenges and Growth</a:t>
            </a:r>
            <a:r>
              <a:rPr lang="en-US" b="0" i="0" dirty="0">
                <a:solidFill>
                  <a:srgbClr val="FFFFFF"/>
                </a:solidFill>
                <a:effectLst/>
                <a:latin typeface="SegoeUIVariable"/>
              </a:rPr>
              <a:t>:</a:t>
            </a:r>
          </a:p>
          <a:p>
            <a:pPr marL="742950" lvl="1" indent="-285750" algn="l">
              <a:buFont typeface="+mj-lt"/>
              <a:buAutoNum type="arabicPeriod"/>
            </a:pPr>
            <a:r>
              <a:rPr lang="en-US" b="1" i="0" dirty="0">
                <a:solidFill>
                  <a:srgbClr val="FFFFFF"/>
                </a:solidFill>
                <a:effectLst/>
                <a:latin typeface="SegoeUIVariable"/>
              </a:rPr>
              <a:t>Continuous Learning</a:t>
            </a:r>
            <a:r>
              <a:rPr lang="en-US" b="0" i="0" dirty="0">
                <a:solidFill>
                  <a:srgbClr val="FFFFFF"/>
                </a:solidFill>
                <a:effectLst/>
                <a:latin typeface="SegoeUIVariable"/>
              </a:rPr>
              <a:t>: The tech landscape evolves rapidly, so staying updated is crucial.</a:t>
            </a:r>
          </a:p>
          <a:p>
            <a:pPr marL="742950" lvl="1" indent="-285750" algn="l">
              <a:buFont typeface="+mj-lt"/>
              <a:buAutoNum type="arabicPeriod"/>
            </a:pPr>
            <a:r>
              <a:rPr lang="en-US" b="1" i="0" dirty="0">
                <a:solidFill>
                  <a:srgbClr val="FFFFFF"/>
                </a:solidFill>
                <a:effectLst/>
                <a:latin typeface="SegoeUIVariable"/>
              </a:rPr>
              <a:t>Balancing Depth and Breadth</a:t>
            </a:r>
            <a:r>
              <a:rPr lang="en-US" b="0" i="0" dirty="0">
                <a:solidFill>
                  <a:srgbClr val="FFFFFF"/>
                </a:solidFill>
                <a:effectLst/>
                <a:latin typeface="SegoeUIVariable"/>
              </a:rPr>
              <a:t>: Full-stack developers need to be proficient in various areas.</a:t>
            </a:r>
          </a:p>
          <a:p>
            <a:pPr marL="742950" lvl="1" indent="-285750" algn="l">
              <a:buFont typeface="+mj-lt"/>
              <a:buAutoNum type="arabicPeriod"/>
            </a:pPr>
            <a:r>
              <a:rPr lang="en-US" b="1" i="0" dirty="0">
                <a:solidFill>
                  <a:srgbClr val="FFFFFF"/>
                </a:solidFill>
                <a:effectLst/>
                <a:latin typeface="SegoeUIVariable"/>
              </a:rPr>
              <a:t>Specialization vs. Generalization</a:t>
            </a:r>
            <a:r>
              <a:rPr lang="en-US" b="0" i="0" dirty="0">
                <a:solidFill>
                  <a:srgbClr val="FFFFFF"/>
                </a:solidFill>
                <a:effectLst/>
                <a:latin typeface="SegoeUIVariable"/>
              </a:rPr>
              <a:t>: Finding the right balance based on career goals.</a:t>
            </a:r>
          </a:p>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7</a:t>
            </a:fld>
            <a:endParaRPr lang="en-US"/>
          </a:p>
        </p:txBody>
      </p:sp>
    </p:spTree>
    <p:extLst>
      <p:ext uri="{BB962C8B-B14F-4D97-AF65-F5344CB8AC3E}">
        <p14:creationId xmlns:p14="http://schemas.microsoft.com/office/powerpoint/2010/main" val="82988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FFFFFF"/>
                </a:solidFill>
                <a:effectLst/>
                <a:latin typeface="SegoeUIVariable"/>
              </a:rPr>
              <a:t>Advantages for Full-Stack Developers</a:t>
            </a:r>
            <a:r>
              <a:rPr lang="en-US" b="0" i="0" dirty="0">
                <a:solidFill>
                  <a:srgbClr val="FFFFFF"/>
                </a:solidFill>
                <a:effectLst/>
                <a:latin typeface="SegoeUIVariable"/>
              </a:rPr>
              <a:t>:</a:t>
            </a:r>
          </a:p>
          <a:p>
            <a:pPr marL="742950" lvl="1" indent="-285750" algn="l">
              <a:buFont typeface="+mj-lt"/>
              <a:buAutoNum type="arabicPeriod"/>
            </a:pPr>
            <a:r>
              <a:rPr lang="en-US" b="1" i="0" dirty="0">
                <a:solidFill>
                  <a:srgbClr val="FFFFFF"/>
                </a:solidFill>
                <a:effectLst/>
                <a:latin typeface="SegoeUIVariable"/>
              </a:rPr>
              <a:t>Strong Typing</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TypeScript enforces strict type checking during development.</a:t>
            </a:r>
          </a:p>
          <a:p>
            <a:pPr marL="1143000" lvl="2" indent="-228600" algn="l">
              <a:buFont typeface="+mj-lt"/>
              <a:buAutoNum type="arabicPeriod"/>
            </a:pPr>
            <a:r>
              <a:rPr lang="en-US" b="0" i="0" dirty="0">
                <a:solidFill>
                  <a:srgbClr val="FFFFFF"/>
                </a:solidFill>
                <a:effectLst/>
                <a:latin typeface="SegoeUIVariable"/>
              </a:rPr>
              <a:t>Helps catch errors early, reducing runtime surprises.</a:t>
            </a:r>
          </a:p>
          <a:p>
            <a:pPr marL="1143000" lvl="2" indent="-228600" algn="l">
              <a:buFont typeface="+mj-lt"/>
              <a:buAutoNum type="arabicPeriod"/>
            </a:pPr>
            <a:r>
              <a:rPr lang="en-US" b="0" i="0" dirty="0">
                <a:solidFill>
                  <a:srgbClr val="FFFFFF"/>
                </a:solidFill>
                <a:effectLst/>
                <a:latin typeface="SegoeUIVariable"/>
              </a:rPr>
              <a:t>Improves code quality and maintainability.</a:t>
            </a:r>
          </a:p>
          <a:p>
            <a:pPr marL="742950" lvl="1" indent="-285750" algn="l">
              <a:buFont typeface="+mj-lt"/>
              <a:buAutoNum type="arabicPeriod"/>
            </a:pPr>
            <a:r>
              <a:rPr lang="en-US" b="1" i="0" dirty="0">
                <a:solidFill>
                  <a:srgbClr val="FFFFFF"/>
                </a:solidFill>
                <a:effectLst/>
                <a:latin typeface="SegoeUIVariable"/>
              </a:rPr>
              <a:t>Code Predictability</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Full-stack developers deal with both front-end and back-end code.</a:t>
            </a:r>
          </a:p>
          <a:p>
            <a:pPr marL="1143000" lvl="2" indent="-228600" algn="l">
              <a:buFont typeface="+mj-lt"/>
              <a:buAutoNum type="arabicPeriod"/>
            </a:pPr>
            <a:r>
              <a:rPr lang="en-US" b="0" i="0" dirty="0">
                <a:solidFill>
                  <a:srgbClr val="FFFFFF"/>
                </a:solidFill>
                <a:effectLst/>
                <a:latin typeface="SegoeUIVariable"/>
              </a:rPr>
              <a:t>TypeScript provides clear contracts (interfaces) between components.</a:t>
            </a:r>
          </a:p>
          <a:p>
            <a:pPr marL="1143000" lvl="2" indent="-228600" algn="l">
              <a:buFont typeface="+mj-lt"/>
              <a:buAutoNum type="arabicPeriod"/>
            </a:pPr>
            <a:r>
              <a:rPr lang="en-US" b="0" i="0" dirty="0">
                <a:solidFill>
                  <a:srgbClr val="FFFFFF"/>
                </a:solidFill>
                <a:effectLst/>
                <a:latin typeface="SegoeUIVariable"/>
              </a:rPr>
              <a:t>Predictable behavior leads to fewer bugs.</a:t>
            </a:r>
          </a:p>
          <a:p>
            <a:pPr marL="742950" lvl="1" indent="-285750" algn="l">
              <a:buFont typeface="+mj-lt"/>
              <a:buAutoNum type="arabicPeriod"/>
            </a:pPr>
            <a:r>
              <a:rPr lang="en-US" b="1" i="0" dirty="0">
                <a:solidFill>
                  <a:srgbClr val="FFFFFF"/>
                </a:solidFill>
                <a:effectLst/>
                <a:latin typeface="SegoeUIVariable"/>
              </a:rPr>
              <a:t>Tooling and IDE Support</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TypeScript integrates seamlessly with popular editors like </a:t>
            </a:r>
            <a:r>
              <a:rPr lang="en-US" b="1" i="0" dirty="0">
                <a:solidFill>
                  <a:srgbClr val="FFFFFF"/>
                </a:solidFill>
                <a:effectLst/>
                <a:latin typeface="SegoeUIVariable"/>
              </a:rPr>
              <a:t>Visual Studio Code</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Features include autocompletion, refactoring, and real-time error checking.</a:t>
            </a:r>
          </a:p>
          <a:p>
            <a:pPr marL="1143000" lvl="2" indent="-228600" algn="l">
              <a:buFont typeface="+mj-lt"/>
              <a:buAutoNum type="arabicPeriod"/>
            </a:pPr>
            <a:r>
              <a:rPr lang="en-US" b="0" i="0" dirty="0">
                <a:solidFill>
                  <a:srgbClr val="FFFFFF"/>
                </a:solidFill>
                <a:effectLst/>
                <a:latin typeface="SegoeUIVariable"/>
              </a:rPr>
              <a:t>Enhances productivity during development.</a:t>
            </a:r>
          </a:p>
          <a:p>
            <a:pPr marL="742950" lvl="1" indent="-285750" algn="l">
              <a:buFont typeface="+mj-lt"/>
              <a:buAutoNum type="arabicPeriod"/>
            </a:pPr>
            <a:r>
              <a:rPr lang="en-US" b="1" i="0" dirty="0">
                <a:solidFill>
                  <a:srgbClr val="FFFFFF"/>
                </a:solidFill>
                <a:effectLst/>
                <a:latin typeface="SegoeUIVariable"/>
              </a:rPr>
              <a:t>Shared Codebase</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Full-stack developers can use TypeScript for both front-end and back-end.</a:t>
            </a:r>
          </a:p>
          <a:p>
            <a:pPr marL="1143000" lvl="2" indent="-228600" algn="l">
              <a:buFont typeface="+mj-lt"/>
              <a:buAutoNum type="arabicPeriod"/>
            </a:pPr>
            <a:r>
              <a:rPr lang="en-US" b="0" i="0" dirty="0">
                <a:solidFill>
                  <a:srgbClr val="FFFFFF"/>
                </a:solidFill>
                <a:effectLst/>
                <a:latin typeface="SegoeUIVariable"/>
              </a:rPr>
              <a:t>Shared types and utility functions reduce duplication.</a:t>
            </a:r>
          </a:p>
          <a:p>
            <a:pPr marL="1143000" lvl="2" indent="-228600" algn="l">
              <a:buFont typeface="+mj-lt"/>
              <a:buAutoNum type="arabicPeriod"/>
            </a:pPr>
            <a:r>
              <a:rPr lang="en-US" b="0" i="0" dirty="0">
                <a:solidFill>
                  <a:srgbClr val="FFFFFF"/>
                </a:solidFill>
                <a:effectLst/>
                <a:latin typeface="SegoeUIVariable"/>
              </a:rPr>
              <a:t>Consistent language across the stack.</a:t>
            </a:r>
          </a:p>
          <a:p>
            <a:pPr marL="742950" lvl="1" indent="-285750" algn="l">
              <a:buFont typeface="+mj-lt"/>
              <a:buAutoNum type="arabicPeriod"/>
            </a:pPr>
            <a:r>
              <a:rPr lang="en-US" b="1" i="0" dirty="0">
                <a:solidFill>
                  <a:srgbClr val="FFFFFF"/>
                </a:solidFill>
                <a:effectLst/>
                <a:latin typeface="SegoeUIVariable"/>
              </a:rPr>
              <a:t>Better Collaboration</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TypeScript’s type annotations serve as documentation.</a:t>
            </a:r>
          </a:p>
          <a:p>
            <a:pPr marL="1143000" lvl="2" indent="-228600" algn="l">
              <a:buFont typeface="+mj-lt"/>
              <a:buAutoNum type="arabicPeriod"/>
            </a:pPr>
            <a:r>
              <a:rPr lang="en-US" b="0" i="0" dirty="0">
                <a:solidFill>
                  <a:srgbClr val="FFFFFF"/>
                </a:solidFill>
                <a:effectLst/>
                <a:latin typeface="SegoeUIVariable"/>
              </a:rPr>
              <a:t>Teams understand function signatures and expected data structures.</a:t>
            </a:r>
          </a:p>
          <a:p>
            <a:pPr marL="1143000" lvl="2" indent="-228600" algn="l">
              <a:buFont typeface="+mj-lt"/>
              <a:buAutoNum type="arabicPeriod"/>
            </a:pPr>
            <a:r>
              <a:rPr lang="en-US" b="0" i="0" dirty="0">
                <a:solidFill>
                  <a:srgbClr val="FFFFFF"/>
                </a:solidFill>
                <a:effectLst/>
                <a:latin typeface="SegoeUIVariable"/>
              </a:rPr>
              <a:t>Eases collaboration between front-end and back-end developers.</a:t>
            </a:r>
          </a:p>
          <a:p>
            <a:pPr marL="742950" lvl="1" indent="-285750" algn="l">
              <a:buFont typeface="+mj-lt"/>
              <a:buAutoNum type="arabicPeriod"/>
            </a:pPr>
            <a:r>
              <a:rPr lang="en-US" b="1" i="0" dirty="0">
                <a:solidFill>
                  <a:srgbClr val="FFFFFF"/>
                </a:solidFill>
                <a:effectLst/>
                <a:latin typeface="SegoeUIVariable"/>
              </a:rPr>
              <a:t>Rich Ecosystem</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TypeScript has a vibrant community and extensive libraries.</a:t>
            </a:r>
          </a:p>
          <a:p>
            <a:pPr marL="1143000" lvl="2" indent="-228600" algn="l">
              <a:buFont typeface="+mj-lt"/>
              <a:buAutoNum type="arabicPeriod"/>
            </a:pPr>
            <a:r>
              <a:rPr lang="en-US" b="0" i="0" dirty="0">
                <a:solidFill>
                  <a:srgbClr val="FFFFFF"/>
                </a:solidFill>
                <a:effectLst/>
                <a:latin typeface="SegoeUIVariable"/>
              </a:rPr>
              <a:t>Works well with popular frameworks like </a:t>
            </a:r>
            <a:r>
              <a:rPr lang="en-US" b="1" i="0" dirty="0">
                <a:solidFill>
                  <a:srgbClr val="FFFFFF"/>
                </a:solidFill>
                <a:effectLst/>
                <a:latin typeface="SegoeUIVariable"/>
              </a:rPr>
              <a:t>React</a:t>
            </a:r>
            <a:r>
              <a:rPr lang="en-US" b="0" i="0" dirty="0">
                <a:solidFill>
                  <a:srgbClr val="FFFFFF"/>
                </a:solidFill>
                <a:effectLst/>
                <a:latin typeface="SegoeUIVariable"/>
              </a:rPr>
              <a:t>, </a:t>
            </a:r>
            <a:r>
              <a:rPr lang="en-US" b="1" i="0" dirty="0">
                <a:solidFill>
                  <a:srgbClr val="FFFFFF"/>
                </a:solidFill>
                <a:effectLst/>
                <a:latin typeface="SegoeUIVariable"/>
              </a:rPr>
              <a:t>Angular</a:t>
            </a:r>
            <a:r>
              <a:rPr lang="en-US" b="0" i="0" dirty="0">
                <a:solidFill>
                  <a:srgbClr val="FFFFFF"/>
                </a:solidFill>
                <a:effectLst/>
                <a:latin typeface="SegoeUIVariable"/>
              </a:rPr>
              <a:t>, and </a:t>
            </a:r>
            <a:r>
              <a:rPr lang="en-US" b="1" i="0" dirty="0">
                <a:solidFill>
                  <a:srgbClr val="FFFFFF"/>
                </a:solidFill>
                <a:effectLst/>
                <a:latin typeface="SegoeUIVariable"/>
              </a:rPr>
              <a:t>Express</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Full-stack developers can leverage existing tools and resources.</a:t>
            </a:r>
          </a:p>
          <a:p>
            <a:pPr marL="742950" lvl="1" indent="-285750" algn="l">
              <a:buFont typeface="+mj-lt"/>
              <a:buAutoNum type="arabicPeriod"/>
            </a:pPr>
            <a:r>
              <a:rPr lang="en-US" b="1" i="0" dirty="0">
                <a:solidFill>
                  <a:srgbClr val="FFFFFF"/>
                </a:solidFill>
                <a:effectLst/>
                <a:latin typeface="SegoeUIVariable"/>
              </a:rPr>
              <a:t>Gradual Adoption</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Existing JavaScript codebases can be gradually migrated to TypeScript.</a:t>
            </a:r>
          </a:p>
          <a:p>
            <a:pPr marL="1143000" lvl="2" indent="-228600" algn="l">
              <a:buFont typeface="+mj-lt"/>
              <a:buAutoNum type="arabicPeriod"/>
            </a:pPr>
            <a:r>
              <a:rPr lang="en-US" b="0" i="0" dirty="0">
                <a:solidFill>
                  <a:srgbClr val="FFFFFF"/>
                </a:solidFill>
                <a:effectLst/>
                <a:latin typeface="SegoeUIVariable"/>
              </a:rPr>
              <a:t>Developers can start by adding type annotations to existing files.</a:t>
            </a:r>
          </a:p>
          <a:p>
            <a:pPr marL="1143000" lvl="2" indent="-228600" algn="l">
              <a:buFont typeface="+mj-lt"/>
              <a:buAutoNum type="arabicPeriod"/>
            </a:pPr>
            <a:r>
              <a:rPr lang="en-US" b="0" i="0" dirty="0">
                <a:solidFill>
                  <a:srgbClr val="FFFFFF"/>
                </a:solidFill>
                <a:effectLst/>
                <a:latin typeface="SegoeUIVariable"/>
              </a:rPr>
              <a:t>No need to rewrite everything from scratch.</a:t>
            </a:r>
          </a:p>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8</a:t>
            </a:fld>
            <a:endParaRPr lang="en-US"/>
          </a:p>
        </p:txBody>
      </p:sp>
    </p:spTree>
    <p:extLst>
      <p:ext uri="{BB962C8B-B14F-4D97-AF65-F5344CB8AC3E}">
        <p14:creationId xmlns:p14="http://schemas.microsoft.com/office/powerpoint/2010/main" val="2091863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E3E3E3"/>
                </a:solidFill>
                <a:effectLst/>
                <a:latin typeface="Google Sans"/>
              </a:rPr>
            </a:br>
            <a:r>
              <a:rPr lang="en-US" b="1" i="0" dirty="0">
                <a:solidFill>
                  <a:srgbClr val="E3E3E3"/>
                </a:solidFill>
                <a:effectLst/>
                <a:latin typeface="Google Sans"/>
              </a:rPr>
              <a:t>TypeScript Programming: Static Typing Overview</a:t>
            </a:r>
          </a:p>
          <a:p>
            <a:pPr algn="l"/>
            <a:r>
              <a:rPr lang="en-US" b="0" i="0" dirty="0">
                <a:solidFill>
                  <a:srgbClr val="E3E3E3"/>
                </a:solidFill>
                <a:effectLst/>
                <a:latin typeface="Google Sans"/>
              </a:rPr>
              <a:t>TypeScript is a superset of JavaScript that adds </a:t>
            </a:r>
            <a:r>
              <a:rPr lang="en-US" b="1" i="0" dirty="0">
                <a:solidFill>
                  <a:srgbClr val="E3E3E3"/>
                </a:solidFill>
                <a:effectLst/>
                <a:latin typeface="Google Sans"/>
              </a:rPr>
              <a:t>optional static typing</a:t>
            </a:r>
            <a:r>
              <a:rPr lang="en-US" b="0" i="0" dirty="0">
                <a:solidFill>
                  <a:srgbClr val="E3E3E3"/>
                </a:solidFill>
                <a:effectLst/>
                <a:latin typeface="Google Sans"/>
              </a:rPr>
              <a:t> to the language. This means it offers all the functionalities of JavaScript while allowing you to specify the data types for variables, functions, and other entities. This static typing provides several advantages, including:</a:t>
            </a:r>
          </a:p>
          <a:p>
            <a:pPr lvl="1" algn="l">
              <a:buFont typeface="Arial" panose="020B0604020202020204" pitchFamily="34" charset="0"/>
              <a:buChar char="•"/>
            </a:pPr>
            <a:r>
              <a:rPr lang="en-US" b="1" i="0" dirty="0">
                <a:solidFill>
                  <a:srgbClr val="E3E3E3"/>
                </a:solidFill>
                <a:effectLst/>
                <a:latin typeface="Google Sans"/>
              </a:rPr>
              <a:t>Early error detection:</a:t>
            </a:r>
            <a:r>
              <a:rPr lang="en-US" b="0" i="0" dirty="0">
                <a:solidFill>
                  <a:srgbClr val="E3E3E3"/>
                </a:solidFill>
                <a:effectLst/>
                <a:latin typeface="Google Sans"/>
              </a:rPr>
              <a:t> Type mismatches are caught during compilation, not runtime, preventing unexpected behavior and crashes.</a:t>
            </a:r>
          </a:p>
          <a:p>
            <a:pPr lvl="1" algn="l">
              <a:buFont typeface="Arial" panose="020B0604020202020204" pitchFamily="34" charset="0"/>
              <a:buChar char="•"/>
            </a:pPr>
            <a:r>
              <a:rPr lang="en-US" b="1" i="0" dirty="0">
                <a:solidFill>
                  <a:srgbClr val="E3E3E3"/>
                </a:solidFill>
                <a:effectLst/>
                <a:latin typeface="Google Sans"/>
              </a:rPr>
              <a:t>Improved code readability:</a:t>
            </a:r>
            <a:r>
              <a:rPr lang="en-US" b="0" i="0" dirty="0">
                <a:solidFill>
                  <a:srgbClr val="E3E3E3"/>
                </a:solidFill>
                <a:effectLst/>
                <a:latin typeface="Google Sans"/>
              </a:rPr>
              <a:t> Explicit types make code clearer and easier to understand for yourself and others.</a:t>
            </a:r>
          </a:p>
          <a:p>
            <a:pPr lvl="1" algn="l">
              <a:buFont typeface="Arial" panose="020B0604020202020204" pitchFamily="34" charset="0"/>
              <a:buChar char="•"/>
            </a:pPr>
            <a:r>
              <a:rPr lang="en-US" b="1" i="0" dirty="0">
                <a:solidFill>
                  <a:srgbClr val="E3E3E3"/>
                </a:solidFill>
                <a:effectLst/>
                <a:latin typeface="Google Sans"/>
              </a:rPr>
              <a:t>Enhanced refactoring:</a:t>
            </a:r>
            <a:r>
              <a:rPr lang="en-US" b="0" i="0" dirty="0">
                <a:solidFill>
                  <a:srgbClr val="E3E3E3"/>
                </a:solidFill>
                <a:effectLst/>
                <a:latin typeface="Google Sans"/>
              </a:rPr>
              <a:t> IDEs can offer better auto-completion and navigation based on type information.</a:t>
            </a:r>
          </a:p>
          <a:p>
            <a:pPr lvl="1" algn="l">
              <a:buFont typeface="Arial" panose="020B0604020202020204" pitchFamily="34" charset="0"/>
              <a:buChar char="•"/>
            </a:pPr>
            <a:r>
              <a:rPr lang="en-US" b="1" i="0" dirty="0">
                <a:solidFill>
                  <a:srgbClr val="E3E3E3"/>
                </a:solidFill>
                <a:effectLst/>
                <a:latin typeface="Google Sans"/>
              </a:rPr>
              <a:t>Larger-scale development:</a:t>
            </a:r>
            <a:r>
              <a:rPr lang="en-US" b="0" i="0" dirty="0">
                <a:solidFill>
                  <a:srgbClr val="E3E3E3"/>
                </a:solidFill>
                <a:effectLst/>
                <a:latin typeface="Google Sans"/>
              </a:rPr>
              <a:t> Static typing helps manage complex projects with many moving parts.</a:t>
            </a:r>
          </a:p>
          <a:p>
            <a:pPr lvl="1" algn="l">
              <a:buFont typeface="Arial" panose="020B0604020202020204" pitchFamily="34" charset="0"/>
              <a:buChar char="•"/>
            </a:pPr>
            <a:endParaRPr lang="en-US" b="0" i="0" dirty="0">
              <a:solidFill>
                <a:srgbClr val="E3E3E3"/>
              </a:solidFill>
              <a:effectLst/>
              <a:latin typeface="Google Sans"/>
            </a:endParaRPr>
          </a:p>
        </p:txBody>
      </p:sp>
      <p:sp>
        <p:nvSpPr>
          <p:cNvPr id="4" name="Slide Number Placeholder 3"/>
          <p:cNvSpPr>
            <a:spLocks noGrp="1"/>
          </p:cNvSpPr>
          <p:nvPr>
            <p:ph type="sldNum" sz="quarter" idx="5"/>
          </p:nvPr>
        </p:nvSpPr>
        <p:spPr/>
        <p:txBody>
          <a:bodyPr/>
          <a:lstStyle/>
          <a:p>
            <a:fld id="{C40C2410-6D5F-4903-97EC-232F9EDCE40B}" type="slidenum">
              <a:rPr lang="en-US" smtClean="0"/>
              <a:t>9</a:t>
            </a:fld>
            <a:endParaRPr lang="en-US"/>
          </a:p>
        </p:txBody>
      </p:sp>
    </p:spTree>
    <p:extLst>
      <p:ext uri="{BB962C8B-B14F-4D97-AF65-F5344CB8AC3E}">
        <p14:creationId xmlns:p14="http://schemas.microsoft.com/office/powerpoint/2010/main" val="324192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Google Sans"/>
              </a:rPr>
              <a:t>Here's a breakdown of key aspects of TypeScript programming:</a:t>
            </a:r>
          </a:p>
          <a:p>
            <a:pPr algn="l"/>
            <a:endParaRPr lang="en-US" b="1" i="0" dirty="0">
              <a:solidFill>
                <a:srgbClr val="E3E3E3"/>
              </a:solidFill>
              <a:effectLst/>
              <a:latin typeface="Google Sans"/>
            </a:endParaRPr>
          </a:p>
          <a:p>
            <a:pPr algn="l"/>
            <a:r>
              <a:rPr lang="en-US" b="1" i="0" dirty="0">
                <a:solidFill>
                  <a:srgbClr val="E3E3E3"/>
                </a:solidFill>
                <a:effectLst/>
                <a:latin typeface="Google Sans"/>
              </a:rPr>
              <a:t>1. Core Concepts: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Types:</a:t>
            </a:r>
            <a:r>
              <a:rPr lang="en-US" b="0" i="0" dirty="0">
                <a:solidFill>
                  <a:srgbClr val="E3E3E3"/>
                </a:solidFill>
                <a:effectLst/>
                <a:latin typeface="Google Sans"/>
              </a:rPr>
              <a:t> You can define various types like string, number, </a:t>
            </a:r>
            <a:r>
              <a:rPr lang="en-US" b="0" i="0" dirty="0" err="1">
                <a:solidFill>
                  <a:srgbClr val="E3E3E3"/>
                </a:solidFill>
                <a:effectLst/>
                <a:latin typeface="Google Sans"/>
              </a:rPr>
              <a:t>boolean</a:t>
            </a:r>
            <a:r>
              <a:rPr lang="en-US" b="0" i="0" dirty="0">
                <a:solidFill>
                  <a:srgbClr val="E3E3E3"/>
                </a:solidFill>
                <a:effectLst/>
                <a:latin typeface="Google Sans"/>
              </a:rPr>
              <a:t>, array, object, and even custom types using interfaces and classes.</a:t>
            </a:r>
          </a:p>
          <a:p>
            <a:pPr lvl="1" algn="l">
              <a:buFont typeface="Arial" panose="020B0604020202020204" pitchFamily="34" charset="0"/>
              <a:buChar char="•"/>
            </a:pPr>
            <a:r>
              <a:rPr lang="en-US" b="1" i="0" dirty="0">
                <a:solidFill>
                  <a:srgbClr val="E3E3E3"/>
                </a:solidFill>
                <a:effectLst/>
                <a:latin typeface="Google Sans"/>
              </a:rPr>
              <a:t>Type Annotations:</a:t>
            </a:r>
            <a:r>
              <a:rPr lang="en-US" b="0" i="0" dirty="0">
                <a:solidFill>
                  <a:srgbClr val="E3E3E3"/>
                </a:solidFill>
                <a:effectLst/>
                <a:latin typeface="Google Sans"/>
              </a:rPr>
              <a:t> You can optionally add type annotations to variables, functions, and object properties to specify their expected types.</a:t>
            </a:r>
          </a:p>
          <a:p>
            <a:pPr lvl="1" algn="l">
              <a:buFont typeface="Arial" panose="020B0604020202020204" pitchFamily="34" charset="0"/>
              <a:buChar char="•"/>
            </a:pPr>
            <a:r>
              <a:rPr lang="en-US" b="1" i="0" dirty="0">
                <a:solidFill>
                  <a:srgbClr val="E3E3E3"/>
                </a:solidFill>
                <a:effectLst/>
                <a:latin typeface="Google Sans"/>
              </a:rPr>
              <a:t>Type Inference:</a:t>
            </a:r>
            <a:r>
              <a:rPr lang="en-US" b="0" i="0" dirty="0">
                <a:solidFill>
                  <a:srgbClr val="E3E3E3"/>
                </a:solidFill>
                <a:effectLst/>
                <a:latin typeface="Google Sans"/>
              </a:rPr>
              <a:t> TypeScript often infers types automatically based on variable assignments and function usage, reducing the need for explicit annotations.</a:t>
            </a:r>
          </a:p>
          <a:p>
            <a:pPr lvl="1" algn="l">
              <a:buFont typeface="Arial" panose="020B0604020202020204" pitchFamily="34" charset="0"/>
              <a:buChar char="•"/>
            </a:pPr>
            <a:r>
              <a:rPr lang="en-US" b="1" i="0" dirty="0">
                <a:solidFill>
                  <a:srgbClr val="E3E3E3"/>
                </a:solidFill>
                <a:effectLst/>
                <a:latin typeface="Google Sans"/>
              </a:rPr>
              <a:t>Interfaces:</a:t>
            </a:r>
            <a:r>
              <a:rPr lang="en-US" b="0" i="0" dirty="0">
                <a:solidFill>
                  <a:srgbClr val="E3E3E3"/>
                </a:solidFill>
                <a:effectLst/>
                <a:latin typeface="Google Sans"/>
              </a:rPr>
              <a:t> Interfaces define the structure of objects, specifying their properties and their types.</a:t>
            </a:r>
          </a:p>
          <a:p>
            <a:pPr lvl="1" algn="l">
              <a:buFont typeface="Arial" panose="020B0604020202020204" pitchFamily="34" charset="0"/>
              <a:buChar char="•"/>
            </a:pPr>
            <a:r>
              <a:rPr lang="en-US" b="1" i="0" dirty="0">
                <a:solidFill>
                  <a:srgbClr val="E3E3E3"/>
                </a:solidFill>
                <a:effectLst/>
                <a:latin typeface="Google Sans"/>
              </a:rPr>
              <a:t>Classes:</a:t>
            </a:r>
            <a:r>
              <a:rPr lang="en-US" b="0" i="0" dirty="0">
                <a:solidFill>
                  <a:srgbClr val="E3E3E3"/>
                </a:solidFill>
                <a:effectLst/>
                <a:latin typeface="Google Sans"/>
              </a:rPr>
              <a:t> Classes can be used to create objects with data (properties) and behavior (methods).</a:t>
            </a:r>
          </a:p>
          <a:p>
            <a:pPr lvl="1" algn="l">
              <a:buFont typeface="Arial" panose="020B0604020202020204" pitchFamily="34" charset="0"/>
              <a:buChar char="•"/>
            </a:pPr>
            <a:r>
              <a:rPr lang="en-US" b="1" i="0" dirty="0">
                <a:solidFill>
                  <a:srgbClr val="E3E3E3"/>
                </a:solidFill>
                <a:effectLst/>
                <a:latin typeface="Google Sans"/>
              </a:rPr>
              <a:t>Generics:</a:t>
            </a:r>
            <a:r>
              <a:rPr lang="en-US" b="0" i="0" dirty="0">
                <a:solidFill>
                  <a:srgbClr val="E3E3E3"/>
                </a:solidFill>
                <a:effectLst/>
                <a:latin typeface="Google Sans"/>
              </a:rPr>
              <a:t> Generics allow you to create functions and classes that work with different types without code duplication.</a:t>
            </a:r>
          </a:p>
          <a:p>
            <a:pPr algn="l"/>
            <a:endParaRPr lang="en-US" b="0" i="0" dirty="0">
              <a:solidFill>
                <a:srgbClr val="E3E3E3"/>
              </a:solidFill>
              <a:effectLst/>
              <a:latin typeface="Google Sans"/>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10</a:t>
            </a:fld>
            <a:endParaRPr lang="en-US"/>
          </a:p>
        </p:txBody>
      </p:sp>
    </p:spTree>
    <p:extLst>
      <p:ext uri="{BB962C8B-B14F-4D97-AF65-F5344CB8AC3E}">
        <p14:creationId xmlns:p14="http://schemas.microsoft.com/office/powerpoint/2010/main" val="2272617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3E3E3"/>
                </a:solidFill>
                <a:effectLst/>
                <a:latin typeface="Google Sans"/>
              </a:rPr>
              <a:t>2. Benefits: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Improved maintainability:</a:t>
            </a:r>
            <a:r>
              <a:rPr lang="en-US" b="0" i="0" dirty="0">
                <a:solidFill>
                  <a:srgbClr val="E3E3E3"/>
                </a:solidFill>
                <a:effectLst/>
                <a:latin typeface="Google Sans"/>
              </a:rPr>
              <a:t> TypeScript code is easier to understand, refactor, and debug due to type information.</a:t>
            </a:r>
          </a:p>
          <a:p>
            <a:pPr lvl="1" algn="l">
              <a:buFont typeface="Arial" panose="020B0604020202020204" pitchFamily="34" charset="0"/>
              <a:buChar char="•"/>
            </a:pPr>
            <a:r>
              <a:rPr lang="en-US" b="1" i="0" dirty="0">
                <a:solidFill>
                  <a:srgbClr val="E3E3E3"/>
                </a:solidFill>
                <a:effectLst/>
                <a:latin typeface="Google Sans"/>
              </a:rPr>
              <a:t>Reduced runtime errors:</a:t>
            </a:r>
            <a:r>
              <a:rPr lang="en-US" b="0" i="0" dirty="0">
                <a:solidFill>
                  <a:srgbClr val="E3E3E3"/>
                </a:solidFill>
                <a:effectLst/>
                <a:latin typeface="Google Sans"/>
              </a:rPr>
              <a:t> Static type checking catches potential errors early, leading to more stable and reliable software.</a:t>
            </a:r>
          </a:p>
          <a:p>
            <a:pPr lvl="1" algn="l">
              <a:buFont typeface="Arial" panose="020B0604020202020204" pitchFamily="34" charset="0"/>
              <a:buChar char="•"/>
            </a:pPr>
            <a:r>
              <a:rPr lang="en-US" b="1" i="0" dirty="0">
                <a:solidFill>
                  <a:srgbClr val="E3E3E3"/>
                </a:solidFill>
                <a:effectLst/>
                <a:latin typeface="Google Sans"/>
              </a:rPr>
              <a:t>Enhanced developer experience:</a:t>
            </a:r>
            <a:r>
              <a:rPr lang="en-US" b="0" i="0" dirty="0">
                <a:solidFill>
                  <a:srgbClr val="E3E3E3"/>
                </a:solidFill>
                <a:effectLst/>
                <a:latin typeface="Google Sans"/>
              </a:rPr>
              <a:t> IDEs provide advanced features like auto-completion, type checking, and navigation based on types.</a:t>
            </a:r>
          </a:p>
          <a:p>
            <a:pPr lvl="1" algn="l">
              <a:buFont typeface="Arial" panose="020B0604020202020204" pitchFamily="34" charset="0"/>
              <a:buChar char="•"/>
            </a:pPr>
            <a:r>
              <a:rPr lang="en-US" b="1" i="0" dirty="0">
                <a:solidFill>
                  <a:srgbClr val="E3E3E3"/>
                </a:solidFill>
                <a:effectLst/>
                <a:latin typeface="Google Sans"/>
              </a:rPr>
              <a:t>Scalability:</a:t>
            </a:r>
            <a:r>
              <a:rPr lang="en-US" b="0" i="0" dirty="0">
                <a:solidFill>
                  <a:srgbClr val="E3E3E3"/>
                </a:solidFill>
                <a:effectLst/>
                <a:latin typeface="Google Sans"/>
              </a:rPr>
              <a:t> Static typing is crucial for managing large and complex projects, especially with multiple developers working on the same codebase.</a:t>
            </a:r>
          </a:p>
          <a:p>
            <a:pPr algn="l"/>
            <a:r>
              <a:rPr lang="en-US" b="1" i="0" dirty="0">
                <a:solidFill>
                  <a:srgbClr val="E3E3E3"/>
                </a:solidFill>
                <a:effectLst/>
                <a:latin typeface="Google Sans"/>
              </a:rPr>
              <a:t>3. Use Cases: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Web Development:</a:t>
            </a:r>
            <a:r>
              <a:rPr lang="en-US" b="0" i="0" dirty="0">
                <a:solidFill>
                  <a:srgbClr val="E3E3E3"/>
                </a:solidFill>
                <a:effectLst/>
                <a:latin typeface="Google Sans"/>
              </a:rPr>
              <a:t> Front-end and back-end web applications (Node.js) can benefit from TypeScript's improved maintainability and error prevention.</a:t>
            </a:r>
          </a:p>
          <a:p>
            <a:pPr lvl="1" algn="l">
              <a:buFont typeface="Arial" panose="020B0604020202020204" pitchFamily="34" charset="0"/>
              <a:buChar char="•"/>
            </a:pPr>
            <a:r>
              <a:rPr lang="en-US" b="1" i="0" dirty="0">
                <a:solidFill>
                  <a:srgbClr val="E3E3E3"/>
                </a:solidFill>
                <a:effectLst/>
                <a:latin typeface="Google Sans"/>
              </a:rPr>
              <a:t>Large-Scale Applications:</a:t>
            </a:r>
            <a:r>
              <a:rPr lang="en-US" b="0" i="0" dirty="0">
                <a:solidFill>
                  <a:srgbClr val="E3E3E3"/>
                </a:solidFill>
                <a:effectLst/>
                <a:latin typeface="Google Sans"/>
              </a:rPr>
              <a:t> Enterprises and companies building complex software often choose TypeScript for its scalability and reliability.</a:t>
            </a:r>
          </a:p>
          <a:p>
            <a:pPr lvl="1" algn="l">
              <a:buFont typeface="Arial" panose="020B0604020202020204" pitchFamily="34" charset="0"/>
              <a:buChar char="•"/>
            </a:pPr>
            <a:r>
              <a:rPr lang="en-US" b="1" i="0" dirty="0">
                <a:solidFill>
                  <a:srgbClr val="E3E3E3"/>
                </a:solidFill>
                <a:effectLst/>
                <a:latin typeface="Google Sans"/>
              </a:rPr>
              <a:t>Tooling &amp; Libraries:</a:t>
            </a:r>
            <a:r>
              <a:rPr lang="en-US" b="0" i="0" dirty="0">
                <a:solidFill>
                  <a:srgbClr val="E3E3E3"/>
                </a:solidFill>
                <a:effectLst/>
                <a:latin typeface="Google Sans"/>
              </a:rPr>
              <a:t> Popular libraries and frameworks like Angular, React, </a:t>
            </a:r>
            <a:r>
              <a:rPr lang="en-US" b="0" i="0">
                <a:solidFill>
                  <a:srgbClr val="E3E3E3"/>
                </a:solidFill>
                <a:effectLst/>
                <a:latin typeface="Google Sans"/>
              </a:rPr>
              <a:t>and Next </a:t>
            </a:r>
            <a:r>
              <a:rPr lang="en-US" b="0" i="0" dirty="0">
                <a:solidFill>
                  <a:srgbClr val="E3E3E3"/>
                </a:solidFill>
                <a:effectLst/>
                <a:latin typeface="Google Sans"/>
              </a:rPr>
              <a:t>use TypeScript for better developer experience and code quality.</a:t>
            </a:r>
          </a:p>
          <a:p>
            <a:pPr algn="l"/>
            <a:r>
              <a:rPr lang="en-US" b="1" i="0" dirty="0">
                <a:solidFill>
                  <a:srgbClr val="E3E3E3"/>
                </a:solidFill>
                <a:effectLst/>
                <a:latin typeface="Google Sans"/>
              </a:rPr>
              <a:t>4. Conclusion:</a:t>
            </a:r>
            <a:endParaRPr lang="en-US" b="0" i="0" dirty="0">
              <a:solidFill>
                <a:srgbClr val="E3E3E3"/>
              </a:solidFill>
              <a:effectLst/>
              <a:latin typeface="Google Sans"/>
            </a:endParaRPr>
          </a:p>
          <a:p>
            <a:pPr algn="l"/>
            <a:r>
              <a:rPr lang="en-US" b="0" i="0" dirty="0">
                <a:solidFill>
                  <a:srgbClr val="E3E3E3"/>
                </a:solidFill>
                <a:effectLst/>
                <a:latin typeface="Google Sans"/>
              </a:rPr>
              <a:t>TypeScript is a powerful tool that extends JavaScript with static typing, offering significant advantages for developers working on small and large projects alike. Whether you're a beginner or an experienced JavaScript developer, TypeScript can enhance your coding experience and ensure the quality and maintainability of your software</a:t>
            </a:r>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11</a:t>
            </a:fld>
            <a:endParaRPr lang="en-US"/>
          </a:p>
        </p:txBody>
      </p:sp>
    </p:spTree>
    <p:extLst>
      <p:ext uri="{BB962C8B-B14F-4D97-AF65-F5344CB8AC3E}">
        <p14:creationId xmlns:p14="http://schemas.microsoft.com/office/powerpoint/2010/main" val="2621366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15</a:t>
            </a:fld>
            <a:endParaRPr lang="en-US"/>
          </a:p>
        </p:txBody>
      </p:sp>
    </p:spTree>
    <p:extLst>
      <p:ext uri="{BB962C8B-B14F-4D97-AF65-F5344CB8AC3E}">
        <p14:creationId xmlns:p14="http://schemas.microsoft.com/office/powerpoint/2010/main" val="2814894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64091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342242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293690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130398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676032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D3FB4A-1B1A-4F8D-BA84-26A1E4776F01}"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132209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D3FB4A-1B1A-4F8D-BA84-26A1E4776F01}" type="datetimeFigureOut">
              <a:rPr lang="en-US" smtClean="0"/>
              <a:t>2/13/2024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899789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155146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70656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61110" y="2340864"/>
            <a:ext cx="11082593" cy="40509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3507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44406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3FB4A-1B1A-4F8D-BA84-26A1E4776F01}"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93504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D3FB4A-1B1A-4F8D-BA84-26A1E4776F01}"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4166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D3FB4A-1B1A-4F8D-BA84-26A1E4776F01}"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70713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3FB4A-1B1A-4F8D-BA84-26A1E4776F01}"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26502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33514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46917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BD3FB4A-1B1A-4F8D-BA84-26A1E4776F01}" type="datetimeFigureOut">
              <a:rPr lang="en-US" smtClean="0"/>
              <a:t>2/13/2024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EDAFE74-74B1-4E1D-B72D-A489DADDD11E}" type="slidenum">
              <a:rPr lang="en-US" smtClean="0"/>
              <a:t>‹#›</a:t>
            </a:fld>
            <a:endParaRPr lang="en-US"/>
          </a:p>
        </p:txBody>
      </p:sp>
    </p:spTree>
    <p:extLst>
      <p:ext uri="{BB962C8B-B14F-4D97-AF65-F5344CB8AC3E}">
        <p14:creationId xmlns:p14="http://schemas.microsoft.com/office/powerpoint/2010/main" val="2590222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dist/v21.6.1/node-v21.6.1-x64.ms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zood.biz/"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panaverse/learn-typescript/blob/master/step00c_type_error" TargetMode="External"/><Relationship Id="rId2" Type="http://schemas.openxmlformats.org/officeDocument/2006/relationships/hyperlink" Target="https://github.com/panaverse/learn-typescript/tree/master/step00b_syntax_error"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panaverse/learn-typescript/tree/master/step00d_assignability_error"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panaverse/learn-typescript/tree/master/NODE_PROJECTS" TargetMode="External"/><Relationship Id="rId2" Type="http://schemas.openxmlformats.org/officeDocument/2006/relationships/hyperlink" Target="https://github.com/panaverse/learn-typescript.git" TargetMode="External"/><Relationship Id="rId1" Type="http://schemas.openxmlformats.org/officeDocument/2006/relationships/slideLayout" Target="../slideLayouts/slideLayout2.xml"/><Relationship Id="rId4" Type="http://schemas.openxmlformats.org/officeDocument/2006/relationships/hyperlink" Target="https://github.com/fkhan79/giaic_fm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8FF0-1E5F-DB10-93E0-5174516843AD}"/>
              </a:ext>
            </a:extLst>
          </p:cNvPr>
          <p:cNvSpPr>
            <a:spLocks noGrp="1"/>
          </p:cNvSpPr>
          <p:nvPr>
            <p:ph type="ctrTitle"/>
          </p:nvPr>
        </p:nvSpPr>
        <p:spPr/>
        <p:txBody>
          <a:bodyPr/>
          <a:lstStyle/>
          <a:p>
            <a:r>
              <a:rPr lang="en-US" dirty="0"/>
              <a:t>Introduction to TypeScript</a:t>
            </a:r>
          </a:p>
        </p:txBody>
      </p:sp>
      <p:sp>
        <p:nvSpPr>
          <p:cNvPr id="3" name="Subtitle 2">
            <a:extLst>
              <a:ext uri="{FF2B5EF4-FFF2-40B4-BE49-F238E27FC236}">
                <a16:creationId xmlns:a16="http://schemas.microsoft.com/office/drawing/2014/main" id="{95EDFA6A-3BC1-704E-0CFA-8CD8864B5218}"/>
              </a:ext>
            </a:extLst>
          </p:cNvPr>
          <p:cNvSpPr>
            <a:spLocks noGrp="1"/>
          </p:cNvSpPr>
          <p:nvPr>
            <p:ph type="subTitle" idx="1"/>
          </p:nvPr>
        </p:nvSpPr>
        <p:spPr/>
        <p:txBody>
          <a:bodyPr/>
          <a:lstStyle/>
          <a:p>
            <a:r>
              <a:rPr lang="en-US" dirty="0"/>
              <a:t>Faisal Masood khan</a:t>
            </a:r>
          </a:p>
        </p:txBody>
      </p:sp>
    </p:spTree>
    <p:extLst>
      <p:ext uri="{BB962C8B-B14F-4D97-AF65-F5344CB8AC3E}">
        <p14:creationId xmlns:p14="http://schemas.microsoft.com/office/powerpoint/2010/main" val="104155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1228-37EC-5952-3E25-6E0BA2778D9C}"/>
              </a:ext>
            </a:extLst>
          </p:cNvPr>
          <p:cNvSpPr>
            <a:spLocks noGrp="1"/>
          </p:cNvSpPr>
          <p:nvPr>
            <p:ph type="title"/>
          </p:nvPr>
        </p:nvSpPr>
        <p:spPr/>
        <p:txBody>
          <a:bodyPr/>
          <a:lstStyle/>
          <a:p>
            <a:r>
              <a:rPr lang="en-US" dirty="0"/>
              <a:t>TypeScript: Key Features</a:t>
            </a:r>
          </a:p>
        </p:txBody>
      </p:sp>
      <p:sp>
        <p:nvSpPr>
          <p:cNvPr id="3" name="Content Placeholder 2">
            <a:extLst>
              <a:ext uri="{FF2B5EF4-FFF2-40B4-BE49-F238E27FC236}">
                <a16:creationId xmlns:a16="http://schemas.microsoft.com/office/drawing/2014/main" id="{6BC6B796-7524-2421-1935-5047AEF00883}"/>
              </a:ext>
            </a:extLst>
          </p:cNvPr>
          <p:cNvSpPr>
            <a:spLocks noGrp="1"/>
          </p:cNvSpPr>
          <p:nvPr>
            <p:ph idx="1"/>
          </p:nvPr>
        </p:nvSpPr>
        <p:spPr/>
        <p:txBody>
          <a:bodyPr>
            <a:normAutofit fontScale="32500" lnSpcReduction="20000"/>
          </a:bodyPr>
          <a:lstStyle/>
          <a:p>
            <a:r>
              <a:rPr lang="en-US" sz="4900" b="1" dirty="0"/>
              <a:t>Static Typing:</a:t>
            </a:r>
          </a:p>
          <a:p>
            <a:pPr lvl="1"/>
            <a:r>
              <a:rPr lang="en-US" sz="4900" b="1" dirty="0"/>
              <a:t>Allows developers to define types for variables, function parameters, and return values.</a:t>
            </a:r>
          </a:p>
          <a:p>
            <a:pPr lvl="1"/>
            <a:r>
              <a:rPr lang="en-US" sz="4900" b="1" dirty="0"/>
              <a:t>Enhances code reliability by catching type-related errors during development.</a:t>
            </a:r>
          </a:p>
          <a:p>
            <a:r>
              <a:rPr lang="en-US" sz="4900" b="1" dirty="0"/>
              <a:t>Enhanced Readability:</a:t>
            </a:r>
          </a:p>
          <a:p>
            <a:pPr lvl="1"/>
            <a:r>
              <a:rPr lang="en-US" sz="4900" b="1" dirty="0"/>
              <a:t>Provides a clearer understanding of code through explicit type annotations.</a:t>
            </a:r>
          </a:p>
          <a:p>
            <a:pPr lvl="1"/>
            <a:r>
              <a:rPr lang="en-US" sz="4900" b="1" dirty="0"/>
              <a:t>Facilitates better collaboration among developers by making the code more self-documenting.</a:t>
            </a:r>
          </a:p>
          <a:p>
            <a:r>
              <a:rPr lang="en-US" sz="4900" b="1" dirty="0"/>
              <a:t>Advanced Language Features:</a:t>
            </a:r>
          </a:p>
          <a:p>
            <a:pPr lvl="1"/>
            <a:r>
              <a:rPr lang="en-US" sz="4900" b="1" dirty="0"/>
              <a:t>Supports modern ECMAScript features.</a:t>
            </a:r>
          </a:p>
          <a:p>
            <a:pPr lvl="1"/>
            <a:r>
              <a:rPr lang="en-US" sz="4900" b="1" dirty="0"/>
              <a:t>Introduces additional features like interfaces, </a:t>
            </a:r>
            <a:r>
              <a:rPr lang="en-US" sz="4900" b="1" dirty="0" err="1"/>
              <a:t>enums</a:t>
            </a:r>
            <a:r>
              <a:rPr lang="en-US" sz="4900" b="1" dirty="0"/>
              <a:t>, objects, classes and decorators, extending the capabilities of JavaScript.</a:t>
            </a:r>
          </a:p>
          <a:p>
            <a:r>
              <a:rPr lang="en-US" sz="4900" b="1" dirty="0"/>
              <a:t>Tooling Support:</a:t>
            </a:r>
          </a:p>
          <a:p>
            <a:pPr lvl="1"/>
            <a:r>
              <a:rPr lang="en-US" sz="4900" b="1" dirty="0"/>
              <a:t>Integrated development environments (IDEs) like Visual Studio Code offer robust support for TypeScript.</a:t>
            </a:r>
          </a:p>
          <a:p>
            <a:pPr lvl="1"/>
            <a:r>
              <a:rPr lang="en-US" sz="4900" b="1" dirty="0"/>
              <a:t>Rich language services enable features like autocompletion, refactoring, and inline documentation.</a:t>
            </a:r>
          </a:p>
          <a:p>
            <a:endParaRPr lang="en-US" b="1" dirty="0"/>
          </a:p>
        </p:txBody>
      </p:sp>
    </p:spTree>
    <p:extLst>
      <p:ext uri="{BB962C8B-B14F-4D97-AF65-F5344CB8AC3E}">
        <p14:creationId xmlns:p14="http://schemas.microsoft.com/office/powerpoint/2010/main" val="27558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09A2-4547-C3A6-CEF8-F00BBE32CB44}"/>
              </a:ext>
            </a:extLst>
          </p:cNvPr>
          <p:cNvSpPr>
            <a:spLocks noGrp="1"/>
          </p:cNvSpPr>
          <p:nvPr>
            <p:ph type="title"/>
          </p:nvPr>
        </p:nvSpPr>
        <p:spPr/>
        <p:txBody>
          <a:bodyPr/>
          <a:lstStyle/>
          <a:p>
            <a:r>
              <a:rPr lang="en-US" dirty="0"/>
              <a:t>TypeScript: Key Features</a:t>
            </a:r>
          </a:p>
        </p:txBody>
      </p:sp>
      <p:sp>
        <p:nvSpPr>
          <p:cNvPr id="3" name="Content Placeholder 2">
            <a:extLst>
              <a:ext uri="{FF2B5EF4-FFF2-40B4-BE49-F238E27FC236}">
                <a16:creationId xmlns:a16="http://schemas.microsoft.com/office/drawing/2014/main" id="{973A45A3-BD4A-B708-9F68-3DDFEEEB6C1B}"/>
              </a:ext>
            </a:extLst>
          </p:cNvPr>
          <p:cNvSpPr>
            <a:spLocks noGrp="1"/>
          </p:cNvSpPr>
          <p:nvPr>
            <p:ph idx="1"/>
          </p:nvPr>
        </p:nvSpPr>
        <p:spPr/>
        <p:txBody>
          <a:bodyPr>
            <a:normAutofit fontScale="70000" lnSpcReduction="20000"/>
          </a:bodyPr>
          <a:lstStyle/>
          <a:p>
            <a:r>
              <a:rPr lang="en-US" sz="2800" b="1" dirty="0"/>
              <a:t>Code Maintainability:</a:t>
            </a:r>
          </a:p>
          <a:p>
            <a:pPr lvl="1"/>
            <a:r>
              <a:rPr lang="en-US" sz="2800" b="1" dirty="0"/>
              <a:t>Reduces bugs and enhances maintainability by catching errors early in the development process.</a:t>
            </a:r>
          </a:p>
          <a:p>
            <a:pPr lvl="1"/>
            <a:r>
              <a:rPr lang="en-US" sz="2800" b="1" dirty="0"/>
              <a:t>Enables developers to navigate and understand large codebases more effectively.</a:t>
            </a:r>
          </a:p>
          <a:p>
            <a:r>
              <a:rPr lang="en-US" sz="2800" b="1" dirty="0"/>
              <a:t>Compatibility with JavaScript:</a:t>
            </a:r>
          </a:p>
          <a:p>
            <a:pPr lvl="1"/>
            <a:r>
              <a:rPr lang="en-US" sz="2800" b="1" dirty="0"/>
              <a:t>Seamless integration with existing JavaScript code.</a:t>
            </a:r>
          </a:p>
          <a:p>
            <a:pPr lvl="1"/>
            <a:r>
              <a:rPr lang="en-US" sz="2800" b="1" dirty="0"/>
              <a:t>Allows gradual adoption in projects without requiring a complete rewrite.</a:t>
            </a:r>
          </a:p>
          <a:p>
            <a:r>
              <a:rPr lang="en-US" sz="2800" b="1" dirty="0"/>
              <a:t>Community and Ecosystem:</a:t>
            </a:r>
          </a:p>
          <a:p>
            <a:pPr lvl="1"/>
            <a:r>
              <a:rPr lang="en-US" sz="2800" b="1" dirty="0"/>
              <a:t>Backed by Microsoft and has gained widespread adoption.</a:t>
            </a:r>
          </a:p>
          <a:p>
            <a:pPr lvl="1"/>
            <a:r>
              <a:rPr lang="en-US" sz="2800" b="1" dirty="0"/>
              <a:t>Strong and active open-source community contributes to a growing ecosystem of libraries and tools.</a:t>
            </a:r>
            <a:endParaRPr lang="en-US" dirty="0"/>
          </a:p>
        </p:txBody>
      </p:sp>
    </p:spTree>
    <p:extLst>
      <p:ext uri="{BB962C8B-B14F-4D97-AF65-F5344CB8AC3E}">
        <p14:creationId xmlns:p14="http://schemas.microsoft.com/office/powerpoint/2010/main" val="125033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33F6-A873-5F01-E849-F3CA83453E53}"/>
              </a:ext>
            </a:extLst>
          </p:cNvPr>
          <p:cNvSpPr>
            <a:spLocks noGrp="1"/>
          </p:cNvSpPr>
          <p:nvPr>
            <p:ph type="title"/>
          </p:nvPr>
        </p:nvSpPr>
        <p:spPr/>
        <p:txBody>
          <a:bodyPr/>
          <a:lstStyle/>
          <a:p>
            <a:r>
              <a:rPr lang="en-US" dirty="0"/>
              <a:t>Benefits of Using TypeScript</a:t>
            </a:r>
          </a:p>
        </p:txBody>
      </p:sp>
      <p:sp>
        <p:nvSpPr>
          <p:cNvPr id="3" name="Content Placeholder 2">
            <a:extLst>
              <a:ext uri="{FF2B5EF4-FFF2-40B4-BE49-F238E27FC236}">
                <a16:creationId xmlns:a16="http://schemas.microsoft.com/office/drawing/2014/main" id="{873E99F9-4837-D1C5-ECBB-CBCD3EA4BC27}"/>
              </a:ext>
            </a:extLst>
          </p:cNvPr>
          <p:cNvSpPr>
            <a:spLocks noGrp="1"/>
          </p:cNvSpPr>
          <p:nvPr>
            <p:ph idx="1"/>
          </p:nvPr>
        </p:nvSpPr>
        <p:spPr/>
        <p:txBody>
          <a:bodyPr>
            <a:normAutofit/>
          </a:bodyPr>
          <a:lstStyle/>
          <a:p>
            <a:r>
              <a:rPr lang="en-US" b="1" dirty="0"/>
              <a:t>Reduced Bugs: </a:t>
            </a:r>
            <a:r>
              <a:rPr lang="en-US" dirty="0"/>
              <a:t>Static typing helps catch errors at compile-time, reducing the likelihood of runtime errors.</a:t>
            </a:r>
          </a:p>
          <a:p>
            <a:r>
              <a:rPr lang="en-US" b="1" dirty="0"/>
              <a:t>Improved Code Quality: </a:t>
            </a:r>
            <a:r>
              <a:rPr lang="en-US" dirty="0"/>
              <a:t>Enhances code readability and maintainability through type annotations and advanced language features.</a:t>
            </a:r>
          </a:p>
          <a:p>
            <a:r>
              <a:rPr lang="en-US" b="1" dirty="0"/>
              <a:t>Tooling Support: </a:t>
            </a:r>
            <a:r>
              <a:rPr lang="en-US" dirty="0"/>
              <a:t>Robust IDE support and tooling contribute to a more efficient development process.</a:t>
            </a:r>
          </a:p>
          <a:p>
            <a:r>
              <a:rPr lang="en-US" b="1" dirty="0"/>
              <a:t>Scalability: </a:t>
            </a:r>
            <a:r>
              <a:rPr lang="en-US" dirty="0"/>
              <a:t>Particularly beneficial in large codebases, making it easier to scale and maintain projects.</a:t>
            </a:r>
          </a:p>
          <a:p>
            <a:r>
              <a:rPr lang="en-US" b="1" dirty="0"/>
              <a:t>Compatibility</a:t>
            </a:r>
            <a:r>
              <a:rPr lang="en-US" dirty="0"/>
              <a:t>: Seamless integration with existing JavaScript code, allowing for incremental adoption.</a:t>
            </a:r>
          </a:p>
          <a:p>
            <a:r>
              <a:rPr lang="en-US" b="1" dirty="0"/>
              <a:t>Community and Support: </a:t>
            </a:r>
            <a:r>
              <a:rPr lang="en-US" dirty="0"/>
              <a:t>Being widely adopted and backed by Microsoft, TypeScript benefits from a strong community and continuous improvement.</a:t>
            </a:r>
          </a:p>
        </p:txBody>
      </p:sp>
    </p:spTree>
    <p:extLst>
      <p:ext uri="{BB962C8B-B14F-4D97-AF65-F5344CB8AC3E}">
        <p14:creationId xmlns:p14="http://schemas.microsoft.com/office/powerpoint/2010/main" val="165336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6D128-5ADA-A1CC-F25B-3DC158291089}"/>
              </a:ext>
            </a:extLst>
          </p:cNvPr>
          <p:cNvSpPr>
            <a:spLocks noGrp="1"/>
          </p:cNvSpPr>
          <p:nvPr>
            <p:ph type="ctrTitle"/>
          </p:nvPr>
        </p:nvSpPr>
        <p:spPr/>
        <p:txBody>
          <a:bodyPr/>
          <a:lstStyle/>
          <a:p>
            <a:r>
              <a:rPr lang="en-US" dirty="0"/>
              <a:t>TypeScript</a:t>
            </a:r>
          </a:p>
        </p:txBody>
      </p:sp>
      <p:sp>
        <p:nvSpPr>
          <p:cNvPr id="5" name="Subtitle 4">
            <a:extLst>
              <a:ext uri="{FF2B5EF4-FFF2-40B4-BE49-F238E27FC236}">
                <a16:creationId xmlns:a16="http://schemas.microsoft.com/office/drawing/2014/main" id="{BD4459EE-05EF-943B-1EDF-637E1781CA73}"/>
              </a:ext>
            </a:extLst>
          </p:cNvPr>
          <p:cNvSpPr>
            <a:spLocks noGrp="1"/>
          </p:cNvSpPr>
          <p:nvPr>
            <p:ph type="subTitle" idx="1"/>
          </p:nvPr>
        </p:nvSpPr>
        <p:spPr/>
        <p:txBody>
          <a:bodyPr/>
          <a:lstStyle/>
          <a:p>
            <a:r>
              <a:rPr lang="en-US" dirty="0"/>
              <a:t>Environment setup and configurations</a:t>
            </a:r>
          </a:p>
        </p:txBody>
      </p:sp>
    </p:spTree>
    <p:extLst>
      <p:ext uri="{BB962C8B-B14F-4D97-AF65-F5344CB8AC3E}">
        <p14:creationId xmlns:p14="http://schemas.microsoft.com/office/powerpoint/2010/main" val="3132519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8E7-22AF-3768-871C-1C7978EB7B42}"/>
              </a:ext>
            </a:extLst>
          </p:cNvPr>
          <p:cNvSpPr>
            <a:spLocks noGrp="1"/>
          </p:cNvSpPr>
          <p:nvPr>
            <p:ph type="title"/>
          </p:nvPr>
        </p:nvSpPr>
        <p:spPr/>
        <p:txBody>
          <a:bodyPr/>
          <a:lstStyle/>
          <a:p>
            <a:r>
              <a:rPr lang="en-US" dirty="0"/>
              <a:t>Setting Up Typescript(Windows)</a:t>
            </a:r>
          </a:p>
        </p:txBody>
      </p:sp>
      <p:sp>
        <p:nvSpPr>
          <p:cNvPr id="3" name="Content Placeholder 2">
            <a:extLst>
              <a:ext uri="{FF2B5EF4-FFF2-40B4-BE49-F238E27FC236}">
                <a16:creationId xmlns:a16="http://schemas.microsoft.com/office/drawing/2014/main" id="{9EF8D277-F064-AB10-1D87-37BEF99BD63C}"/>
              </a:ext>
            </a:extLst>
          </p:cNvPr>
          <p:cNvSpPr>
            <a:spLocks noGrp="1"/>
          </p:cNvSpPr>
          <p:nvPr>
            <p:ph idx="1"/>
          </p:nvPr>
        </p:nvSpPr>
        <p:spPr/>
        <p:txBody>
          <a:bodyPr>
            <a:normAutofit/>
          </a:bodyPr>
          <a:lstStyle/>
          <a:p>
            <a:r>
              <a:rPr lang="en-US" b="1" dirty="0"/>
              <a:t>Install NODEJS </a:t>
            </a:r>
          </a:p>
          <a:p>
            <a:pPr lvl="1"/>
            <a:r>
              <a:rPr lang="en-US" b="1" dirty="0">
                <a:hlinkClick r:id="rId2"/>
              </a:rPr>
              <a:t>https://nodejs.org/dist/v21.6.1/node-v21.6.1-x64.msi</a:t>
            </a:r>
            <a:endParaRPr lang="en-US" b="1" dirty="0"/>
          </a:p>
          <a:p>
            <a:r>
              <a:rPr lang="en-US" b="1" dirty="0"/>
              <a:t>Install </a:t>
            </a:r>
            <a:r>
              <a:rPr lang="en-US" b="1" dirty="0" err="1"/>
              <a:t>VSCode</a:t>
            </a:r>
            <a:endParaRPr lang="en-US" b="1" dirty="0"/>
          </a:p>
          <a:p>
            <a:pPr lvl="1"/>
            <a:r>
              <a:rPr lang="en-US" b="1" dirty="0"/>
              <a:t>Open Microsoft Store and Search </a:t>
            </a:r>
            <a:r>
              <a:rPr lang="en-US" b="1" dirty="0" err="1"/>
              <a:t>VSCode</a:t>
            </a:r>
            <a:endParaRPr lang="en-US" b="1" dirty="0"/>
          </a:p>
          <a:p>
            <a:pPr lvl="1"/>
            <a:r>
              <a:rPr lang="en-US" b="1" dirty="0"/>
              <a:t>Alternative: Open </a:t>
            </a:r>
            <a:r>
              <a:rPr lang="en-US" b="1" dirty="0">
                <a:hlinkClick r:id="rId3"/>
              </a:rPr>
              <a:t>https://code.visualstudio.com/</a:t>
            </a:r>
            <a:r>
              <a:rPr lang="en-US" b="1" dirty="0"/>
              <a:t> , download and install.</a:t>
            </a:r>
          </a:p>
          <a:p>
            <a:r>
              <a:rPr lang="en-US" b="1" dirty="0"/>
              <a:t>Open </a:t>
            </a:r>
            <a:r>
              <a:rPr lang="en-US" b="1" dirty="0" err="1"/>
              <a:t>Powershell</a:t>
            </a:r>
            <a:r>
              <a:rPr lang="en-US" b="1" dirty="0"/>
              <a:t> in Administrator Mode</a:t>
            </a:r>
          </a:p>
          <a:p>
            <a:pPr lvl="1"/>
            <a:r>
              <a:rPr lang="en-US" b="1" dirty="0"/>
              <a:t>Run “Set-</a:t>
            </a:r>
            <a:r>
              <a:rPr lang="en-US" b="1" dirty="0" err="1"/>
              <a:t>ExecutionPolicy</a:t>
            </a:r>
            <a:r>
              <a:rPr lang="en-US" b="1" dirty="0"/>
              <a:t> </a:t>
            </a:r>
            <a:r>
              <a:rPr lang="en-US" b="1" dirty="0" err="1"/>
              <a:t>RemoteSigned</a:t>
            </a:r>
            <a:r>
              <a:rPr lang="en-US" b="1" dirty="0"/>
              <a:t>”</a:t>
            </a:r>
          </a:p>
          <a:p>
            <a:r>
              <a:rPr lang="en-US" b="1" dirty="0"/>
              <a:t>Install TypeScript</a:t>
            </a:r>
          </a:p>
          <a:p>
            <a:pPr lvl="1"/>
            <a:r>
              <a:rPr lang="en-US" b="1" dirty="0" err="1"/>
              <a:t>npm</a:t>
            </a:r>
            <a:r>
              <a:rPr lang="en-US" b="1" dirty="0"/>
              <a:t> install -g typescript</a:t>
            </a:r>
          </a:p>
          <a:p>
            <a:endParaRPr lang="en-US" dirty="0"/>
          </a:p>
        </p:txBody>
      </p:sp>
    </p:spTree>
    <p:extLst>
      <p:ext uri="{BB962C8B-B14F-4D97-AF65-F5344CB8AC3E}">
        <p14:creationId xmlns:p14="http://schemas.microsoft.com/office/powerpoint/2010/main" val="165055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8E7-22AF-3768-871C-1C7978EB7B42}"/>
              </a:ext>
            </a:extLst>
          </p:cNvPr>
          <p:cNvSpPr>
            <a:spLocks noGrp="1"/>
          </p:cNvSpPr>
          <p:nvPr>
            <p:ph type="title"/>
          </p:nvPr>
        </p:nvSpPr>
        <p:spPr/>
        <p:txBody>
          <a:bodyPr/>
          <a:lstStyle/>
          <a:p>
            <a:r>
              <a:rPr lang="en-US" dirty="0"/>
              <a:t>Setting Up Typescript(Debian/Ubuntu)</a:t>
            </a:r>
          </a:p>
        </p:txBody>
      </p:sp>
      <p:sp>
        <p:nvSpPr>
          <p:cNvPr id="3" name="Content Placeholder 2">
            <a:extLst>
              <a:ext uri="{FF2B5EF4-FFF2-40B4-BE49-F238E27FC236}">
                <a16:creationId xmlns:a16="http://schemas.microsoft.com/office/drawing/2014/main" id="{9EF8D277-F064-AB10-1D87-37BEF99BD63C}"/>
              </a:ext>
            </a:extLst>
          </p:cNvPr>
          <p:cNvSpPr>
            <a:spLocks noGrp="1"/>
          </p:cNvSpPr>
          <p:nvPr>
            <p:ph idx="1"/>
          </p:nvPr>
        </p:nvSpPr>
        <p:spPr/>
        <p:txBody>
          <a:bodyPr>
            <a:normAutofit fontScale="70000" lnSpcReduction="20000"/>
          </a:bodyPr>
          <a:lstStyle/>
          <a:p>
            <a:r>
              <a:rPr lang="en-US" b="1" dirty="0"/>
              <a:t>Install NODEJS </a:t>
            </a:r>
          </a:p>
          <a:p>
            <a:pPr marL="457200" lvl="1" indent="0">
              <a:buNone/>
            </a:pPr>
            <a:r>
              <a:rPr lang="en-US" b="1" dirty="0" err="1"/>
              <a:t>sudo</a:t>
            </a:r>
            <a:r>
              <a:rPr lang="en-US" b="1" dirty="0"/>
              <a:t> apt update</a:t>
            </a:r>
          </a:p>
          <a:p>
            <a:pPr marL="457200" lvl="1" indent="0">
              <a:buNone/>
            </a:pPr>
            <a:r>
              <a:rPr lang="en-US" b="1" dirty="0" err="1"/>
              <a:t>sudo</a:t>
            </a:r>
            <a:r>
              <a:rPr lang="en-US" b="1" dirty="0"/>
              <a:t> apt install </a:t>
            </a:r>
            <a:r>
              <a:rPr lang="en-US" b="1" dirty="0" err="1"/>
              <a:t>nodejs</a:t>
            </a:r>
            <a:endParaRPr lang="en-US" b="1" dirty="0"/>
          </a:p>
          <a:p>
            <a:pPr marL="457200" lvl="1" indent="0">
              <a:buNone/>
            </a:pPr>
            <a:r>
              <a:rPr lang="en-US" b="1" dirty="0" err="1"/>
              <a:t>sudo</a:t>
            </a:r>
            <a:r>
              <a:rPr lang="en-US" b="1" dirty="0"/>
              <a:t> apt install </a:t>
            </a:r>
            <a:r>
              <a:rPr lang="en-US" b="1" dirty="0" err="1"/>
              <a:t>npm</a:t>
            </a:r>
            <a:endParaRPr lang="en-US" b="1" dirty="0"/>
          </a:p>
          <a:p>
            <a:r>
              <a:rPr lang="en-US" b="1" dirty="0"/>
              <a:t>Install </a:t>
            </a:r>
            <a:r>
              <a:rPr lang="en-US" b="1" dirty="0" err="1"/>
              <a:t>VSCode</a:t>
            </a:r>
            <a:r>
              <a:rPr lang="en-US" b="1" dirty="0"/>
              <a:t> (From Repository)</a:t>
            </a:r>
          </a:p>
          <a:p>
            <a:pPr marL="457200" lvl="1" indent="0">
              <a:buNone/>
            </a:pPr>
            <a:r>
              <a:rPr lang="en-US" b="1" dirty="0" err="1"/>
              <a:t>sudo</a:t>
            </a:r>
            <a:r>
              <a:rPr lang="en-US" b="1" dirty="0"/>
              <a:t> apt update</a:t>
            </a:r>
          </a:p>
          <a:p>
            <a:pPr marL="457200" lvl="1" indent="0">
              <a:buNone/>
            </a:pPr>
            <a:r>
              <a:rPr lang="en-US" b="1" dirty="0" err="1"/>
              <a:t>sudo</a:t>
            </a:r>
            <a:r>
              <a:rPr lang="en-US" b="1" dirty="0"/>
              <a:t> apt install software-properties-common apt-transport-https </a:t>
            </a:r>
            <a:r>
              <a:rPr lang="en-US" b="1" dirty="0" err="1"/>
              <a:t>wget</a:t>
            </a:r>
            <a:endParaRPr lang="en-US" b="1" dirty="0"/>
          </a:p>
          <a:p>
            <a:pPr marL="457200" lvl="1" indent="0">
              <a:buNone/>
            </a:pPr>
            <a:r>
              <a:rPr lang="en-US" b="1" dirty="0" err="1"/>
              <a:t>wget</a:t>
            </a:r>
            <a:r>
              <a:rPr lang="en-US" b="1" dirty="0"/>
              <a:t> -q https://packages.microsoft.com/keys/microsoft.asc -O- | </a:t>
            </a:r>
            <a:r>
              <a:rPr lang="en-US" b="1" dirty="0" err="1"/>
              <a:t>sudo</a:t>
            </a:r>
            <a:r>
              <a:rPr lang="en-US" b="1" dirty="0"/>
              <a:t> apt-key add -</a:t>
            </a:r>
          </a:p>
          <a:p>
            <a:pPr marL="457200" lvl="1" indent="0">
              <a:buNone/>
            </a:pPr>
            <a:r>
              <a:rPr lang="en-US" b="1" dirty="0" err="1"/>
              <a:t>sudo</a:t>
            </a:r>
            <a:r>
              <a:rPr lang="en-US" b="1" dirty="0"/>
              <a:t> add-apt-repository "deb [arch=amd64] https://packages.microsoft.com/repos/vscode stable main"</a:t>
            </a:r>
          </a:p>
          <a:p>
            <a:pPr marL="457200" lvl="1" indent="0">
              <a:buNone/>
            </a:pPr>
            <a:r>
              <a:rPr lang="en-US" b="1" dirty="0" err="1"/>
              <a:t>sudo</a:t>
            </a:r>
            <a:r>
              <a:rPr lang="en-US" b="1" dirty="0"/>
              <a:t> apt update</a:t>
            </a:r>
          </a:p>
          <a:p>
            <a:pPr marL="457200" lvl="1" indent="0">
              <a:buNone/>
            </a:pPr>
            <a:r>
              <a:rPr lang="en-US" b="1" dirty="0" err="1"/>
              <a:t>sudo</a:t>
            </a:r>
            <a:r>
              <a:rPr lang="en-US" b="1" dirty="0"/>
              <a:t> apt install code</a:t>
            </a:r>
          </a:p>
          <a:p>
            <a:r>
              <a:rPr lang="en-US" b="1" dirty="0"/>
              <a:t>Install </a:t>
            </a:r>
            <a:r>
              <a:rPr lang="en-US" b="1" dirty="0" err="1"/>
              <a:t>VSCode</a:t>
            </a:r>
            <a:r>
              <a:rPr lang="en-US" b="1" dirty="0"/>
              <a:t> from Snap Repositories</a:t>
            </a:r>
          </a:p>
          <a:p>
            <a:pPr marL="457200" lvl="1" indent="0">
              <a:buNone/>
            </a:pPr>
            <a:r>
              <a:rPr lang="en-US" b="1" dirty="0" err="1"/>
              <a:t>sudo</a:t>
            </a:r>
            <a:r>
              <a:rPr lang="en-US" b="1" dirty="0"/>
              <a:t> snap install --classic code</a:t>
            </a:r>
          </a:p>
          <a:p>
            <a:r>
              <a:rPr lang="en-US" b="1" dirty="0"/>
              <a:t>Install TypeScript</a:t>
            </a:r>
          </a:p>
          <a:p>
            <a:pPr marL="457200" lvl="1" indent="0">
              <a:buNone/>
            </a:pPr>
            <a:r>
              <a:rPr lang="en-US" b="1" dirty="0" err="1"/>
              <a:t>sudo</a:t>
            </a:r>
            <a:r>
              <a:rPr lang="en-US" b="1" dirty="0"/>
              <a:t> </a:t>
            </a:r>
            <a:r>
              <a:rPr lang="en-US" b="1" dirty="0" err="1"/>
              <a:t>npm</a:t>
            </a:r>
            <a:r>
              <a:rPr lang="en-US" b="1" dirty="0"/>
              <a:t> install -g typescript</a:t>
            </a:r>
            <a:endParaRPr lang="en-US" dirty="0"/>
          </a:p>
        </p:txBody>
      </p:sp>
    </p:spTree>
    <p:extLst>
      <p:ext uri="{BB962C8B-B14F-4D97-AF65-F5344CB8AC3E}">
        <p14:creationId xmlns:p14="http://schemas.microsoft.com/office/powerpoint/2010/main" val="4104688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34B8-E014-FED9-13E4-E31109054130}"/>
              </a:ext>
            </a:extLst>
          </p:cNvPr>
          <p:cNvSpPr>
            <a:spLocks noGrp="1"/>
          </p:cNvSpPr>
          <p:nvPr>
            <p:ph type="title"/>
          </p:nvPr>
        </p:nvSpPr>
        <p:spPr/>
        <p:txBody>
          <a:bodyPr/>
          <a:lstStyle/>
          <a:p>
            <a:r>
              <a:rPr lang="en-US" dirty="0"/>
              <a:t>Create a new TypeScript Project:</a:t>
            </a:r>
          </a:p>
        </p:txBody>
      </p:sp>
      <p:sp>
        <p:nvSpPr>
          <p:cNvPr id="3" name="Content Placeholder 2">
            <a:extLst>
              <a:ext uri="{FF2B5EF4-FFF2-40B4-BE49-F238E27FC236}">
                <a16:creationId xmlns:a16="http://schemas.microsoft.com/office/drawing/2014/main" id="{1B5AB1B3-2B73-71F6-E7A0-92772BF5452E}"/>
              </a:ext>
            </a:extLst>
          </p:cNvPr>
          <p:cNvSpPr>
            <a:spLocks noGrp="1"/>
          </p:cNvSpPr>
          <p:nvPr>
            <p:ph idx="1"/>
          </p:nvPr>
        </p:nvSpPr>
        <p:spPr/>
        <p:txBody>
          <a:bodyPr/>
          <a:lstStyle/>
          <a:p>
            <a:r>
              <a:rPr lang="en-US" b="1" dirty="0"/>
              <a:t>Open Command Prompt/PowerShell in Windows or Linux Shell in Ubuntu</a:t>
            </a:r>
          </a:p>
          <a:p>
            <a:pPr marL="457200" lvl="1" indent="0">
              <a:buNone/>
            </a:pPr>
            <a:r>
              <a:rPr lang="en-US" b="1" dirty="0" err="1"/>
              <a:t>mkdir</a:t>
            </a:r>
            <a:r>
              <a:rPr lang="en-US" b="1" dirty="0"/>
              <a:t> &lt;</a:t>
            </a:r>
            <a:r>
              <a:rPr lang="en-US" b="1" dirty="0" err="1"/>
              <a:t>project_folder_name</a:t>
            </a:r>
            <a:r>
              <a:rPr lang="en-US" b="1" dirty="0"/>
              <a:t>&gt;</a:t>
            </a:r>
          </a:p>
          <a:p>
            <a:pPr marL="457200" lvl="1" indent="0">
              <a:buNone/>
            </a:pPr>
            <a:r>
              <a:rPr lang="en-US" b="1" dirty="0"/>
              <a:t>cd &lt;</a:t>
            </a:r>
            <a:r>
              <a:rPr lang="en-US" b="1" dirty="0" err="1"/>
              <a:t>project_folder_name</a:t>
            </a:r>
            <a:r>
              <a:rPr lang="en-US" b="1" dirty="0"/>
              <a:t>&gt;</a:t>
            </a:r>
          </a:p>
          <a:p>
            <a:pPr marL="457200" lvl="1" indent="0">
              <a:buNone/>
            </a:pPr>
            <a:r>
              <a:rPr lang="en-US" b="1" dirty="0" err="1"/>
              <a:t>mkdir</a:t>
            </a:r>
            <a:r>
              <a:rPr lang="en-US" b="1" dirty="0"/>
              <a:t> </a:t>
            </a:r>
            <a:r>
              <a:rPr lang="en-US" b="1" dirty="0" err="1"/>
              <a:t>src</a:t>
            </a:r>
            <a:r>
              <a:rPr lang="en-US" b="1" dirty="0"/>
              <a:t> //for source </a:t>
            </a:r>
            <a:r>
              <a:rPr lang="en-US" b="1" dirty="0" err="1"/>
              <a:t>ts</a:t>
            </a:r>
            <a:r>
              <a:rPr lang="en-US" b="1" dirty="0"/>
              <a:t> files</a:t>
            </a:r>
          </a:p>
          <a:p>
            <a:pPr marL="457200" lvl="1" indent="0">
              <a:buNone/>
            </a:pPr>
            <a:r>
              <a:rPr lang="en-US" b="1" dirty="0" err="1"/>
              <a:t>npm</a:t>
            </a:r>
            <a:r>
              <a:rPr lang="en-US" b="1" dirty="0"/>
              <a:t> </a:t>
            </a:r>
            <a:r>
              <a:rPr lang="en-US" b="1" dirty="0" err="1"/>
              <a:t>init</a:t>
            </a:r>
            <a:r>
              <a:rPr lang="en-US" b="1" dirty="0"/>
              <a:t> -y //for </a:t>
            </a:r>
            <a:r>
              <a:rPr lang="en-US" b="1" dirty="0" err="1"/>
              <a:t>initilizing</a:t>
            </a:r>
            <a:r>
              <a:rPr lang="en-US" b="1" dirty="0"/>
              <a:t> </a:t>
            </a:r>
            <a:r>
              <a:rPr lang="en-US" b="1" dirty="0" err="1"/>
              <a:t>package.json</a:t>
            </a:r>
            <a:endParaRPr lang="en-US" b="1" dirty="0"/>
          </a:p>
          <a:p>
            <a:pPr marL="457200" lvl="1" indent="0">
              <a:buNone/>
            </a:pPr>
            <a:r>
              <a:rPr lang="en-US" b="1" dirty="0" err="1"/>
              <a:t>tsc</a:t>
            </a:r>
            <a:r>
              <a:rPr lang="en-US" b="1" dirty="0"/>
              <a:t> -</a:t>
            </a:r>
            <a:r>
              <a:rPr lang="en-US" b="1" dirty="0" err="1"/>
              <a:t>init</a:t>
            </a:r>
            <a:r>
              <a:rPr lang="en-US" b="1" dirty="0"/>
              <a:t> //for </a:t>
            </a:r>
            <a:r>
              <a:rPr lang="en-US" b="1" dirty="0" err="1"/>
              <a:t>initilizing</a:t>
            </a:r>
            <a:r>
              <a:rPr lang="en-US" b="1" dirty="0"/>
              <a:t> typescript configuration</a:t>
            </a:r>
          </a:p>
        </p:txBody>
      </p:sp>
    </p:spTree>
    <p:extLst>
      <p:ext uri="{BB962C8B-B14F-4D97-AF65-F5344CB8AC3E}">
        <p14:creationId xmlns:p14="http://schemas.microsoft.com/office/powerpoint/2010/main" val="244891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67E1-3E11-038C-096F-E9D138FB33DD}"/>
              </a:ext>
            </a:extLst>
          </p:cNvPr>
          <p:cNvSpPr>
            <a:spLocks noGrp="1"/>
          </p:cNvSpPr>
          <p:nvPr>
            <p:ph type="title"/>
          </p:nvPr>
        </p:nvSpPr>
        <p:spPr/>
        <p:txBody>
          <a:bodyPr/>
          <a:lstStyle/>
          <a:p>
            <a:r>
              <a:rPr lang="en-US" dirty="0"/>
              <a:t>Configurations Updates for TypeScript</a:t>
            </a:r>
          </a:p>
        </p:txBody>
      </p:sp>
      <p:sp>
        <p:nvSpPr>
          <p:cNvPr id="3" name="Content Placeholder 2">
            <a:extLst>
              <a:ext uri="{FF2B5EF4-FFF2-40B4-BE49-F238E27FC236}">
                <a16:creationId xmlns:a16="http://schemas.microsoft.com/office/drawing/2014/main" id="{E164F771-A742-4008-5D6F-AEC682E75E73}"/>
              </a:ext>
            </a:extLst>
          </p:cNvPr>
          <p:cNvSpPr>
            <a:spLocks noGrp="1"/>
          </p:cNvSpPr>
          <p:nvPr>
            <p:ph idx="1"/>
          </p:nvPr>
        </p:nvSpPr>
        <p:spPr/>
        <p:txBody>
          <a:bodyPr>
            <a:normAutofit/>
          </a:bodyPr>
          <a:lstStyle/>
          <a:p>
            <a:r>
              <a:rPr lang="en-US" b="1" dirty="0"/>
              <a:t>Open </a:t>
            </a:r>
            <a:r>
              <a:rPr lang="en-US" b="1" dirty="0" err="1"/>
              <a:t>package.json</a:t>
            </a:r>
            <a:r>
              <a:rPr lang="en-US" b="1" dirty="0"/>
              <a:t> and add</a:t>
            </a:r>
          </a:p>
          <a:p>
            <a:pPr marL="457200" lvl="1" indent="0">
              <a:buNone/>
            </a:pPr>
            <a:r>
              <a:rPr lang="en-US" b="1" dirty="0"/>
              <a:t>"type": "module",</a:t>
            </a:r>
          </a:p>
          <a:p>
            <a:pPr marL="457200" lvl="1" indent="0">
              <a:buNone/>
            </a:pPr>
            <a:r>
              <a:rPr lang="en-US" b="1" dirty="0"/>
              <a:t>"bin": { "&lt;</a:t>
            </a:r>
            <a:r>
              <a:rPr lang="en-US" b="1" dirty="0" err="1"/>
              <a:t>package_name</a:t>
            </a:r>
            <a:r>
              <a:rPr lang="en-US" b="1" dirty="0"/>
              <a:t>&gt;": "./bin/&lt;</a:t>
            </a:r>
            <a:r>
              <a:rPr lang="en-US" b="1" dirty="0" err="1"/>
              <a:t>output_js_file</a:t>
            </a:r>
            <a:r>
              <a:rPr lang="en-US" b="1" dirty="0"/>
              <a:t>&gt;.</a:t>
            </a:r>
            <a:r>
              <a:rPr lang="en-US" b="1" dirty="0" err="1"/>
              <a:t>js</a:t>
            </a:r>
            <a:r>
              <a:rPr lang="en-US" b="1" dirty="0"/>
              <a:t>" }//executable path for </a:t>
            </a:r>
            <a:r>
              <a:rPr lang="en-US" b="1" dirty="0" err="1"/>
              <a:t>js</a:t>
            </a:r>
            <a:r>
              <a:rPr lang="en-US" b="1" dirty="0"/>
              <a:t> file for NPX</a:t>
            </a:r>
          </a:p>
          <a:p>
            <a:pPr marL="457200" lvl="1" indent="0">
              <a:buNone/>
            </a:pPr>
            <a:r>
              <a:rPr lang="en-US" b="1" dirty="0"/>
              <a:t>Open </a:t>
            </a:r>
            <a:r>
              <a:rPr lang="en-US" b="1" dirty="0" err="1"/>
              <a:t>tsconfig.json</a:t>
            </a:r>
            <a:r>
              <a:rPr lang="en-US" b="1" dirty="0"/>
              <a:t> and update the following parameters</a:t>
            </a:r>
          </a:p>
          <a:p>
            <a:pPr marL="457200" lvl="1" indent="0">
              <a:buNone/>
            </a:pPr>
            <a:r>
              <a:rPr lang="en-US" b="1" dirty="0"/>
              <a:t>"target": "ES2022",</a:t>
            </a:r>
          </a:p>
          <a:p>
            <a:pPr marL="457200" lvl="1" indent="0">
              <a:buNone/>
            </a:pPr>
            <a:r>
              <a:rPr lang="en-US" b="1" dirty="0"/>
              <a:t>"module": "</a:t>
            </a:r>
            <a:r>
              <a:rPr lang="en-US" b="1" dirty="0" err="1"/>
              <a:t>NodeNext</a:t>
            </a:r>
            <a:r>
              <a:rPr lang="en-US" b="1" dirty="0"/>
              <a:t>",</a:t>
            </a:r>
          </a:p>
          <a:p>
            <a:pPr marL="457200" lvl="1" indent="0">
              <a:buNone/>
            </a:pPr>
            <a:r>
              <a:rPr lang="en-US" b="1" dirty="0"/>
              <a:t>"</a:t>
            </a:r>
            <a:r>
              <a:rPr lang="en-US" b="1" dirty="0" err="1"/>
              <a:t>moduleResolution</a:t>
            </a:r>
            <a:r>
              <a:rPr lang="en-US" b="1" dirty="0"/>
              <a:t>": "</a:t>
            </a:r>
            <a:r>
              <a:rPr lang="en-US" b="1" dirty="0" err="1"/>
              <a:t>NodeNext</a:t>
            </a:r>
            <a:r>
              <a:rPr lang="en-US" b="1" dirty="0"/>
              <a:t>",</a:t>
            </a:r>
          </a:p>
          <a:p>
            <a:pPr marL="457200" lvl="1" indent="0">
              <a:buNone/>
            </a:pPr>
            <a:r>
              <a:rPr lang="en-US" b="1" dirty="0"/>
              <a:t>"</a:t>
            </a:r>
            <a:r>
              <a:rPr lang="en-US" b="1" dirty="0" err="1"/>
              <a:t>outDir</a:t>
            </a:r>
            <a:r>
              <a:rPr lang="en-US" b="1" dirty="0"/>
              <a:t>": "./bin",//this will output all the </a:t>
            </a:r>
            <a:r>
              <a:rPr lang="en-US" b="1" dirty="0" err="1"/>
              <a:t>transpiled</a:t>
            </a:r>
            <a:r>
              <a:rPr lang="en-US" b="1" dirty="0"/>
              <a:t> JS files in </a:t>
            </a:r>
            <a:r>
              <a:rPr lang="en-US" b="1" dirty="0" err="1"/>
              <a:t>outdir</a:t>
            </a:r>
            <a:r>
              <a:rPr lang="en-US" b="1" dirty="0"/>
              <a:t> folder.</a:t>
            </a:r>
          </a:p>
        </p:txBody>
      </p:sp>
    </p:spTree>
    <p:extLst>
      <p:ext uri="{BB962C8B-B14F-4D97-AF65-F5344CB8AC3E}">
        <p14:creationId xmlns:p14="http://schemas.microsoft.com/office/powerpoint/2010/main" val="200521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1A46A5-BA79-3E55-EBE6-F7C5A469D457}"/>
              </a:ext>
            </a:extLst>
          </p:cNvPr>
          <p:cNvSpPr>
            <a:spLocks noGrp="1"/>
          </p:cNvSpPr>
          <p:nvPr>
            <p:ph type="ctrTitle"/>
          </p:nvPr>
        </p:nvSpPr>
        <p:spPr/>
        <p:txBody>
          <a:bodyPr/>
          <a:lstStyle/>
          <a:p>
            <a:r>
              <a:rPr lang="en-US" dirty="0"/>
              <a:t>Hello World</a:t>
            </a:r>
          </a:p>
        </p:txBody>
      </p:sp>
      <p:sp>
        <p:nvSpPr>
          <p:cNvPr id="5" name="Subtitle 4">
            <a:extLst>
              <a:ext uri="{FF2B5EF4-FFF2-40B4-BE49-F238E27FC236}">
                <a16:creationId xmlns:a16="http://schemas.microsoft.com/office/drawing/2014/main" id="{C2F7904B-7A13-6F5D-4B8B-E3C075A583AE}"/>
              </a:ext>
            </a:extLst>
          </p:cNvPr>
          <p:cNvSpPr>
            <a:spLocks noGrp="1"/>
          </p:cNvSpPr>
          <p:nvPr>
            <p:ph type="subTitle" idx="1"/>
          </p:nvPr>
        </p:nvSpPr>
        <p:spPr>
          <a:xfrm>
            <a:off x="1154954" y="4777380"/>
            <a:ext cx="10069305" cy="861420"/>
          </a:xfrm>
        </p:spPr>
        <p:txBody>
          <a:bodyPr>
            <a:normAutofit fontScale="92500" lnSpcReduction="20000"/>
          </a:bodyPr>
          <a:lstStyle/>
          <a:p>
            <a:r>
              <a:rPr lang="en-US" dirty="0"/>
              <a:t>How to write a program using vscode and typescript</a:t>
            </a:r>
          </a:p>
          <a:p>
            <a:r>
              <a:rPr lang="en-US" dirty="0"/>
              <a:t>https://github.com/panaverse/learn-typescript/tree/master/step00_helloworld</a:t>
            </a:r>
          </a:p>
        </p:txBody>
      </p:sp>
    </p:spTree>
    <p:extLst>
      <p:ext uri="{BB962C8B-B14F-4D97-AF65-F5344CB8AC3E}">
        <p14:creationId xmlns:p14="http://schemas.microsoft.com/office/powerpoint/2010/main" val="1850465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2F1D-B21D-7AB3-92DD-A2403A90424E}"/>
              </a:ext>
            </a:extLst>
          </p:cNvPr>
          <p:cNvSpPr>
            <a:spLocks noGrp="1"/>
          </p:cNvSpPr>
          <p:nvPr>
            <p:ph type="title"/>
          </p:nvPr>
        </p:nvSpPr>
        <p:spPr/>
        <p:txBody>
          <a:bodyPr/>
          <a:lstStyle/>
          <a:p>
            <a:r>
              <a:rPr lang="en-US" dirty="0"/>
              <a:t>Hello World Example:</a:t>
            </a:r>
          </a:p>
        </p:txBody>
      </p:sp>
      <p:sp>
        <p:nvSpPr>
          <p:cNvPr id="3" name="Content Placeholder 2">
            <a:extLst>
              <a:ext uri="{FF2B5EF4-FFF2-40B4-BE49-F238E27FC236}">
                <a16:creationId xmlns:a16="http://schemas.microsoft.com/office/drawing/2014/main" id="{D8F71FC2-FDC7-F833-7E7A-BB1FB1D329A0}"/>
              </a:ext>
            </a:extLst>
          </p:cNvPr>
          <p:cNvSpPr>
            <a:spLocks noGrp="1"/>
          </p:cNvSpPr>
          <p:nvPr>
            <p:ph idx="1"/>
          </p:nvPr>
        </p:nvSpPr>
        <p:spPr/>
        <p:txBody>
          <a:bodyPr>
            <a:normAutofit lnSpcReduction="10000"/>
          </a:bodyPr>
          <a:lstStyle/>
          <a:p>
            <a:r>
              <a:rPr lang="en-US" b="1" dirty="0"/>
              <a:t>Step 1: Create a TypeScript file (e.g., </a:t>
            </a:r>
            <a:r>
              <a:rPr lang="en-US" b="1" dirty="0" err="1"/>
              <a:t>hello.ts</a:t>
            </a:r>
            <a:r>
              <a:rPr lang="en-US" b="1" dirty="0"/>
              <a:t>):</a:t>
            </a:r>
          </a:p>
          <a:p>
            <a:pPr marL="457200" lvl="1" indent="0">
              <a:buNone/>
            </a:pPr>
            <a:r>
              <a:rPr lang="en-US" b="1" dirty="0"/>
              <a:t>// </a:t>
            </a:r>
            <a:r>
              <a:rPr lang="en-US" b="1" dirty="0" err="1"/>
              <a:t>hello.ts</a:t>
            </a:r>
            <a:endParaRPr lang="en-US" b="1" dirty="0"/>
          </a:p>
          <a:p>
            <a:pPr marL="457200" lvl="1" indent="0">
              <a:buNone/>
            </a:pPr>
            <a:r>
              <a:rPr lang="en-US" b="1" dirty="0"/>
              <a:t>let greeting: string = "Hello, World!";</a:t>
            </a:r>
          </a:p>
          <a:p>
            <a:pPr marL="457200" lvl="1" indent="0">
              <a:buNone/>
            </a:pPr>
            <a:r>
              <a:rPr lang="en-US" b="1" dirty="0"/>
              <a:t>console.log(greeting);</a:t>
            </a:r>
          </a:p>
          <a:p>
            <a:r>
              <a:rPr lang="en-US" b="1" dirty="0"/>
              <a:t>Step 2: Compile the TypeScript file to JavaScript:</a:t>
            </a:r>
          </a:p>
          <a:p>
            <a:pPr lvl="1"/>
            <a:r>
              <a:rPr lang="en-US" b="1" dirty="0" err="1"/>
              <a:t>tsc</a:t>
            </a:r>
            <a:r>
              <a:rPr lang="en-US" b="1" dirty="0"/>
              <a:t> </a:t>
            </a:r>
            <a:r>
              <a:rPr lang="en-US" b="1" dirty="0" err="1"/>
              <a:t>hello.ts</a:t>
            </a:r>
            <a:endParaRPr lang="en-US" b="1" dirty="0"/>
          </a:p>
          <a:p>
            <a:pPr lvl="1"/>
            <a:r>
              <a:rPr lang="en-US" b="1" dirty="0"/>
              <a:t>This will generate a hello.js file.</a:t>
            </a:r>
          </a:p>
          <a:p>
            <a:r>
              <a:rPr lang="en-US" b="1" dirty="0"/>
              <a:t>Step 3: Run the JavaScript file using Node.js:</a:t>
            </a:r>
          </a:p>
          <a:p>
            <a:pPr lvl="1"/>
            <a:r>
              <a:rPr lang="en-US" b="1" dirty="0"/>
              <a:t>node hello.js</a:t>
            </a:r>
          </a:p>
          <a:p>
            <a:r>
              <a:rPr lang="en-US" b="1" dirty="0"/>
              <a:t>You should see the output:</a:t>
            </a:r>
          </a:p>
          <a:p>
            <a:pPr lvl="1"/>
            <a:r>
              <a:rPr lang="en-US" b="1" dirty="0"/>
              <a:t>Hello, World!</a:t>
            </a:r>
          </a:p>
        </p:txBody>
      </p:sp>
    </p:spTree>
    <p:extLst>
      <p:ext uri="{BB962C8B-B14F-4D97-AF65-F5344CB8AC3E}">
        <p14:creationId xmlns:p14="http://schemas.microsoft.com/office/powerpoint/2010/main" val="211049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A10D-2A6F-F48E-B034-5EA29A964A41}"/>
              </a:ext>
            </a:extLst>
          </p:cNvPr>
          <p:cNvSpPr>
            <a:spLocks noGrp="1"/>
          </p:cNvSpPr>
          <p:nvPr>
            <p:ph type="title"/>
          </p:nvPr>
        </p:nvSpPr>
        <p:spPr/>
        <p:txBody>
          <a:bodyPr/>
          <a:lstStyle/>
          <a:p>
            <a:r>
              <a:rPr lang="en-US" b="1" dirty="0"/>
              <a:t>Profile Summary: Faisal Masood Khan</a:t>
            </a:r>
          </a:p>
        </p:txBody>
      </p:sp>
      <p:sp>
        <p:nvSpPr>
          <p:cNvPr id="3" name="Content Placeholder 2">
            <a:extLst>
              <a:ext uri="{FF2B5EF4-FFF2-40B4-BE49-F238E27FC236}">
                <a16:creationId xmlns:a16="http://schemas.microsoft.com/office/drawing/2014/main" id="{A7CDD6E2-9F2E-5FCD-B2D8-74578E984E50}"/>
              </a:ext>
            </a:extLst>
          </p:cNvPr>
          <p:cNvSpPr>
            <a:spLocks noGrp="1"/>
          </p:cNvSpPr>
          <p:nvPr>
            <p:ph idx="1"/>
          </p:nvPr>
        </p:nvSpPr>
        <p:spPr>
          <a:xfrm>
            <a:off x="1154954" y="2603500"/>
            <a:ext cx="8825659" cy="4067644"/>
          </a:xfrm>
        </p:spPr>
        <p:txBody>
          <a:bodyPr>
            <a:normAutofit/>
          </a:bodyPr>
          <a:lstStyle/>
          <a:p>
            <a:r>
              <a:rPr lang="en-US" b="1" dirty="0"/>
              <a:t>23 Years of Experience in Software and Fintech Industry</a:t>
            </a:r>
          </a:p>
          <a:p>
            <a:r>
              <a:rPr lang="en-US" b="1" dirty="0"/>
              <a:t>Over 15 Years of Experience in Technical/Management Position</a:t>
            </a:r>
          </a:p>
          <a:p>
            <a:r>
              <a:rPr lang="en-US" b="1" dirty="0"/>
              <a:t>Currently working as Head of Engineering(Pakistan) for </a:t>
            </a:r>
            <a:r>
              <a:rPr lang="en-US" b="1" dirty="0" err="1"/>
              <a:t>Zood</a:t>
            </a:r>
            <a:r>
              <a:rPr lang="en-US" b="1" dirty="0"/>
              <a:t>.</a:t>
            </a:r>
          </a:p>
          <a:p>
            <a:pPr lvl="1"/>
            <a:r>
              <a:rPr lang="en-US" b="1" dirty="0">
                <a:hlinkClick r:id="rId2"/>
              </a:rPr>
              <a:t>https://www.zood.biz/</a:t>
            </a:r>
            <a:endParaRPr lang="en-US" b="1" dirty="0"/>
          </a:p>
          <a:p>
            <a:r>
              <a:rPr lang="en-US" b="1" dirty="0"/>
              <a:t>Active Software Developer for last 23 Years.</a:t>
            </a:r>
          </a:p>
          <a:p>
            <a:r>
              <a:rPr lang="en-US" b="1" dirty="0"/>
              <a:t>Visiting Faculty Member at </a:t>
            </a:r>
            <a:r>
              <a:rPr lang="en-US" b="1" dirty="0" err="1"/>
              <a:t>Umaer</a:t>
            </a:r>
            <a:r>
              <a:rPr lang="en-US" b="1" dirty="0"/>
              <a:t> Basha Institute of Information Technology (UBIT), University of Karachi(2007-2014).</a:t>
            </a:r>
          </a:p>
          <a:p>
            <a:r>
              <a:rPr lang="en-US" b="1" dirty="0"/>
              <a:t>Areas of Expertise:</a:t>
            </a:r>
          </a:p>
          <a:p>
            <a:pPr lvl="1"/>
            <a:r>
              <a:rPr lang="en-US" b="1" dirty="0"/>
              <a:t>Payments, FinTech, Banking and Finance, Branchless Banking, Software Engineering and Architecture, Application Desing, UI/UX Invision, Business Intelligence.</a:t>
            </a:r>
          </a:p>
        </p:txBody>
      </p:sp>
      <p:pic>
        <p:nvPicPr>
          <p:cNvPr id="4" name="Picture 3">
            <a:extLst>
              <a:ext uri="{FF2B5EF4-FFF2-40B4-BE49-F238E27FC236}">
                <a16:creationId xmlns:a16="http://schemas.microsoft.com/office/drawing/2014/main" id="{86846029-DAF2-F0A0-12A6-9177AD5FA1D0}"/>
              </a:ext>
            </a:extLst>
          </p:cNvPr>
          <p:cNvPicPr>
            <a:picLocks noChangeAspect="1"/>
          </p:cNvPicPr>
          <p:nvPr/>
        </p:nvPicPr>
        <p:blipFill>
          <a:blip r:embed="rId3"/>
          <a:stretch>
            <a:fillRect/>
          </a:stretch>
        </p:blipFill>
        <p:spPr>
          <a:xfrm>
            <a:off x="10101977" y="2086664"/>
            <a:ext cx="1682850" cy="2330099"/>
          </a:xfrm>
          <a:prstGeom prst="rect">
            <a:avLst/>
          </a:prstGeom>
        </p:spPr>
      </p:pic>
      <p:pic>
        <p:nvPicPr>
          <p:cNvPr id="5" name="Picture 4">
            <a:extLst>
              <a:ext uri="{FF2B5EF4-FFF2-40B4-BE49-F238E27FC236}">
                <a16:creationId xmlns:a16="http://schemas.microsoft.com/office/drawing/2014/main" id="{4B844100-4E85-D838-E80E-73CC658A2164}"/>
              </a:ext>
            </a:extLst>
          </p:cNvPr>
          <p:cNvPicPr>
            <a:picLocks noChangeAspect="1"/>
          </p:cNvPicPr>
          <p:nvPr/>
        </p:nvPicPr>
        <p:blipFill>
          <a:blip r:embed="rId4"/>
          <a:stretch>
            <a:fillRect/>
          </a:stretch>
        </p:blipFill>
        <p:spPr>
          <a:xfrm>
            <a:off x="9981201" y="4416763"/>
            <a:ext cx="1924401" cy="1924401"/>
          </a:xfrm>
          <a:prstGeom prst="rect">
            <a:avLst/>
          </a:prstGeom>
        </p:spPr>
      </p:pic>
    </p:spTree>
    <p:extLst>
      <p:ext uri="{BB962C8B-B14F-4D97-AF65-F5344CB8AC3E}">
        <p14:creationId xmlns:p14="http://schemas.microsoft.com/office/powerpoint/2010/main" val="937730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9F177E-C309-9D6C-9EB7-82D7DD860A9E}"/>
              </a:ext>
            </a:extLst>
          </p:cNvPr>
          <p:cNvSpPr>
            <a:spLocks noGrp="1"/>
          </p:cNvSpPr>
          <p:nvPr>
            <p:ph type="ctrTitle"/>
          </p:nvPr>
        </p:nvSpPr>
        <p:spPr/>
        <p:txBody>
          <a:bodyPr/>
          <a:lstStyle/>
          <a:p>
            <a:r>
              <a:rPr lang="en-US" dirty="0"/>
              <a:t>What is JSON</a:t>
            </a:r>
          </a:p>
        </p:txBody>
      </p:sp>
      <p:sp>
        <p:nvSpPr>
          <p:cNvPr id="5" name="Subtitle 4">
            <a:extLst>
              <a:ext uri="{FF2B5EF4-FFF2-40B4-BE49-F238E27FC236}">
                <a16:creationId xmlns:a16="http://schemas.microsoft.com/office/drawing/2014/main" id="{339B1967-BFD3-F8A2-A50C-55BF74FEEF85}"/>
              </a:ext>
            </a:extLst>
          </p:cNvPr>
          <p:cNvSpPr>
            <a:spLocks noGrp="1"/>
          </p:cNvSpPr>
          <p:nvPr>
            <p:ph type="subTitle" idx="1"/>
          </p:nvPr>
        </p:nvSpPr>
        <p:spPr>
          <a:xfrm>
            <a:off x="1154954" y="4777380"/>
            <a:ext cx="10092165" cy="861420"/>
          </a:xfrm>
        </p:spPr>
        <p:txBody>
          <a:bodyPr>
            <a:normAutofit fontScale="92500" lnSpcReduction="20000"/>
          </a:bodyPr>
          <a:lstStyle/>
          <a:p>
            <a:r>
              <a:rPr lang="en-US" dirty="0"/>
              <a:t>JavaScript object notion</a:t>
            </a:r>
          </a:p>
          <a:p>
            <a:r>
              <a:rPr lang="en-US" dirty="0"/>
              <a:t>https://github.com/panaverse/learn-typescript/tree/master/step00a_json_objects</a:t>
            </a:r>
          </a:p>
        </p:txBody>
      </p:sp>
    </p:spTree>
    <p:extLst>
      <p:ext uri="{BB962C8B-B14F-4D97-AF65-F5344CB8AC3E}">
        <p14:creationId xmlns:p14="http://schemas.microsoft.com/office/powerpoint/2010/main" val="3994376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DAE8-6192-B42F-5F83-143489958043}"/>
              </a:ext>
            </a:extLst>
          </p:cNvPr>
          <p:cNvSpPr>
            <a:spLocks noGrp="1"/>
          </p:cNvSpPr>
          <p:nvPr>
            <p:ph type="title"/>
          </p:nvPr>
        </p:nvSpPr>
        <p:spPr/>
        <p:txBody>
          <a:bodyPr/>
          <a:lstStyle/>
          <a:p>
            <a:r>
              <a:rPr lang="en-US" dirty="0"/>
              <a:t>What is JSON(JavaScript Object Notion)</a:t>
            </a:r>
          </a:p>
        </p:txBody>
      </p:sp>
      <p:sp>
        <p:nvSpPr>
          <p:cNvPr id="3" name="Content Placeholder 2">
            <a:extLst>
              <a:ext uri="{FF2B5EF4-FFF2-40B4-BE49-F238E27FC236}">
                <a16:creationId xmlns:a16="http://schemas.microsoft.com/office/drawing/2014/main" id="{B0445309-75AC-4609-EAD4-C339C27BCFED}"/>
              </a:ext>
            </a:extLst>
          </p:cNvPr>
          <p:cNvSpPr>
            <a:spLocks noGrp="1"/>
          </p:cNvSpPr>
          <p:nvPr>
            <p:ph idx="1"/>
          </p:nvPr>
        </p:nvSpPr>
        <p:spPr/>
        <p:txBody>
          <a:bodyPr>
            <a:normAutofit lnSpcReduction="10000"/>
          </a:bodyPr>
          <a:lstStyle/>
          <a:p>
            <a:pPr algn="l">
              <a:buFont typeface="Wingdings" panose="05000000000000000000" pitchFamily="2" charset="2"/>
              <a:buChar char="Ø"/>
            </a:pPr>
            <a:r>
              <a:rPr lang="en-US" sz="2000" b="1" i="0" dirty="0">
                <a:solidFill>
                  <a:srgbClr val="111111"/>
                </a:solidFill>
                <a:effectLst/>
                <a:latin typeface="-apple-system"/>
              </a:rPr>
              <a:t>JSON is a text-based data format that is used to store and transfer data between different systems and languages.</a:t>
            </a:r>
          </a:p>
          <a:p>
            <a:pPr algn="l">
              <a:buFont typeface="Wingdings" panose="05000000000000000000" pitchFamily="2" charset="2"/>
              <a:buChar char="Ø"/>
            </a:pPr>
            <a:r>
              <a:rPr lang="en-US" sz="2000" b="1" i="0" dirty="0">
                <a:solidFill>
                  <a:srgbClr val="111111"/>
                </a:solidFill>
                <a:effectLst/>
                <a:latin typeface="-apple-system"/>
              </a:rPr>
              <a:t>JSON data consists of key/value pairs enclosed in curly braces, and can also contain arrays enclosed in square brackets.</a:t>
            </a:r>
          </a:p>
          <a:p>
            <a:pPr algn="l">
              <a:buFont typeface="Wingdings" panose="05000000000000000000" pitchFamily="2" charset="2"/>
              <a:buChar char="Ø"/>
            </a:pPr>
            <a:r>
              <a:rPr lang="en-US" sz="2000" b="1" i="0" dirty="0">
                <a:solidFill>
                  <a:srgbClr val="111111"/>
                </a:solidFill>
                <a:effectLst/>
                <a:latin typeface="-apple-system"/>
              </a:rPr>
              <a:t>JSON data can be accessed using dot notation or bracket notation.</a:t>
            </a:r>
          </a:p>
          <a:p>
            <a:pPr algn="l">
              <a:buFont typeface="Wingdings" panose="05000000000000000000" pitchFamily="2" charset="2"/>
              <a:buChar char="Ø"/>
            </a:pPr>
            <a:r>
              <a:rPr lang="en-US" sz="2000" b="1" i="0" dirty="0">
                <a:solidFill>
                  <a:srgbClr val="111111"/>
                </a:solidFill>
                <a:effectLst/>
                <a:latin typeface="-apple-system"/>
              </a:rPr>
              <a:t>JSON is commonly used for data interchange on the web, as it is easy to parse and use.</a:t>
            </a:r>
          </a:p>
          <a:p>
            <a:pPr algn="l">
              <a:buFont typeface="Wingdings" panose="05000000000000000000" pitchFamily="2" charset="2"/>
              <a:buChar char="Ø"/>
            </a:pPr>
            <a:r>
              <a:rPr lang="en-US" sz="2000" b="1" i="0" dirty="0">
                <a:solidFill>
                  <a:srgbClr val="111111"/>
                </a:solidFill>
                <a:effectLst/>
                <a:latin typeface="-apple-system"/>
              </a:rPr>
              <a:t>JSON is different from JavaScript objects, as JSON does not allow functions and requires double quotes for the keys.</a:t>
            </a:r>
          </a:p>
          <a:p>
            <a:pPr algn="l">
              <a:buFont typeface="Wingdings" panose="05000000000000000000" pitchFamily="2" charset="2"/>
              <a:buChar char="Ø"/>
            </a:pPr>
            <a:r>
              <a:rPr lang="en-US" sz="2000" b="1" i="0" dirty="0">
                <a:solidFill>
                  <a:srgbClr val="111111"/>
                </a:solidFill>
                <a:effectLst/>
                <a:latin typeface="-apple-system"/>
              </a:rPr>
              <a:t>JSON is language independent, meaning it can be created and used by other programming languages besides JavaScript.</a:t>
            </a:r>
          </a:p>
          <a:p>
            <a:pPr algn="l">
              <a:buFont typeface="Wingdings" panose="05000000000000000000" pitchFamily="2" charset="2"/>
              <a:buChar char="Ø"/>
            </a:pPr>
            <a:r>
              <a:rPr lang="en-US" sz="2000" b="1" i="0" dirty="0">
                <a:solidFill>
                  <a:srgbClr val="111111"/>
                </a:solidFill>
                <a:effectLst/>
                <a:latin typeface="-apple-system"/>
              </a:rPr>
              <a:t>JSON is a lightweight and flexible data format that can handle various types of data.</a:t>
            </a:r>
          </a:p>
          <a:p>
            <a:endParaRPr lang="en-US" dirty="0"/>
          </a:p>
        </p:txBody>
      </p:sp>
    </p:spTree>
    <p:extLst>
      <p:ext uri="{BB962C8B-B14F-4D97-AF65-F5344CB8AC3E}">
        <p14:creationId xmlns:p14="http://schemas.microsoft.com/office/powerpoint/2010/main" val="2806963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C7479-8836-6802-CC65-BBE31BB320EF}"/>
              </a:ext>
            </a:extLst>
          </p:cNvPr>
          <p:cNvSpPr>
            <a:spLocks noGrp="1"/>
          </p:cNvSpPr>
          <p:nvPr>
            <p:ph type="title"/>
          </p:nvPr>
        </p:nvSpPr>
        <p:spPr/>
        <p:txBody>
          <a:bodyPr/>
          <a:lstStyle/>
          <a:p>
            <a:r>
              <a:rPr lang="en-US" dirty="0"/>
              <a:t>How JSON look like?</a:t>
            </a:r>
          </a:p>
        </p:txBody>
      </p:sp>
      <p:sp>
        <p:nvSpPr>
          <p:cNvPr id="3" name="Content Placeholder 2">
            <a:extLst>
              <a:ext uri="{FF2B5EF4-FFF2-40B4-BE49-F238E27FC236}">
                <a16:creationId xmlns:a16="http://schemas.microsoft.com/office/drawing/2014/main" id="{F6DCCA14-E132-6DC9-DD24-61806C628ADD}"/>
              </a:ext>
            </a:extLst>
          </p:cNvPr>
          <p:cNvSpPr>
            <a:spLocks noGrp="1"/>
          </p:cNvSpPr>
          <p:nvPr>
            <p:ph idx="1"/>
          </p:nvPr>
        </p:nvSpPr>
        <p:spPr/>
        <p:txBody>
          <a:bodyPr>
            <a:normAutofit/>
          </a:bodyPr>
          <a:lstStyle/>
          <a:p>
            <a:pPr marL="0" indent="0">
              <a:buNone/>
            </a:pPr>
            <a:r>
              <a:rPr lang="en-US" sz="3600" b="1" dirty="0"/>
              <a:t>{</a:t>
            </a:r>
          </a:p>
          <a:p>
            <a:pPr marL="0" indent="0">
              <a:buNone/>
            </a:pPr>
            <a:r>
              <a:rPr lang="en-US" sz="3600" b="1" dirty="0"/>
              <a:t>  "name": "Vipin",</a:t>
            </a:r>
          </a:p>
          <a:p>
            <a:pPr marL="0" indent="0">
              <a:buNone/>
            </a:pPr>
            <a:r>
              <a:rPr lang="en-US" sz="3600" b="1" dirty="0"/>
              <a:t>  "age": 21,</a:t>
            </a:r>
          </a:p>
          <a:p>
            <a:pPr marL="0" indent="0">
              <a:buNone/>
            </a:pPr>
            <a:r>
              <a:rPr lang="en-US" sz="3600" b="1" dirty="0"/>
              <a:t>  "gender": "male“,</a:t>
            </a:r>
          </a:p>
          <a:p>
            <a:pPr marL="0" indent="0">
              <a:buNone/>
            </a:pPr>
            <a:r>
              <a:rPr lang="en-US" sz="3200" b="1" dirty="0"/>
              <a:t>  “</a:t>
            </a:r>
            <a:r>
              <a:rPr lang="en-US" sz="3200" b="1" dirty="0" err="1"/>
              <a:t>isStudent</a:t>
            </a:r>
            <a:r>
              <a:rPr lang="en-US" sz="3200" b="1" dirty="0"/>
              <a:t> “: true</a:t>
            </a:r>
            <a:endParaRPr lang="en-US" sz="3400" b="1" dirty="0"/>
          </a:p>
          <a:p>
            <a:pPr marL="0" indent="0">
              <a:buNone/>
            </a:pPr>
            <a:r>
              <a:rPr lang="en-US" sz="3600" b="1" dirty="0"/>
              <a:t>}</a:t>
            </a:r>
          </a:p>
        </p:txBody>
      </p:sp>
    </p:spTree>
    <p:extLst>
      <p:ext uri="{BB962C8B-B14F-4D97-AF65-F5344CB8AC3E}">
        <p14:creationId xmlns:p14="http://schemas.microsoft.com/office/powerpoint/2010/main" val="932803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6C238-4D92-A589-2BE9-AB9BACF55A7F}"/>
              </a:ext>
            </a:extLst>
          </p:cNvPr>
          <p:cNvSpPr>
            <a:spLocks noGrp="1"/>
          </p:cNvSpPr>
          <p:nvPr>
            <p:ph type="ctrTitle"/>
          </p:nvPr>
        </p:nvSpPr>
        <p:spPr/>
        <p:txBody>
          <a:bodyPr/>
          <a:lstStyle/>
          <a:p>
            <a:r>
              <a:rPr lang="en-US" dirty="0"/>
              <a:t>What are Syntax Errors and How they are Handled?</a:t>
            </a:r>
          </a:p>
        </p:txBody>
      </p:sp>
      <p:sp>
        <p:nvSpPr>
          <p:cNvPr id="5" name="Subtitle 4">
            <a:extLst>
              <a:ext uri="{FF2B5EF4-FFF2-40B4-BE49-F238E27FC236}">
                <a16:creationId xmlns:a16="http://schemas.microsoft.com/office/drawing/2014/main" id="{CD270ABE-BF8C-33F3-C3EC-8B982236E92A}"/>
              </a:ext>
            </a:extLst>
          </p:cNvPr>
          <p:cNvSpPr>
            <a:spLocks noGrp="1"/>
          </p:cNvSpPr>
          <p:nvPr>
            <p:ph type="subTitle" idx="1"/>
          </p:nvPr>
        </p:nvSpPr>
        <p:spPr>
          <a:xfrm>
            <a:off x="1154955" y="4777380"/>
            <a:ext cx="9882090" cy="861420"/>
          </a:xfrm>
        </p:spPr>
        <p:txBody>
          <a:bodyPr>
            <a:normAutofit/>
          </a:bodyPr>
          <a:lstStyle/>
          <a:p>
            <a:r>
              <a:rPr lang="en-US" sz="1600" dirty="0">
                <a:hlinkClick r:id="rId2"/>
              </a:rPr>
              <a:t>https://github.com/panaverse/learn-typescript/tree/master/step00b_syntax_error</a:t>
            </a:r>
            <a:endParaRPr lang="en-US" sz="1600" dirty="0"/>
          </a:p>
          <a:p>
            <a:r>
              <a:rPr lang="en-US" sz="1600" dirty="0">
                <a:hlinkClick r:id="rId3"/>
              </a:rPr>
              <a:t>https://github.com/panaverse/learn-typescript/blob/master/step00c_type_error</a:t>
            </a:r>
            <a:endParaRPr lang="en-US" sz="1600" dirty="0"/>
          </a:p>
          <a:p>
            <a:endParaRPr lang="en-US" sz="1600" dirty="0"/>
          </a:p>
        </p:txBody>
      </p:sp>
    </p:spTree>
    <p:extLst>
      <p:ext uri="{BB962C8B-B14F-4D97-AF65-F5344CB8AC3E}">
        <p14:creationId xmlns:p14="http://schemas.microsoft.com/office/powerpoint/2010/main" val="2064481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3E16-6400-6457-3A0E-D2C3AB39292B}"/>
              </a:ext>
            </a:extLst>
          </p:cNvPr>
          <p:cNvSpPr>
            <a:spLocks noGrp="1"/>
          </p:cNvSpPr>
          <p:nvPr>
            <p:ph type="title"/>
          </p:nvPr>
        </p:nvSpPr>
        <p:spPr/>
        <p:txBody>
          <a:bodyPr/>
          <a:lstStyle/>
          <a:p>
            <a:r>
              <a:rPr lang="en-US" dirty="0"/>
              <a:t>Syntax Errors</a:t>
            </a:r>
          </a:p>
        </p:txBody>
      </p:sp>
      <p:sp>
        <p:nvSpPr>
          <p:cNvPr id="3" name="Content Placeholder 2">
            <a:extLst>
              <a:ext uri="{FF2B5EF4-FFF2-40B4-BE49-F238E27FC236}">
                <a16:creationId xmlns:a16="http://schemas.microsoft.com/office/drawing/2014/main" id="{451433CF-90BC-B6EF-B77E-D6CB4AFFCDE1}"/>
              </a:ext>
            </a:extLst>
          </p:cNvPr>
          <p:cNvSpPr>
            <a:spLocks noGrp="1"/>
          </p:cNvSpPr>
          <p:nvPr>
            <p:ph idx="1"/>
          </p:nvPr>
        </p:nvSpPr>
        <p:spPr/>
        <p:txBody>
          <a:bodyPr>
            <a:normAutofit/>
          </a:bodyPr>
          <a:lstStyle/>
          <a:p>
            <a:r>
              <a:rPr lang="en-US" b="1" dirty="0"/>
              <a:t>Consider the following code.</a:t>
            </a:r>
          </a:p>
          <a:p>
            <a:pPr marL="457200" lvl="1" indent="0">
              <a:buNone/>
            </a:pPr>
            <a:r>
              <a:rPr lang="en-US" dirty="0" err="1"/>
              <a:t>lett</a:t>
            </a:r>
            <a:r>
              <a:rPr lang="en-US" dirty="0"/>
              <a:t> message = "Hello World";//syntax error</a:t>
            </a:r>
          </a:p>
          <a:p>
            <a:pPr marL="457200" lvl="1" indent="0">
              <a:buNone/>
            </a:pPr>
            <a:r>
              <a:rPr lang="en-US" dirty="0"/>
              <a:t>console.log(message);</a:t>
            </a:r>
          </a:p>
          <a:p>
            <a:r>
              <a:rPr lang="en-US" b="1" dirty="0"/>
              <a:t>Run </a:t>
            </a:r>
            <a:r>
              <a:rPr lang="en-US" b="1" dirty="0" err="1"/>
              <a:t>tsc</a:t>
            </a:r>
            <a:r>
              <a:rPr lang="en-US" b="1" dirty="0"/>
              <a:t> </a:t>
            </a:r>
            <a:r>
              <a:rPr lang="en-US" b="1" dirty="0" err="1"/>
              <a:t>app.ts</a:t>
            </a:r>
            <a:endParaRPr lang="en-US" b="1" dirty="0"/>
          </a:p>
          <a:p>
            <a:pPr marL="400050" lvl="1" indent="0">
              <a:buNone/>
            </a:pPr>
            <a:r>
              <a:rPr lang="en-US" dirty="0"/>
              <a:t>app.ts:1:1 - error TS1435: Unknown keyword or identifier. Did you mean 'let'?</a:t>
            </a:r>
          </a:p>
          <a:p>
            <a:pPr marL="400050" lvl="1" indent="0">
              <a:buNone/>
            </a:pPr>
            <a:r>
              <a:rPr lang="en-US" dirty="0" err="1"/>
              <a:t>lett</a:t>
            </a:r>
            <a:r>
              <a:rPr lang="en-US" dirty="0"/>
              <a:t> message = "Hello World";//syntax error</a:t>
            </a:r>
          </a:p>
          <a:p>
            <a:pPr marL="400050" lvl="1" indent="0">
              <a:buNone/>
            </a:pPr>
            <a:r>
              <a:rPr lang="en-US" dirty="0"/>
              <a:t>  	Found 1 error in app.ts:1</a:t>
            </a:r>
          </a:p>
          <a:p>
            <a:pPr marL="400050" lvl="1" indent="0">
              <a:buNone/>
            </a:pPr>
            <a:r>
              <a:rPr lang="en-US" dirty="0"/>
              <a:t>Note that .</a:t>
            </a:r>
            <a:r>
              <a:rPr lang="en-US" dirty="0" err="1"/>
              <a:t>js</a:t>
            </a:r>
            <a:r>
              <a:rPr lang="en-US" dirty="0"/>
              <a:t> file has been generated but it is not valid.</a:t>
            </a:r>
          </a:p>
        </p:txBody>
      </p:sp>
    </p:spTree>
    <p:extLst>
      <p:ext uri="{BB962C8B-B14F-4D97-AF65-F5344CB8AC3E}">
        <p14:creationId xmlns:p14="http://schemas.microsoft.com/office/powerpoint/2010/main" val="3512596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FEBF-9976-489B-23B3-76C42B4C5C89}"/>
              </a:ext>
            </a:extLst>
          </p:cNvPr>
          <p:cNvSpPr>
            <a:spLocks noGrp="1"/>
          </p:cNvSpPr>
          <p:nvPr>
            <p:ph type="title"/>
          </p:nvPr>
        </p:nvSpPr>
        <p:spPr/>
        <p:txBody>
          <a:bodyPr/>
          <a:lstStyle/>
          <a:p>
            <a:r>
              <a:rPr lang="en-US" dirty="0"/>
              <a:t>Syntax Error</a:t>
            </a:r>
          </a:p>
        </p:txBody>
      </p:sp>
      <p:sp>
        <p:nvSpPr>
          <p:cNvPr id="3" name="Content Placeholder 2">
            <a:extLst>
              <a:ext uri="{FF2B5EF4-FFF2-40B4-BE49-F238E27FC236}">
                <a16:creationId xmlns:a16="http://schemas.microsoft.com/office/drawing/2014/main" id="{D95D1730-1274-C16A-15BE-D16299F0E358}"/>
              </a:ext>
            </a:extLst>
          </p:cNvPr>
          <p:cNvSpPr>
            <a:spLocks noGrp="1"/>
          </p:cNvSpPr>
          <p:nvPr>
            <p:ph idx="1"/>
          </p:nvPr>
        </p:nvSpPr>
        <p:spPr/>
        <p:txBody>
          <a:bodyPr>
            <a:normAutofit fontScale="92500" lnSpcReduction="10000"/>
          </a:bodyPr>
          <a:lstStyle/>
          <a:p>
            <a:r>
              <a:rPr lang="en-US" b="1" dirty="0"/>
              <a:t>Consider the Following Code</a:t>
            </a:r>
          </a:p>
          <a:p>
            <a:pPr marL="457200" lvl="1" indent="0">
              <a:buNone/>
            </a:pPr>
            <a:r>
              <a:rPr lang="en-US" dirty="0"/>
              <a:t>let message = "Hello World";</a:t>
            </a:r>
          </a:p>
          <a:p>
            <a:pPr marL="457200" lvl="1" indent="0">
              <a:buNone/>
            </a:pPr>
            <a:r>
              <a:rPr lang="en-US" dirty="0" err="1"/>
              <a:t>console.loger</a:t>
            </a:r>
            <a:r>
              <a:rPr lang="en-US" dirty="0"/>
              <a:t>(message);</a:t>
            </a:r>
          </a:p>
          <a:p>
            <a:r>
              <a:rPr lang="en-US" b="1" dirty="0"/>
              <a:t>Run </a:t>
            </a:r>
            <a:r>
              <a:rPr lang="en-US" b="1" dirty="0" err="1"/>
              <a:t>tsc</a:t>
            </a:r>
            <a:r>
              <a:rPr lang="en-US" b="1" dirty="0"/>
              <a:t> </a:t>
            </a:r>
            <a:r>
              <a:rPr lang="en-US" b="1" dirty="0" err="1"/>
              <a:t>app.ts</a:t>
            </a:r>
            <a:endParaRPr lang="en-US" b="1" dirty="0"/>
          </a:p>
          <a:p>
            <a:pPr marL="457200" lvl="1" indent="0">
              <a:buNone/>
            </a:pPr>
            <a:r>
              <a:rPr lang="en-US" dirty="0"/>
              <a:t>app.ts:2:9 - error TS2551: Property '</a:t>
            </a:r>
            <a:r>
              <a:rPr lang="en-US" dirty="0" err="1"/>
              <a:t>loger</a:t>
            </a:r>
            <a:r>
              <a:rPr lang="en-US" dirty="0"/>
              <a:t>' does not exist on type 'Console'. Did you mean 'log'?</a:t>
            </a:r>
          </a:p>
          <a:p>
            <a:pPr marL="457200" lvl="1" indent="0">
              <a:buNone/>
            </a:pPr>
            <a:r>
              <a:rPr lang="en-US" dirty="0"/>
              <a:t>	2 </a:t>
            </a:r>
            <a:r>
              <a:rPr lang="en-US" dirty="0" err="1"/>
              <a:t>console.loger</a:t>
            </a:r>
            <a:r>
              <a:rPr lang="en-US" dirty="0"/>
              <a:t>(message);</a:t>
            </a:r>
          </a:p>
          <a:p>
            <a:pPr marL="457200" lvl="1" indent="0">
              <a:buNone/>
            </a:pPr>
            <a:r>
              <a:rPr lang="en-US" dirty="0"/>
              <a:t>      ~~~~~</a:t>
            </a:r>
          </a:p>
          <a:p>
            <a:pPr marL="457200" lvl="1" indent="0">
              <a:buNone/>
            </a:pPr>
            <a:r>
              <a:rPr lang="en-US" dirty="0"/>
              <a:t>	../../../../../../</a:t>
            </a:r>
            <a:r>
              <a:rPr lang="en-US" dirty="0" err="1"/>
              <a:t>usr</a:t>
            </a:r>
            <a:r>
              <a:rPr lang="en-US" dirty="0"/>
              <a:t>/local/lib/</a:t>
            </a:r>
            <a:r>
              <a:rPr lang="en-US" dirty="0" err="1"/>
              <a:t>node_modules</a:t>
            </a:r>
            <a:r>
              <a:rPr lang="en-US" dirty="0"/>
              <a:t>/typescript/lib/lib.dom.d.ts:17095:5</a:t>
            </a:r>
          </a:p>
          <a:p>
            <a:pPr marL="457200" lvl="1" indent="0">
              <a:buNone/>
            </a:pPr>
            <a:r>
              <a:rPr lang="en-US" dirty="0"/>
              <a:t>	17095     log(...data: any[]): void;</a:t>
            </a:r>
          </a:p>
          <a:p>
            <a:pPr marL="457200" lvl="1" indent="0">
              <a:buNone/>
            </a:pPr>
            <a:r>
              <a:rPr lang="en-US" dirty="0"/>
              <a:t>          ~~~~~~~~~~~~~~~~~~~~~~~~~~</a:t>
            </a:r>
          </a:p>
          <a:p>
            <a:pPr marL="457200" lvl="1" indent="0">
              <a:buNone/>
            </a:pPr>
            <a:r>
              <a:rPr lang="en-US" dirty="0"/>
              <a:t>	'log' is declared here.</a:t>
            </a:r>
          </a:p>
          <a:p>
            <a:pPr marL="457200" lvl="1" indent="0">
              <a:buNone/>
            </a:pPr>
            <a:r>
              <a:rPr lang="en-US" dirty="0"/>
              <a:t>	Found 1 error in app.ts:2</a:t>
            </a:r>
          </a:p>
        </p:txBody>
      </p:sp>
    </p:spTree>
    <p:extLst>
      <p:ext uri="{BB962C8B-B14F-4D97-AF65-F5344CB8AC3E}">
        <p14:creationId xmlns:p14="http://schemas.microsoft.com/office/powerpoint/2010/main" val="3060059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F7B226-6EB0-40C2-1785-FA6543EF99B5}"/>
              </a:ext>
            </a:extLst>
          </p:cNvPr>
          <p:cNvSpPr>
            <a:spLocks noGrp="1"/>
          </p:cNvSpPr>
          <p:nvPr>
            <p:ph type="ctrTitle"/>
          </p:nvPr>
        </p:nvSpPr>
        <p:spPr/>
        <p:txBody>
          <a:bodyPr/>
          <a:lstStyle/>
          <a:p>
            <a:r>
              <a:rPr lang="en-US"/>
              <a:t>What are Assignability </a:t>
            </a:r>
            <a:r>
              <a:rPr lang="en-US" dirty="0"/>
              <a:t>Error and How they are handled?</a:t>
            </a:r>
          </a:p>
        </p:txBody>
      </p:sp>
      <p:sp>
        <p:nvSpPr>
          <p:cNvPr id="5" name="Subtitle 4">
            <a:extLst>
              <a:ext uri="{FF2B5EF4-FFF2-40B4-BE49-F238E27FC236}">
                <a16:creationId xmlns:a16="http://schemas.microsoft.com/office/drawing/2014/main" id="{E0030E4A-22F8-7F0E-F77A-A400FDE91D0D}"/>
              </a:ext>
            </a:extLst>
          </p:cNvPr>
          <p:cNvSpPr>
            <a:spLocks noGrp="1"/>
          </p:cNvSpPr>
          <p:nvPr>
            <p:ph type="subTitle" idx="1"/>
          </p:nvPr>
        </p:nvSpPr>
        <p:spPr>
          <a:xfrm>
            <a:off x="1154954" y="4777380"/>
            <a:ext cx="9783555" cy="861420"/>
          </a:xfrm>
        </p:spPr>
        <p:txBody>
          <a:bodyPr>
            <a:normAutofit/>
          </a:bodyPr>
          <a:lstStyle/>
          <a:p>
            <a:r>
              <a:rPr lang="en-US" sz="1400" dirty="0">
                <a:hlinkClick r:id="rId2"/>
              </a:rPr>
              <a:t>https://github.com/panaverse/learn-typescript/tree/master/step00d_assignability_error</a:t>
            </a:r>
            <a:endParaRPr lang="en-US" sz="1400" dirty="0"/>
          </a:p>
          <a:p>
            <a:endParaRPr lang="en-US" sz="1400" dirty="0"/>
          </a:p>
        </p:txBody>
      </p:sp>
    </p:spTree>
    <p:extLst>
      <p:ext uri="{BB962C8B-B14F-4D97-AF65-F5344CB8AC3E}">
        <p14:creationId xmlns:p14="http://schemas.microsoft.com/office/powerpoint/2010/main" val="3416442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2831-D6CE-BAC5-C81A-729A2796FC80}"/>
              </a:ext>
            </a:extLst>
          </p:cNvPr>
          <p:cNvSpPr>
            <a:spLocks noGrp="1"/>
          </p:cNvSpPr>
          <p:nvPr>
            <p:ph type="title"/>
          </p:nvPr>
        </p:nvSpPr>
        <p:spPr/>
        <p:txBody>
          <a:bodyPr/>
          <a:lstStyle/>
          <a:p>
            <a:r>
              <a:rPr lang="en-US" dirty="0"/>
              <a:t>Assignability Errors and Issues</a:t>
            </a:r>
          </a:p>
        </p:txBody>
      </p:sp>
      <p:sp>
        <p:nvSpPr>
          <p:cNvPr id="3" name="Content Placeholder 2">
            <a:extLst>
              <a:ext uri="{FF2B5EF4-FFF2-40B4-BE49-F238E27FC236}">
                <a16:creationId xmlns:a16="http://schemas.microsoft.com/office/drawing/2014/main" id="{4582CB28-520C-A556-8E6C-378F86595A03}"/>
              </a:ext>
            </a:extLst>
          </p:cNvPr>
          <p:cNvSpPr>
            <a:spLocks noGrp="1"/>
          </p:cNvSpPr>
          <p:nvPr>
            <p:ph idx="1"/>
          </p:nvPr>
        </p:nvSpPr>
        <p:spPr/>
        <p:txBody>
          <a:bodyPr>
            <a:normAutofit/>
          </a:bodyPr>
          <a:lstStyle/>
          <a:p>
            <a:r>
              <a:rPr lang="en-US" b="1" dirty="0"/>
              <a:t>Consider the Following Code</a:t>
            </a:r>
          </a:p>
          <a:p>
            <a:pPr marL="457200" lvl="1" indent="0">
              <a:buNone/>
            </a:pPr>
            <a:r>
              <a:rPr lang="da-DK" dirty="0"/>
              <a:t>let message = "Hello World";</a:t>
            </a:r>
          </a:p>
          <a:p>
            <a:pPr marL="457200" lvl="1" indent="0">
              <a:buNone/>
            </a:pPr>
            <a:r>
              <a:rPr lang="da-DK" dirty="0"/>
              <a:t>message = 6;</a:t>
            </a:r>
          </a:p>
          <a:p>
            <a:pPr marL="457200" lvl="1" indent="0">
              <a:buNone/>
            </a:pPr>
            <a:r>
              <a:rPr lang="da-DK" dirty="0"/>
              <a:t>console.log(message);</a:t>
            </a:r>
            <a:endParaRPr lang="en-US" dirty="0"/>
          </a:p>
          <a:p>
            <a:r>
              <a:rPr lang="en-US" b="1" dirty="0"/>
              <a:t>Run </a:t>
            </a:r>
            <a:r>
              <a:rPr lang="en-US" b="1" dirty="0" err="1"/>
              <a:t>tsc</a:t>
            </a:r>
            <a:r>
              <a:rPr lang="en-US" b="1" dirty="0"/>
              <a:t> </a:t>
            </a:r>
            <a:r>
              <a:rPr lang="en-US" b="1" dirty="0" err="1"/>
              <a:t>app.ts</a:t>
            </a:r>
            <a:endParaRPr lang="en-US" b="1" dirty="0"/>
          </a:p>
          <a:p>
            <a:pPr marL="400050" lvl="1" indent="0">
              <a:buNone/>
            </a:pPr>
            <a:r>
              <a:rPr lang="en-US" dirty="0"/>
              <a:t>app.ts:2:1 - error TS2322: Type 'number' is not assignable to type 'string'.</a:t>
            </a:r>
          </a:p>
          <a:p>
            <a:pPr marL="400050" lvl="1" indent="0">
              <a:buNone/>
            </a:pPr>
            <a:r>
              <a:rPr lang="en-US" dirty="0"/>
              <a:t>	2 message = 6;</a:t>
            </a:r>
          </a:p>
          <a:p>
            <a:pPr marL="400050" lvl="1" indent="0">
              <a:buNone/>
            </a:pPr>
            <a:r>
              <a:rPr lang="en-US" dirty="0"/>
              <a:t>  	Found 1 error in app.ts:2</a:t>
            </a:r>
          </a:p>
        </p:txBody>
      </p:sp>
    </p:spTree>
    <p:extLst>
      <p:ext uri="{BB962C8B-B14F-4D97-AF65-F5344CB8AC3E}">
        <p14:creationId xmlns:p14="http://schemas.microsoft.com/office/powerpoint/2010/main" val="1755073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3CBB-6FC1-76CD-449B-A5723D8F55BF}"/>
              </a:ext>
            </a:extLst>
          </p:cNvPr>
          <p:cNvSpPr>
            <a:spLocks noGrp="1"/>
          </p:cNvSpPr>
          <p:nvPr>
            <p:ph type="title"/>
          </p:nvPr>
        </p:nvSpPr>
        <p:spPr/>
        <p:txBody>
          <a:bodyPr/>
          <a:lstStyle/>
          <a:p>
            <a:r>
              <a:rPr lang="en-US" dirty="0" err="1"/>
              <a:t>Github</a:t>
            </a:r>
            <a:r>
              <a:rPr lang="en-US" dirty="0"/>
              <a:t> to Follow</a:t>
            </a:r>
          </a:p>
        </p:txBody>
      </p:sp>
      <p:sp>
        <p:nvSpPr>
          <p:cNvPr id="3" name="Content Placeholder 2">
            <a:extLst>
              <a:ext uri="{FF2B5EF4-FFF2-40B4-BE49-F238E27FC236}">
                <a16:creationId xmlns:a16="http://schemas.microsoft.com/office/drawing/2014/main" id="{77C99BAC-2C08-2326-403E-706023907501}"/>
              </a:ext>
            </a:extLst>
          </p:cNvPr>
          <p:cNvSpPr>
            <a:spLocks noGrp="1"/>
          </p:cNvSpPr>
          <p:nvPr>
            <p:ph idx="1"/>
          </p:nvPr>
        </p:nvSpPr>
        <p:spPr/>
        <p:txBody>
          <a:bodyPr/>
          <a:lstStyle/>
          <a:p>
            <a:r>
              <a:rPr lang="en-US" b="1" dirty="0" err="1"/>
              <a:t>Panaverse</a:t>
            </a:r>
            <a:r>
              <a:rPr lang="en-US" b="1" dirty="0"/>
              <a:t> TypeScript Repository by Sir Zia Khan</a:t>
            </a:r>
          </a:p>
          <a:p>
            <a:pPr lvl="1"/>
            <a:r>
              <a:rPr lang="en-US" dirty="0">
                <a:hlinkClick r:id="rId2"/>
              </a:rPr>
              <a:t>https://github.com/panaverse/learn-typescript.git</a:t>
            </a:r>
            <a:endParaRPr lang="en-US" dirty="0"/>
          </a:p>
          <a:p>
            <a:r>
              <a:rPr lang="en-US" b="1" dirty="0" err="1"/>
              <a:t>TypeScripts</a:t>
            </a:r>
            <a:r>
              <a:rPr lang="en-US" b="1" dirty="0"/>
              <a:t> Assignments</a:t>
            </a:r>
          </a:p>
          <a:p>
            <a:pPr lvl="1"/>
            <a:r>
              <a:rPr lang="en-US" dirty="0">
                <a:hlinkClick r:id="rId3"/>
              </a:rPr>
              <a:t>https://github.com/panaverse/learn-typescript/tree/master/NODE_PROJECTS</a:t>
            </a:r>
            <a:endParaRPr lang="en-US" dirty="0"/>
          </a:p>
          <a:p>
            <a:r>
              <a:rPr lang="en-US" b="1" dirty="0"/>
              <a:t>Class Repository</a:t>
            </a:r>
          </a:p>
          <a:p>
            <a:pPr lvl="1"/>
            <a:r>
              <a:rPr lang="en-US" dirty="0">
                <a:hlinkClick r:id="rId4"/>
              </a:rPr>
              <a:t>https://github.com/fkhan79/giaic_fmk/</a:t>
            </a:r>
            <a:endParaRPr lang="en-US" dirty="0"/>
          </a:p>
          <a:p>
            <a:endParaRPr lang="en-US" dirty="0"/>
          </a:p>
        </p:txBody>
      </p:sp>
    </p:spTree>
    <p:extLst>
      <p:ext uri="{BB962C8B-B14F-4D97-AF65-F5344CB8AC3E}">
        <p14:creationId xmlns:p14="http://schemas.microsoft.com/office/powerpoint/2010/main" val="152131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A57A71-746C-28D5-ABE7-7C89EC095504}"/>
              </a:ext>
            </a:extLst>
          </p:cNvPr>
          <p:cNvSpPr>
            <a:spLocks noGrp="1"/>
          </p:cNvSpPr>
          <p:nvPr>
            <p:ph type="ctrTitle"/>
          </p:nvPr>
        </p:nvSpPr>
        <p:spPr/>
        <p:txBody>
          <a:bodyPr/>
          <a:lstStyle/>
          <a:p>
            <a:r>
              <a:rPr lang="en-US" dirty="0" err="1"/>
              <a:t>Wh</a:t>
            </a:r>
            <a:r>
              <a:rPr lang="en-US" dirty="0"/>
              <a:t>* is Programming?</a:t>
            </a:r>
          </a:p>
        </p:txBody>
      </p:sp>
      <p:sp>
        <p:nvSpPr>
          <p:cNvPr id="5" name="Subtitle 4">
            <a:extLst>
              <a:ext uri="{FF2B5EF4-FFF2-40B4-BE49-F238E27FC236}">
                <a16:creationId xmlns:a16="http://schemas.microsoft.com/office/drawing/2014/main" id="{B4445E27-62C0-1DB2-82E1-75CB62B5C74F}"/>
              </a:ext>
            </a:extLst>
          </p:cNvPr>
          <p:cNvSpPr>
            <a:spLocks noGrp="1"/>
          </p:cNvSpPr>
          <p:nvPr>
            <p:ph type="subTitle" idx="1"/>
          </p:nvPr>
        </p:nvSpPr>
        <p:spPr/>
        <p:txBody>
          <a:bodyPr/>
          <a:lstStyle/>
          <a:p>
            <a:r>
              <a:rPr lang="en-US" dirty="0"/>
              <a:t>What is the difference between a programmer, Developer and a Coder?</a:t>
            </a:r>
          </a:p>
        </p:txBody>
      </p:sp>
    </p:spTree>
    <p:extLst>
      <p:ext uri="{BB962C8B-B14F-4D97-AF65-F5344CB8AC3E}">
        <p14:creationId xmlns:p14="http://schemas.microsoft.com/office/powerpoint/2010/main" val="1830197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DEF2-8F96-2201-A2F6-D56E356D959C}"/>
              </a:ext>
            </a:extLst>
          </p:cNvPr>
          <p:cNvSpPr>
            <a:spLocks noGrp="1"/>
          </p:cNvSpPr>
          <p:nvPr>
            <p:ph type="title"/>
          </p:nvPr>
        </p:nvSpPr>
        <p:spPr/>
        <p:txBody>
          <a:bodyPr/>
          <a:lstStyle/>
          <a:p>
            <a:r>
              <a:rPr lang="en-US" dirty="0"/>
              <a:t>What is a Coder?</a:t>
            </a:r>
          </a:p>
        </p:txBody>
      </p:sp>
      <p:sp>
        <p:nvSpPr>
          <p:cNvPr id="3" name="Content Placeholder 2">
            <a:extLst>
              <a:ext uri="{FF2B5EF4-FFF2-40B4-BE49-F238E27FC236}">
                <a16:creationId xmlns:a16="http://schemas.microsoft.com/office/drawing/2014/main" id="{51417BF3-0500-0C68-9113-0FB165FAC41F}"/>
              </a:ext>
            </a:extLst>
          </p:cNvPr>
          <p:cNvSpPr>
            <a:spLocks noGrp="1"/>
          </p:cNvSpPr>
          <p:nvPr>
            <p:ph idx="1"/>
          </p:nvPr>
        </p:nvSpPr>
        <p:spPr/>
        <p:txBody>
          <a:bodyPr/>
          <a:lstStyle/>
          <a:p>
            <a:pPr algn="just"/>
            <a:r>
              <a:rPr lang="en-US" sz="2200" b="1" dirty="0"/>
              <a:t>The term “coder” is relatively recent and is often used interchangeably with programmer. However, it emphasizes the act of writing code itself.</a:t>
            </a:r>
          </a:p>
          <a:p>
            <a:pPr algn="just"/>
            <a:r>
              <a:rPr lang="en-US" sz="2200" b="1" dirty="0"/>
              <a:t>Coder refers to someone who focuses primarily on the technical aspect of translating requirements into code.</a:t>
            </a:r>
          </a:p>
          <a:p>
            <a:endParaRPr lang="en-US" dirty="0"/>
          </a:p>
        </p:txBody>
      </p:sp>
    </p:spTree>
    <p:extLst>
      <p:ext uri="{BB962C8B-B14F-4D97-AF65-F5344CB8AC3E}">
        <p14:creationId xmlns:p14="http://schemas.microsoft.com/office/powerpoint/2010/main" val="109621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E6E-2ACF-A825-7BF0-DFE531F561C8}"/>
              </a:ext>
            </a:extLst>
          </p:cNvPr>
          <p:cNvSpPr>
            <a:spLocks noGrp="1"/>
          </p:cNvSpPr>
          <p:nvPr>
            <p:ph type="title"/>
          </p:nvPr>
        </p:nvSpPr>
        <p:spPr/>
        <p:txBody>
          <a:bodyPr/>
          <a:lstStyle/>
          <a:p>
            <a:r>
              <a:rPr lang="en-US" dirty="0"/>
              <a:t>What is a Programmer?</a:t>
            </a:r>
          </a:p>
        </p:txBody>
      </p:sp>
      <p:sp>
        <p:nvSpPr>
          <p:cNvPr id="3" name="Content Placeholder 2">
            <a:extLst>
              <a:ext uri="{FF2B5EF4-FFF2-40B4-BE49-F238E27FC236}">
                <a16:creationId xmlns:a16="http://schemas.microsoft.com/office/drawing/2014/main" id="{995C40BC-A18B-8761-8A1E-C7B363810037}"/>
              </a:ext>
            </a:extLst>
          </p:cNvPr>
          <p:cNvSpPr>
            <a:spLocks noGrp="1"/>
          </p:cNvSpPr>
          <p:nvPr>
            <p:ph idx="1"/>
          </p:nvPr>
        </p:nvSpPr>
        <p:spPr>
          <a:xfrm>
            <a:off x="451104" y="2603500"/>
            <a:ext cx="11265408" cy="3416300"/>
          </a:xfrm>
        </p:spPr>
        <p:txBody>
          <a:bodyPr>
            <a:normAutofit fontScale="77500" lnSpcReduction="20000"/>
          </a:bodyPr>
          <a:lstStyle/>
          <a:p>
            <a:pPr algn="just"/>
            <a:r>
              <a:rPr lang="en-US" sz="3200" b="1" dirty="0"/>
              <a:t>Programmers write and test code based on existing plans.</a:t>
            </a:r>
          </a:p>
          <a:p>
            <a:pPr lvl="1" algn="just"/>
            <a:r>
              <a:rPr lang="en-US" sz="2800" b="1" dirty="0"/>
              <a:t>Daily Tasks:</a:t>
            </a:r>
          </a:p>
          <a:p>
            <a:pPr lvl="2" algn="just"/>
            <a:r>
              <a:rPr lang="en-US" sz="2400" b="1" dirty="0"/>
              <a:t>Translating Blueprints: Programmers take the developer’s “blueprints” (designs and plans) and write instructions for the computer. These instructions are called “code.”</a:t>
            </a:r>
          </a:p>
          <a:p>
            <a:pPr lvl="2" algn="just"/>
            <a:r>
              <a:rPr lang="en-US" sz="2400" b="1" dirty="0"/>
              <a:t>Language Proficiency: They work with different programming languages, ensuring the computer understands and executes the instructions effectively.</a:t>
            </a:r>
          </a:p>
          <a:p>
            <a:pPr lvl="2" algn="just"/>
            <a:r>
              <a:rPr lang="en-US" sz="2400" b="1" dirty="0"/>
              <a:t>Testing and Debugging: Programmers meticulously test their code to ensure it behaves as expected.</a:t>
            </a:r>
          </a:p>
          <a:p>
            <a:pPr lvl="2" algn="just"/>
            <a:r>
              <a:rPr lang="en-US" sz="2400" b="1" dirty="0"/>
              <a:t>Focus: Their primary focus is on writing and testing the coded computer instructions.</a:t>
            </a:r>
          </a:p>
        </p:txBody>
      </p:sp>
    </p:spTree>
    <p:extLst>
      <p:ext uri="{BB962C8B-B14F-4D97-AF65-F5344CB8AC3E}">
        <p14:creationId xmlns:p14="http://schemas.microsoft.com/office/powerpoint/2010/main" val="114434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C92E-86BC-77EE-5D40-DA6FEA975637}"/>
              </a:ext>
            </a:extLst>
          </p:cNvPr>
          <p:cNvSpPr>
            <a:spLocks noGrp="1"/>
          </p:cNvSpPr>
          <p:nvPr>
            <p:ph type="title"/>
          </p:nvPr>
        </p:nvSpPr>
        <p:spPr/>
        <p:txBody>
          <a:bodyPr/>
          <a:lstStyle/>
          <a:p>
            <a:r>
              <a:rPr lang="en-US" dirty="0"/>
              <a:t>What is a Developer?</a:t>
            </a:r>
          </a:p>
        </p:txBody>
      </p:sp>
      <p:sp>
        <p:nvSpPr>
          <p:cNvPr id="3" name="Content Placeholder 2">
            <a:extLst>
              <a:ext uri="{FF2B5EF4-FFF2-40B4-BE49-F238E27FC236}">
                <a16:creationId xmlns:a16="http://schemas.microsoft.com/office/drawing/2014/main" id="{95D30838-7C29-E99F-0FCE-D5A14886E164}"/>
              </a:ext>
            </a:extLst>
          </p:cNvPr>
          <p:cNvSpPr>
            <a:spLocks noGrp="1"/>
          </p:cNvSpPr>
          <p:nvPr>
            <p:ph idx="1"/>
          </p:nvPr>
        </p:nvSpPr>
        <p:spPr/>
        <p:txBody>
          <a:bodyPr>
            <a:noAutofit/>
          </a:bodyPr>
          <a:lstStyle/>
          <a:p>
            <a:pPr marL="0" indent="0" algn="just">
              <a:buNone/>
            </a:pPr>
            <a:r>
              <a:rPr lang="en-US" sz="2200" b="1" dirty="0"/>
              <a:t>A developer wears multiple hats. They are both system designers and project managers. Imagine them as the architects who not only design the building but also oversee the entire construction process.</a:t>
            </a:r>
          </a:p>
          <a:p>
            <a:pPr algn="just"/>
            <a:r>
              <a:rPr lang="en-US" b="1" dirty="0"/>
              <a:t>Design and Planning: Developers contribute to the design and planning phases of the software development life cycle (SDLC). They collaborate with other departments, users, and stakeholders to understand business goals and translate them into technical specifications.</a:t>
            </a:r>
          </a:p>
          <a:p>
            <a:pPr algn="just"/>
            <a:r>
              <a:rPr lang="en-US" b="1" dirty="0"/>
              <a:t>Coding and Implementation: While developers can code, their main job is to find solutions to problems. They figure out how to achieve the desired outcomes within the technical framework.</a:t>
            </a:r>
          </a:p>
          <a:p>
            <a:pPr algn="just"/>
            <a:r>
              <a:rPr lang="en-US" b="1" dirty="0"/>
              <a:t>Project Management: Developers manage software projects, ensuring they stay on track, meet deadlines, and align with business objectives.</a:t>
            </a:r>
          </a:p>
          <a:p>
            <a:pPr algn="just"/>
            <a:r>
              <a:rPr lang="en-US" b="1" dirty="0"/>
              <a:t>Scope of Work: Developers have a broader scope of work than programmers.</a:t>
            </a:r>
          </a:p>
        </p:txBody>
      </p:sp>
    </p:spTree>
    <p:extLst>
      <p:ext uri="{BB962C8B-B14F-4D97-AF65-F5344CB8AC3E}">
        <p14:creationId xmlns:p14="http://schemas.microsoft.com/office/powerpoint/2010/main" val="346342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CF8C-4AFE-E176-1608-872653AE6A2C}"/>
              </a:ext>
            </a:extLst>
          </p:cNvPr>
          <p:cNvSpPr>
            <a:spLocks noGrp="1"/>
          </p:cNvSpPr>
          <p:nvPr>
            <p:ph type="title"/>
          </p:nvPr>
        </p:nvSpPr>
        <p:spPr/>
        <p:txBody>
          <a:bodyPr/>
          <a:lstStyle/>
          <a:p>
            <a:r>
              <a:rPr lang="en-US" dirty="0"/>
              <a:t>What is a Full Stack Developer?</a:t>
            </a:r>
          </a:p>
        </p:txBody>
      </p:sp>
      <p:sp>
        <p:nvSpPr>
          <p:cNvPr id="3" name="Content Placeholder 2">
            <a:extLst>
              <a:ext uri="{FF2B5EF4-FFF2-40B4-BE49-F238E27FC236}">
                <a16:creationId xmlns:a16="http://schemas.microsoft.com/office/drawing/2014/main" id="{A87B9EAB-3A64-8663-FFD3-80FE673F8299}"/>
              </a:ext>
            </a:extLst>
          </p:cNvPr>
          <p:cNvSpPr>
            <a:spLocks noGrp="1"/>
          </p:cNvSpPr>
          <p:nvPr>
            <p:ph idx="1"/>
          </p:nvPr>
        </p:nvSpPr>
        <p:spPr/>
        <p:txBody>
          <a:bodyPr>
            <a:normAutofit fontScale="85000" lnSpcReduction="20000"/>
          </a:bodyPr>
          <a:lstStyle/>
          <a:p>
            <a:pPr marL="0" indent="0" algn="just">
              <a:buNone/>
            </a:pPr>
            <a:r>
              <a:rPr lang="en-US" sz="2400" b="1" dirty="0"/>
              <a:t>A full-stack developer is a versatile professional who can build both the front end (what users see and interact with) and the back end (the behind-the-scenes data storage and processing) of a website or application.</a:t>
            </a:r>
          </a:p>
          <a:p>
            <a:pPr marL="0" indent="0" algn="just">
              <a:buNone/>
            </a:pPr>
            <a:r>
              <a:rPr lang="en-US" sz="2400" b="1" dirty="0"/>
              <a:t>They bridge the gap between design, functionality, and infrastructure, making them essential for creating complete and robust software systems.</a:t>
            </a:r>
          </a:p>
          <a:p>
            <a:pPr algn="just">
              <a:buFont typeface="Wingdings" panose="05000000000000000000" pitchFamily="2" charset="2"/>
              <a:buChar char="Ø"/>
            </a:pPr>
            <a:r>
              <a:rPr lang="en-US" sz="2400" b="1" dirty="0"/>
              <a:t>Building Front-Ends, User Interfaces (UI) and User Experiences (UX)</a:t>
            </a:r>
          </a:p>
          <a:p>
            <a:pPr algn="just">
              <a:buFont typeface="Wingdings" panose="05000000000000000000" pitchFamily="2" charset="2"/>
              <a:buChar char="Ø"/>
            </a:pPr>
            <a:r>
              <a:rPr lang="en-US" sz="2400" b="1" dirty="0"/>
              <a:t>Building Back-Ends, Server and Business Logic</a:t>
            </a:r>
          </a:p>
          <a:p>
            <a:pPr algn="just">
              <a:buFont typeface="Wingdings" panose="05000000000000000000" pitchFamily="2" charset="2"/>
              <a:buChar char="Ø"/>
            </a:pPr>
            <a:r>
              <a:rPr lang="en-US" sz="2400" b="1" dirty="0"/>
              <a:t>Integration between Front-Back End, Third-Party API and Components ensuring seamless communication.</a:t>
            </a:r>
          </a:p>
          <a:p>
            <a:pPr algn="just">
              <a:buFont typeface="Wingdings" panose="05000000000000000000" pitchFamily="2" charset="2"/>
              <a:buChar char="Ø"/>
            </a:pPr>
            <a:r>
              <a:rPr lang="en-US" sz="2400" b="1" dirty="0"/>
              <a:t>Testing and Debugging, troubleshoot issues, performance, network, system optimization and bug fixing.</a:t>
            </a:r>
          </a:p>
          <a:p>
            <a:pPr algn="just">
              <a:buFont typeface="Wingdings" panose="05000000000000000000" pitchFamily="2" charset="2"/>
              <a:buChar char="Ø"/>
            </a:pPr>
            <a:r>
              <a:rPr lang="en-US" sz="2400" b="1" dirty="0"/>
              <a:t>Collaboration between Designers, Product Manager, Project Managers, and other team member to deliver a robust and cohesive solution.</a:t>
            </a:r>
          </a:p>
        </p:txBody>
      </p:sp>
    </p:spTree>
    <p:extLst>
      <p:ext uri="{BB962C8B-B14F-4D97-AF65-F5344CB8AC3E}">
        <p14:creationId xmlns:p14="http://schemas.microsoft.com/office/powerpoint/2010/main" val="337238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2A0856-D2FF-7283-ED8B-5427D2CC453C}"/>
              </a:ext>
            </a:extLst>
          </p:cNvPr>
          <p:cNvSpPr>
            <a:spLocks noGrp="1"/>
          </p:cNvSpPr>
          <p:nvPr>
            <p:ph type="ctrTitle"/>
          </p:nvPr>
        </p:nvSpPr>
        <p:spPr/>
        <p:txBody>
          <a:bodyPr/>
          <a:lstStyle/>
          <a:p>
            <a:r>
              <a:rPr lang="en-US" dirty="0" err="1"/>
              <a:t>Wh</a:t>
            </a:r>
            <a:r>
              <a:rPr lang="en-US" dirty="0"/>
              <a:t>* is TypeScript, and how it help you as a full stack developer?</a:t>
            </a:r>
          </a:p>
        </p:txBody>
      </p:sp>
      <p:sp>
        <p:nvSpPr>
          <p:cNvPr id="5" name="Subtitle 4">
            <a:extLst>
              <a:ext uri="{FF2B5EF4-FFF2-40B4-BE49-F238E27FC236}">
                <a16:creationId xmlns:a16="http://schemas.microsoft.com/office/drawing/2014/main" id="{D330D072-A9B0-8F85-BB13-70B6152BDA07}"/>
              </a:ext>
            </a:extLst>
          </p:cNvPr>
          <p:cNvSpPr>
            <a:spLocks noGrp="1"/>
          </p:cNvSpPr>
          <p:nvPr>
            <p:ph type="subTitle" idx="1"/>
          </p:nvPr>
        </p:nvSpPr>
        <p:spPr/>
        <p:txBody>
          <a:bodyPr/>
          <a:lstStyle/>
          <a:p>
            <a:r>
              <a:rPr lang="en-US" dirty="0"/>
              <a:t>All the what why when where who for typescript</a:t>
            </a:r>
          </a:p>
        </p:txBody>
      </p:sp>
    </p:spTree>
    <p:extLst>
      <p:ext uri="{BB962C8B-B14F-4D97-AF65-F5344CB8AC3E}">
        <p14:creationId xmlns:p14="http://schemas.microsoft.com/office/powerpoint/2010/main" val="350673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AC91-5AEA-8A4B-BA55-C9FFBFC4A741}"/>
              </a:ext>
            </a:extLst>
          </p:cNvPr>
          <p:cNvSpPr>
            <a:spLocks noGrp="1"/>
          </p:cNvSpPr>
          <p:nvPr>
            <p:ph type="title"/>
          </p:nvPr>
        </p:nvSpPr>
        <p:spPr/>
        <p:txBody>
          <a:bodyPr/>
          <a:lstStyle/>
          <a:p>
            <a:r>
              <a:rPr lang="en-US" dirty="0"/>
              <a:t>What is TypeScript?</a:t>
            </a:r>
          </a:p>
        </p:txBody>
      </p:sp>
      <p:sp>
        <p:nvSpPr>
          <p:cNvPr id="3" name="Content Placeholder 2">
            <a:extLst>
              <a:ext uri="{FF2B5EF4-FFF2-40B4-BE49-F238E27FC236}">
                <a16:creationId xmlns:a16="http://schemas.microsoft.com/office/drawing/2014/main" id="{6CAC202C-23A4-B132-C127-AADFA3F22458}"/>
              </a:ext>
            </a:extLst>
          </p:cNvPr>
          <p:cNvSpPr>
            <a:spLocks noGrp="1"/>
          </p:cNvSpPr>
          <p:nvPr>
            <p:ph idx="1"/>
          </p:nvPr>
        </p:nvSpPr>
        <p:spPr/>
        <p:txBody>
          <a:bodyPr/>
          <a:lstStyle/>
          <a:p>
            <a:r>
              <a:rPr lang="en-US" b="1" dirty="0"/>
              <a:t>TypeScript is a statically typed superset of JavaScript that adds optional static typing and other features to the language.</a:t>
            </a:r>
          </a:p>
          <a:p>
            <a:r>
              <a:rPr lang="en-US" b="1" dirty="0"/>
              <a:t>It compiles down to plain JavaScript, ensuring compatibility with existing JavaScript code and libraries.</a:t>
            </a:r>
          </a:p>
        </p:txBody>
      </p:sp>
    </p:spTree>
    <p:extLst>
      <p:ext uri="{BB962C8B-B14F-4D97-AF65-F5344CB8AC3E}">
        <p14:creationId xmlns:p14="http://schemas.microsoft.com/office/powerpoint/2010/main" val="1986454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282</TotalTime>
  <Words>2873</Words>
  <Application>Microsoft Office PowerPoint</Application>
  <PresentationFormat>Widescreen</PresentationFormat>
  <Paragraphs>276</Paragraphs>
  <Slides>28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-apple-system</vt:lpstr>
      <vt:lpstr>Arial</vt:lpstr>
      <vt:lpstr>Arial Black</vt:lpstr>
      <vt:lpstr>Calibri</vt:lpstr>
      <vt:lpstr>Google Sans</vt:lpstr>
      <vt:lpstr>SegoeUIVariable</vt:lpstr>
      <vt:lpstr>Wingdings</vt:lpstr>
      <vt:lpstr>Wingdings 3</vt:lpstr>
      <vt:lpstr>Ion Boardroom</vt:lpstr>
      <vt:lpstr>Introduction to TypeScript</vt:lpstr>
      <vt:lpstr>Profile Summary: Faisal Masood Khan</vt:lpstr>
      <vt:lpstr>Wh* is Programming?</vt:lpstr>
      <vt:lpstr>What is a Coder?</vt:lpstr>
      <vt:lpstr>What is a Programmer?</vt:lpstr>
      <vt:lpstr>What is a Developer?</vt:lpstr>
      <vt:lpstr>What is a Full Stack Developer?</vt:lpstr>
      <vt:lpstr>Wh* is TypeScript, and how it help you as a full stack developer?</vt:lpstr>
      <vt:lpstr>What is TypeScript?</vt:lpstr>
      <vt:lpstr>TypeScript: Key Features</vt:lpstr>
      <vt:lpstr>TypeScript: Key Features</vt:lpstr>
      <vt:lpstr>Benefits of Using TypeScript</vt:lpstr>
      <vt:lpstr>TypeScript</vt:lpstr>
      <vt:lpstr>Setting Up Typescript(Windows)</vt:lpstr>
      <vt:lpstr>Setting Up Typescript(Debian/Ubuntu)</vt:lpstr>
      <vt:lpstr>Create a new TypeScript Project:</vt:lpstr>
      <vt:lpstr>Configurations Updates for TypeScript</vt:lpstr>
      <vt:lpstr>Hello World</vt:lpstr>
      <vt:lpstr>Hello World Example:</vt:lpstr>
      <vt:lpstr>What is JSON</vt:lpstr>
      <vt:lpstr>What is JSON(JavaScript Object Notion)</vt:lpstr>
      <vt:lpstr>How JSON look like?</vt:lpstr>
      <vt:lpstr>What are Syntax Errors and How they are Handled?</vt:lpstr>
      <vt:lpstr>Syntax Errors</vt:lpstr>
      <vt:lpstr>Syntax Error</vt:lpstr>
      <vt:lpstr>What are Assignability Error and How they are handled?</vt:lpstr>
      <vt:lpstr>Assignability Errors and Issues</vt:lpstr>
      <vt:lpstr>Github to Follow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TypeScript</dc:title>
  <dc:creator>Faisal Khan</dc:creator>
  <cp:lastModifiedBy>Faisal Khan</cp:lastModifiedBy>
  <cp:revision>9</cp:revision>
  <dcterms:created xsi:type="dcterms:W3CDTF">2024-02-10T10:02:18Z</dcterms:created>
  <dcterms:modified xsi:type="dcterms:W3CDTF">2024-02-13T19:09:52Z</dcterms:modified>
</cp:coreProperties>
</file>