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1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2/27/2024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2/27/2024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2/27/2024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2/27/2024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Introduction to Flow Control</a:t>
            </a:r>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p:txBody>
          <a:bodyPr>
            <a:normAutofit fontScale="92500" lnSpcReduction="20000"/>
          </a:bodyPr>
          <a:lstStyle/>
          <a:p>
            <a:r>
              <a:rPr lang="en-US" dirty="0"/>
              <a:t>How to design condition in your program?</a:t>
            </a:r>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C381-C8E1-4368-E997-36115A1A46C5}"/>
              </a:ext>
            </a:extLst>
          </p:cNvPr>
          <p:cNvSpPr>
            <a:spLocks noGrp="1"/>
          </p:cNvSpPr>
          <p:nvPr>
            <p:ph type="title" idx="4294967295"/>
          </p:nvPr>
        </p:nvSpPr>
        <p:spPr>
          <a:xfrm>
            <a:off x="0" y="973138"/>
            <a:ext cx="8761413" cy="708025"/>
          </a:xfrm>
        </p:spPr>
        <p:txBody>
          <a:bodyPr/>
          <a:lstStyle/>
          <a:p>
            <a:r>
              <a:rPr lang="en-US" dirty="0"/>
              <a:t>Nested IF-Grade Checker Example</a:t>
            </a:r>
          </a:p>
        </p:txBody>
      </p:sp>
      <p:sp>
        <p:nvSpPr>
          <p:cNvPr id="3" name="Content Placeholder 2">
            <a:extLst>
              <a:ext uri="{FF2B5EF4-FFF2-40B4-BE49-F238E27FC236}">
                <a16:creationId xmlns:a16="http://schemas.microsoft.com/office/drawing/2014/main" id="{508760CD-2887-09B6-A940-3C54F98E66E5}"/>
              </a:ext>
            </a:extLst>
          </p:cNvPr>
          <p:cNvSpPr>
            <a:spLocks noGrp="1"/>
          </p:cNvSpPr>
          <p:nvPr>
            <p:ph idx="4294967295"/>
          </p:nvPr>
        </p:nvSpPr>
        <p:spPr>
          <a:xfrm>
            <a:off x="0" y="1"/>
            <a:ext cx="12192000" cy="6815138"/>
          </a:xfrm>
        </p:spPr>
        <p:txBody>
          <a:bodyPr>
            <a:normAutofit fontScale="70000" lnSpcReduction="20000"/>
          </a:bodyPr>
          <a:lstStyle/>
          <a:p>
            <a:pPr marL="0" indent="0">
              <a:buNone/>
            </a:pPr>
            <a:endParaRPr lang="en-US" dirty="0"/>
          </a:p>
          <a:p>
            <a:pPr marL="0" indent="0">
              <a:buNone/>
            </a:pPr>
            <a:r>
              <a:rPr lang="en-US" dirty="0"/>
              <a:t>if (condition1) {</a:t>
            </a:r>
          </a:p>
          <a:p>
            <a:pPr marL="0" indent="0">
              <a:buNone/>
            </a:pPr>
            <a:r>
              <a:rPr lang="en-US" dirty="0"/>
              <a:t>  </a:t>
            </a:r>
            <a:r>
              <a:rPr lang="en-US" dirty="0">
                <a:highlight>
                  <a:srgbClr val="FFFF00"/>
                </a:highlight>
              </a:rPr>
              <a:t>// Code block executed when condition1 is true</a:t>
            </a:r>
          </a:p>
          <a:p>
            <a:pPr marL="0" indent="0">
              <a:buNone/>
            </a:pPr>
            <a:r>
              <a:rPr lang="en-US" dirty="0"/>
              <a:t>  if (condition2) {</a:t>
            </a:r>
          </a:p>
          <a:p>
            <a:pPr marL="0" indent="0">
              <a:buNone/>
            </a:pPr>
            <a:r>
              <a:rPr lang="en-US" dirty="0">
                <a:highlight>
                  <a:srgbClr val="FFFF00"/>
                </a:highlight>
              </a:rPr>
              <a:t>    // Code block executed when condition1 and condition2 are both true</a:t>
            </a:r>
          </a:p>
          <a:p>
            <a:pPr marL="0" indent="0">
              <a:buNone/>
            </a:pPr>
            <a:r>
              <a:rPr lang="en-US" dirty="0"/>
              <a:t>    if (condition3) {</a:t>
            </a:r>
          </a:p>
          <a:p>
            <a:pPr marL="0" indent="0">
              <a:buNone/>
            </a:pPr>
            <a:r>
              <a:rPr lang="en-US" dirty="0"/>
              <a:t>      </a:t>
            </a:r>
            <a:r>
              <a:rPr lang="en-US" dirty="0">
                <a:highlight>
                  <a:srgbClr val="FFFF00"/>
                </a:highlight>
              </a:rPr>
              <a:t>// Code block executed when condition1, condition2, and condition3 are all true</a:t>
            </a:r>
          </a:p>
          <a:p>
            <a:pPr marL="0" indent="0">
              <a:buNone/>
            </a:pPr>
            <a:r>
              <a:rPr lang="en-US" dirty="0"/>
              <a:t>    } else {</a:t>
            </a:r>
          </a:p>
          <a:p>
            <a:pPr marL="0" indent="0">
              <a:buNone/>
            </a:pPr>
            <a:r>
              <a:rPr lang="en-US" dirty="0"/>
              <a:t>      </a:t>
            </a:r>
            <a:r>
              <a:rPr lang="en-US" dirty="0">
                <a:highlight>
                  <a:srgbClr val="FFFF00"/>
                </a:highlight>
              </a:rPr>
              <a:t>// Code block executed when condition1 and condition2 are true, but condition3 is false</a:t>
            </a:r>
          </a:p>
          <a:p>
            <a:pPr marL="0" indent="0">
              <a:buNone/>
            </a:pPr>
            <a:r>
              <a:rPr lang="en-US" dirty="0"/>
              <a:t>    }</a:t>
            </a:r>
          </a:p>
          <a:p>
            <a:pPr marL="0" indent="0">
              <a:buNone/>
            </a:pPr>
            <a:r>
              <a:rPr lang="en-US" dirty="0"/>
              <a:t>  } else {</a:t>
            </a:r>
          </a:p>
          <a:p>
            <a:pPr marL="0" indent="0">
              <a:buNone/>
            </a:pPr>
            <a:r>
              <a:rPr lang="en-US" dirty="0">
                <a:highlight>
                  <a:srgbClr val="FFFF00"/>
                </a:highlight>
              </a:rPr>
              <a:t>    // Code block executed when condition1 is true, but condition2 is false</a:t>
            </a:r>
          </a:p>
          <a:p>
            <a:pPr marL="0" indent="0">
              <a:buNone/>
            </a:pPr>
            <a:r>
              <a:rPr lang="en-US" dirty="0"/>
              <a:t>  }</a:t>
            </a:r>
          </a:p>
          <a:p>
            <a:pPr marL="0" indent="0">
              <a:buNone/>
            </a:pPr>
            <a:r>
              <a:rPr lang="en-US" dirty="0"/>
              <a:t>} else {</a:t>
            </a:r>
          </a:p>
          <a:p>
            <a:pPr marL="0" indent="0">
              <a:buNone/>
            </a:pPr>
            <a:r>
              <a:rPr lang="en-US" dirty="0"/>
              <a:t>  </a:t>
            </a:r>
            <a:r>
              <a:rPr lang="en-US" dirty="0">
                <a:highlight>
                  <a:srgbClr val="FFFF00"/>
                </a:highlight>
              </a:rPr>
              <a:t>// Code block executed when condition1 is false</a:t>
            </a:r>
          </a:p>
          <a:p>
            <a:pPr marL="0" indent="0">
              <a:buNone/>
            </a:pPr>
            <a:r>
              <a:rPr lang="en-US" dirty="0"/>
              <a:t>}</a:t>
            </a:r>
          </a:p>
        </p:txBody>
      </p:sp>
    </p:spTree>
    <p:extLst>
      <p:ext uri="{BB962C8B-B14F-4D97-AF65-F5344CB8AC3E}">
        <p14:creationId xmlns:p14="http://schemas.microsoft.com/office/powerpoint/2010/main" val="230645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959388D-54D4-F3C8-54DA-59607C1B6CFD}"/>
              </a:ext>
            </a:extLst>
          </p:cNvPr>
          <p:cNvSpPr>
            <a:spLocks noGrp="1"/>
          </p:cNvSpPr>
          <p:nvPr>
            <p:ph idx="4294967295"/>
          </p:nvPr>
        </p:nvSpPr>
        <p:spPr>
          <a:xfrm>
            <a:off x="0" y="164387"/>
            <a:ext cx="11166475" cy="6650751"/>
          </a:xfrm>
        </p:spPr>
        <p:txBody>
          <a:bodyPr>
            <a:normAutofit fontScale="25000" lnSpcReduction="20000"/>
          </a:bodyPr>
          <a:lstStyle/>
          <a:p>
            <a:pPr marL="0" indent="0">
              <a:buNone/>
            </a:pPr>
            <a:r>
              <a:rPr lang="en-US" sz="4800" dirty="0"/>
              <a:t>let score: number = 85;</a:t>
            </a:r>
          </a:p>
          <a:p>
            <a:pPr marL="0" indent="0">
              <a:buNone/>
            </a:pPr>
            <a:r>
              <a:rPr lang="en-US" sz="4800" dirty="0"/>
              <a:t>if (score &gt;= 0 &amp;&amp; score &lt;= 100) {</a:t>
            </a:r>
          </a:p>
          <a:p>
            <a:pPr marL="0" indent="0">
              <a:buNone/>
            </a:pPr>
            <a:r>
              <a:rPr lang="en-US" sz="4800" dirty="0"/>
              <a:t>  // Check if the score is valid</a:t>
            </a:r>
          </a:p>
          <a:p>
            <a:pPr marL="0" indent="0">
              <a:buNone/>
            </a:pPr>
            <a:r>
              <a:rPr lang="en-US" sz="4800" dirty="0"/>
              <a:t>  if (score &gt;= 90) {</a:t>
            </a:r>
          </a:p>
          <a:p>
            <a:pPr marL="0" indent="0">
              <a:buNone/>
            </a:pPr>
            <a:r>
              <a:rPr lang="en-US" sz="4800" dirty="0"/>
              <a:t>    // Check if the score is A</a:t>
            </a:r>
          </a:p>
          <a:p>
            <a:pPr marL="0" indent="0">
              <a:buNone/>
            </a:pPr>
            <a:r>
              <a:rPr lang="en-US" sz="4800" dirty="0"/>
              <a:t>    console.log("Your grade is A");</a:t>
            </a:r>
          </a:p>
          <a:p>
            <a:pPr marL="0" indent="0">
              <a:buNone/>
            </a:pPr>
            <a:r>
              <a:rPr lang="en-US" sz="4800" dirty="0"/>
              <a:t>  } else if (score &gt;= 80) {</a:t>
            </a:r>
          </a:p>
          <a:p>
            <a:pPr marL="0" indent="0">
              <a:buNone/>
            </a:pPr>
            <a:r>
              <a:rPr lang="en-US" sz="4800" dirty="0"/>
              <a:t>    // Check if the score is B</a:t>
            </a:r>
          </a:p>
          <a:p>
            <a:pPr marL="0" indent="0">
              <a:buNone/>
            </a:pPr>
            <a:r>
              <a:rPr lang="en-US" sz="4800" dirty="0"/>
              <a:t>    console.log("Your grade is B");</a:t>
            </a:r>
          </a:p>
          <a:p>
            <a:pPr marL="0" indent="0">
              <a:buNone/>
            </a:pPr>
            <a:r>
              <a:rPr lang="en-US" sz="4800" dirty="0"/>
              <a:t>  } else if (score &gt;= 70) {</a:t>
            </a:r>
          </a:p>
          <a:p>
            <a:pPr marL="0" indent="0">
              <a:buNone/>
            </a:pPr>
            <a:r>
              <a:rPr lang="en-US" sz="4800" dirty="0"/>
              <a:t>    // Check if the score is C</a:t>
            </a:r>
          </a:p>
          <a:p>
            <a:pPr marL="0" indent="0">
              <a:buNone/>
            </a:pPr>
            <a:r>
              <a:rPr lang="en-US" sz="4800" dirty="0"/>
              <a:t>    console.log("Your grade is C");</a:t>
            </a:r>
          </a:p>
          <a:p>
            <a:pPr marL="0" indent="0">
              <a:buNone/>
            </a:pPr>
            <a:r>
              <a:rPr lang="en-US" sz="4800" dirty="0"/>
              <a:t>  } else if (score &gt;= 60) {</a:t>
            </a:r>
          </a:p>
          <a:p>
            <a:pPr marL="0" indent="0">
              <a:buNone/>
            </a:pPr>
            <a:r>
              <a:rPr lang="en-US" sz="4800" dirty="0"/>
              <a:t>    // Check if the score is D</a:t>
            </a:r>
          </a:p>
          <a:p>
            <a:pPr marL="0" indent="0">
              <a:buNone/>
            </a:pPr>
            <a:r>
              <a:rPr lang="en-US" sz="4800" dirty="0"/>
              <a:t>    console.log("Your grade is D");</a:t>
            </a:r>
          </a:p>
          <a:p>
            <a:pPr marL="0" indent="0">
              <a:buNone/>
            </a:pPr>
            <a:r>
              <a:rPr lang="en-US" sz="4800" dirty="0"/>
              <a:t>  } else {</a:t>
            </a:r>
          </a:p>
          <a:p>
            <a:pPr marL="0" indent="0">
              <a:buNone/>
            </a:pPr>
            <a:r>
              <a:rPr lang="en-US" sz="4800" dirty="0"/>
              <a:t>    // Check if the score is F</a:t>
            </a:r>
          </a:p>
          <a:p>
            <a:pPr marL="0" indent="0">
              <a:buNone/>
            </a:pPr>
            <a:r>
              <a:rPr lang="en-US" sz="4800" dirty="0"/>
              <a:t>    console.log("Your grade is F");</a:t>
            </a:r>
          </a:p>
          <a:p>
            <a:pPr marL="0" indent="0">
              <a:buNone/>
            </a:pPr>
            <a:r>
              <a:rPr lang="en-US" sz="4800" dirty="0"/>
              <a:t>  }</a:t>
            </a:r>
          </a:p>
          <a:p>
            <a:pPr marL="0" indent="0">
              <a:buNone/>
            </a:pPr>
            <a:r>
              <a:rPr lang="en-US" sz="4800" dirty="0"/>
              <a:t>} else {</a:t>
            </a:r>
          </a:p>
          <a:p>
            <a:pPr marL="0" indent="0">
              <a:buNone/>
            </a:pPr>
            <a:r>
              <a:rPr lang="en-US" sz="4800" dirty="0"/>
              <a:t>  // Invalid score</a:t>
            </a:r>
          </a:p>
          <a:p>
            <a:pPr marL="0" indent="0">
              <a:buNone/>
            </a:pPr>
            <a:r>
              <a:rPr lang="en-US" sz="4800" dirty="0"/>
              <a:t>  console.log("Invalid score");</a:t>
            </a:r>
          </a:p>
          <a:p>
            <a:pPr marL="0" indent="0">
              <a:buNone/>
            </a:pPr>
            <a:r>
              <a:rPr lang="en-US" sz="4800" dirty="0"/>
              <a:t>}</a:t>
            </a:r>
            <a:endParaRPr lang="en-US" dirty="0"/>
          </a:p>
        </p:txBody>
      </p:sp>
    </p:spTree>
    <p:extLst>
      <p:ext uri="{BB962C8B-B14F-4D97-AF65-F5344CB8AC3E}">
        <p14:creationId xmlns:p14="http://schemas.microsoft.com/office/powerpoint/2010/main" val="358105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F70D-17BA-0336-3B5D-D3C3A46C7689}"/>
              </a:ext>
            </a:extLst>
          </p:cNvPr>
          <p:cNvSpPr>
            <a:spLocks noGrp="1"/>
          </p:cNvSpPr>
          <p:nvPr>
            <p:ph type="title"/>
          </p:nvPr>
        </p:nvSpPr>
        <p:spPr/>
        <p:txBody>
          <a:bodyPr/>
          <a:lstStyle/>
          <a:p>
            <a:r>
              <a:rPr lang="en-US" dirty="0"/>
              <a:t>What is a Switch-Case Statement?</a:t>
            </a:r>
          </a:p>
        </p:txBody>
      </p:sp>
      <p:sp>
        <p:nvSpPr>
          <p:cNvPr id="3" name="Content Placeholder 2">
            <a:extLst>
              <a:ext uri="{FF2B5EF4-FFF2-40B4-BE49-F238E27FC236}">
                <a16:creationId xmlns:a16="http://schemas.microsoft.com/office/drawing/2014/main" id="{62C2F776-E795-9899-92AE-99F9DB87E20F}"/>
              </a:ext>
            </a:extLst>
          </p:cNvPr>
          <p:cNvSpPr>
            <a:spLocks noGrp="1"/>
          </p:cNvSpPr>
          <p:nvPr>
            <p:ph idx="1"/>
          </p:nvPr>
        </p:nvSpPr>
        <p:spPr/>
        <p:txBody>
          <a:bodyPr/>
          <a:lstStyle/>
          <a:p>
            <a:r>
              <a:rPr lang="en-US" dirty="0"/>
              <a:t>Switch case in TypeScript is a flow control statement that allows you to execute different code blocks based on the value of an expression.</a:t>
            </a:r>
          </a:p>
          <a:p>
            <a:r>
              <a:rPr lang="en-US" dirty="0"/>
              <a:t>Switch case usage: </a:t>
            </a:r>
          </a:p>
          <a:p>
            <a:pPr lvl="1"/>
            <a:r>
              <a:rPr lang="en-US" dirty="0"/>
              <a:t>The switch case statement is useful when you need to check multiple values of an expression and take different actions accordingly. It is often used as an alternative to multiple if else statements.</a:t>
            </a:r>
          </a:p>
        </p:txBody>
      </p:sp>
    </p:spTree>
    <p:extLst>
      <p:ext uri="{BB962C8B-B14F-4D97-AF65-F5344CB8AC3E}">
        <p14:creationId xmlns:p14="http://schemas.microsoft.com/office/powerpoint/2010/main" val="35475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130D-08ED-69BC-6262-CE14ED1C5605}"/>
              </a:ext>
            </a:extLst>
          </p:cNvPr>
          <p:cNvSpPr>
            <a:spLocks noGrp="1"/>
          </p:cNvSpPr>
          <p:nvPr>
            <p:ph type="title" idx="4294967295"/>
          </p:nvPr>
        </p:nvSpPr>
        <p:spPr>
          <a:xfrm>
            <a:off x="0" y="973138"/>
            <a:ext cx="8761413" cy="708025"/>
          </a:xfrm>
        </p:spPr>
        <p:txBody>
          <a:bodyPr/>
          <a:lstStyle/>
          <a:p>
            <a:r>
              <a:rPr lang="en-US" dirty="0"/>
              <a:t>Switch-Case in Action:</a:t>
            </a:r>
          </a:p>
        </p:txBody>
      </p:sp>
      <p:sp>
        <p:nvSpPr>
          <p:cNvPr id="3" name="Content Placeholder 2">
            <a:extLst>
              <a:ext uri="{FF2B5EF4-FFF2-40B4-BE49-F238E27FC236}">
                <a16:creationId xmlns:a16="http://schemas.microsoft.com/office/drawing/2014/main" id="{AD6254E0-FE24-E9BD-B7A9-59855ADA4BEC}"/>
              </a:ext>
            </a:extLst>
          </p:cNvPr>
          <p:cNvSpPr>
            <a:spLocks noGrp="1"/>
          </p:cNvSpPr>
          <p:nvPr>
            <p:ph idx="4294967295"/>
          </p:nvPr>
        </p:nvSpPr>
        <p:spPr>
          <a:xfrm>
            <a:off x="554804" y="123291"/>
            <a:ext cx="11301574" cy="6691848"/>
          </a:xfrm>
        </p:spPr>
        <p:txBody>
          <a:bodyPr>
            <a:normAutofit fontScale="55000" lnSpcReduction="20000"/>
          </a:bodyPr>
          <a:lstStyle/>
          <a:p>
            <a:pPr marL="0" indent="0">
              <a:buNone/>
            </a:pPr>
            <a:r>
              <a:rPr lang="en-US" dirty="0"/>
              <a:t>// Example 1: Using switch case with integers</a:t>
            </a:r>
          </a:p>
          <a:p>
            <a:pPr marL="0" indent="0">
              <a:buNone/>
            </a:pPr>
            <a:r>
              <a:rPr lang="en-US" dirty="0"/>
              <a:t>let score: number = 85;</a:t>
            </a:r>
          </a:p>
          <a:p>
            <a:pPr marL="0" indent="0">
              <a:buNone/>
            </a:pPr>
            <a:r>
              <a:rPr lang="en-US" dirty="0"/>
              <a:t>switch (score) {</a:t>
            </a:r>
          </a:p>
          <a:p>
            <a:pPr marL="0" indent="0">
              <a:buNone/>
            </a:pPr>
            <a:r>
              <a:rPr lang="en-US" dirty="0"/>
              <a:t>  case 100:</a:t>
            </a:r>
          </a:p>
          <a:p>
            <a:pPr marL="0" indent="0">
              <a:buNone/>
            </a:pPr>
            <a:r>
              <a:rPr lang="en-US" dirty="0"/>
              <a:t>    console.log("Perfect score");</a:t>
            </a:r>
          </a:p>
          <a:p>
            <a:pPr marL="0" indent="0">
              <a:buNone/>
            </a:pPr>
            <a:r>
              <a:rPr lang="en-US" dirty="0"/>
              <a:t>    break;</a:t>
            </a:r>
          </a:p>
          <a:p>
            <a:pPr marL="0" indent="0">
              <a:buNone/>
            </a:pPr>
            <a:r>
              <a:rPr lang="en-US" dirty="0"/>
              <a:t>  case 90:</a:t>
            </a:r>
          </a:p>
          <a:p>
            <a:pPr marL="0" indent="0">
              <a:buNone/>
            </a:pPr>
            <a:r>
              <a:rPr lang="en-US" dirty="0"/>
              <a:t>    console.log("Excellent score");</a:t>
            </a:r>
          </a:p>
          <a:p>
            <a:pPr marL="0" indent="0">
              <a:buNone/>
            </a:pPr>
            <a:r>
              <a:rPr lang="en-US" dirty="0"/>
              <a:t>    break;</a:t>
            </a:r>
          </a:p>
          <a:p>
            <a:pPr marL="0" indent="0">
              <a:buNone/>
            </a:pPr>
            <a:r>
              <a:rPr lang="en-US" dirty="0"/>
              <a:t>  case 80:</a:t>
            </a:r>
          </a:p>
          <a:p>
            <a:pPr marL="0" indent="0">
              <a:buNone/>
            </a:pPr>
            <a:r>
              <a:rPr lang="en-US" dirty="0"/>
              <a:t>    console.log("Good score");</a:t>
            </a:r>
          </a:p>
          <a:p>
            <a:pPr marL="0" indent="0">
              <a:buNone/>
            </a:pPr>
            <a:r>
              <a:rPr lang="en-US" dirty="0"/>
              <a:t>    break;</a:t>
            </a:r>
          </a:p>
          <a:p>
            <a:pPr marL="0" indent="0">
              <a:buNone/>
            </a:pPr>
            <a:r>
              <a:rPr lang="en-US" dirty="0"/>
              <a:t>  case 70:</a:t>
            </a:r>
          </a:p>
          <a:p>
            <a:pPr marL="0" indent="0">
              <a:buNone/>
            </a:pPr>
            <a:r>
              <a:rPr lang="en-US" dirty="0"/>
              <a:t>    console.log("Passing score");</a:t>
            </a:r>
          </a:p>
          <a:p>
            <a:pPr marL="0" indent="0">
              <a:buNone/>
            </a:pPr>
            <a:r>
              <a:rPr lang="en-US" dirty="0"/>
              <a:t>    break;</a:t>
            </a:r>
          </a:p>
          <a:p>
            <a:pPr marL="0" indent="0">
              <a:buNone/>
            </a:pPr>
            <a:r>
              <a:rPr lang="en-US" dirty="0"/>
              <a:t>  default:</a:t>
            </a:r>
          </a:p>
          <a:p>
            <a:pPr marL="0" indent="0">
              <a:buNone/>
            </a:pPr>
            <a:r>
              <a:rPr lang="en-US" dirty="0"/>
              <a:t>    console.log("Failing score");</a:t>
            </a:r>
          </a:p>
          <a:p>
            <a:pPr marL="0" indent="0">
              <a:buNone/>
            </a:pPr>
            <a:r>
              <a:rPr lang="en-US" dirty="0"/>
              <a:t>    break;</a:t>
            </a:r>
          </a:p>
          <a:p>
            <a:pPr marL="0" indent="0">
              <a:buNone/>
            </a:pPr>
            <a:r>
              <a:rPr lang="en-US" dirty="0"/>
              <a:t>}</a:t>
            </a:r>
          </a:p>
        </p:txBody>
      </p:sp>
    </p:spTree>
    <p:extLst>
      <p:ext uri="{BB962C8B-B14F-4D97-AF65-F5344CB8AC3E}">
        <p14:creationId xmlns:p14="http://schemas.microsoft.com/office/powerpoint/2010/main" val="302011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C3877-AB22-6458-799A-BBC6B4D7665B}"/>
              </a:ext>
            </a:extLst>
          </p:cNvPr>
          <p:cNvSpPr txBox="1"/>
          <p:nvPr/>
        </p:nvSpPr>
        <p:spPr>
          <a:xfrm>
            <a:off x="410966" y="123291"/>
            <a:ext cx="8735602" cy="6001643"/>
          </a:xfrm>
          <a:prstGeom prst="rect">
            <a:avLst/>
          </a:prstGeom>
          <a:noFill/>
        </p:spPr>
        <p:txBody>
          <a:bodyPr wrap="square">
            <a:spAutoFit/>
          </a:bodyPr>
          <a:lstStyle/>
          <a:p>
            <a:r>
              <a:rPr lang="en-US" sz="2400" b="1" dirty="0"/>
              <a:t>// Example 2: Using switch case with strings</a:t>
            </a:r>
          </a:p>
          <a:p>
            <a:r>
              <a:rPr lang="en-US" sz="2400" b="1" dirty="0"/>
              <a:t>let color: string = "red";</a:t>
            </a:r>
          </a:p>
          <a:p>
            <a:r>
              <a:rPr lang="en-US" sz="2400" b="1" dirty="0"/>
              <a:t>switch (color) {</a:t>
            </a:r>
          </a:p>
          <a:p>
            <a:r>
              <a:rPr lang="en-US" sz="2400" b="1" dirty="0"/>
              <a:t>  case "red":</a:t>
            </a:r>
          </a:p>
          <a:p>
            <a:r>
              <a:rPr lang="en-US" sz="2400" b="1" dirty="0"/>
              <a:t>    console.log("The color is red");</a:t>
            </a:r>
          </a:p>
          <a:p>
            <a:r>
              <a:rPr lang="en-US" sz="2400" b="1" dirty="0"/>
              <a:t>    break;</a:t>
            </a:r>
          </a:p>
          <a:p>
            <a:r>
              <a:rPr lang="en-US" sz="2400" b="1" dirty="0"/>
              <a:t>  case "green":</a:t>
            </a:r>
          </a:p>
          <a:p>
            <a:r>
              <a:rPr lang="en-US" sz="2400" b="1" dirty="0"/>
              <a:t>    console.log("The color is green");</a:t>
            </a:r>
          </a:p>
          <a:p>
            <a:r>
              <a:rPr lang="en-US" sz="2400" b="1" dirty="0"/>
              <a:t>    break;</a:t>
            </a:r>
          </a:p>
          <a:p>
            <a:r>
              <a:rPr lang="en-US" sz="2400" b="1" dirty="0"/>
              <a:t>  case "blue":</a:t>
            </a:r>
          </a:p>
          <a:p>
            <a:r>
              <a:rPr lang="en-US" sz="2400" b="1" dirty="0"/>
              <a:t>    console.log("The color is blue");</a:t>
            </a:r>
          </a:p>
          <a:p>
            <a:r>
              <a:rPr lang="en-US" sz="2400" b="1" dirty="0"/>
              <a:t>    break;</a:t>
            </a:r>
          </a:p>
          <a:p>
            <a:r>
              <a:rPr lang="en-US" sz="2400" b="1" dirty="0"/>
              <a:t>  default:</a:t>
            </a:r>
          </a:p>
          <a:p>
            <a:r>
              <a:rPr lang="en-US" sz="2400" b="1" dirty="0"/>
              <a:t>    console.log("The color is unknown");</a:t>
            </a:r>
          </a:p>
          <a:p>
            <a:r>
              <a:rPr lang="en-US" sz="2400" b="1" dirty="0"/>
              <a:t>    break;</a:t>
            </a:r>
          </a:p>
          <a:p>
            <a:r>
              <a:rPr lang="en-US" sz="2400" b="1" dirty="0"/>
              <a:t>}</a:t>
            </a:r>
          </a:p>
        </p:txBody>
      </p:sp>
    </p:spTree>
    <p:extLst>
      <p:ext uri="{BB962C8B-B14F-4D97-AF65-F5344CB8AC3E}">
        <p14:creationId xmlns:p14="http://schemas.microsoft.com/office/powerpoint/2010/main" val="285429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2E3D-C543-51D0-AECB-96ABDEE1DC21}"/>
              </a:ext>
            </a:extLst>
          </p:cNvPr>
          <p:cNvSpPr>
            <a:spLocks noGrp="1"/>
          </p:cNvSpPr>
          <p:nvPr>
            <p:ph type="title"/>
          </p:nvPr>
        </p:nvSpPr>
        <p:spPr/>
        <p:txBody>
          <a:bodyPr/>
          <a:lstStyle/>
          <a:p>
            <a:r>
              <a:rPr lang="en-US" dirty="0"/>
              <a:t>Common Errors while using Switch-Case</a:t>
            </a:r>
          </a:p>
        </p:txBody>
      </p:sp>
      <p:sp>
        <p:nvSpPr>
          <p:cNvPr id="3" name="Content Placeholder 2">
            <a:extLst>
              <a:ext uri="{FF2B5EF4-FFF2-40B4-BE49-F238E27FC236}">
                <a16:creationId xmlns:a16="http://schemas.microsoft.com/office/drawing/2014/main" id="{C48A8A60-9A7F-E61B-F064-843838B1C71F}"/>
              </a:ext>
            </a:extLst>
          </p:cNvPr>
          <p:cNvSpPr>
            <a:spLocks noGrp="1"/>
          </p:cNvSpPr>
          <p:nvPr>
            <p:ph idx="1"/>
          </p:nvPr>
        </p:nvSpPr>
        <p:spPr/>
        <p:txBody>
          <a:bodyPr>
            <a:normAutofit fontScale="85000" lnSpcReduction="20000"/>
          </a:bodyPr>
          <a:lstStyle/>
          <a:p>
            <a:pPr algn="just"/>
            <a:r>
              <a:rPr lang="en-US" dirty="0"/>
              <a:t>Forgetting to use break statements: This can cause the code to fall through to the next case and execute unintended code blocks. To avoid this, always use break after each case, unless you want to intentionally fall through to the next case.</a:t>
            </a:r>
          </a:p>
          <a:p>
            <a:pPr algn="just"/>
            <a:r>
              <a:rPr lang="en-US" dirty="0"/>
              <a:t>Using non-constant expressions for case labels: This can cause a syntax error or a type error, as the case labels must be constant values that can be evaluated at compile time. To avoid this, only use constant values for case labels, such as literals, </a:t>
            </a:r>
            <a:r>
              <a:rPr lang="en-US" dirty="0" err="1"/>
              <a:t>enums</a:t>
            </a:r>
            <a:r>
              <a:rPr lang="en-US" dirty="0"/>
              <a:t>, or const variables.</a:t>
            </a:r>
          </a:p>
          <a:p>
            <a:pPr algn="just"/>
            <a:r>
              <a:rPr lang="en-US" dirty="0"/>
              <a:t>Using the wrong operator for comparison: This can cause unexpected results, as the switch case statement uses the === operator to compare the expression with the case labels. This means that it will check for both value and type equality. To avoid this, make sure that the expression and the case labels have the same type, or use if else statements for different operators</a:t>
            </a:r>
          </a:p>
        </p:txBody>
      </p:sp>
    </p:spTree>
    <p:extLst>
      <p:ext uri="{BB962C8B-B14F-4D97-AF65-F5344CB8AC3E}">
        <p14:creationId xmlns:p14="http://schemas.microsoft.com/office/powerpoint/2010/main" val="282618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5CFF-C592-4F53-982E-3C7581492D62}"/>
              </a:ext>
            </a:extLst>
          </p:cNvPr>
          <p:cNvSpPr>
            <a:spLocks noGrp="1"/>
          </p:cNvSpPr>
          <p:nvPr>
            <p:ph type="title"/>
          </p:nvPr>
        </p:nvSpPr>
        <p:spPr/>
        <p:txBody>
          <a:bodyPr/>
          <a:lstStyle/>
          <a:p>
            <a:r>
              <a:rPr lang="en-US" dirty="0"/>
              <a:t>What is Flow Control?</a:t>
            </a:r>
          </a:p>
        </p:txBody>
      </p:sp>
      <p:sp>
        <p:nvSpPr>
          <p:cNvPr id="3" name="Content Placeholder 2">
            <a:extLst>
              <a:ext uri="{FF2B5EF4-FFF2-40B4-BE49-F238E27FC236}">
                <a16:creationId xmlns:a16="http://schemas.microsoft.com/office/drawing/2014/main" id="{FC9C248B-9E2B-6680-3254-1A9B2846D989}"/>
              </a:ext>
            </a:extLst>
          </p:cNvPr>
          <p:cNvSpPr>
            <a:spLocks noGrp="1"/>
          </p:cNvSpPr>
          <p:nvPr>
            <p:ph idx="1"/>
          </p:nvPr>
        </p:nvSpPr>
        <p:spPr/>
        <p:txBody>
          <a:bodyPr>
            <a:normAutofit fontScale="92500" lnSpcReduction="10000"/>
          </a:bodyPr>
          <a:lstStyle/>
          <a:p>
            <a:pPr algn="just"/>
            <a:r>
              <a:rPr lang="en-US" dirty="0"/>
              <a:t>Flow control in TypeScript is the process of controlling the execution of code based on certain conditions, logic, or repetition. </a:t>
            </a:r>
          </a:p>
          <a:p>
            <a:pPr algn="just"/>
            <a:r>
              <a:rPr lang="en-US" dirty="0"/>
              <a:t>Flow control allows us to make decisions and repeat actions in our code.</a:t>
            </a:r>
          </a:p>
          <a:p>
            <a:pPr algn="just"/>
            <a:r>
              <a:rPr lang="en-US" dirty="0"/>
              <a:t>TypeScript supports various flow control statements, such as if, else, switch, while, and for.</a:t>
            </a:r>
          </a:p>
          <a:p>
            <a:pPr algn="just"/>
            <a:r>
              <a:rPr lang="en-US" dirty="0"/>
              <a:t>TypeScript also uses control flow analysis to narrow the types of variables based on their usage and context.</a:t>
            </a:r>
          </a:p>
          <a:p>
            <a:pPr algn="just"/>
            <a:r>
              <a:rPr lang="en-US" dirty="0"/>
              <a:t>Flow control helps us write more efficient, reliable, and expressive code.</a:t>
            </a:r>
          </a:p>
        </p:txBody>
      </p:sp>
    </p:spTree>
    <p:extLst>
      <p:ext uri="{BB962C8B-B14F-4D97-AF65-F5344CB8AC3E}">
        <p14:creationId xmlns:p14="http://schemas.microsoft.com/office/powerpoint/2010/main" val="59143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C204-177A-F51D-8C11-9BB67C4999B4}"/>
              </a:ext>
            </a:extLst>
          </p:cNvPr>
          <p:cNvSpPr>
            <a:spLocks noGrp="1"/>
          </p:cNvSpPr>
          <p:nvPr>
            <p:ph type="title"/>
          </p:nvPr>
        </p:nvSpPr>
        <p:spPr/>
        <p:txBody>
          <a:bodyPr/>
          <a:lstStyle/>
          <a:p>
            <a:r>
              <a:rPr lang="en-US" dirty="0"/>
              <a:t>What is a Condition in Programming?</a:t>
            </a:r>
          </a:p>
        </p:txBody>
      </p:sp>
      <p:sp>
        <p:nvSpPr>
          <p:cNvPr id="3" name="Content Placeholder 2">
            <a:extLst>
              <a:ext uri="{FF2B5EF4-FFF2-40B4-BE49-F238E27FC236}">
                <a16:creationId xmlns:a16="http://schemas.microsoft.com/office/drawing/2014/main" id="{6FA9D853-1661-6ED9-37D3-3F9D783548D8}"/>
              </a:ext>
            </a:extLst>
          </p:cNvPr>
          <p:cNvSpPr>
            <a:spLocks noGrp="1"/>
          </p:cNvSpPr>
          <p:nvPr>
            <p:ph idx="1"/>
          </p:nvPr>
        </p:nvSpPr>
        <p:spPr/>
        <p:txBody>
          <a:bodyPr>
            <a:normAutofit fontScale="70000" lnSpcReduction="20000"/>
          </a:bodyPr>
          <a:lstStyle/>
          <a:p>
            <a:r>
              <a:rPr lang="en-US" dirty="0"/>
              <a:t>Conditions are essential for decision-making in algorithms and programs.</a:t>
            </a:r>
          </a:p>
          <a:p>
            <a:pPr lvl="1"/>
            <a:r>
              <a:rPr lang="en-US" dirty="0"/>
              <a:t>They allow the program to perform different actions based on different scenarios.</a:t>
            </a:r>
          </a:p>
          <a:p>
            <a:pPr lvl="1"/>
            <a:r>
              <a:rPr lang="en-US" dirty="0"/>
              <a:t>They help the program to handle errors, exceptions, and edge cases.</a:t>
            </a:r>
          </a:p>
          <a:p>
            <a:pPr lvl="1"/>
            <a:r>
              <a:rPr lang="en-US" dirty="0"/>
              <a:t>They make the program more efficient, reliable, and expressive.</a:t>
            </a:r>
          </a:p>
          <a:p>
            <a:r>
              <a:rPr lang="en-US" dirty="0"/>
              <a:t>Conditions are statements that evaluate to either true or false.</a:t>
            </a:r>
          </a:p>
          <a:p>
            <a:r>
              <a:rPr lang="en-US" dirty="0"/>
              <a:t>They are used to control the flow of execution of a program based on certain criteria.</a:t>
            </a:r>
          </a:p>
          <a:p>
            <a:r>
              <a:rPr lang="en-US" dirty="0"/>
              <a:t>They can be used with conditional statements, such as if, else, switch, or ternary operators, to execute different code blocks depending on the result of the condition.</a:t>
            </a:r>
          </a:p>
          <a:p>
            <a:r>
              <a:rPr lang="en-US" dirty="0"/>
              <a:t>Conditions can be based on various factors, such as user input, variable value, file existence, etc.</a:t>
            </a:r>
          </a:p>
          <a:p>
            <a:r>
              <a:rPr lang="en-US" dirty="0"/>
              <a:t>They can use various operators, such as comparison, logical, or bitwise, to form complex expressions.</a:t>
            </a:r>
          </a:p>
          <a:p>
            <a:r>
              <a:rPr lang="en-US" dirty="0"/>
              <a:t>They can also use parentheses, brackets, or braces to group and prioritize expressions.</a:t>
            </a:r>
          </a:p>
        </p:txBody>
      </p:sp>
    </p:spTree>
    <p:extLst>
      <p:ext uri="{BB962C8B-B14F-4D97-AF65-F5344CB8AC3E}">
        <p14:creationId xmlns:p14="http://schemas.microsoft.com/office/powerpoint/2010/main" val="428904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523C-A586-0D7B-A453-D6CAC8FF2162}"/>
              </a:ext>
            </a:extLst>
          </p:cNvPr>
          <p:cNvSpPr>
            <a:spLocks noGrp="1"/>
          </p:cNvSpPr>
          <p:nvPr>
            <p:ph type="title"/>
          </p:nvPr>
        </p:nvSpPr>
        <p:spPr/>
        <p:txBody>
          <a:bodyPr/>
          <a:lstStyle/>
          <a:p>
            <a:r>
              <a:rPr lang="en-US" dirty="0"/>
              <a:t>Generic Structure of an IF Statement.</a:t>
            </a:r>
          </a:p>
        </p:txBody>
      </p:sp>
      <p:pic>
        <p:nvPicPr>
          <p:cNvPr id="1026" name="Picture 2">
            <a:extLst>
              <a:ext uri="{FF2B5EF4-FFF2-40B4-BE49-F238E27FC236}">
                <a16:creationId xmlns:a16="http://schemas.microsoft.com/office/drawing/2014/main" id="{619CFF6E-F44F-0500-3C7C-62E8B879C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841" y="2508339"/>
            <a:ext cx="4210318" cy="4123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05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0FCA-942D-79DE-710C-608479B266BB}"/>
              </a:ext>
            </a:extLst>
          </p:cNvPr>
          <p:cNvSpPr>
            <a:spLocks noGrp="1"/>
          </p:cNvSpPr>
          <p:nvPr>
            <p:ph type="title"/>
          </p:nvPr>
        </p:nvSpPr>
        <p:spPr/>
        <p:txBody>
          <a:bodyPr/>
          <a:lstStyle/>
          <a:p>
            <a:r>
              <a:rPr lang="en-US" dirty="0"/>
              <a:t>How IF-Then-Else Statement works in TypeScript?</a:t>
            </a:r>
          </a:p>
        </p:txBody>
      </p:sp>
      <p:sp>
        <p:nvSpPr>
          <p:cNvPr id="3" name="Content Placeholder 2">
            <a:extLst>
              <a:ext uri="{FF2B5EF4-FFF2-40B4-BE49-F238E27FC236}">
                <a16:creationId xmlns:a16="http://schemas.microsoft.com/office/drawing/2014/main" id="{78CDDEE0-CEB9-B441-B505-65388EB7B788}"/>
              </a:ext>
            </a:extLst>
          </p:cNvPr>
          <p:cNvSpPr>
            <a:spLocks noGrp="1"/>
          </p:cNvSpPr>
          <p:nvPr>
            <p:ph idx="1"/>
          </p:nvPr>
        </p:nvSpPr>
        <p:spPr/>
        <p:txBody>
          <a:bodyPr/>
          <a:lstStyle/>
          <a:p>
            <a:r>
              <a:rPr lang="en-US" dirty="0"/>
              <a:t>if statements is used to test a condition and execute different code blocks based on the result.</a:t>
            </a:r>
          </a:p>
          <a:p>
            <a:r>
              <a:rPr lang="en-US" dirty="0"/>
              <a:t>How an IF Statement written in TypeScript:</a:t>
            </a:r>
          </a:p>
          <a:p>
            <a:pPr marL="400050" lvl="1" indent="0">
              <a:buNone/>
            </a:pPr>
            <a:r>
              <a:rPr lang="en-US" sz="2800" dirty="0"/>
              <a:t>if (condition) {</a:t>
            </a:r>
          </a:p>
          <a:p>
            <a:pPr marL="400050" lvl="1" indent="0">
              <a:buNone/>
            </a:pPr>
            <a:r>
              <a:rPr lang="en-US" sz="2800" dirty="0"/>
              <a:t>  </a:t>
            </a:r>
            <a:r>
              <a:rPr lang="en-US" sz="2800" dirty="0">
                <a:highlight>
                  <a:srgbClr val="FFFF00"/>
                </a:highlight>
              </a:rPr>
              <a:t>// Code block executed when the condition is true</a:t>
            </a:r>
          </a:p>
          <a:p>
            <a:pPr marL="400050" lvl="1" indent="0">
              <a:buNone/>
            </a:pPr>
            <a:r>
              <a:rPr lang="en-US" sz="2800" dirty="0"/>
              <a:t>} else {</a:t>
            </a:r>
          </a:p>
          <a:p>
            <a:pPr marL="400050" lvl="1" indent="0">
              <a:buNone/>
            </a:pPr>
            <a:r>
              <a:rPr lang="en-US" sz="2800" dirty="0"/>
              <a:t>  </a:t>
            </a:r>
            <a:r>
              <a:rPr lang="en-US" sz="2800" dirty="0">
                <a:highlight>
                  <a:srgbClr val="FFFF00"/>
                </a:highlight>
              </a:rPr>
              <a:t>// Code block executed when the condition is false</a:t>
            </a:r>
          </a:p>
          <a:p>
            <a:pPr marL="400050" lvl="1" indent="0">
              <a:buNone/>
            </a:pPr>
            <a:r>
              <a:rPr lang="en-US" sz="2800" dirty="0"/>
              <a:t>}</a:t>
            </a:r>
          </a:p>
        </p:txBody>
      </p:sp>
    </p:spTree>
    <p:extLst>
      <p:ext uri="{BB962C8B-B14F-4D97-AF65-F5344CB8AC3E}">
        <p14:creationId xmlns:p14="http://schemas.microsoft.com/office/powerpoint/2010/main" val="86564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FF31-A455-C0AA-3C32-A7280D2DF88B}"/>
              </a:ext>
            </a:extLst>
          </p:cNvPr>
          <p:cNvSpPr>
            <a:spLocks noGrp="1"/>
          </p:cNvSpPr>
          <p:nvPr>
            <p:ph type="title"/>
          </p:nvPr>
        </p:nvSpPr>
        <p:spPr/>
        <p:txBody>
          <a:bodyPr/>
          <a:lstStyle/>
          <a:p>
            <a:r>
              <a:rPr lang="en-US" dirty="0"/>
              <a:t>Sample Code for Building a Simple IF Statement</a:t>
            </a:r>
          </a:p>
        </p:txBody>
      </p:sp>
      <p:sp>
        <p:nvSpPr>
          <p:cNvPr id="3" name="Content Placeholder 2">
            <a:extLst>
              <a:ext uri="{FF2B5EF4-FFF2-40B4-BE49-F238E27FC236}">
                <a16:creationId xmlns:a16="http://schemas.microsoft.com/office/drawing/2014/main" id="{72806379-4629-2FEC-FEF2-F64A8A4EF9B4}"/>
              </a:ext>
            </a:extLst>
          </p:cNvPr>
          <p:cNvSpPr>
            <a:spLocks noGrp="1"/>
          </p:cNvSpPr>
          <p:nvPr>
            <p:ph idx="1"/>
          </p:nvPr>
        </p:nvSpPr>
        <p:spPr/>
        <p:txBody>
          <a:bodyPr>
            <a:normAutofit fontScale="92500" lnSpcReduction="20000"/>
          </a:bodyPr>
          <a:lstStyle/>
          <a:p>
            <a:pPr marL="0" indent="0">
              <a:buNone/>
            </a:pPr>
            <a:r>
              <a:rPr lang="en-US" dirty="0">
                <a:highlight>
                  <a:srgbClr val="FFFF00"/>
                </a:highlight>
              </a:rPr>
              <a:t>// Declare a variable and assign a value</a:t>
            </a:r>
          </a:p>
          <a:p>
            <a:pPr marL="0" indent="0">
              <a:buNone/>
            </a:pPr>
            <a:r>
              <a:rPr lang="en-US" dirty="0"/>
              <a:t>let x: number = 10;</a:t>
            </a:r>
          </a:p>
          <a:p>
            <a:pPr marL="0" indent="0">
              <a:buNone/>
            </a:pPr>
            <a:r>
              <a:rPr lang="en-US" dirty="0">
                <a:highlight>
                  <a:srgbClr val="FFFF00"/>
                </a:highlight>
              </a:rPr>
              <a:t>// Use an if statement to check a condition</a:t>
            </a:r>
          </a:p>
          <a:p>
            <a:pPr marL="0" indent="0">
              <a:buNone/>
            </a:pPr>
            <a:r>
              <a:rPr lang="en-US" dirty="0"/>
              <a:t>if (x &gt; 0) {</a:t>
            </a:r>
          </a:p>
          <a:p>
            <a:pPr marL="0" indent="0">
              <a:buNone/>
            </a:pPr>
            <a:r>
              <a:rPr lang="en-US" dirty="0"/>
              <a:t>  </a:t>
            </a:r>
            <a:r>
              <a:rPr lang="en-US" dirty="0">
                <a:highlight>
                  <a:srgbClr val="FFFF00"/>
                </a:highlight>
              </a:rPr>
              <a:t>// Execute this code block if the condition is true</a:t>
            </a:r>
          </a:p>
          <a:p>
            <a:pPr marL="0" indent="0">
              <a:buNone/>
            </a:pPr>
            <a:r>
              <a:rPr lang="en-US" dirty="0"/>
              <a:t>  console.log("x is positive");</a:t>
            </a:r>
          </a:p>
          <a:p>
            <a:pPr marL="0" indent="0">
              <a:buNone/>
            </a:pPr>
            <a:r>
              <a:rPr lang="en-US" dirty="0"/>
              <a:t>} else {</a:t>
            </a:r>
          </a:p>
          <a:p>
            <a:pPr marL="0" indent="0">
              <a:buNone/>
            </a:pPr>
            <a:r>
              <a:rPr lang="en-US" dirty="0"/>
              <a:t>  </a:t>
            </a:r>
            <a:r>
              <a:rPr lang="en-US" dirty="0">
                <a:highlight>
                  <a:srgbClr val="FFFF00"/>
                </a:highlight>
              </a:rPr>
              <a:t>// Execute this code block if the condition is false</a:t>
            </a:r>
          </a:p>
          <a:p>
            <a:pPr marL="0" indent="0">
              <a:buNone/>
            </a:pPr>
            <a:r>
              <a:rPr lang="en-US" dirty="0"/>
              <a:t>  console.log("x is negative or zero");</a:t>
            </a:r>
          </a:p>
          <a:p>
            <a:pPr marL="0" indent="0">
              <a:buNone/>
            </a:pPr>
            <a:r>
              <a:rPr lang="en-US" dirty="0"/>
              <a:t>}</a:t>
            </a:r>
          </a:p>
        </p:txBody>
      </p:sp>
    </p:spTree>
    <p:extLst>
      <p:ext uri="{BB962C8B-B14F-4D97-AF65-F5344CB8AC3E}">
        <p14:creationId xmlns:p14="http://schemas.microsoft.com/office/powerpoint/2010/main" val="318710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D530-B1C1-777E-66E2-54E714F6290C}"/>
              </a:ext>
            </a:extLst>
          </p:cNvPr>
          <p:cNvSpPr>
            <a:spLocks noGrp="1"/>
          </p:cNvSpPr>
          <p:nvPr>
            <p:ph type="title"/>
          </p:nvPr>
        </p:nvSpPr>
        <p:spPr/>
        <p:txBody>
          <a:bodyPr/>
          <a:lstStyle/>
          <a:p>
            <a:r>
              <a:rPr lang="en-US" dirty="0"/>
              <a:t>How to use an Else-IF Statement to Check Multiple Conditions</a:t>
            </a:r>
          </a:p>
        </p:txBody>
      </p:sp>
      <p:sp>
        <p:nvSpPr>
          <p:cNvPr id="3" name="Content Placeholder 2">
            <a:extLst>
              <a:ext uri="{FF2B5EF4-FFF2-40B4-BE49-F238E27FC236}">
                <a16:creationId xmlns:a16="http://schemas.microsoft.com/office/drawing/2014/main" id="{8EDE2E67-A902-18E0-5451-511C93B7A47A}"/>
              </a:ext>
            </a:extLst>
          </p:cNvPr>
          <p:cNvSpPr>
            <a:spLocks noGrp="1"/>
          </p:cNvSpPr>
          <p:nvPr>
            <p:ph idx="1"/>
          </p:nvPr>
        </p:nvSpPr>
        <p:spPr/>
        <p:txBody>
          <a:bodyPr>
            <a:normAutofit fontScale="55000" lnSpcReduction="20000"/>
          </a:bodyPr>
          <a:lstStyle/>
          <a:p>
            <a:pPr marL="0" indent="0">
              <a:buNone/>
            </a:pPr>
            <a:r>
              <a:rPr lang="en-US" sz="3200" dirty="0">
                <a:highlight>
                  <a:srgbClr val="FFFF00"/>
                </a:highlight>
              </a:rPr>
              <a:t>// Declare a variable and assign a value</a:t>
            </a:r>
          </a:p>
          <a:p>
            <a:pPr marL="0" indent="0">
              <a:buNone/>
            </a:pPr>
            <a:r>
              <a:rPr lang="en-US" sz="3200" dirty="0"/>
              <a:t>let x: number = 10;</a:t>
            </a:r>
            <a:endParaRPr lang="en-US" sz="3100" dirty="0"/>
          </a:p>
          <a:p>
            <a:pPr marL="0" indent="0">
              <a:buNone/>
            </a:pPr>
            <a:r>
              <a:rPr lang="en-US" sz="3100" dirty="0">
                <a:highlight>
                  <a:srgbClr val="FFFF00"/>
                </a:highlight>
              </a:rPr>
              <a:t>// Use an else if statement to check multiple conditions</a:t>
            </a:r>
          </a:p>
          <a:p>
            <a:pPr marL="0" indent="0">
              <a:buNone/>
            </a:pPr>
            <a:r>
              <a:rPr lang="en-US" sz="3100" dirty="0"/>
              <a:t>if (x % 2 == 0) {</a:t>
            </a:r>
          </a:p>
          <a:p>
            <a:pPr marL="0" indent="0">
              <a:buNone/>
            </a:pPr>
            <a:r>
              <a:rPr lang="en-US" sz="3100" dirty="0"/>
              <a:t>  </a:t>
            </a:r>
            <a:r>
              <a:rPr lang="en-US" sz="3100" dirty="0">
                <a:highlight>
                  <a:srgbClr val="FFFF00"/>
                </a:highlight>
              </a:rPr>
              <a:t>// Execute this code block if x is divisible by 2</a:t>
            </a:r>
          </a:p>
          <a:p>
            <a:pPr marL="0" indent="0">
              <a:buNone/>
            </a:pPr>
            <a:r>
              <a:rPr lang="en-US" sz="3100" dirty="0"/>
              <a:t>  console.log("x is even");</a:t>
            </a:r>
          </a:p>
          <a:p>
            <a:pPr marL="0" indent="0">
              <a:buNone/>
            </a:pPr>
            <a:r>
              <a:rPr lang="en-US" sz="3100" dirty="0"/>
              <a:t>} else if (x % 3 == 0) {</a:t>
            </a:r>
          </a:p>
          <a:p>
            <a:pPr marL="0" indent="0">
              <a:buNone/>
            </a:pPr>
            <a:r>
              <a:rPr lang="en-US" sz="3100" dirty="0"/>
              <a:t>  </a:t>
            </a:r>
            <a:r>
              <a:rPr lang="en-US" sz="3100" dirty="0">
                <a:highlight>
                  <a:srgbClr val="FFFF00"/>
                </a:highlight>
              </a:rPr>
              <a:t>// Execute this code block if x is divisible by 3</a:t>
            </a:r>
          </a:p>
          <a:p>
            <a:pPr marL="0" indent="0">
              <a:buNone/>
            </a:pPr>
            <a:r>
              <a:rPr lang="en-US" sz="3100" dirty="0"/>
              <a:t>  console.log("x is odd and divisible by 3");</a:t>
            </a:r>
          </a:p>
          <a:p>
            <a:pPr marL="0" indent="0">
              <a:buNone/>
            </a:pPr>
            <a:r>
              <a:rPr lang="en-US" sz="3100" dirty="0"/>
              <a:t>} else {</a:t>
            </a:r>
          </a:p>
          <a:p>
            <a:pPr marL="0" indent="0">
              <a:buNone/>
            </a:pPr>
            <a:r>
              <a:rPr lang="en-US" sz="3100" dirty="0"/>
              <a:t>  </a:t>
            </a:r>
            <a:r>
              <a:rPr lang="en-US" sz="3100" dirty="0">
                <a:highlight>
                  <a:srgbClr val="FFFF00"/>
                </a:highlight>
              </a:rPr>
              <a:t>// Execute this code block if none of the above conditions are true</a:t>
            </a:r>
          </a:p>
          <a:p>
            <a:pPr marL="0" indent="0">
              <a:buNone/>
            </a:pPr>
            <a:r>
              <a:rPr lang="en-US" sz="3100" dirty="0"/>
              <a:t>  console.log("x is odd and not divisible by 3");</a:t>
            </a:r>
          </a:p>
          <a:p>
            <a:pPr marL="0" indent="0">
              <a:buNone/>
            </a:pPr>
            <a:r>
              <a:rPr lang="en-US" sz="3100" dirty="0"/>
              <a:t>}</a:t>
            </a:r>
          </a:p>
          <a:p>
            <a:endParaRPr lang="en-US" dirty="0"/>
          </a:p>
        </p:txBody>
      </p:sp>
    </p:spTree>
    <p:extLst>
      <p:ext uri="{BB962C8B-B14F-4D97-AF65-F5344CB8AC3E}">
        <p14:creationId xmlns:p14="http://schemas.microsoft.com/office/powerpoint/2010/main" val="106800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5A3F-D80D-3043-ADBE-770F767C3FBF}"/>
              </a:ext>
            </a:extLst>
          </p:cNvPr>
          <p:cNvSpPr>
            <a:spLocks noGrp="1"/>
          </p:cNvSpPr>
          <p:nvPr>
            <p:ph type="title"/>
          </p:nvPr>
        </p:nvSpPr>
        <p:spPr/>
        <p:txBody>
          <a:bodyPr/>
          <a:lstStyle/>
          <a:p>
            <a:r>
              <a:rPr lang="en-US" dirty="0"/>
              <a:t>Another Example for Checking Multiple Condition using IF-ELSE-IF</a:t>
            </a:r>
          </a:p>
        </p:txBody>
      </p:sp>
      <p:sp>
        <p:nvSpPr>
          <p:cNvPr id="3" name="Content Placeholder 2">
            <a:extLst>
              <a:ext uri="{FF2B5EF4-FFF2-40B4-BE49-F238E27FC236}">
                <a16:creationId xmlns:a16="http://schemas.microsoft.com/office/drawing/2014/main" id="{F149CA7E-9660-A5B2-3CF5-B54609786521}"/>
              </a:ext>
            </a:extLst>
          </p:cNvPr>
          <p:cNvSpPr>
            <a:spLocks noGrp="1"/>
          </p:cNvSpPr>
          <p:nvPr>
            <p:ph idx="1"/>
          </p:nvPr>
        </p:nvSpPr>
        <p:spPr/>
        <p:txBody>
          <a:bodyPr>
            <a:normAutofit fontScale="62500" lnSpcReduction="20000"/>
          </a:bodyPr>
          <a:lstStyle/>
          <a:p>
            <a:pPr marL="0" indent="0">
              <a:buNone/>
            </a:pPr>
            <a:r>
              <a:rPr lang="en-US" sz="2800" dirty="0">
                <a:highlight>
                  <a:srgbClr val="FFFF00"/>
                </a:highlight>
              </a:rPr>
              <a:t>// Declare a variable and assign a value</a:t>
            </a:r>
          </a:p>
          <a:p>
            <a:pPr marL="0" indent="0">
              <a:buNone/>
            </a:pPr>
            <a:r>
              <a:rPr lang="en-US" sz="2800" dirty="0"/>
              <a:t>let x: string = “Hello”;</a:t>
            </a:r>
          </a:p>
          <a:p>
            <a:pPr marL="0" indent="0">
              <a:buNone/>
            </a:pPr>
            <a:r>
              <a:rPr lang="en-US" sz="2800" dirty="0">
                <a:highlight>
                  <a:srgbClr val="FFFF00"/>
                </a:highlight>
              </a:rPr>
              <a:t>// Use an else if statement to check multiple conditions</a:t>
            </a:r>
          </a:p>
          <a:p>
            <a:pPr marL="0" indent="0">
              <a:buNone/>
            </a:pPr>
            <a:r>
              <a:rPr lang="en-US" sz="2800" dirty="0"/>
              <a:t>if (x === “Hello1”) {</a:t>
            </a:r>
          </a:p>
          <a:p>
            <a:pPr marL="0" indent="0">
              <a:buNone/>
            </a:pPr>
            <a:r>
              <a:rPr lang="en-US" sz="2800" dirty="0"/>
              <a:t>  </a:t>
            </a:r>
            <a:r>
              <a:rPr lang="en-US" sz="2800" dirty="0">
                <a:highlight>
                  <a:srgbClr val="FFFF00"/>
                </a:highlight>
              </a:rPr>
              <a:t>// Execute this code block if x is equals to Hello1</a:t>
            </a:r>
          </a:p>
          <a:p>
            <a:pPr marL="0" indent="0">
              <a:buNone/>
            </a:pPr>
            <a:r>
              <a:rPr lang="en-US" sz="2800" dirty="0"/>
              <a:t>  console.log("x is equals to Hello1");</a:t>
            </a:r>
          </a:p>
          <a:p>
            <a:pPr marL="0" indent="0">
              <a:buNone/>
            </a:pPr>
            <a:r>
              <a:rPr lang="en-US" sz="2800" dirty="0"/>
              <a:t>} else if (x === “Hello”) {</a:t>
            </a:r>
          </a:p>
          <a:p>
            <a:pPr marL="0" indent="0">
              <a:buNone/>
            </a:pPr>
            <a:r>
              <a:rPr lang="en-US" sz="2800" dirty="0"/>
              <a:t>  </a:t>
            </a:r>
            <a:r>
              <a:rPr lang="en-US" sz="2800" dirty="0">
                <a:highlight>
                  <a:srgbClr val="FFFF00"/>
                </a:highlight>
              </a:rPr>
              <a:t>// Execute this code block if x is equal to Hello</a:t>
            </a:r>
          </a:p>
          <a:p>
            <a:pPr marL="0" indent="0">
              <a:buNone/>
            </a:pPr>
            <a:r>
              <a:rPr lang="en-US" sz="2800" dirty="0"/>
              <a:t>  console.log("x is equal to Hello");</a:t>
            </a:r>
          </a:p>
          <a:p>
            <a:pPr marL="0" indent="0">
              <a:buNone/>
            </a:pPr>
            <a:r>
              <a:rPr lang="en-US" sz="2800" dirty="0"/>
              <a:t>} else {</a:t>
            </a:r>
          </a:p>
          <a:p>
            <a:pPr marL="0" indent="0">
              <a:buNone/>
            </a:pPr>
            <a:r>
              <a:rPr lang="en-US" sz="2800" dirty="0"/>
              <a:t>  </a:t>
            </a:r>
            <a:r>
              <a:rPr lang="en-US" sz="2800" dirty="0">
                <a:highlight>
                  <a:srgbClr val="FFFF00"/>
                </a:highlight>
              </a:rPr>
              <a:t>// Execute this code block if none of the above conditions are true</a:t>
            </a:r>
          </a:p>
          <a:p>
            <a:pPr marL="0" indent="0">
              <a:buNone/>
            </a:pPr>
            <a:r>
              <a:rPr lang="en-US" sz="2800" dirty="0"/>
              <a:t>  console.log("x is neither Hello or Hello1");</a:t>
            </a:r>
          </a:p>
          <a:p>
            <a:pPr marL="0" indent="0">
              <a:buNone/>
            </a:pPr>
            <a:r>
              <a:rPr lang="en-US" sz="2800" dirty="0"/>
              <a:t>}</a:t>
            </a:r>
          </a:p>
          <a:p>
            <a:pPr marL="0" indent="0">
              <a:buNone/>
            </a:pPr>
            <a:endParaRPr lang="en-US" dirty="0"/>
          </a:p>
        </p:txBody>
      </p:sp>
    </p:spTree>
    <p:extLst>
      <p:ext uri="{BB962C8B-B14F-4D97-AF65-F5344CB8AC3E}">
        <p14:creationId xmlns:p14="http://schemas.microsoft.com/office/powerpoint/2010/main" val="98270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F58A-B8B2-94F1-B25E-DBE7E944EF14}"/>
              </a:ext>
            </a:extLst>
          </p:cNvPr>
          <p:cNvSpPr>
            <a:spLocks noGrp="1"/>
          </p:cNvSpPr>
          <p:nvPr>
            <p:ph type="title"/>
          </p:nvPr>
        </p:nvSpPr>
        <p:spPr/>
        <p:txBody>
          <a:bodyPr/>
          <a:lstStyle/>
          <a:p>
            <a:r>
              <a:rPr lang="en-US" dirty="0"/>
              <a:t>How to Write a Nested IF in Typescript?</a:t>
            </a:r>
          </a:p>
        </p:txBody>
      </p:sp>
      <p:sp>
        <p:nvSpPr>
          <p:cNvPr id="3" name="Content Placeholder 2">
            <a:extLst>
              <a:ext uri="{FF2B5EF4-FFF2-40B4-BE49-F238E27FC236}">
                <a16:creationId xmlns:a16="http://schemas.microsoft.com/office/drawing/2014/main" id="{B6241729-FBBC-B8C3-2BFE-CADCEA41E2A2}"/>
              </a:ext>
            </a:extLst>
          </p:cNvPr>
          <p:cNvSpPr>
            <a:spLocks noGrp="1"/>
          </p:cNvSpPr>
          <p:nvPr>
            <p:ph idx="1"/>
          </p:nvPr>
        </p:nvSpPr>
        <p:spPr/>
        <p:txBody>
          <a:bodyPr/>
          <a:lstStyle/>
          <a:p>
            <a:r>
              <a:rPr lang="en-US" dirty="0"/>
              <a:t>Nested if condition is useful when you need to check multiple conditions that depend on each other. For example, you can use nested if condition to check the grade of a student based on their score:</a:t>
            </a:r>
          </a:p>
        </p:txBody>
      </p:sp>
    </p:spTree>
    <p:extLst>
      <p:ext uri="{BB962C8B-B14F-4D97-AF65-F5344CB8AC3E}">
        <p14:creationId xmlns:p14="http://schemas.microsoft.com/office/powerpoint/2010/main" val="843778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1473</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Introduction to Flow Control</vt:lpstr>
      <vt:lpstr>What is Flow Control?</vt:lpstr>
      <vt:lpstr>What is a Condition in Programming?</vt:lpstr>
      <vt:lpstr>Generic Structure of an IF Statement.</vt:lpstr>
      <vt:lpstr>How IF-Then-Else Statement works in TypeScript?</vt:lpstr>
      <vt:lpstr>Sample Code for Building a Simple IF Statement</vt:lpstr>
      <vt:lpstr>How to use an Else-IF Statement to Check Multiple Conditions</vt:lpstr>
      <vt:lpstr>Another Example for Checking Multiple Condition using IF-ELSE-IF</vt:lpstr>
      <vt:lpstr>How to Write a Nested IF in Typescript?</vt:lpstr>
      <vt:lpstr>Nested IF-Grade Checker Example</vt:lpstr>
      <vt:lpstr>PowerPoint Presentation</vt:lpstr>
      <vt:lpstr>What is a Switch-Case Statement?</vt:lpstr>
      <vt:lpstr>Switch-Case in Action:</vt:lpstr>
      <vt:lpstr>PowerPoint Presentation</vt:lpstr>
      <vt:lpstr>Common Errors while using Switch-Case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1</cp:revision>
  <dcterms:created xsi:type="dcterms:W3CDTF">2024-02-27T18:20:33Z</dcterms:created>
  <dcterms:modified xsi:type="dcterms:W3CDTF">2024-02-27T19:55:43Z</dcterms:modified>
</cp:coreProperties>
</file>