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4736" autoAdjust="0"/>
  </p:normalViewPr>
  <p:slideViewPr>
    <p:cSldViewPr snapToGrid="0">
      <p:cViewPr varScale="1">
        <p:scale>
          <a:sx n="94" d="100"/>
          <a:sy n="94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6F346-2A87-4D21-8D1B-905519512DB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50A7D-30A2-4594-A1DE-D920F93CE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8960077/how-to-check-if-a-strongly-typed-object-contains-a-given-key-in-typescript-witho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//strongly typed syntax</a:t>
            </a:r>
          </a:p>
          <a:p>
            <a:r>
              <a:rPr lang="en-US" dirty="0"/>
              <a:t>let a : string = "Pakistan";</a:t>
            </a:r>
          </a:p>
          <a:p>
            <a:r>
              <a:rPr lang="en-US" dirty="0"/>
              <a:t>a = "USA";</a:t>
            </a:r>
          </a:p>
          <a:p>
            <a:r>
              <a:rPr lang="en-US" dirty="0"/>
              <a:t>let b : number = 9;</a:t>
            </a:r>
          </a:p>
          <a:p>
            <a:r>
              <a:rPr lang="en-US" dirty="0"/>
              <a:t>let c : </a:t>
            </a:r>
            <a:r>
              <a:rPr lang="en-US" dirty="0" err="1"/>
              <a:t>boolean</a:t>
            </a:r>
            <a:r>
              <a:rPr lang="en-US" dirty="0"/>
              <a:t> = true;</a:t>
            </a:r>
          </a:p>
          <a:p>
            <a:endParaRPr lang="en-US" dirty="0"/>
          </a:p>
          <a:p>
            <a:r>
              <a:rPr lang="en-US" dirty="0"/>
              <a:t>//type inference</a:t>
            </a:r>
          </a:p>
          <a:p>
            <a:r>
              <a:rPr lang="en-US" dirty="0"/>
              <a:t>let e = "USA";</a:t>
            </a:r>
          </a:p>
          <a:p>
            <a:r>
              <a:rPr lang="en-US" dirty="0"/>
              <a:t>let f = 10.9;</a:t>
            </a:r>
          </a:p>
          <a:p>
            <a:r>
              <a:rPr lang="en-US" dirty="0"/>
              <a:t>f = 22;</a:t>
            </a:r>
          </a:p>
          <a:p>
            <a:r>
              <a:rPr lang="en-US" dirty="0"/>
              <a:t>let g = false;</a:t>
            </a:r>
          </a:p>
          <a:p>
            <a:r>
              <a:rPr lang="en-US" dirty="0"/>
              <a:t>g = true;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9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effectLst/>
              </a:rPr>
              <a:t>age</a:t>
            </a:r>
            <a:r>
              <a:rPr lang="en-US" dirty="0"/>
              <a:t>: </a:t>
            </a:r>
            <a:r>
              <a:rPr lang="en-US" dirty="0">
                <a:effectLst/>
              </a:rPr>
              <a:t>number</a:t>
            </a:r>
            <a:r>
              <a:rPr lang="en-US" dirty="0"/>
              <a:t> = </a:t>
            </a:r>
            <a:r>
              <a:rPr lang="en-US" dirty="0">
                <a:effectLst/>
              </a:rPr>
              <a:t>25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 err="1">
                <a:effectLst/>
              </a:rPr>
              <a:t>userName</a:t>
            </a:r>
            <a:r>
              <a:rPr lang="en-US" dirty="0"/>
              <a:t>: </a:t>
            </a:r>
            <a:r>
              <a:rPr lang="en-US" dirty="0">
                <a:effectLst/>
              </a:rPr>
              <a:t>string</a:t>
            </a:r>
            <a:r>
              <a:rPr lang="en-US" dirty="0"/>
              <a:t> = </a:t>
            </a:r>
            <a:r>
              <a:rPr lang="en-US" dirty="0">
                <a:effectLst/>
              </a:rPr>
              <a:t>"Alice"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>
                <a:effectLst/>
              </a:rPr>
              <a:t>_</a:t>
            </a:r>
            <a:r>
              <a:rPr lang="en-US" dirty="0" err="1">
                <a:effectLst/>
              </a:rPr>
              <a:t>privateVar</a:t>
            </a:r>
            <a:r>
              <a:rPr lang="en-US" dirty="0"/>
              <a:t>: </a:t>
            </a:r>
            <a:r>
              <a:rPr lang="en-US" dirty="0" err="1">
                <a:effectLst/>
              </a:rPr>
              <a:t>boolean</a:t>
            </a:r>
            <a:r>
              <a:rPr lang="en-US" dirty="0"/>
              <a:t> = </a:t>
            </a:r>
            <a:r>
              <a:rPr lang="en-US" dirty="0">
                <a:effectLst/>
              </a:rPr>
              <a:t>true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UIVariable"/>
                <a:hlinkClick r:id="rId3"/>
              </a:rPr>
              <a:t>However, type inference is not always possible or reliable, so TypeScript also allows developers to explicitly declare the types of variables, parameters, and return values using type annotations</a:t>
            </a:r>
            <a:endParaRPr lang="en-US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number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both integer and floating-point numbers. There is no distinction between different kinds of numbers in TypeScript. For example, let x: number = 42; or let y: number = 3.14;.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string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 sequence of characters. Strings can be enclosed in single quotes, double quotes, or backticks. For example, let name: string = 'Alice'; or let greeting: string = \Hello, ${name}`;`.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FFFF"/>
                </a:solidFill>
                <a:effectLst/>
                <a:latin typeface="SegoeUIVariable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two values true and false. For example, let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isDone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 = false;.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void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absence of any value. It is usually used as the return type of functions that do not return anything. For example, function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sayHello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(): void { console.log('Hello'); }.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null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value null, which means that an object has no value. For example, let x: null = null;.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undefined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value undefined, which means that a variable has not been initialized or assigned a value. For example, let y: undefined = undefined;.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any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any value that is not checked by the type system. It can be assigned to or from any other type. For example, let z: any = 10; z = 'hello'; z = true;.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never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 value that never occurs. It is used for functions that always throw an exception or never return. For example, function error(message: string): never { throw new Error(message); }.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9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B46B035-DAFF-4A31-93C0-4287A3CE50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38B-D6AC-14D1-A599-E98D2BB69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8EBAC-8B35-4A93-C1E3-57BA2F4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keywords, operators, blocks, variables, datatypes, control flow</a:t>
            </a:r>
          </a:p>
        </p:txBody>
      </p:sp>
    </p:spTree>
    <p:extLst>
      <p:ext uri="{BB962C8B-B14F-4D97-AF65-F5344CB8AC3E}">
        <p14:creationId xmlns:p14="http://schemas.microsoft.com/office/powerpoint/2010/main" val="45523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6822-633A-6383-A6E2-482C568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CB5-1CE8-5CBC-D311-323E011C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2603500"/>
            <a:ext cx="11104880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a variable is use to store data, that can be later changed or manipulated throughout the execution of a program.</a:t>
            </a:r>
          </a:p>
          <a:p>
            <a:r>
              <a:rPr lang="en-US" dirty="0"/>
              <a:t>Variable have names, so you refer them in your program at different places, and manage their content during the lifecycle of the program.</a:t>
            </a:r>
          </a:p>
          <a:p>
            <a:r>
              <a:rPr lang="en-US" dirty="0"/>
              <a:t>How you can declare a variable in TypeScript?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favouriteColor</a:t>
            </a:r>
            <a:r>
              <a:rPr lang="en-US" dirty="0"/>
              <a:t>=“Blue”;</a:t>
            </a:r>
          </a:p>
          <a:p>
            <a:pPr lvl="1"/>
            <a:r>
              <a:rPr lang="en-US" dirty="0"/>
              <a:t>You start the variable declaration but using the keyword “let”.</a:t>
            </a:r>
          </a:p>
          <a:p>
            <a:pPr lvl="1"/>
            <a:r>
              <a:rPr lang="en-US" dirty="0"/>
              <a:t>Then you create the name of variable, in the case </a:t>
            </a:r>
            <a:r>
              <a:rPr lang="en-US" dirty="0" err="1"/>
              <a:t>favouriteColor</a:t>
            </a:r>
            <a:r>
              <a:rPr lang="en-US" dirty="0"/>
              <a:t> is the name of variable.</a:t>
            </a:r>
          </a:p>
          <a:p>
            <a:pPr lvl="1"/>
            <a:r>
              <a:rPr lang="en-US" dirty="0"/>
              <a:t>Then you use the Equal operator to assign a value to the variable. In this case the value of this variable is “Blue”.</a:t>
            </a:r>
          </a:p>
          <a:p>
            <a:pPr lvl="1"/>
            <a:r>
              <a:rPr lang="en-US" dirty="0"/>
              <a:t>You can reference this variable in the console by writing </a:t>
            </a:r>
            <a:r>
              <a:rPr lang="en-US" b="1" dirty="0"/>
              <a:t>console.log(</a:t>
            </a:r>
            <a:r>
              <a:rPr lang="en-US" b="1" dirty="0" err="1"/>
              <a:t>favouriteColor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172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3A93-B765-C7E1-F308-30C93A65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choose the name of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BB6F-E832-6028-7B01-D622E976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2326640"/>
            <a:ext cx="11216640" cy="430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names can contain:</a:t>
            </a:r>
          </a:p>
          <a:p>
            <a:pPr lvl="1"/>
            <a:r>
              <a:rPr lang="en-US" dirty="0"/>
              <a:t>Alphabets (both uppercase and lowercase).</a:t>
            </a:r>
          </a:p>
          <a:p>
            <a:pPr lvl="1"/>
            <a:r>
              <a:rPr lang="en-US" dirty="0"/>
              <a:t>Digits (0-9).</a:t>
            </a:r>
          </a:p>
          <a:p>
            <a:pPr lvl="1"/>
            <a:r>
              <a:rPr lang="en-US" dirty="0"/>
              <a:t>Underscore (_) and dollar sign ($).</a:t>
            </a:r>
          </a:p>
          <a:p>
            <a:pPr lvl="1"/>
            <a:r>
              <a:rPr lang="en-US" dirty="0"/>
              <a:t>Other special characters are not allowed.</a:t>
            </a:r>
          </a:p>
          <a:p>
            <a:r>
              <a:rPr lang="en-US" dirty="0"/>
              <a:t>Starting Character:</a:t>
            </a:r>
          </a:p>
          <a:p>
            <a:pPr lvl="1"/>
            <a:r>
              <a:rPr lang="en-US" dirty="0"/>
              <a:t>Variable names cannot start with a digit.</a:t>
            </a:r>
          </a:p>
          <a:p>
            <a:pPr lvl="1"/>
            <a:r>
              <a:rPr lang="en-US" dirty="0"/>
              <a:t>They must begin with an alphabet, underscore, or dollar sign.</a:t>
            </a:r>
          </a:p>
          <a:p>
            <a:r>
              <a:rPr lang="en-US" dirty="0"/>
              <a:t>Conventions:</a:t>
            </a:r>
          </a:p>
          <a:p>
            <a:pPr lvl="1"/>
            <a:r>
              <a:rPr lang="en-US" dirty="0"/>
              <a:t>Follow common conventions:</a:t>
            </a:r>
          </a:p>
          <a:p>
            <a:pPr lvl="2"/>
            <a:r>
              <a:rPr lang="en-US" dirty="0"/>
              <a:t>Use camelCase for variable names (e.g., </a:t>
            </a:r>
            <a:r>
              <a:rPr lang="en-US" dirty="0" err="1"/>
              <a:t>myVariable</a:t>
            </a:r>
            <a:r>
              <a:rPr lang="en-US" dirty="0"/>
              <a:t>, </a:t>
            </a:r>
            <a:r>
              <a:rPr lang="en-US" dirty="0" err="1"/>
              <a:t>userName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PascalCase</a:t>
            </a:r>
            <a:r>
              <a:rPr lang="en-US" dirty="0"/>
              <a:t> for type names (e.g., Person, </a:t>
            </a:r>
            <a:r>
              <a:rPr lang="en-US" dirty="0" err="1"/>
              <a:t>CarModel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429D-F0F8-6334-AC1E-F7A1D8CA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81CB-5096-4858-5A2D-943BB8BD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397760"/>
            <a:ext cx="11196320" cy="3622040"/>
          </a:xfrm>
        </p:spPr>
        <p:txBody>
          <a:bodyPr/>
          <a:lstStyle/>
          <a:p>
            <a:r>
              <a:rPr lang="en-US" dirty="0"/>
              <a:t>TypeScript is a strongly-typed language, which means that it can enforces rules on how types can be used and combined.</a:t>
            </a:r>
          </a:p>
          <a:p>
            <a:r>
              <a:rPr lang="en-US" dirty="0"/>
              <a:t>Strong type checking means that the compiler will check the types of variables and expressions at compile time and report any type errors.</a:t>
            </a:r>
          </a:p>
          <a:p>
            <a:r>
              <a:rPr lang="en-US" dirty="0"/>
              <a:t>TypeScript also supports type inference, which means that it can automatically deduce the types of some variables based on their values or context.</a:t>
            </a:r>
          </a:p>
        </p:txBody>
      </p:sp>
    </p:spTree>
    <p:extLst>
      <p:ext uri="{BB962C8B-B14F-4D97-AF65-F5344CB8AC3E}">
        <p14:creationId xmlns:p14="http://schemas.microsoft.com/office/powerpoint/2010/main" val="26903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BEAB-842E-E5EB-5FA9-2680FEDA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Type Checking In 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2354-3F2B-CE19-4B10-4C0D0E94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name: string = "Alice"; // name is a string</a:t>
            </a:r>
          </a:p>
          <a:p>
            <a:r>
              <a:rPr lang="en-US" dirty="0"/>
              <a:t>let age: number = 25; // age is a number</a:t>
            </a:r>
          </a:p>
          <a:p>
            <a:r>
              <a:rPr lang="en-US" dirty="0"/>
              <a:t>console.log (`Hello, ${person}. You are ${age} years old.`);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CDA-237D-9455-A20E-D4B5506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D6DD-4B0D-3346-0FAD-CC7B6ECE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603500"/>
            <a:ext cx="11196320" cy="3416300"/>
          </a:xfrm>
        </p:spPr>
        <p:txBody>
          <a:bodyPr/>
          <a:lstStyle/>
          <a:p>
            <a:r>
              <a:rPr lang="en-US" dirty="0"/>
              <a:t>let message = "Hello, world"; // message is inferred to be a string</a:t>
            </a:r>
          </a:p>
          <a:p>
            <a:r>
              <a:rPr lang="en-US" dirty="0"/>
              <a:t>let numbers = 3; // numbers is inferred to be a number</a:t>
            </a:r>
          </a:p>
        </p:txBody>
      </p:sp>
    </p:spTree>
    <p:extLst>
      <p:ext uri="{BB962C8B-B14F-4D97-AF65-F5344CB8AC3E}">
        <p14:creationId xmlns:p14="http://schemas.microsoft.com/office/powerpoint/2010/main" val="404849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5868-658B-1DA3-C958-3466E3AC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AC9A-35D3-DFBE-678F-A6DFB5A8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603500"/>
            <a:ext cx="11216640" cy="395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 in TypeScript are the classifications of values that can be assigned to variables.</a:t>
            </a:r>
          </a:p>
          <a:p>
            <a:r>
              <a:rPr lang="en-US" dirty="0"/>
              <a:t>Built-in data types include</a:t>
            </a:r>
          </a:p>
          <a:p>
            <a:pPr lvl="1"/>
            <a:r>
              <a:rPr lang="en-US" dirty="0"/>
              <a:t>number: This type represents both integer and floating-point numbers.</a:t>
            </a:r>
          </a:p>
          <a:p>
            <a:pPr lvl="1"/>
            <a:r>
              <a:rPr lang="en-US" dirty="0"/>
              <a:t>string: This type represents a sequence of characters. Strings can be enclosed in single quotes, double quotes, or backticks.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:  This type represents the two values true and false</a:t>
            </a:r>
          </a:p>
          <a:p>
            <a:pPr lvl="1"/>
            <a:r>
              <a:rPr lang="en-US" dirty="0"/>
              <a:t>null: This type represents the value null, which means that an object has no value.</a:t>
            </a:r>
          </a:p>
          <a:p>
            <a:pPr lvl="1"/>
            <a:r>
              <a:rPr lang="en-US" dirty="0"/>
              <a:t>undefined:  This type represents the value undefined, which means that a variable has not been initialized or assigned a value.</a:t>
            </a:r>
          </a:p>
          <a:p>
            <a:pPr lvl="1"/>
            <a:r>
              <a:rPr lang="en-US" dirty="0"/>
              <a:t>any: This type represents any value that is not checked by the type system. It can be assigned to or from any other type.</a:t>
            </a:r>
          </a:p>
          <a:p>
            <a:pPr lvl="1"/>
            <a:r>
              <a:rPr lang="en-US" dirty="0"/>
              <a:t>void: This type represents the absence of any value</a:t>
            </a:r>
          </a:p>
        </p:txBody>
      </p:sp>
    </p:spTree>
    <p:extLst>
      <p:ext uri="{BB962C8B-B14F-4D97-AF65-F5344CB8AC3E}">
        <p14:creationId xmlns:p14="http://schemas.microsoft.com/office/powerpoint/2010/main" val="326376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E154-0B60-16D5-A72F-3026C374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and Let: Where to use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5688-CC46-12B7-62E0-5837CB64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declares variables cannot be reassigned.</a:t>
            </a:r>
          </a:p>
          <a:p>
            <a:r>
              <a:rPr lang="en-US" dirty="0"/>
              <a:t>let declares variables can be reassigned(with additional type checking). </a:t>
            </a:r>
          </a:p>
          <a:p>
            <a:r>
              <a:rPr lang="en-US" dirty="0"/>
              <a:t>Both const and let have block scope, which means they are only accessible within the block where they are declared. </a:t>
            </a:r>
          </a:p>
        </p:txBody>
      </p:sp>
    </p:spTree>
    <p:extLst>
      <p:ext uri="{BB962C8B-B14F-4D97-AF65-F5344CB8AC3E}">
        <p14:creationId xmlns:p14="http://schemas.microsoft.com/office/powerpoint/2010/main" val="366113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8326-B3F7-531E-F192-0A6337F5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and Let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779B-A77D-BB56-2018-97C2C862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316480"/>
            <a:ext cx="11165840" cy="4338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// Using const</a:t>
            </a:r>
          </a:p>
          <a:p>
            <a:pPr marL="400050" lvl="1" indent="0">
              <a:buNone/>
            </a:pPr>
            <a:r>
              <a:rPr lang="en-US" sz="2300" b="1" dirty="0"/>
              <a:t>const x = 10; // x is a constant</a:t>
            </a:r>
          </a:p>
          <a:p>
            <a:pPr marL="400050" lvl="1" indent="0">
              <a:buNone/>
            </a:pPr>
            <a:r>
              <a:rPr lang="en-US" sz="2300" b="1" dirty="0"/>
              <a:t>x = 20; // Error: Cannot assign to 'x' because it is a constant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// Using let</a:t>
            </a:r>
          </a:p>
          <a:p>
            <a:pPr marL="400050" lvl="1" indent="0">
              <a:buNone/>
            </a:pPr>
            <a:r>
              <a:rPr lang="en-US" sz="2200" b="1" dirty="0"/>
              <a:t>let y = 10; // y is a variable</a:t>
            </a:r>
          </a:p>
          <a:p>
            <a:pPr marL="400050" lvl="1" indent="0">
              <a:buNone/>
            </a:pPr>
            <a:r>
              <a:rPr lang="en-US" sz="2200" b="1" dirty="0"/>
              <a:t>y = 20; // OK: y can be reassigned</a:t>
            </a:r>
          </a:p>
          <a:p>
            <a:pPr marL="40005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b="1" dirty="0"/>
              <a:t>// Block scope</a:t>
            </a:r>
          </a:p>
          <a:p>
            <a:pPr marL="400050" lvl="1" indent="0">
              <a:buNone/>
            </a:pPr>
            <a:r>
              <a:rPr lang="en-US" sz="2200" b="1" dirty="0"/>
              <a:t>if (true) {</a:t>
            </a:r>
          </a:p>
          <a:p>
            <a:pPr marL="400050" lvl="1" indent="0">
              <a:buNone/>
            </a:pPr>
            <a:r>
              <a:rPr lang="en-US" sz="2200" b="1" dirty="0"/>
              <a:t>  const z = 30; // z is a constant in this block</a:t>
            </a:r>
          </a:p>
          <a:p>
            <a:pPr marL="400050" lvl="1" indent="0">
              <a:buNone/>
            </a:pPr>
            <a:r>
              <a:rPr lang="en-US" sz="2200" b="1" dirty="0"/>
              <a:t>  let w = 40; // w is a variable in this block</a:t>
            </a:r>
          </a:p>
          <a:p>
            <a:pPr marL="400050" lvl="1" indent="0">
              <a:buNone/>
            </a:pPr>
            <a:r>
              <a:rPr lang="en-US" sz="2200" b="1" dirty="0"/>
              <a:t>}</a:t>
            </a:r>
          </a:p>
          <a:p>
            <a:pPr marL="400050" lvl="1" indent="0">
              <a:buNone/>
            </a:pPr>
            <a:r>
              <a:rPr lang="en-US" sz="2400" b="1" dirty="0"/>
              <a:t>console.log(z); // Error: 'z' is not defined</a:t>
            </a:r>
          </a:p>
          <a:p>
            <a:pPr marL="400050" lvl="1" indent="0">
              <a:buNone/>
            </a:pPr>
            <a:r>
              <a:rPr lang="en-US" sz="2400" b="1" dirty="0"/>
              <a:t>console.log(w); // Error: 'w'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72549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A1FB-A98E-8223-30B5-A088F8BB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89A0-A285-0D49-2AB5-91C88538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Programming is Giving instruction to a compute to do something desired.</a:t>
            </a:r>
          </a:p>
          <a:p>
            <a:r>
              <a:rPr lang="en-US" dirty="0"/>
              <a:t>You want a Pizza, and you want your computer to make a pizza for you. How can you do that?</a:t>
            </a:r>
          </a:p>
          <a:p>
            <a:r>
              <a:rPr lang="en-US" dirty="0"/>
              <a:t>First you tell computer you need some basic items to make a Pizza.</a:t>
            </a:r>
          </a:p>
          <a:p>
            <a:pPr lvl="1"/>
            <a:r>
              <a:rPr lang="en-US" dirty="0"/>
              <a:t>You need flour, yeast, water, and a pinch of salt. You also need some meat, tomato sauce, cheese, and some veggies.(</a:t>
            </a:r>
            <a:r>
              <a:rPr lang="en-US" b="1" dirty="0"/>
              <a:t>Data 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tell computer the exact number of things required to make a Pizza(</a:t>
            </a:r>
            <a:r>
              <a:rPr lang="en-US" b="1" dirty="0"/>
              <a:t>Variables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You design the recipe for making the Pizza(</a:t>
            </a:r>
            <a:r>
              <a:rPr lang="en-US" b="1" dirty="0"/>
              <a:t>Algorithm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tell your computer to follow the recipe(</a:t>
            </a:r>
            <a:r>
              <a:rPr lang="en-US" b="1" dirty="0"/>
              <a:t>Coding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Once the Pizza is done, you do the taste test(</a:t>
            </a:r>
            <a:r>
              <a:rPr lang="en-US" b="1" dirty="0"/>
              <a:t>Testing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 Pizza is not up to the mark or missed something, you try to find the issues (</a:t>
            </a:r>
            <a:r>
              <a:rPr lang="en-US" b="1" dirty="0"/>
              <a:t>Debugging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17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5D34-E6D3-3BA0-0856-6C62493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Basic Building Blocks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2742-138D-00CE-35B1-61F66B28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 and Keywords</a:t>
            </a:r>
          </a:p>
          <a:p>
            <a:pPr lvl="1"/>
            <a:r>
              <a:rPr lang="en-US" dirty="0"/>
              <a:t>How your program will be written. What word can be used and what cannot be used in your program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Use to identify and handle data in your program.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Use to store data temporarily or permanently in your program.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Controls the flow of instructions in your program.</a:t>
            </a:r>
          </a:p>
          <a:p>
            <a:r>
              <a:rPr lang="en-US" dirty="0"/>
              <a:t>Blocks</a:t>
            </a:r>
          </a:p>
          <a:p>
            <a:pPr lvl="1"/>
            <a:r>
              <a:rPr lang="en-US" dirty="0"/>
              <a:t>How the Instruction grouped in your program.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4C28-2722-33E4-865F-9DDCE75F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Syntax?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91A6-1B0E-4267-7FE2-860D5613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in a programming language is like the grammar rules for computers. Just as we follow grammar to speak correctly, computers follow syntax to understand our instructions.</a:t>
            </a:r>
          </a:p>
          <a:p>
            <a:r>
              <a:rPr lang="en-US" dirty="0"/>
              <a:t>Hello, World! in TypeScript:</a:t>
            </a:r>
          </a:p>
          <a:p>
            <a:pPr lvl="1"/>
            <a:r>
              <a:rPr lang="en-US" dirty="0"/>
              <a:t>In TypeScript, we can write: </a:t>
            </a:r>
            <a:r>
              <a:rPr lang="en-US" b="1" dirty="0"/>
              <a:t>console.log("Hello, world!");</a:t>
            </a:r>
          </a:p>
          <a:p>
            <a:pPr lvl="1"/>
            <a:r>
              <a:rPr lang="en-US" dirty="0"/>
              <a:t>The syntax here says: “First, use console.log, then put the message in quotes.”</a:t>
            </a:r>
          </a:p>
          <a:p>
            <a:pPr lvl="1"/>
            <a:r>
              <a:rPr lang="en-US" dirty="0"/>
              <a:t>If we make a mistake, TypeScript will warn us!</a:t>
            </a:r>
          </a:p>
        </p:txBody>
      </p:sp>
    </p:spTree>
    <p:extLst>
      <p:ext uri="{BB962C8B-B14F-4D97-AF65-F5344CB8AC3E}">
        <p14:creationId xmlns:p14="http://schemas.microsoft.com/office/powerpoint/2010/main" val="40584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73CA-C7D9-D335-4BFE-3F19098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3F66-827F-BA87-2385-C528E4E6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Data in every programming paradigm.</a:t>
            </a:r>
          </a:p>
          <a:p>
            <a:pPr lvl="1"/>
            <a:r>
              <a:rPr lang="en-US" dirty="0"/>
              <a:t>Strings: “A series of characters”</a:t>
            </a:r>
          </a:p>
          <a:p>
            <a:pPr lvl="1"/>
            <a:r>
              <a:rPr lang="en-US" dirty="0"/>
              <a:t>Numbers: 0-9,1.1,0-(-n),</a:t>
            </a:r>
          </a:p>
          <a:p>
            <a:pPr lvl="1"/>
            <a:r>
              <a:rPr lang="en-US" dirty="0"/>
              <a:t>Boolean: Yes/No, True,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5060-1CB0-F476-4869-3BC3F26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FC8F-C506-C81F-ED61-802551B6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store data values.</a:t>
            </a:r>
          </a:p>
          <a:p>
            <a:r>
              <a:rPr lang="en-US" dirty="0"/>
              <a:t>They have names (like labels) and can change.</a:t>
            </a:r>
          </a:p>
          <a:p>
            <a:r>
              <a:rPr lang="en-US" dirty="0"/>
              <a:t>Example: age = 10.</a:t>
            </a:r>
          </a:p>
        </p:txBody>
      </p:sp>
    </p:spTree>
    <p:extLst>
      <p:ext uri="{BB962C8B-B14F-4D97-AF65-F5344CB8AC3E}">
        <p14:creationId xmlns:p14="http://schemas.microsoft.com/office/powerpoint/2010/main" val="328314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8CA0-F133-7B11-C629-4A2AF190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Control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AAE7-91AA-5A23-D181-6F8ED3A2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 determines the order in which instructions execute.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Sequence: Instructions run one after another.</a:t>
            </a:r>
          </a:p>
          <a:p>
            <a:pPr lvl="1"/>
            <a:r>
              <a:rPr lang="en-US" dirty="0"/>
              <a:t>Selection: Making decisions (e.g., if, else).</a:t>
            </a:r>
          </a:p>
          <a:p>
            <a:pPr lvl="1"/>
            <a:r>
              <a:rPr lang="en-US" dirty="0"/>
              <a:t>Iteration: Repeating actions (e.g., loops).</a:t>
            </a:r>
          </a:p>
          <a:p>
            <a:r>
              <a:rPr lang="en-US" dirty="0"/>
              <a:t>All of the above will be discuss in details in the next classes.</a:t>
            </a:r>
          </a:p>
        </p:txBody>
      </p:sp>
    </p:spTree>
    <p:extLst>
      <p:ext uri="{BB962C8B-B14F-4D97-AF65-F5344CB8AC3E}">
        <p14:creationId xmlns:p14="http://schemas.microsoft.com/office/powerpoint/2010/main" val="29982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6497-D03B-4350-2721-5ADD8C18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8E63-61F9-6D8F-2622-6E104513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 group related instructions together.</a:t>
            </a:r>
          </a:p>
          <a:p>
            <a:r>
              <a:rPr lang="en-US" dirty="0"/>
              <a:t>They’re enclosed by curly braces {}.</a:t>
            </a:r>
          </a:p>
          <a:p>
            <a:r>
              <a:rPr lang="en-US" dirty="0"/>
              <a:t>Blocks will be discussed in detail in the next classes.</a:t>
            </a:r>
          </a:p>
        </p:txBody>
      </p:sp>
    </p:spTree>
    <p:extLst>
      <p:ext uri="{BB962C8B-B14F-4D97-AF65-F5344CB8AC3E}">
        <p14:creationId xmlns:p14="http://schemas.microsoft.com/office/powerpoint/2010/main" val="12035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7DF0C-9387-4B25-5752-49195F4FD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and Datatypes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6A7EC0-D650-9500-85FE-F16D899C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861420"/>
          </a:xfrm>
        </p:spPr>
        <p:txBody>
          <a:bodyPr/>
          <a:lstStyle/>
          <a:p>
            <a:r>
              <a:rPr lang="en-US" dirty="0"/>
              <a:t>https://github.com/panaverse/learn-typescript/tree/master/step02_const_let</a:t>
            </a:r>
          </a:p>
        </p:txBody>
      </p:sp>
    </p:spTree>
    <p:extLst>
      <p:ext uri="{BB962C8B-B14F-4D97-AF65-F5344CB8AC3E}">
        <p14:creationId xmlns:p14="http://schemas.microsoft.com/office/powerpoint/2010/main" val="88788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1653</Words>
  <Application>Microsoft Office PowerPoint</Application>
  <PresentationFormat>Widescreen</PresentationFormat>
  <Paragraphs>146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SegoeUIVariable</vt:lpstr>
      <vt:lpstr>Wingdings 3</vt:lpstr>
      <vt:lpstr>Ion Boardroom</vt:lpstr>
      <vt:lpstr>Introduction to Programming</vt:lpstr>
      <vt:lpstr>What is Programming?</vt:lpstr>
      <vt:lpstr>What are the Basic Building Blocks of Programming</vt:lpstr>
      <vt:lpstr>What is a Syntax?</vt:lpstr>
      <vt:lpstr>What are Data Types</vt:lpstr>
      <vt:lpstr>What is a Variable?</vt:lpstr>
      <vt:lpstr>What is Control Flow?</vt:lpstr>
      <vt:lpstr>What are Blocks?</vt:lpstr>
      <vt:lpstr>Variable and Datatypes</vt:lpstr>
      <vt:lpstr>Why do we use Variables?</vt:lpstr>
      <vt:lpstr>How can you choose the name of a Variable?</vt:lpstr>
      <vt:lpstr>Type Checking on Variables</vt:lpstr>
      <vt:lpstr>Strong Type Checking In Action:</vt:lpstr>
      <vt:lpstr>Type Inference in Action</vt:lpstr>
      <vt:lpstr>Data Types In TypeScript</vt:lpstr>
      <vt:lpstr>Const and Let: Where to use what?</vt:lpstr>
      <vt:lpstr>Const and Let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Faisal Khan</dc:creator>
  <cp:lastModifiedBy>Faisal Khan</cp:lastModifiedBy>
  <cp:revision>3</cp:revision>
  <dcterms:created xsi:type="dcterms:W3CDTF">2024-02-21T12:02:30Z</dcterms:created>
  <dcterms:modified xsi:type="dcterms:W3CDTF">2024-02-22T19:39:50Z</dcterms:modified>
</cp:coreProperties>
</file>