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7" r:id="rId3"/>
    <p:sldId id="288" r:id="rId4"/>
    <p:sldId id="289" r:id="rId5"/>
    <p:sldId id="290" r:id="rId6"/>
    <p:sldId id="291" r:id="rId7"/>
    <p:sldId id="292" r:id="rId8"/>
    <p:sldId id="293" r:id="rId9"/>
    <p:sldId id="294"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875" autoAdjust="0"/>
  </p:normalViewPr>
  <p:slideViewPr>
    <p:cSldViewPr snapToGrid="0">
      <p:cViewPr>
        <p:scale>
          <a:sx n="100" d="100"/>
          <a:sy n="100" d="100"/>
        </p:scale>
        <p:origin x="8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95E4A-F2A4-40FF-AB17-B7CFCA739002}"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1286C-D7BE-4EE7-A89D-4585CE6C66FB}" type="slidenum">
              <a:rPr lang="en-US" smtClean="0"/>
              <a:t>‹#›</a:t>
            </a:fld>
            <a:endParaRPr lang="en-US"/>
          </a:p>
        </p:txBody>
      </p:sp>
    </p:spTree>
    <p:extLst>
      <p:ext uri="{BB962C8B-B14F-4D97-AF65-F5344CB8AC3E}">
        <p14:creationId xmlns:p14="http://schemas.microsoft.com/office/powerpoint/2010/main" val="33521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a:t>
            </a:fld>
            <a:endParaRPr lang="en-US"/>
          </a:p>
        </p:txBody>
      </p:sp>
    </p:spTree>
    <p:extLst>
      <p:ext uri="{BB962C8B-B14F-4D97-AF65-F5344CB8AC3E}">
        <p14:creationId xmlns:p14="http://schemas.microsoft.com/office/powerpoint/2010/main" val="390530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Think of a string as a necklace where the beads are individual characters. In TypeScript, these necklaces (strings) cannot be altered once created – you'd need to make a new string instead. This immutability helps prevent errors.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17</a:t>
            </a:fld>
            <a:endParaRPr lang="en-US"/>
          </a:p>
        </p:txBody>
      </p:sp>
    </p:spTree>
    <p:extLst>
      <p:ext uri="{BB962C8B-B14F-4D97-AF65-F5344CB8AC3E}">
        <p14:creationId xmlns:p14="http://schemas.microsoft.com/office/powerpoint/2010/main" val="229492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We declare strings in TypeScript using either single quotes (</a:t>
            </a:r>
            <a:r>
              <a:rPr lang="en-US" dirty="0"/>
              <a:t>'</a:t>
            </a:r>
            <a:r>
              <a:rPr lang="en-US" b="0" i="0" dirty="0">
                <a:solidFill>
                  <a:srgbClr val="E3E3E3"/>
                </a:solidFill>
                <a:effectLst/>
                <a:latin typeface="Google Sans"/>
              </a:rPr>
              <a:t>) or double quotes (</a:t>
            </a:r>
            <a:r>
              <a:rPr lang="en-US" dirty="0"/>
              <a:t>"</a:t>
            </a:r>
            <a:r>
              <a:rPr lang="en-US" b="0" i="0" dirty="0">
                <a:solidFill>
                  <a:srgbClr val="E3E3E3"/>
                </a:solidFill>
                <a:effectLst/>
                <a:latin typeface="Google Sans"/>
              </a:rPr>
              <a:t>) for the text, followed by a colon (</a:t>
            </a:r>
            <a:r>
              <a:rPr lang="en-US" dirty="0"/>
              <a:t>:</a:t>
            </a:r>
            <a:r>
              <a:rPr lang="en-US" b="0" i="0" dirty="0">
                <a:solidFill>
                  <a:srgbClr val="E3E3E3"/>
                </a:solidFill>
                <a:effectLst/>
                <a:latin typeface="Google Sans"/>
              </a:rPr>
              <a:t>) and the string data type </a:t>
            </a:r>
            <a:r>
              <a:rPr lang="en-US" dirty="0"/>
              <a:t>string</a:t>
            </a:r>
            <a:r>
              <a:rPr lang="en-US" b="0" i="0" dirty="0">
                <a:solidFill>
                  <a:srgbClr val="E3E3E3"/>
                </a:solidFill>
                <a:effectLst/>
                <a:latin typeface="Google Sans"/>
              </a:rPr>
              <a:t> within angle brackets </a:t>
            </a:r>
            <a:r>
              <a:rPr lang="en-US" dirty="0"/>
              <a:t>&lt; &gt;</a:t>
            </a:r>
            <a:r>
              <a:rPr lang="en-US" b="0" i="0" dirty="0">
                <a:solidFill>
                  <a:srgbClr val="E3E3E3"/>
                </a:solidFill>
                <a:effectLst/>
                <a:latin typeface="Google Sans"/>
              </a:rPr>
              <a:t>. Here, we see an explicit type annotation and an implicit string declaration (where TypeScript infers the type).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18</a:t>
            </a:fld>
            <a:endParaRPr lang="en-US"/>
          </a:p>
        </p:txBody>
      </p:sp>
    </p:spTree>
    <p:extLst>
      <p:ext uri="{BB962C8B-B14F-4D97-AF65-F5344CB8AC3E}">
        <p14:creationId xmlns:p14="http://schemas.microsoft.com/office/powerpoint/2010/main" val="116018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The </a:t>
            </a:r>
            <a:r>
              <a:rPr lang="en-US" dirty="0"/>
              <a:t>+</a:t>
            </a:r>
            <a:r>
              <a:rPr lang="en-US" b="0" i="0" dirty="0">
                <a:solidFill>
                  <a:srgbClr val="E3E3E3"/>
                </a:solidFill>
                <a:effectLst/>
                <a:latin typeface="Google Sans"/>
              </a:rPr>
              <a:t> operator is used to concatenate (join) strings. In this example, we combine the first and last name with a space in between to create a full name string.</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19</a:t>
            </a:fld>
            <a:endParaRPr lang="en-US"/>
          </a:p>
        </p:txBody>
      </p:sp>
    </p:spTree>
    <p:extLst>
      <p:ext uri="{BB962C8B-B14F-4D97-AF65-F5344CB8AC3E}">
        <p14:creationId xmlns:p14="http://schemas.microsoft.com/office/powerpoint/2010/main" val="412818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Template literals, enclosed in backticks (), offer a powerful way to create strings. They allow us to embed expressions (code) directly within the string using </a:t>
            </a:r>
            <a:r>
              <a:rPr lang="en-US" dirty="0"/>
              <a:t>${expression}</a:t>
            </a:r>
            <a:r>
              <a:rPr lang="en-US" b="0" i="0" dirty="0">
                <a:solidFill>
                  <a:srgbClr val="E3E3E3"/>
                </a:solidFill>
                <a:effectLst/>
                <a:latin typeface="Google Sans"/>
              </a:rPr>
              <a:t>. Here, we embed the </a:t>
            </a:r>
            <a:r>
              <a:rPr lang="en-US" dirty="0"/>
              <a:t>age</a:t>
            </a:r>
            <a:r>
              <a:rPr lang="en-US" b="0" i="0" dirty="0">
                <a:solidFill>
                  <a:srgbClr val="E3E3E3"/>
                </a:solidFill>
                <a:effectLst/>
                <a:latin typeface="Google Sans"/>
              </a:rPr>
              <a:t> variable to create a dynamic greeting message.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20</a:t>
            </a:fld>
            <a:endParaRPr lang="en-US"/>
          </a:p>
        </p:txBody>
      </p:sp>
    </p:spTree>
    <p:extLst>
      <p:ext uri="{BB962C8B-B14F-4D97-AF65-F5344CB8AC3E}">
        <p14:creationId xmlns:p14="http://schemas.microsoft.com/office/powerpoint/2010/main" val="359944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Strings in TypeScript come with built-in methods that help us manipulate and extract information from them. This toolbox of methods allows us to find the length, change case, remove whitespace, check for substrings, and more!</a:t>
            </a:r>
          </a:p>
          <a:p>
            <a:pPr algn="l">
              <a:buFont typeface="Arial" panose="020B0604020202020204" pitchFamily="34" charset="0"/>
              <a:buNone/>
            </a:pPr>
            <a:r>
              <a:rPr lang="en-US" b="0" i="0" dirty="0">
                <a:solidFill>
                  <a:srgbClr val="E3E3E3"/>
                </a:solidFill>
                <a:effectLst/>
                <a:latin typeface="Google Sans"/>
              </a:rPr>
              <a:t>Strings are essential: They form the building blocks for text data in applications.</a:t>
            </a:r>
          </a:p>
          <a:p>
            <a:pPr algn="l">
              <a:buFont typeface="Arial" panose="020B0604020202020204" pitchFamily="34" charset="0"/>
              <a:buNone/>
            </a:pPr>
            <a:r>
              <a:rPr lang="en-US" b="0" i="0" dirty="0">
                <a:solidFill>
                  <a:srgbClr val="E3E3E3"/>
                </a:solidFill>
                <a:effectLst/>
                <a:latin typeface="Google Sans"/>
              </a:rPr>
              <a:t>TypeScript adds type safety: This helps catch errors early on.</a:t>
            </a:r>
          </a:p>
          <a:p>
            <a:pPr algn="l">
              <a:buFont typeface="Arial" panose="020B0604020202020204" pitchFamily="34" charset="0"/>
              <a:buNone/>
            </a:pPr>
            <a:r>
              <a:rPr lang="en-US" b="0" i="0" dirty="0">
                <a:solidFill>
                  <a:srgbClr val="E3E3E3"/>
                </a:solidFill>
                <a:effectLst/>
                <a:latin typeface="Google Sans"/>
              </a:rPr>
              <a:t>Explore and experiment: Master string manipulation methods for powerful text processing in your TypeScript projects.</a:t>
            </a:r>
          </a:p>
          <a:p>
            <a:r>
              <a:rPr lang="en-US" b="0" i="0" dirty="0">
                <a:solidFill>
                  <a:srgbClr val="E3E3E3"/>
                </a:solidFill>
                <a:effectLst/>
                <a:latin typeface="Google Sans"/>
              </a:rPr>
              <a:t>Strings are a cornerstone of working with text in programming. TypeScript empowers you to use them effectively and safely</a:t>
            </a:r>
            <a:endParaRPr lang="en-US" b="0" dirty="0"/>
          </a:p>
        </p:txBody>
      </p:sp>
      <p:sp>
        <p:nvSpPr>
          <p:cNvPr id="4" name="Slide Number Placeholder 3"/>
          <p:cNvSpPr>
            <a:spLocks noGrp="1"/>
          </p:cNvSpPr>
          <p:nvPr>
            <p:ph type="sldNum" sz="quarter" idx="5"/>
          </p:nvPr>
        </p:nvSpPr>
        <p:spPr/>
        <p:txBody>
          <a:bodyPr/>
          <a:lstStyle/>
          <a:p>
            <a:fld id="{1191286C-D7BE-4EE7-A89D-4585CE6C66FB}" type="slidenum">
              <a:rPr lang="en-US" smtClean="0"/>
              <a:t>21</a:t>
            </a:fld>
            <a:endParaRPr lang="en-US"/>
          </a:p>
        </p:txBody>
      </p:sp>
    </p:spTree>
    <p:extLst>
      <p:ext uri="{BB962C8B-B14F-4D97-AF65-F5344CB8AC3E}">
        <p14:creationId xmlns:p14="http://schemas.microsoft.com/office/powerpoint/2010/main" val="73208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FFFFFF"/>
                </a:solidFill>
                <a:effectLst/>
                <a:latin typeface="SegoeUIVariable"/>
              </a:rPr>
              <a:t>An array is a data structure that holds a collection of items. Each item can be accessed by its numerical index. Example: A list of numbers, strings, or even objects.</a:t>
            </a:r>
            <a:endParaRPr lang="en-US" b="0" i="0" dirty="0">
              <a:solidFill>
                <a:srgbClr val="E3E3E3"/>
              </a:solidFill>
              <a:effectLst/>
              <a:latin typeface="Google Sans"/>
            </a:endParaRPr>
          </a:p>
          <a:p>
            <a:r>
              <a:rPr lang="en-US" b="0" i="0" dirty="0">
                <a:solidFill>
                  <a:srgbClr val="E3E3E3"/>
                </a:solidFill>
                <a:effectLst/>
                <a:latin typeface="Google Sans"/>
              </a:rPr>
              <a:t>An array is a way to store multiple pieces of data under a single name. Think of it as a container with compartments. We'll mostly store the same kind of data in those compartments, and we can access them directly using their "address" within the array, called their index.</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a:t>
            </a:fld>
            <a:endParaRPr lang="en-US"/>
          </a:p>
        </p:txBody>
      </p:sp>
    </p:spTree>
    <p:extLst>
      <p:ext uri="{BB962C8B-B14F-4D97-AF65-F5344CB8AC3E}">
        <p14:creationId xmlns:p14="http://schemas.microsoft.com/office/powerpoint/2010/main" val="387953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3E3E3"/>
                </a:solidFill>
                <a:effectLst/>
                <a:latin typeface="Google Sans"/>
              </a:rPr>
              <a:t>Arrays are essential:</a:t>
            </a:r>
            <a:r>
              <a:rPr lang="en-US" b="0" i="0" dirty="0">
                <a:solidFill>
                  <a:srgbClr val="E3E3E3"/>
                </a:solidFill>
                <a:effectLst/>
                <a:latin typeface="Google Sans"/>
              </a:rPr>
              <a:t> They store lists of data in an organized way.</a:t>
            </a:r>
          </a:p>
          <a:p>
            <a:pPr algn="l">
              <a:buFont typeface="Arial" panose="020B0604020202020204" pitchFamily="34" charset="0"/>
              <a:buChar char="•"/>
            </a:pPr>
            <a:r>
              <a:rPr lang="en-US" b="1" i="0" dirty="0">
                <a:solidFill>
                  <a:srgbClr val="E3E3E3"/>
                </a:solidFill>
                <a:effectLst/>
                <a:latin typeface="Google Sans"/>
              </a:rPr>
              <a:t>TypeScript adds type safety:</a:t>
            </a:r>
            <a:r>
              <a:rPr lang="en-US" b="0" i="0" dirty="0">
                <a:solidFill>
                  <a:srgbClr val="E3E3E3"/>
                </a:solidFill>
                <a:effectLst/>
                <a:latin typeface="Google Sans"/>
              </a:rPr>
              <a:t> This helps us catch errors early on.</a:t>
            </a:r>
          </a:p>
          <a:p>
            <a:endParaRPr lang="en-US" b="0" i="0" dirty="0">
              <a:solidFill>
                <a:srgbClr val="E3E3E3"/>
              </a:solidFill>
              <a:effectLst/>
              <a:latin typeface="Google Sans"/>
            </a:endParaRPr>
          </a:p>
          <a:p>
            <a:r>
              <a:rPr lang="en-US" b="0" i="0" dirty="0">
                <a:solidFill>
                  <a:srgbClr val="FFFFFF"/>
                </a:solidFill>
                <a:effectLst/>
                <a:latin typeface="SegoeUIVariable"/>
              </a:rPr>
              <a:t>In TypeScript, when you declare an array without specifying its type, it is implicitly considered to have the type </a:t>
            </a:r>
            <a:r>
              <a:rPr lang="en-US" dirty="0"/>
              <a:t>any[]</a:t>
            </a:r>
            <a:r>
              <a:rPr lang="en-US" b="0" i="0" dirty="0">
                <a:solidFill>
                  <a:srgbClr val="FFFFFF"/>
                </a:solidFill>
                <a:effectLst/>
                <a:latin typeface="SegoeUIVariable"/>
              </a:rPr>
              <a:t>. This means the array can hold values of any type without TypeScript’s usual type checking. </a:t>
            </a:r>
          </a:p>
          <a:p>
            <a:pPr algn="l"/>
            <a:endParaRPr lang="en-US" b="0" i="0" dirty="0">
              <a:solidFill>
                <a:srgbClr val="FFFFFF"/>
              </a:solidFill>
              <a:effectLst/>
              <a:latin typeface="SegoeUIVariable"/>
            </a:endParaRPr>
          </a:p>
          <a:p>
            <a:pPr algn="l"/>
            <a:r>
              <a:rPr lang="en-US" b="0" i="0" dirty="0">
                <a:solidFill>
                  <a:srgbClr val="FFFFFF"/>
                </a:solidFill>
                <a:effectLst/>
                <a:latin typeface="SegoeUIVariable"/>
              </a:rPr>
              <a:t>This approach lacks the benefits of TypeScript’s static type checking. If you want to ensure that your array contains elements of a specific type, it’s recommended to use type annotations. However, if the types are unknown or varied, using any[] is the way to go.</a:t>
            </a:r>
          </a:p>
          <a:p>
            <a:pPr algn="l"/>
            <a:r>
              <a:rPr lang="en-US" b="0" i="0" dirty="0">
                <a:solidFill>
                  <a:srgbClr val="FFFFFF"/>
                </a:solidFill>
                <a:effectLst/>
                <a:latin typeface="SegoeUIVariable"/>
              </a:rPr>
              <a:t>Remember, using any comes with the trade-off of losing type safety, which is one of the main advantages of using TypeScript. It’s generally best practice to avoid any when possible to leverage TypeScript’s full capabilities for error checking and code documentation.</a:t>
            </a:r>
          </a:p>
          <a:p>
            <a:endParaRPr lang="en-US" b="0" i="0" dirty="0">
              <a:solidFill>
                <a:srgbClr val="E3E3E3"/>
              </a:solidFill>
              <a:effectLst/>
              <a:latin typeface="Google Sans"/>
            </a:endParaRPr>
          </a:p>
          <a:p>
            <a:endParaRPr lang="en-US" b="0" i="0" dirty="0">
              <a:solidFill>
                <a:srgbClr val="E3E3E3"/>
              </a:solidFill>
              <a:effectLst/>
              <a:latin typeface="Google Sans"/>
            </a:endParaRPr>
          </a:p>
          <a:p>
            <a:r>
              <a:rPr lang="en-US" b="0" i="0" dirty="0">
                <a:solidFill>
                  <a:srgbClr val="E3E3E3"/>
                </a:solidFill>
                <a:effectLst/>
                <a:latin typeface="Google Sans"/>
              </a:rPr>
              <a:t>In TypeScript, we declare arrays in a few ways. We indicate the type of elements within angle brackets (</a:t>
            </a:r>
            <a:r>
              <a:rPr lang="en-US" dirty="0"/>
              <a:t>&lt;&gt;</a:t>
            </a:r>
            <a:r>
              <a:rPr lang="en-US" b="0" i="0" dirty="0">
                <a:solidFill>
                  <a:srgbClr val="E3E3E3"/>
                </a:solidFill>
                <a:effectLst/>
                <a:latin typeface="Google Sans"/>
              </a:rPr>
              <a:t>), or use the </a:t>
            </a:r>
            <a:r>
              <a:rPr lang="en-US" dirty="0"/>
              <a:t>Array</a:t>
            </a:r>
            <a:r>
              <a:rPr lang="en-US" b="0" i="0" dirty="0">
                <a:solidFill>
                  <a:srgbClr val="E3E3E3"/>
                </a:solidFill>
                <a:effectLst/>
                <a:latin typeface="Google Sans"/>
              </a:rPr>
              <a:t> type. Notice how we place the type </a:t>
            </a:r>
            <a:r>
              <a:rPr lang="en-US" b="0" i="1" dirty="0">
                <a:solidFill>
                  <a:srgbClr val="E3E3E3"/>
                </a:solidFill>
                <a:effectLst/>
                <a:latin typeface="Google Sans"/>
              </a:rPr>
              <a:t>after</a:t>
            </a:r>
            <a:r>
              <a:rPr lang="en-US" b="0" i="0" dirty="0">
                <a:solidFill>
                  <a:srgbClr val="E3E3E3"/>
                </a:solidFill>
                <a:effectLst/>
                <a:latin typeface="Google Sans"/>
              </a:rPr>
              <a:t> the variable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egoeUIVariable"/>
              </a:rPr>
              <a:t>This syntax declares an array that will store elements of the specified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SegoeUIVariabl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3E3E3"/>
                </a:solidFill>
                <a:effectLst/>
                <a:latin typeface="Google Sans"/>
              </a:rPr>
              <a:t>In TypeScript, we strictly define array types using square brackets </a:t>
            </a:r>
            <a:r>
              <a:rPr lang="en-US" dirty="0"/>
              <a:t>[]</a:t>
            </a:r>
            <a:r>
              <a:rPr lang="en-US" b="0" i="0" dirty="0">
                <a:solidFill>
                  <a:srgbClr val="E3E3E3"/>
                </a:solidFill>
                <a:effectLst/>
                <a:latin typeface="Google Sans"/>
              </a:rPr>
              <a:t> after the variable name, followed by the element data type within angle brackets </a:t>
            </a:r>
            <a:r>
              <a:rPr lang="en-US" dirty="0"/>
              <a:t>&lt; &gt;</a:t>
            </a:r>
            <a:r>
              <a:rPr lang="en-US" b="0" i="0" dirty="0">
                <a:solidFill>
                  <a:srgbClr val="E3E3E3"/>
                </a:solidFill>
                <a:effectLst/>
                <a:latin typeface="Google Sans"/>
              </a:rPr>
              <a:t>. Here, we have numeric and string arrays, along with a flexible array that can hold either numbers or strings using the union type </a:t>
            </a:r>
            <a:r>
              <a:rPr lang="en-US" dirty="0"/>
              <a:t>number | string</a:t>
            </a:r>
            <a:r>
              <a:rPr lang="en-US" b="0" i="0" dirty="0">
                <a:solidFill>
                  <a:srgbClr val="E3E3E3"/>
                </a:solidFill>
                <a:effectLst/>
                <a:latin typeface="Google Sans"/>
              </a:rPr>
              <a:t>.</a:t>
            </a:r>
            <a:endParaRPr lang="en-US" b="0" i="0" dirty="0">
              <a:solidFill>
                <a:srgbClr val="FFFFFF"/>
              </a:solidFill>
              <a:effectLst/>
              <a:latin typeface="SegoeUIVariable"/>
            </a:endParaRPr>
          </a:p>
          <a:p>
            <a:endParaRPr lang="en-US" dirty="0"/>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3</a:t>
            </a:fld>
            <a:endParaRPr lang="en-US"/>
          </a:p>
        </p:txBody>
      </p:sp>
    </p:spTree>
    <p:extLst>
      <p:ext uri="{BB962C8B-B14F-4D97-AF65-F5344CB8AC3E}">
        <p14:creationId xmlns:p14="http://schemas.microsoft.com/office/powerpoint/2010/main" val="239776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We can retrieve or alter elements using their index. Remember, TypeScript enforces type safety, so trying to access elements outside the array's bounds will result in an error, preventing unexpected behavior.</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5</a:t>
            </a:fld>
            <a:endParaRPr lang="en-US"/>
          </a:p>
        </p:txBody>
      </p:sp>
    </p:spTree>
    <p:extLst>
      <p:ext uri="{BB962C8B-B14F-4D97-AF65-F5344CB8AC3E}">
        <p14:creationId xmlns:p14="http://schemas.microsoft.com/office/powerpoint/2010/main" val="6553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Arrays provide built-in methods for adding, removing, and iterating through their elements. </a:t>
            </a:r>
            <a:r>
              <a:rPr lang="en-US" dirty="0"/>
              <a:t>.push</a:t>
            </a:r>
            <a:r>
              <a:rPr lang="en-US" b="0" i="0" dirty="0">
                <a:solidFill>
                  <a:srgbClr val="E3E3E3"/>
                </a:solidFill>
                <a:effectLst/>
                <a:latin typeface="Google Sans"/>
              </a:rPr>
              <a:t> and </a:t>
            </a:r>
            <a:r>
              <a:rPr lang="en-US" dirty="0"/>
              <a:t>.unshift</a:t>
            </a:r>
            <a:r>
              <a:rPr lang="en-US" b="0" i="0" dirty="0">
                <a:solidFill>
                  <a:srgbClr val="E3E3E3"/>
                </a:solidFill>
                <a:effectLst/>
                <a:latin typeface="Google Sans"/>
              </a:rPr>
              <a:t> add elements, while </a:t>
            </a:r>
            <a:r>
              <a:rPr lang="en-US" dirty="0"/>
              <a:t>.pop</a:t>
            </a:r>
            <a:r>
              <a:rPr lang="en-US" b="0" i="0" dirty="0">
                <a:solidFill>
                  <a:srgbClr val="E3E3E3"/>
                </a:solidFill>
                <a:effectLst/>
                <a:latin typeface="Google Sans"/>
              </a:rPr>
              <a:t> and </a:t>
            </a:r>
            <a:r>
              <a:rPr lang="en-US" dirty="0"/>
              <a:t>.shift</a:t>
            </a:r>
            <a:r>
              <a:rPr lang="en-US" b="0" i="0" dirty="0">
                <a:solidFill>
                  <a:srgbClr val="E3E3E3"/>
                </a:solidFill>
                <a:effectLst/>
                <a:latin typeface="Google Sans"/>
              </a:rPr>
              <a:t> remove them. We can use either </a:t>
            </a:r>
            <a:r>
              <a:rPr lang="en-US" dirty="0"/>
              <a:t>for...of</a:t>
            </a:r>
            <a:r>
              <a:rPr lang="en-US" b="0" i="0" dirty="0">
                <a:solidFill>
                  <a:srgbClr val="E3E3E3"/>
                </a:solidFill>
                <a:effectLst/>
                <a:latin typeface="Google Sans"/>
              </a:rPr>
              <a:t> loops or the </a:t>
            </a:r>
            <a:r>
              <a:rPr lang="en-US" dirty="0"/>
              <a:t>.</a:t>
            </a:r>
            <a:r>
              <a:rPr lang="en-US" dirty="0" err="1"/>
              <a:t>forEach</a:t>
            </a:r>
            <a:r>
              <a:rPr lang="en-US" dirty="0"/>
              <a:t>()</a:t>
            </a:r>
            <a:r>
              <a:rPr lang="en-US" b="0" i="0" dirty="0">
                <a:solidFill>
                  <a:srgbClr val="E3E3E3"/>
                </a:solidFill>
                <a:effectLst/>
                <a:latin typeface="Google Sans"/>
              </a:rPr>
              <a:t> method to process each element in the array.</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6</a:t>
            </a:fld>
            <a:endParaRPr lang="en-US"/>
          </a:p>
        </p:txBody>
      </p:sp>
    </p:spTree>
    <p:extLst>
      <p:ext uri="{BB962C8B-B14F-4D97-AF65-F5344CB8AC3E}">
        <p14:creationId xmlns:p14="http://schemas.microsoft.com/office/powerpoint/2010/main" val="382106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While </a:t>
            </a:r>
            <a:r>
              <a:rPr lang="en-US" dirty="0"/>
              <a:t>for...of</a:t>
            </a:r>
            <a:r>
              <a:rPr lang="en-US" b="0" i="0" dirty="0">
                <a:solidFill>
                  <a:srgbClr val="E3E3E3"/>
                </a:solidFill>
                <a:effectLst/>
                <a:latin typeface="Google Sans"/>
              </a:rPr>
              <a:t> loops and </a:t>
            </a:r>
            <a:r>
              <a:rPr lang="en-US" dirty="0"/>
              <a:t>.</a:t>
            </a:r>
            <a:r>
              <a:rPr lang="en-US" dirty="0" err="1"/>
              <a:t>forEach</a:t>
            </a:r>
            <a:r>
              <a:rPr lang="en-US" dirty="0"/>
              <a:t>()</a:t>
            </a:r>
            <a:r>
              <a:rPr lang="en-US" b="0" i="0" dirty="0">
                <a:solidFill>
                  <a:srgbClr val="E3E3E3"/>
                </a:solidFill>
                <a:effectLst/>
                <a:latin typeface="Google Sans"/>
              </a:rPr>
              <a:t> are essential for iterating through arrays, TypeScript offers more powerful methods for manipulating and extracting data. Let's explore some of them using our </a:t>
            </a:r>
            <a:r>
              <a:rPr lang="en-US" dirty="0"/>
              <a:t>fruits</a:t>
            </a:r>
            <a:r>
              <a:rPr lang="en-US" b="0" i="0" dirty="0">
                <a:solidFill>
                  <a:srgbClr val="E3E3E3"/>
                </a:solidFill>
                <a:effectLst/>
                <a:latin typeface="Google Sans"/>
              </a:rPr>
              <a:t> array:</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12</a:t>
            </a:fld>
            <a:endParaRPr lang="en-US"/>
          </a:p>
        </p:txBody>
      </p:sp>
    </p:spTree>
    <p:extLst>
      <p:ext uri="{BB962C8B-B14F-4D97-AF65-F5344CB8AC3E}">
        <p14:creationId xmlns:p14="http://schemas.microsoft.com/office/powerpoint/2010/main" val="422568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3E3E3"/>
                </a:solidFill>
                <a:effectLst/>
                <a:latin typeface="Google Sans"/>
              </a:rPr>
              <a:t>.find(fruit =&gt; </a:t>
            </a:r>
            <a:r>
              <a:rPr lang="en-US" b="1" i="0" dirty="0" err="1">
                <a:solidFill>
                  <a:srgbClr val="E3E3E3"/>
                </a:solidFill>
                <a:effectLst/>
                <a:latin typeface="Google Sans"/>
              </a:rPr>
              <a:t>fruit.startsWith</a:t>
            </a:r>
            <a:r>
              <a:rPr lang="en-US" b="1" i="0" dirty="0">
                <a:solidFill>
                  <a:srgbClr val="E3E3E3"/>
                </a:solidFill>
                <a:effectLst/>
                <a:latin typeface="Google Sans"/>
              </a:rPr>
              <a:t>('B'))</a:t>
            </a:r>
            <a:r>
              <a:rPr lang="en-US" b="0" i="0" dirty="0">
                <a:solidFill>
                  <a:srgbClr val="E3E3E3"/>
                </a:solidFill>
                <a:effectLst/>
                <a:latin typeface="Google Sans"/>
              </a:rPr>
              <a:t>: We call .find() on the fruits array. Inside the callback function (fruit =&gt; </a:t>
            </a:r>
            <a:r>
              <a:rPr lang="en-US" b="0" i="0" dirty="0" err="1">
                <a:solidFill>
                  <a:srgbClr val="E3E3E3"/>
                </a:solidFill>
                <a:effectLst/>
                <a:latin typeface="Google Sans"/>
              </a:rPr>
              <a:t>fruit.startsWith</a:t>
            </a:r>
            <a:r>
              <a:rPr lang="en-US" b="0" i="0" dirty="0">
                <a:solidFill>
                  <a:srgbClr val="E3E3E3"/>
                </a:solidFill>
                <a:effectLst/>
                <a:latin typeface="Google Sans"/>
              </a:rPr>
              <a:t>('B')), we check if the current fruit (fruit) starts with the letter 'B' using the </a:t>
            </a:r>
            <a:r>
              <a:rPr lang="en-US" b="0" i="0" dirty="0" err="1">
                <a:solidFill>
                  <a:srgbClr val="E3E3E3"/>
                </a:solidFill>
                <a:effectLst/>
                <a:latin typeface="Google Sans"/>
              </a:rPr>
              <a:t>startsWith</a:t>
            </a:r>
            <a:r>
              <a:rPr lang="en-US" b="0" i="0" dirty="0">
                <a:solidFill>
                  <a:srgbClr val="E3E3E3"/>
                </a:solidFill>
                <a:effectLst/>
                <a:latin typeface="Google Sans"/>
              </a:rPr>
              <a:t> method.</a:t>
            </a:r>
          </a:p>
          <a:p>
            <a:pPr algn="l">
              <a:buFont typeface="+mj-lt"/>
              <a:buAutoNum type="arabicPeriod"/>
            </a:pPr>
            <a:r>
              <a:rPr lang="en-US" b="1" i="0" dirty="0" err="1">
                <a:solidFill>
                  <a:srgbClr val="E3E3E3"/>
                </a:solidFill>
                <a:effectLst/>
                <a:latin typeface="Google Sans"/>
              </a:rPr>
              <a:t>firstBFruit</a:t>
            </a:r>
            <a:r>
              <a:rPr lang="en-US" b="0" i="0" dirty="0">
                <a:solidFill>
                  <a:srgbClr val="E3E3E3"/>
                </a:solidFill>
                <a:effectLst/>
                <a:latin typeface="Google Sans"/>
              </a:rPr>
              <a:t>: The variable stores the first element that satisfies the condition (in this case, "Banana").</a:t>
            </a:r>
          </a:p>
          <a:p>
            <a:pPr algn="l">
              <a:buFont typeface="+mj-lt"/>
              <a:buAutoNum type="arabicPeriod"/>
            </a:pPr>
            <a:r>
              <a:rPr lang="en-US" b="1" i="0" dirty="0">
                <a:solidFill>
                  <a:srgbClr val="E3E3E3"/>
                </a:solidFill>
                <a:effectLst/>
                <a:latin typeface="Google Sans"/>
              </a:rPr>
              <a:t>console.log(</a:t>
            </a:r>
            <a:r>
              <a:rPr lang="en-US" b="1" i="0" dirty="0" err="1">
                <a:solidFill>
                  <a:srgbClr val="E3E3E3"/>
                </a:solidFill>
                <a:effectLst/>
                <a:latin typeface="Google Sans"/>
              </a:rPr>
              <a:t>firstBFruit</a:t>
            </a:r>
            <a:r>
              <a:rPr lang="en-US" b="1" i="0" dirty="0">
                <a:solidFill>
                  <a:srgbClr val="E3E3E3"/>
                </a:solidFill>
                <a:effectLst/>
                <a:latin typeface="Google Sans"/>
              </a:rPr>
              <a:t>)</a:t>
            </a:r>
            <a:r>
              <a:rPr lang="en-US" b="0" i="0" dirty="0">
                <a:solidFill>
                  <a:srgbClr val="E3E3E3"/>
                </a:solidFill>
                <a:effectLst/>
                <a:latin typeface="Google Sans"/>
              </a:rPr>
              <a:t>: We print the found fruit to the console.</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13</a:t>
            </a:fld>
            <a:endParaRPr lang="en-US"/>
          </a:p>
        </p:txBody>
      </p:sp>
    </p:spTree>
    <p:extLst>
      <p:ext uri="{BB962C8B-B14F-4D97-AF65-F5344CB8AC3E}">
        <p14:creationId xmlns:p14="http://schemas.microsoft.com/office/powerpoint/2010/main" val="189363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3E3E3"/>
                </a:solidFill>
                <a:effectLst/>
                <a:latin typeface="Google Sans"/>
              </a:rPr>
              <a:t>.filter(fruit =&gt; </a:t>
            </a:r>
            <a:r>
              <a:rPr lang="en-US" b="1" i="0" dirty="0" err="1">
                <a:solidFill>
                  <a:srgbClr val="E3E3E3"/>
                </a:solidFill>
                <a:effectLst/>
                <a:latin typeface="Google Sans"/>
              </a:rPr>
              <a:t>fruit.length</a:t>
            </a:r>
            <a:r>
              <a:rPr lang="en-US" b="1" i="0" dirty="0">
                <a:solidFill>
                  <a:srgbClr val="E3E3E3"/>
                </a:solidFill>
                <a:effectLst/>
                <a:latin typeface="Google Sans"/>
              </a:rPr>
              <a:t> &gt; 5)</a:t>
            </a:r>
            <a:r>
              <a:rPr lang="en-US" b="0" i="0" dirty="0">
                <a:solidFill>
                  <a:srgbClr val="E3E3E3"/>
                </a:solidFill>
                <a:effectLst/>
                <a:latin typeface="Google Sans"/>
              </a:rPr>
              <a:t>: We call .filter() on the fruits array. The callback function (fruit =&gt; </a:t>
            </a:r>
            <a:r>
              <a:rPr lang="en-US" b="0" i="0" dirty="0" err="1">
                <a:solidFill>
                  <a:srgbClr val="E3E3E3"/>
                </a:solidFill>
                <a:effectLst/>
                <a:latin typeface="Google Sans"/>
              </a:rPr>
              <a:t>fruit.length</a:t>
            </a:r>
            <a:r>
              <a:rPr lang="en-US" b="0" i="0" dirty="0">
                <a:solidFill>
                  <a:srgbClr val="E3E3E3"/>
                </a:solidFill>
                <a:effectLst/>
                <a:latin typeface="Google Sans"/>
              </a:rPr>
              <a:t> &gt; 5) checks if the current fruit's (fruit) length is greater than 5.</a:t>
            </a:r>
          </a:p>
          <a:p>
            <a:pPr algn="l">
              <a:buFont typeface="+mj-lt"/>
              <a:buAutoNum type="arabicPeriod"/>
            </a:pPr>
            <a:r>
              <a:rPr lang="en-US" b="1" i="0" dirty="0" err="1">
                <a:solidFill>
                  <a:srgbClr val="E3E3E3"/>
                </a:solidFill>
                <a:effectLst/>
                <a:latin typeface="Google Sans"/>
              </a:rPr>
              <a:t>longFruits</a:t>
            </a:r>
            <a:r>
              <a:rPr lang="en-US" b="0" i="0" dirty="0">
                <a:solidFill>
                  <a:srgbClr val="E3E3E3"/>
                </a:solidFill>
                <a:effectLst/>
                <a:latin typeface="Google Sans"/>
              </a:rPr>
              <a:t>: This variable stores a new array containing only fruits that meet the condition (which is none in this example).</a:t>
            </a:r>
          </a:p>
          <a:p>
            <a:pPr algn="l">
              <a:buFont typeface="+mj-lt"/>
              <a:buAutoNum type="arabicPeriod"/>
            </a:pPr>
            <a:r>
              <a:rPr lang="en-US" b="1" i="0" dirty="0">
                <a:solidFill>
                  <a:srgbClr val="E3E3E3"/>
                </a:solidFill>
                <a:effectLst/>
                <a:latin typeface="Google Sans"/>
              </a:rPr>
              <a:t>console.log(</a:t>
            </a:r>
            <a:r>
              <a:rPr lang="en-US" b="1" i="0" dirty="0" err="1">
                <a:solidFill>
                  <a:srgbClr val="E3E3E3"/>
                </a:solidFill>
                <a:effectLst/>
                <a:latin typeface="Google Sans"/>
              </a:rPr>
              <a:t>longFruits</a:t>
            </a:r>
            <a:r>
              <a:rPr lang="en-US" b="1" i="0" dirty="0">
                <a:solidFill>
                  <a:srgbClr val="E3E3E3"/>
                </a:solidFill>
                <a:effectLst/>
                <a:latin typeface="Google Sans"/>
              </a:rPr>
              <a:t>)</a:t>
            </a:r>
            <a:r>
              <a:rPr lang="en-US" b="0" i="0" dirty="0">
                <a:solidFill>
                  <a:srgbClr val="E3E3E3"/>
                </a:solidFill>
                <a:effectLst/>
                <a:latin typeface="Google Sans"/>
              </a:rPr>
              <a:t>: We print the newly created array containing the filtered fruits.</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14</a:t>
            </a:fld>
            <a:endParaRPr lang="en-US"/>
          </a:p>
        </p:txBody>
      </p:sp>
    </p:spTree>
    <p:extLst>
      <p:ext uri="{BB962C8B-B14F-4D97-AF65-F5344CB8AC3E}">
        <p14:creationId xmlns:p14="http://schemas.microsoft.com/office/powerpoint/2010/main" val="69750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3E3E3"/>
                </a:solidFill>
                <a:effectLst/>
                <a:latin typeface="Google Sans"/>
              </a:rPr>
              <a:t>.map(fruit =&gt; </a:t>
            </a:r>
            <a:r>
              <a:rPr lang="en-US" b="1" i="0" dirty="0" err="1">
                <a:solidFill>
                  <a:srgbClr val="E3E3E3"/>
                </a:solidFill>
                <a:effectLst/>
                <a:latin typeface="Google Sans"/>
              </a:rPr>
              <a:t>fruit.toUpperCase</a:t>
            </a:r>
            <a:r>
              <a:rPr lang="en-US" b="1" i="0" dirty="0">
                <a:solidFill>
                  <a:srgbClr val="E3E3E3"/>
                </a:solidFill>
                <a:effectLst/>
                <a:latin typeface="Google Sans"/>
              </a:rPr>
              <a:t>())</a:t>
            </a:r>
            <a:r>
              <a:rPr lang="en-US" b="0" i="0" dirty="0">
                <a:solidFill>
                  <a:srgbClr val="E3E3E3"/>
                </a:solidFill>
                <a:effectLst/>
                <a:latin typeface="Google Sans"/>
              </a:rPr>
              <a:t>: We use .map() on the fruits array. The callback function (fruit =&gt; </a:t>
            </a:r>
            <a:r>
              <a:rPr lang="en-US" b="0" i="0" dirty="0" err="1">
                <a:solidFill>
                  <a:srgbClr val="E3E3E3"/>
                </a:solidFill>
                <a:effectLst/>
                <a:latin typeface="Google Sans"/>
              </a:rPr>
              <a:t>fruit.toUpperCase</a:t>
            </a:r>
            <a:r>
              <a:rPr lang="en-US" b="0" i="0" dirty="0">
                <a:solidFill>
                  <a:srgbClr val="E3E3E3"/>
                </a:solidFill>
                <a:effectLst/>
                <a:latin typeface="Google Sans"/>
              </a:rPr>
              <a:t>()) converts the current fruit (fruit) to uppercase using the </a:t>
            </a:r>
            <a:r>
              <a:rPr lang="en-US" b="0" i="0" dirty="0" err="1">
                <a:solidFill>
                  <a:srgbClr val="E3E3E3"/>
                </a:solidFill>
                <a:effectLst/>
                <a:latin typeface="Google Sans"/>
              </a:rPr>
              <a:t>toUpperCase</a:t>
            </a:r>
            <a:r>
              <a:rPr lang="en-US" b="0" i="0" dirty="0">
                <a:solidFill>
                  <a:srgbClr val="E3E3E3"/>
                </a:solidFill>
                <a:effectLst/>
                <a:latin typeface="Google Sans"/>
              </a:rPr>
              <a:t>() method.</a:t>
            </a:r>
          </a:p>
          <a:p>
            <a:pPr algn="l">
              <a:buFont typeface="+mj-lt"/>
              <a:buAutoNum type="arabicPeriod"/>
            </a:pPr>
            <a:r>
              <a:rPr lang="en-US" b="1" i="0" dirty="0" err="1">
                <a:solidFill>
                  <a:srgbClr val="E3E3E3"/>
                </a:solidFill>
                <a:effectLst/>
                <a:latin typeface="Google Sans"/>
              </a:rPr>
              <a:t>upperCaseFruits</a:t>
            </a:r>
            <a:r>
              <a:rPr lang="en-US" b="0" i="0" dirty="0">
                <a:solidFill>
                  <a:srgbClr val="E3E3E3"/>
                </a:solidFill>
                <a:effectLst/>
                <a:latin typeface="Google Sans"/>
              </a:rPr>
              <a:t>: This variable stores the new array containing the transformed fruits (all in uppercase).</a:t>
            </a:r>
          </a:p>
          <a:p>
            <a:pPr algn="l">
              <a:buFont typeface="+mj-lt"/>
              <a:buAutoNum type="arabicPeriod"/>
            </a:pPr>
            <a:r>
              <a:rPr lang="en-US" b="1" i="0" dirty="0">
                <a:solidFill>
                  <a:srgbClr val="E3E3E3"/>
                </a:solidFill>
                <a:effectLst/>
                <a:latin typeface="Google Sans"/>
              </a:rPr>
              <a:t>console.log(</a:t>
            </a:r>
            <a:r>
              <a:rPr lang="en-US" b="1" i="0" dirty="0" err="1">
                <a:solidFill>
                  <a:srgbClr val="E3E3E3"/>
                </a:solidFill>
                <a:effectLst/>
                <a:latin typeface="Google Sans"/>
              </a:rPr>
              <a:t>upperCaseFruits</a:t>
            </a:r>
            <a:r>
              <a:rPr lang="en-US" b="1" i="0" dirty="0">
                <a:solidFill>
                  <a:srgbClr val="E3E3E3"/>
                </a:solidFill>
                <a:effectLst/>
                <a:latin typeface="Google Sans"/>
              </a:rPr>
              <a:t>)</a:t>
            </a:r>
            <a:r>
              <a:rPr lang="en-US" b="0" i="0" dirty="0">
                <a:solidFill>
                  <a:srgbClr val="E3E3E3"/>
                </a:solidFill>
                <a:effectLst/>
                <a:latin typeface="Google Sans"/>
              </a:rPr>
              <a:t>: We print the newly created array with the uppercase fruits.</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15</a:t>
            </a:fld>
            <a:endParaRPr lang="en-US"/>
          </a:p>
        </p:txBody>
      </p:sp>
    </p:spTree>
    <p:extLst>
      <p:ext uri="{BB962C8B-B14F-4D97-AF65-F5344CB8AC3E}">
        <p14:creationId xmlns:p14="http://schemas.microsoft.com/office/powerpoint/2010/main" val="1898510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Arrays</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a:xfrm>
            <a:off x="1154954" y="4777380"/>
            <a:ext cx="9458249" cy="861420"/>
          </a:xfrm>
        </p:spPr>
        <p:txBody>
          <a:bodyPr>
            <a:normAutofit fontScale="92500"/>
          </a:bodyPr>
          <a:lstStyle/>
          <a:p>
            <a:r>
              <a:rPr lang="en-US" dirty="0"/>
              <a:t>Your first data structure in programming</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A62-38D0-68FA-7D11-9DE63A949058}"/>
              </a:ext>
            </a:extLst>
          </p:cNvPr>
          <p:cNvSpPr>
            <a:spLocks noGrp="1"/>
          </p:cNvSpPr>
          <p:nvPr>
            <p:ph type="title"/>
          </p:nvPr>
        </p:nvSpPr>
        <p:spPr>
          <a:xfrm>
            <a:off x="1154954" y="973668"/>
            <a:ext cx="9551146" cy="706964"/>
          </a:xfrm>
        </p:spPr>
        <p:txBody>
          <a:bodyPr/>
          <a:lstStyle/>
          <a:p>
            <a:r>
              <a:rPr lang="en-US" dirty="0"/>
              <a:t>Iterating(Reading) the Elements of an Array In TypeScript using </a:t>
            </a:r>
            <a:r>
              <a:rPr lang="en-US" dirty="0" err="1"/>
              <a:t>ForEach</a:t>
            </a:r>
            <a:r>
              <a:rPr lang="en-US" dirty="0"/>
              <a:t> Function</a:t>
            </a:r>
          </a:p>
        </p:txBody>
      </p:sp>
      <p:sp>
        <p:nvSpPr>
          <p:cNvPr id="3" name="Content Placeholder 2">
            <a:extLst>
              <a:ext uri="{FF2B5EF4-FFF2-40B4-BE49-F238E27FC236}">
                <a16:creationId xmlns:a16="http://schemas.microsoft.com/office/drawing/2014/main" id="{A01710CB-CEBC-F538-63D0-D645021680F5}"/>
              </a:ext>
            </a:extLst>
          </p:cNvPr>
          <p:cNvSpPr>
            <a:spLocks noGrp="1"/>
          </p:cNvSpPr>
          <p:nvPr>
            <p:ph idx="1"/>
          </p:nvPr>
        </p:nvSpPr>
        <p:spPr/>
        <p:txBody>
          <a:bodyPr/>
          <a:lstStyle/>
          <a:p>
            <a:r>
              <a:rPr lang="en-US" dirty="0"/>
              <a:t>Using For Loop to read the elements of an Array</a:t>
            </a:r>
          </a:p>
          <a:p>
            <a:pPr marL="400050" lvl="1" indent="0">
              <a:buNone/>
            </a:pPr>
            <a:r>
              <a:rPr lang="nn-NO" sz="4800" dirty="0"/>
              <a:t>fruits.forEach((fruit) =&gt; {</a:t>
            </a:r>
          </a:p>
          <a:p>
            <a:pPr marL="400050" lvl="1" indent="0">
              <a:buNone/>
            </a:pPr>
            <a:r>
              <a:rPr lang="nn-NO" sz="4800" dirty="0"/>
              <a:t>  console.log(fruit);</a:t>
            </a:r>
          </a:p>
          <a:p>
            <a:pPr marL="400050" lvl="1" indent="0">
              <a:buNone/>
            </a:pPr>
            <a:r>
              <a:rPr lang="nn-NO" sz="4800" dirty="0"/>
              <a:t>});</a:t>
            </a:r>
            <a:endParaRPr lang="en-US" sz="4800" dirty="0"/>
          </a:p>
        </p:txBody>
      </p:sp>
    </p:spTree>
    <p:extLst>
      <p:ext uri="{BB962C8B-B14F-4D97-AF65-F5344CB8AC3E}">
        <p14:creationId xmlns:p14="http://schemas.microsoft.com/office/powerpoint/2010/main" val="95804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A62-38D0-68FA-7D11-9DE63A949058}"/>
              </a:ext>
            </a:extLst>
          </p:cNvPr>
          <p:cNvSpPr>
            <a:spLocks noGrp="1"/>
          </p:cNvSpPr>
          <p:nvPr>
            <p:ph type="title"/>
          </p:nvPr>
        </p:nvSpPr>
        <p:spPr>
          <a:xfrm>
            <a:off x="1154954" y="973668"/>
            <a:ext cx="9551146" cy="706964"/>
          </a:xfrm>
        </p:spPr>
        <p:txBody>
          <a:bodyPr/>
          <a:lstStyle/>
          <a:p>
            <a:r>
              <a:rPr lang="en-US" dirty="0"/>
              <a:t>Iterating(Reading) the Elements of an Array In TypeScript using For…Of loop</a:t>
            </a:r>
          </a:p>
        </p:txBody>
      </p:sp>
      <p:sp>
        <p:nvSpPr>
          <p:cNvPr id="3" name="Content Placeholder 2">
            <a:extLst>
              <a:ext uri="{FF2B5EF4-FFF2-40B4-BE49-F238E27FC236}">
                <a16:creationId xmlns:a16="http://schemas.microsoft.com/office/drawing/2014/main" id="{A01710CB-CEBC-F538-63D0-D645021680F5}"/>
              </a:ext>
            </a:extLst>
          </p:cNvPr>
          <p:cNvSpPr>
            <a:spLocks noGrp="1"/>
          </p:cNvSpPr>
          <p:nvPr>
            <p:ph idx="1"/>
          </p:nvPr>
        </p:nvSpPr>
        <p:spPr/>
        <p:txBody>
          <a:bodyPr>
            <a:normAutofit fontScale="92500"/>
          </a:bodyPr>
          <a:lstStyle/>
          <a:p>
            <a:r>
              <a:rPr lang="en-US" dirty="0"/>
              <a:t>Using For…Of Loop to read the elements of an Array</a:t>
            </a:r>
          </a:p>
          <a:p>
            <a:pPr marL="400050" lvl="1" indent="0">
              <a:buNone/>
            </a:pPr>
            <a:r>
              <a:rPr lang="en-US" sz="4000" i="0" dirty="0">
                <a:effectLst/>
                <a:latin typeface="Google Sans Mono"/>
              </a:rPr>
              <a:t>// Looping through the 'fruits' array using a for...of // loop:</a:t>
            </a:r>
          </a:p>
          <a:p>
            <a:pPr marL="400050" lvl="1" indent="0">
              <a:buNone/>
            </a:pPr>
            <a:r>
              <a:rPr lang="en-US" sz="4000" i="0" dirty="0">
                <a:effectLst/>
                <a:latin typeface="Google Sans Mono"/>
              </a:rPr>
              <a:t>for (let fruit of fruits) { </a:t>
            </a:r>
          </a:p>
          <a:p>
            <a:pPr marL="400050" lvl="1" indent="0">
              <a:buNone/>
            </a:pPr>
            <a:r>
              <a:rPr lang="en-US" sz="4000" i="0" dirty="0">
                <a:effectLst/>
                <a:latin typeface="Google Sans Mono"/>
              </a:rPr>
              <a:t>  console.log(fruit); // Outputs: Apple, Orange, 		   										// Banana (each on a new line)</a:t>
            </a:r>
          </a:p>
          <a:p>
            <a:pPr marL="400050" lvl="1" indent="0">
              <a:buNone/>
            </a:pPr>
            <a:r>
              <a:rPr lang="en-US" sz="4000" i="0" dirty="0">
                <a:effectLst/>
                <a:latin typeface="Google Sans Mono"/>
              </a:rPr>
              <a:t>}</a:t>
            </a:r>
          </a:p>
        </p:txBody>
      </p:sp>
    </p:spTree>
    <p:extLst>
      <p:ext uri="{BB962C8B-B14F-4D97-AF65-F5344CB8AC3E}">
        <p14:creationId xmlns:p14="http://schemas.microsoft.com/office/powerpoint/2010/main" val="37295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FFD7-0677-E20D-DBD2-AD832A5770FE}"/>
              </a:ext>
            </a:extLst>
          </p:cNvPr>
          <p:cNvSpPr>
            <a:spLocks noGrp="1"/>
          </p:cNvSpPr>
          <p:nvPr>
            <p:ph type="title"/>
          </p:nvPr>
        </p:nvSpPr>
        <p:spPr/>
        <p:txBody>
          <a:bodyPr/>
          <a:lstStyle/>
          <a:p>
            <a:r>
              <a:rPr lang="en-US" dirty="0"/>
              <a:t>Advanced Array Methods</a:t>
            </a:r>
          </a:p>
        </p:txBody>
      </p:sp>
      <p:sp>
        <p:nvSpPr>
          <p:cNvPr id="3" name="Content Placeholder 2">
            <a:extLst>
              <a:ext uri="{FF2B5EF4-FFF2-40B4-BE49-F238E27FC236}">
                <a16:creationId xmlns:a16="http://schemas.microsoft.com/office/drawing/2014/main" id="{AF32C778-56D3-977A-6271-85B6F6F217DC}"/>
              </a:ext>
            </a:extLst>
          </p:cNvPr>
          <p:cNvSpPr>
            <a:spLocks noGrp="1"/>
          </p:cNvSpPr>
          <p:nvPr>
            <p:ph idx="1"/>
          </p:nvPr>
        </p:nvSpPr>
        <p:spPr/>
        <p:txBody>
          <a:bodyPr>
            <a:normAutofit fontScale="92500" lnSpcReduction="10000"/>
          </a:bodyPr>
          <a:lstStyle/>
          <a:p>
            <a:r>
              <a:rPr lang="en-US" dirty="0"/>
              <a:t>.find(callback):</a:t>
            </a:r>
          </a:p>
          <a:p>
            <a:pPr lvl="1"/>
            <a:r>
              <a:rPr lang="en-US" dirty="0"/>
              <a:t>This method searches the array for the first element that meets a specific condition defined in a callback function. It returns the matching element or undefined if no match is found.</a:t>
            </a:r>
          </a:p>
          <a:p>
            <a:r>
              <a:rPr lang="en-US" dirty="0"/>
              <a:t>.filter(callback):</a:t>
            </a:r>
          </a:p>
          <a:p>
            <a:pPr lvl="1"/>
            <a:r>
              <a:rPr lang="en-US" dirty="0"/>
              <a:t>This method creates a new array containing only the elements that pass a test defined in a callback function.</a:t>
            </a:r>
          </a:p>
          <a:p>
            <a:r>
              <a:rPr lang="en-US" dirty="0"/>
              <a:t>.map(callback):</a:t>
            </a:r>
          </a:p>
          <a:p>
            <a:pPr lvl="1"/>
            <a:r>
              <a:rPr lang="en-US" dirty="0"/>
              <a:t>This method creates a new array by applying a callback function to each element of the original array. The callback function transforms the element and the resulting value is included in the new array.</a:t>
            </a:r>
          </a:p>
        </p:txBody>
      </p:sp>
    </p:spTree>
    <p:extLst>
      <p:ext uri="{BB962C8B-B14F-4D97-AF65-F5344CB8AC3E}">
        <p14:creationId xmlns:p14="http://schemas.microsoft.com/office/powerpoint/2010/main" val="372349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AC05-75CC-9370-120D-AF243A66F3DD}"/>
              </a:ext>
            </a:extLst>
          </p:cNvPr>
          <p:cNvSpPr>
            <a:spLocks noGrp="1"/>
          </p:cNvSpPr>
          <p:nvPr>
            <p:ph type="title"/>
          </p:nvPr>
        </p:nvSpPr>
        <p:spPr>
          <a:xfrm>
            <a:off x="1154954" y="973668"/>
            <a:ext cx="9627346" cy="706964"/>
          </a:xfrm>
        </p:spPr>
        <p:txBody>
          <a:bodyPr/>
          <a:lstStyle/>
          <a:p>
            <a:r>
              <a:rPr lang="en-US" dirty="0"/>
              <a:t>Advanced Array Methods(.find(callback))</a:t>
            </a:r>
          </a:p>
        </p:txBody>
      </p:sp>
      <p:sp>
        <p:nvSpPr>
          <p:cNvPr id="3" name="Content Placeholder 2">
            <a:extLst>
              <a:ext uri="{FF2B5EF4-FFF2-40B4-BE49-F238E27FC236}">
                <a16:creationId xmlns:a16="http://schemas.microsoft.com/office/drawing/2014/main" id="{8DFA56AC-BB84-1A09-4569-DB6CC26970A3}"/>
              </a:ext>
            </a:extLst>
          </p:cNvPr>
          <p:cNvSpPr>
            <a:spLocks noGrp="1"/>
          </p:cNvSpPr>
          <p:nvPr>
            <p:ph idx="1"/>
          </p:nvPr>
        </p:nvSpPr>
        <p:spPr/>
        <p:txBody>
          <a:bodyPr/>
          <a:lstStyle/>
          <a:p>
            <a:r>
              <a:rPr lang="en-US" dirty="0"/>
              <a:t>// Finding the first fruit starting with 'B':</a:t>
            </a:r>
          </a:p>
          <a:p>
            <a:r>
              <a:rPr lang="en-US" dirty="0"/>
              <a:t>let </a:t>
            </a:r>
            <a:r>
              <a:rPr lang="en-US" dirty="0" err="1"/>
              <a:t>firstBFruit</a:t>
            </a:r>
            <a:r>
              <a:rPr lang="en-US" dirty="0"/>
              <a:t> = </a:t>
            </a:r>
            <a:r>
              <a:rPr lang="en-US" dirty="0" err="1"/>
              <a:t>fruits.find</a:t>
            </a:r>
            <a:r>
              <a:rPr lang="en-US" dirty="0"/>
              <a:t>(fruit =&gt; </a:t>
            </a:r>
            <a:r>
              <a:rPr lang="en-US" dirty="0" err="1"/>
              <a:t>fruit.startsWith</a:t>
            </a:r>
            <a:r>
              <a:rPr lang="en-US" dirty="0"/>
              <a:t>('B'));</a:t>
            </a:r>
          </a:p>
          <a:p>
            <a:r>
              <a:rPr lang="en-US" dirty="0"/>
              <a:t>console.log(</a:t>
            </a:r>
            <a:r>
              <a:rPr lang="en-US" dirty="0" err="1"/>
              <a:t>firstBFruit</a:t>
            </a:r>
            <a:r>
              <a:rPr lang="en-US" dirty="0"/>
              <a:t>); // Outputs: Banana</a:t>
            </a:r>
          </a:p>
        </p:txBody>
      </p:sp>
    </p:spTree>
    <p:extLst>
      <p:ext uri="{BB962C8B-B14F-4D97-AF65-F5344CB8AC3E}">
        <p14:creationId xmlns:p14="http://schemas.microsoft.com/office/powerpoint/2010/main" val="62716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DD89-C0B0-149C-C164-17B60D245484}"/>
              </a:ext>
            </a:extLst>
          </p:cNvPr>
          <p:cNvSpPr>
            <a:spLocks noGrp="1"/>
          </p:cNvSpPr>
          <p:nvPr>
            <p:ph type="title"/>
          </p:nvPr>
        </p:nvSpPr>
        <p:spPr>
          <a:xfrm>
            <a:off x="1154953" y="973668"/>
            <a:ext cx="9484471" cy="706964"/>
          </a:xfrm>
        </p:spPr>
        <p:txBody>
          <a:bodyPr/>
          <a:lstStyle/>
          <a:p>
            <a:r>
              <a:rPr lang="en-US" dirty="0"/>
              <a:t>Advance Array Functions(.filter(callback))</a:t>
            </a:r>
          </a:p>
        </p:txBody>
      </p:sp>
      <p:sp>
        <p:nvSpPr>
          <p:cNvPr id="3" name="Content Placeholder 2">
            <a:extLst>
              <a:ext uri="{FF2B5EF4-FFF2-40B4-BE49-F238E27FC236}">
                <a16:creationId xmlns:a16="http://schemas.microsoft.com/office/drawing/2014/main" id="{FF13CC47-0690-D7D9-C48C-93A8D7B715D8}"/>
              </a:ext>
            </a:extLst>
          </p:cNvPr>
          <p:cNvSpPr>
            <a:spLocks noGrp="1"/>
          </p:cNvSpPr>
          <p:nvPr>
            <p:ph idx="1"/>
          </p:nvPr>
        </p:nvSpPr>
        <p:spPr/>
        <p:txBody>
          <a:bodyPr/>
          <a:lstStyle/>
          <a:p>
            <a:r>
              <a:rPr lang="en-US" dirty="0"/>
              <a:t>// Filtering fruits with length greater than 5:</a:t>
            </a:r>
          </a:p>
          <a:p>
            <a:r>
              <a:rPr lang="en-US" dirty="0"/>
              <a:t>let </a:t>
            </a:r>
            <a:r>
              <a:rPr lang="en-US" dirty="0" err="1"/>
              <a:t>longFruits</a:t>
            </a:r>
            <a:r>
              <a:rPr lang="en-US" dirty="0"/>
              <a:t> = </a:t>
            </a:r>
            <a:r>
              <a:rPr lang="en-US" dirty="0" err="1"/>
              <a:t>fruits.filter</a:t>
            </a:r>
            <a:r>
              <a:rPr lang="en-US" dirty="0"/>
              <a:t>(fruit =&gt; </a:t>
            </a:r>
            <a:r>
              <a:rPr lang="en-US" dirty="0" err="1"/>
              <a:t>fruit.length</a:t>
            </a:r>
            <a:r>
              <a:rPr lang="en-US" dirty="0"/>
              <a:t> &gt; 5);</a:t>
            </a:r>
          </a:p>
          <a:p>
            <a:r>
              <a:rPr lang="en-US" dirty="0"/>
              <a:t>console.log(</a:t>
            </a:r>
            <a:r>
              <a:rPr lang="en-US" dirty="0" err="1"/>
              <a:t>longFruits</a:t>
            </a:r>
            <a:r>
              <a:rPr lang="en-US" dirty="0"/>
              <a:t>); // Outputs: [] (empty array, as no fruit is longer than 5 characters)</a:t>
            </a:r>
          </a:p>
        </p:txBody>
      </p:sp>
    </p:spTree>
    <p:extLst>
      <p:ext uri="{BB962C8B-B14F-4D97-AF65-F5344CB8AC3E}">
        <p14:creationId xmlns:p14="http://schemas.microsoft.com/office/powerpoint/2010/main" val="118013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DD89-C0B0-149C-C164-17B60D245484}"/>
              </a:ext>
            </a:extLst>
          </p:cNvPr>
          <p:cNvSpPr>
            <a:spLocks noGrp="1"/>
          </p:cNvSpPr>
          <p:nvPr>
            <p:ph type="title"/>
          </p:nvPr>
        </p:nvSpPr>
        <p:spPr>
          <a:xfrm>
            <a:off x="1154953" y="973668"/>
            <a:ext cx="9760697" cy="706964"/>
          </a:xfrm>
        </p:spPr>
        <p:txBody>
          <a:bodyPr/>
          <a:lstStyle/>
          <a:p>
            <a:r>
              <a:rPr lang="en-US" dirty="0"/>
              <a:t>Advance Array Functions(.map(callback))</a:t>
            </a:r>
          </a:p>
        </p:txBody>
      </p:sp>
      <p:sp>
        <p:nvSpPr>
          <p:cNvPr id="3" name="Content Placeholder 2">
            <a:extLst>
              <a:ext uri="{FF2B5EF4-FFF2-40B4-BE49-F238E27FC236}">
                <a16:creationId xmlns:a16="http://schemas.microsoft.com/office/drawing/2014/main" id="{FF13CC47-0690-D7D9-C48C-93A8D7B715D8}"/>
              </a:ext>
            </a:extLst>
          </p:cNvPr>
          <p:cNvSpPr>
            <a:spLocks noGrp="1"/>
          </p:cNvSpPr>
          <p:nvPr>
            <p:ph idx="1"/>
          </p:nvPr>
        </p:nvSpPr>
        <p:spPr/>
        <p:txBody>
          <a:bodyPr/>
          <a:lstStyle/>
          <a:p>
            <a:pPr marL="0" indent="0">
              <a:buNone/>
            </a:pPr>
            <a:r>
              <a:rPr lang="en-US" dirty="0"/>
              <a:t>// Creating a new array with fruits in uppercase:</a:t>
            </a:r>
          </a:p>
          <a:p>
            <a:pPr marL="0" indent="0">
              <a:buNone/>
            </a:pPr>
            <a:r>
              <a:rPr lang="en-US" dirty="0"/>
              <a:t>let </a:t>
            </a:r>
            <a:r>
              <a:rPr lang="en-US" dirty="0" err="1"/>
              <a:t>upperCaseFruits</a:t>
            </a:r>
            <a:r>
              <a:rPr lang="en-US" dirty="0"/>
              <a:t> = </a:t>
            </a:r>
            <a:r>
              <a:rPr lang="en-US" dirty="0" err="1"/>
              <a:t>fruits.map</a:t>
            </a:r>
            <a:r>
              <a:rPr lang="en-US" dirty="0"/>
              <a:t>(fruit =&gt; </a:t>
            </a:r>
            <a:r>
              <a:rPr lang="en-US" dirty="0" err="1"/>
              <a:t>fruit.toUpperCase</a:t>
            </a:r>
            <a:r>
              <a:rPr lang="en-US" dirty="0"/>
              <a:t>());</a:t>
            </a:r>
          </a:p>
          <a:p>
            <a:pPr marL="0" indent="0">
              <a:buNone/>
            </a:pPr>
            <a:r>
              <a:rPr lang="en-US" dirty="0"/>
              <a:t>console.log(</a:t>
            </a:r>
            <a:r>
              <a:rPr lang="en-US" dirty="0" err="1"/>
              <a:t>upperCaseFruits</a:t>
            </a:r>
            <a:r>
              <a:rPr lang="en-US" dirty="0"/>
              <a:t>); // Outputs: ["APPLE", "ORANGE", "BANANA"]</a:t>
            </a:r>
          </a:p>
        </p:txBody>
      </p:sp>
    </p:spTree>
    <p:extLst>
      <p:ext uri="{BB962C8B-B14F-4D97-AF65-F5344CB8AC3E}">
        <p14:creationId xmlns:p14="http://schemas.microsoft.com/office/powerpoint/2010/main" val="662469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1AA61D-EC3E-7AD0-4C3F-146A39369F8A}"/>
              </a:ext>
            </a:extLst>
          </p:cNvPr>
          <p:cNvSpPr>
            <a:spLocks noGrp="1"/>
          </p:cNvSpPr>
          <p:nvPr>
            <p:ph type="ctrTitle"/>
          </p:nvPr>
        </p:nvSpPr>
        <p:spPr/>
        <p:txBody>
          <a:bodyPr/>
          <a:lstStyle/>
          <a:p>
            <a:r>
              <a:rPr lang="en-US" dirty="0"/>
              <a:t>Introduction to Strings</a:t>
            </a:r>
          </a:p>
        </p:txBody>
      </p:sp>
      <p:sp>
        <p:nvSpPr>
          <p:cNvPr id="5" name="Subtitle 4">
            <a:extLst>
              <a:ext uri="{FF2B5EF4-FFF2-40B4-BE49-F238E27FC236}">
                <a16:creationId xmlns:a16="http://schemas.microsoft.com/office/drawing/2014/main" id="{DAAEE545-0088-91C9-0204-4388CE30F12F}"/>
              </a:ext>
            </a:extLst>
          </p:cNvPr>
          <p:cNvSpPr>
            <a:spLocks noGrp="1"/>
          </p:cNvSpPr>
          <p:nvPr>
            <p:ph type="subTitle" idx="1"/>
          </p:nvPr>
        </p:nvSpPr>
        <p:spPr/>
        <p:txBody>
          <a:bodyPr>
            <a:normAutofit fontScale="92500" lnSpcReduction="20000"/>
          </a:bodyPr>
          <a:lstStyle/>
          <a:p>
            <a:r>
              <a:rPr lang="en-US" dirty="0"/>
              <a:t>Strings in TypeScript – Powerful Text Manipulation</a:t>
            </a:r>
          </a:p>
        </p:txBody>
      </p:sp>
    </p:spTree>
    <p:extLst>
      <p:ext uri="{BB962C8B-B14F-4D97-AF65-F5344CB8AC3E}">
        <p14:creationId xmlns:p14="http://schemas.microsoft.com/office/powerpoint/2010/main" val="155287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B13-238E-1F8D-12F3-57B78AA3B5CF}"/>
              </a:ext>
            </a:extLst>
          </p:cNvPr>
          <p:cNvSpPr>
            <a:spLocks noGrp="1"/>
          </p:cNvSpPr>
          <p:nvPr>
            <p:ph type="title"/>
          </p:nvPr>
        </p:nvSpPr>
        <p:spPr/>
        <p:txBody>
          <a:bodyPr/>
          <a:lstStyle/>
          <a:p>
            <a:r>
              <a:rPr lang="en-US" dirty="0"/>
              <a:t>What are Strings?</a:t>
            </a:r>
          </a:p>
        </p:txBody>
      </p:sp>
      <p:sp>
        <p:nvSpPr>
          <p:cNvPr id="3" name="Content Placeholder 2">
            <a:extLst>
              <a:ext uri="{FF2B5EF4-FFF2-40B4-BE49-F238E27FC236}">
                <a16:creationId xmlns:a16="http://schemas.microsoft.com/office/drawing/2014/main" id="{CE82FD94-C5F6-91E3-D833-AD0157D69B10}"/>
              </a:ext>
            </a:extLst>
          </p:cNvPr>
          <p:cNvSpPr>
            <a:spLocks noGrp="1"/>
          </p:cNvSpPr>
          <p:nvPr>
            <p:ph idx="1"/>
          </p:nvPr>
        </p:nvSpPr>
        <p:spPr/>
        <p:txBody>
          <a:bodyPr/>
          <a:lstStyle/>
          <a:p>
            <a:r>
              <a:rPr lang="en-US" dirty="0"/>
              <a:t>Sequence of characters: Strings represent a series of characters, including letters, numbers, symbols, and whitespace.</a:t>
            </a:r>
          </a:p>
          <a:p>
            <a:r>
              <a:rPr lang="en-US" dirty="0"/>
              <a:t>Immutable in TypeScript: Once created, a string's content cannot be directly changed (modified).</a:t>
            </a:r>
          </a:p>
        </p:txBody>
      </p:sp>
    </p:spTree>
    <p:extLst>
      <p:ext uri="{BB962C8B-B14F-4D97-AF65-F5344CB8AC3E}">
        <p14:creationId xmlns:p14="http://schemas.microsoft.com/office/powerpoint/2010/main" val="14566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542F-B1BF-FFA4-E592-3B241A377883}"/>
              </a:ext>
            </a:extLst>
          </p:cNvPr>
          <p:cNvSpPr>
            <a:spLocks noGrp="1"/>
          </p:cNvSpPr>
          <p:nvPr>
            <p:ph type="title"/>
          </p:nvPr>
        </p:nvSpPr>
        <p:spPr>
          <a:xfrm>
            <a:off x="1154954" y="973668"/>
            <a:ext cx="8960596" cy="706964"/>
          </a:xfrm>
        </p:spPr>
        <p:txBody>
          <a:bodyPr/>
          <a:lstStyle/>
          <a:p>
            <a:r>
              <a:rPr lang="en-US" dirty="0"/>
              <a:t>Declaring Strings with Type Annotations</a:t>
            </a:r>
          </a:p>
        </p:txBody>
      </p:sp>
      <p:sp>
        <p:nvSpPr>
          <p:cNvPr id="3" name="Content Placeholder 2">
            <a:extLst>
              <a:ext uri="{FF2B5EF4-FFF2-40B4-BE49-F238E27FC236}">
                <a16:creationId xmlns:a16="http://schemas.microsoft.com/office/drawing/2014/main" id="{F96F25EA-EB22-D659-990C-ABA32C402E0A}"/>
              </a:ext>
            </a:extLst>
          </p:cNvPr>
          <p:cNvSpPr>
            <a:spLocks noGrp="1"/>
          </p:cNvSpPr>
          <p:nvPr>
            <p:ph idx="1"/>
          </p:nvPr>
        </p:nvSpPr>
        <p:spPr/>
        <p:txBody>
          <a:bodyPr>
            <a:normAutofit/>
          </a:bodyPr>
          <a:lstStyle/>
          <a:p>
            <a:pPr marL="0" indent="0">
              <a:buNone/>
            </a:pPr>
            <a:r>
              <a:rPr lang="en-US" sz="4000" dirty="0"/>
              <a:t>// String with explicit type annotation:</a:t>
            </a:r>
          </a:p>
          <a:p>
            <a:pPr marL="0" indent="0">
              <a:buNone/>
            </a:pPr>
            <a:r>
              <a:rPr lang="en-US" sz="4000" dirty="0"/>
              <a:t>let message: string = "Hello, world!";</a:t>
            </a:r>
          </a:p>
          <a:p>
            <a:pPr marL="0" indent="0">
              <a:buNone/>
            </a:pPr>
            <a:endParaRPr lang="en-US" sz="4000" dirty="0"/>
          </a:p>
          <a:p>
            <a:pPr marL="0" indent="0">
              <a:buNone/>
            </a:pPr>
            <a:r>
              <a:rPr lang="en-US" sz="4000" dirty="0"/>
              <a:t>// Implicit string declaration:</a:t>
            </a:r>
          </a:p>
          <a:p>
            <a:pPr marL="0" indent="0">
              <a:buNone/>
            </a:pPr>
            <a:r>
              <a:rPr lang="en-US" sz="4000" dirty="0"/>
              <a:t>let greeting = "Welcome";</a:t>
            </a:r>
          </a:p>
        </p:txBody>
      </p:sp>
    </p:spTree>
    <p:extLst>
      <p:ext uri="{BB962C8B-B14F-4D97-AF65-F5344CB8AC3E}">
        <p14:creationId xmlns:p14="http://schemas.microsoft.com/office/powerpoint/2010/main" val="255557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D67F-73AB-C8E9-974E-0893D14FDDC5}"/>
              </a:ext>
            </a:extLst>
          </p:cNvPr>
          <p:cNvSpPr>
            <a:spLocks noGrp="1"/>
          </p:cNvSpPr>
          <p:nvPr>
            <p:ph type="title"/>
          </p:nvPr>
        </p:nvSpPr>
        <p:spPr>
          <a:xfrm>
            <a:off x="1154954" y="973668"/>
            <a:ext cx="9608296" cy="706964"/>
          </a:xfrm>
        </p:spPr>
        <p:txBody>
          <a:bodyPr/>
          <a:lstStyle/>
          <a:p>
            <a:r>
              <a:rPr lang="en-US" dirty="0"/>
              <a:t>Strings Concatenations (Using + Operator)</a:t>
            </a:r>
          </a:p>
        </p:txBody>
      </p:sp>
      <p:sp>
        <p:nvSpPr>
          <p:cNvPr id="3" name="Content Placeholder 2">
            <a:extLst>
              <a:ext uri="{FF2B5EF4-FFF2-40B4-BE49-F238E27FC236}">
                <a16:creationId xmlns:a16="http://schemas.microsoft.com/office/drawing/2014/main" id="{B5D1D436-C4E3-5872-67C1-0A64B3D31CBD}"/>
              </a:ext>
            </a:extLst>
          </p:cNvPr>
          <p:cNvSpPr>
            <a:spLocks noGrp="1"/>
          </p:cNvSpPr>
          <p:nvPr>
            <p:ph idx="1"/>
          </p:nvPr>
        </p:nvSpPr>
        <p:spPr/>
        <p:txBody>
          <a:bodyPr>
            <a:normAutofit/>
          </a:bodyPr>
          <a:lstStyle/>
          <a:p>
            <a:pPr marL="0" indent="0">
              <a:buNone/>
            </a:pPr>
            <a:r>
              <a:rPr lang="en-US" dirty="0"/>
              <a:t>// Combining strings using the + operator:</a:t>
            </a:r>
          </a:p>
          <a:p>
            <a:pPr marL="0" indent="0">
              <a:buNone/>
            </a:pPr>
            <a:r>
              <a:rPr lang="en-US" dirty="0"/>
              <a:t>let </a:t>
            </a:r>
            <a:r>
              <a:rPr lang="en-US" dirty="0" err="1"/>
              <a:t>firstName</a:t>
            </a:r>
            <a:r>
              <a:rPr lang="en-US" dirty="0"/>
              <a:t> = "John";</a:t>
            </a:r>
          </a:p>
          <a:p>
            <a:pPr marL="0" indent="0">
              <a:buNone/>
            </a:pPr>
            <a:r>
              <a:rPr lang="en-US" dirty="0"/>
              <a:t>let </a:t>
            </a:r>
            <a:r>
              <a:rPr lang="en-US" dirty="0" err="1"/>
              <a:t>lastName</a:t>
            </a:r>
            <a:r>
              <a:rPr lang="en-US" dirty="0"/>
              <a:t> = "Doe";</a:t>
            </a:r>
          </a:p>
          <a:p>
            <a:pPr marL="0" indent="0">
              <a:buNone/>
            </a:pPr>
            <a:r>
              <a:rPr lang="en-US" dirty="0"/>
              <a:t>let </a:t>
            </a:r>
            <a:r>
              <a:rPr lang="en-US" dirty="0" err="1"/>
              <a:t>fullName</a:t>
            </a:r>
            <a:r>
              <a:rPr lang="en-US" dirty="0"/>
              <a:t> = </a:t>
            </a:r>
            <a:r>
              <a:rPr lang="en-US" dirty="0" err="1"/>
              <a:t>firstName</a:t>
            </a:r>
            <a:r>
              <a:rPr lang="en-US" dirty="0"/>
              <a:t> + " " + </a:t>
            </a:r>
            <a:r>
              <a:rPr lang="en-US" dirty="0" err="1"/>
              <a:t>lastName</a:t>
            </a:r>
            <a:r>
              <a:rPr lang="en-US" dirty="0"/>
              <a:t>;</a:t>
            </a:r>
          </a:p>
          <a:p>
            <a:pPr marL="0" indent="0">
              <a:buNone/>
            </a:pPr>
            <a:r>
              <a:rPr lang="en-US" dirty="0"/>
              <a:t>console.log(</a:t>
            </a:r>
            <a:r>
              <a:rPr lang="en-US" dirty="0" err="1"/>
              <a:t>fullName</a:t>
            </a:r>
            <a:r>
              <a:rPr lang="en-US" dirty="0"/>
              <a:t>); // Outputs: John Doe</a:t>
            </a:r>
          </a:p>
        </p:txBody>
      </p:sp>
    </p:spTree>
    <p:extLst>
      <p:ext uri="{BB962C8B-B14F-4D97-AF65-F5344CB8AC3E}">
        <p14:creationId xmlns:p14="http://schemas.microsoft.com/office/powerpoint/2010/main" val="12762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5474-4185-A860-6092-7FE3FD7A96D9}"/>
              </a:ext>
            </a:extLst>
          </p:cNvPr>
          <p:cNvSpPr>
            <a:spLocks noGrp="1"/>
          </p:cNvSpPr>
          <p:nvPr>
            <p:ph type="title"/>
          </p:nvPr>
        </p:nvSpPr>
        <p:spPr/>
        <p:txBody>
          <a:bodyPr/>
          <a:lstStyle/>
          <a:p>
            <a:r>
              <a:rPr lang="en-US" dirty="0"/>
              <a:t>What is an Array</a:t>
            </a:r>
          </a:p>
        </p:txBody>
      </p:sp>
      <p:sp>
        <p:nvSpPr>
          <p:cNvPr id="3" name="Content Placeholder 2">
            <a:extLst>
              <a:ext uri="{FF2B5EF4-FFF2-40B4-BE49-F238E27FC236}">
                <a16:creationId xmlns:a16="http://schemas.microsoft.com/office/drawing/2014/main" id="{55C78B73-9811-B8B2-7513-EC9F6026752E}"/>
              </a:ext>
            </a:extLst>
          </p:cNvPr>
          <p:cNvSpPr>
            <a:spLocks noGrp="1"/>
          </p:cNvSpPr>
          <p:nvPr>
            <p:ph idx="1"/>
          </p:nvPr>
        </p:nvSpPr>
        <p:spPr>
          <a:xfrm>
            <a:off x="477078" y="2266116"/>
            <a:ext cx="8060747" cy="4549785"/>
          </a:xfrm>
        </p:spPr>
        <p:txBody>
          <a:bodyPr/>
          <a:lstStyle/>
          <a:p>
            <a:r>
              <a:rPr lang="en-US" dirty="0"/>
              <a:t>An ordered collection of values: An array is like a train where each car holds a value.</a:t>
            </a:r>
          </a:p>
          <a:p>
            <a:r>
              <a:rPr lang="en-US" dirty="0"/>
              <a:t>Same data type: Usually, all the values in an array should be of the same type (numbers, strings, etc.).</a:t>
            </a:r>
          </a:p>
          <a:p>
            <a:r>
              <a:rPr lang="en-US" dirty="0"/>
              <a:t>Indexed access: We can reach individual elements using their position (index), starting from 0.</a:t>
            </a:r>
          </a:p>
        </p:txBody>
      </p:sp>
      <p:pic>
        <p:nvPicPr>
          <p:cNvPr id="1026" name="Picture 2" descr="Image of single row of train cars linked together">
            <a:extLst>
              <a:ext uri="{FF2B5EF4-FFF2-40B4-BE49-F238E27FC236}">
                <a16:creationId xmlns:a16="http://schemas.microsoft.com/office/drawing/2014/main" id="{0E7D9D61-062A-8C72-8314-464992161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9504" y="2810646"/>
            <a:ext cx="3447434" cy="275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3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F340-C2C9-ABB9-C1E2-F3D807A1E63F}"/>
              </a:ext>
            </a:extLst>
          </p:cNvPr>
          <p:cNvSpPr>
            <a:spLocks noGrp="1"/>
          </p:cNvSpPr>
          <p:nvPr>
            <p:ph type="title"/>
          </p:nvPr>
        </p:nvSpPr>
        <p:spPr/>
        <p:txBody>
          <a:bodyPr/>
          <a:lstStyle/>
          <a:p>
            <a:r>
              <a:rPr lang="en-US" dirty="0"/>
              <a:t>Strings Concatenations (Using Literals)</a:t>
            </a:r>
          </a:p>
        </p:txBody>
      </p:sp>
      <p:sp>
        <p:nvSpPr>
          <p:cNvPr id="3" name="Content Placeholder 2">
            <a:extLst>
              <a:ext uri="{FF2B5EF4-FFF2-40B4-BE49-F238E27FC236}">
                <a16:creationId xmlns:a16="http://schemas.microsoft.com/office/drawing/2014/main" id="{8F7AD10A-DD31-4500-9BB4-D9B75EB7C94F}"/>
              </a:ext>
            </a:extLst>
          </p:cNvPr>
          <p:cNvSpPr>
            <a:spLocks noGrp="1"/>
          </p:cNvSpPr>
          <p:nvPr>
            <p:ph idx="1"/>
          </p:nvPr>
        </p:nvSpPr>
        <p:spPr/>
        <p:txBody>
          <a:bodyPr>
            <a:normAutofit/>
          </a:bodyPr>
          <a:lstStyle/>
          <a:p>
            <a:pPr marL="0" indent="0">
              <a:buNone/>
            </a:pPr>
            <a:r>
              <a:rPr lang="en-US" sz="3600" dirty="0"/>
              <a:t>// Template literals allow for embedded expressions:</a:t>
            </a:r>
          </a:p>
          <a:p>
            <a:pPr marL="0" indent="0">
              <a:buNone/>
            </a:pPr>
            <a:r>
              <a:rPr lang="en-US" sz="3600" dirty="0"/>
              <a:t>let age = 30;</a:t>
            </a:r>
          </a:p>
          <a:p>
            <a:pPr marL="0" indent="0">
              <a:buNone/>
            </a:pPr>
            <a:r>
              <a:rPr lang="en-US" sz="3600" dirty="0"/>
              <a:t>let greeting = `Hello, my name is ${</a:t>
            </a:r>
            <a:r>
              <a:rPr lang="en-US" sz="3600" dirty="0" err="1"/>
              <a:t>firstName</a:t>
            </a:r>
            <a:r>
              <a:rPr lang="en-US" sz="3600" dirty="0"/>
              <a:t>} and I'm ${age} years old.`;</a:t>
            </a:r>
          </a:p>
          <a:p>
            <a:pPr marL="0" indent="0">
              <a:buNone/>
            </a:pPr>
            <a:r>
              <a:rPr lang="en-US" sz="3600" dirty="0"/>
              <a:t>console.log(greeting); // Outputs: Hello, my name is John and I'm 30 years old.</a:t>
            </a:r>
          </a:p>
        </p:txBody>
      </p:sp>
    </p:spTree>
    <p:extLst>
      <p:ext uri="{BB962C8B-B14F-4D97-AF65-F5344CB8AC3E}">
        <p14:creationId xmlns:p14="http://schemas.microsoft.com/office/powerpoint/2010/main" val="133428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4423-2903-7200-1176-EB3008F9BE6C}"/>
              </a:ext>
            </a:extLst>
          </p:cNvPr>
          <p:cNvSpPr>
            <a:spLocks noGrp="1"/>
          </p:cNvSpPr>
          <p:nvPr>
            <p:ph type="title"/>
          </p:nvPr>
        </p:nvSpPr>
        <p:spPr/>
        <p:txBody>
          <a:bodyPr/>
          <a:lstStyle/>
          <a:p>
            <a:r>
              <a:rPr lang="en-US" dirty="0"/>
              <a:t>Strings Methods</a:t>
            </a:r>
          </a:p>
        </p:txBody>
      </p:sp>
      <p:sp>
        <p:nvSpPr>
          <p:cNvPr id="3" name="Content Placeholder 2">
            <a:extLst>
              <a:ext uri="{FF2B5EF4-FFF2-40B4-BE49-F238E27FC236}">
                <a16:creationId xmlns:a16="http://schemas.microsoft.com/office/drawing/2014/main" id="{2957DE24-2943-6478-44EF-4B3197F40695}"/>
              </a:ext>
            </a:extLst>
          </p:cNvPr>
          <p:cNvSpPr>
            <a:spLocks noGrp="1"/>
          </p:cNvSpPr>
          <p:nvPr>
            <p:ph idx="1"/>
          </p:nvPr>
        </p:nvSpPr>
        <p:spPr/>
        <p:txBody>
          <a:bodyPr>
            <a:normAutofit fontScale="77500" lnSpcReduction="20000"/>
          </a:bodyPr>
          <a:lstStyle/>
          <a:p>
            <a:r>
              <a:rPr lang="en-US" dirty="0"/>
              <a:t>length property: Returns the number of characters in the string.</a:t>
            </a:r>
          </a:p>
          <a:p>
            <a:r>
              <a:rPr lang="en-US" dirty="0"/>
              <a:t>.</a:t>
            </a:r>
            <a:r>
              <a:rPr lang="en-US" dirty="0" err="1"/>
              <a:t>toUpperCase</a:t>
            </a:r>
            <a:r>
              <a:rPr lang="en-US" dirty="0"/>
              <a:t>() method: Converts the string to uppercase.</a:t>
            </a:r>
          </a:p>
          <a:p>
            <a:r>
              <a:rPr lang="en-US" dirty="0"/>
              <a:t>.</a:t>
            </a:r>
            <a:r>
              <a:rPr lang="en-US" dirty="0" err="1"/>
              <a:t>toLowerCase</a:t>
            </a:r>
            <a:r>
              <a:rPr lang="en-US" dirty="0"/>
              <a:t>() method: Converts the string to lowercase.</a:t>
            </a:r>
          </a:p>
          <a:p>
            <a:r>
              <a:rPr lang="en-US" dirty="0"/>
              <a:t>.trim() method: Removes leading and trailing whitespace characters.</a:t>
            </a:r>
          </a:p>
          <a:p>
            <a:r>
              <a:rPr lang="en-US" dirty="0"/>
              <a:t>.</a:t>
            </a:r>
            <a:r>
              <a:rPr lang="en-US" dirty="0" err="1"/>
              <a:t>startsWith</a:t>
            </a:r>
            <a:r>
              <a:rPr lang="en-US" dirty="0"/>
              <a:t>(prefix) method: Checks if the string starts with a specific prefix.</a:t>
            </a:r>
          </a:p>
          <a:p>
            <a:r>
              <a:rPr lang="en-US" dirty="0"/>
              <a:t>.</a:t>
            </a:r>
            <a:r>
              <a:rPr lang="en-US" dirty="0" err="1"/>
              <a:t>endsWith</a:t>
            </a:r>
            <a:r>
              <a:rPr lang="en-US" dirty="0"/>
              <a:t>(suffix) method: Checks if the string ends with a specific suffix.</a:t>
            </a:r>
          </a:p>
          <a:p>
            <a:r>
              <a:rPr lang="en-US" dirty="0"/>
              <a:t>.</a:t>
            </a:r>
            <a:r>
              <a:rPr lang="en-US" dirty="0" err="1"/>
              <a:t>indexOf</a:t>
            </a:r>
            <a:r>
              <a:rPr lang="en-US" dirty="0"/>
              <a:t>(substring) method: Returns the index of the first occurrence of a substring within the string, or -1 if not found.</a:t>
            </a:r>
          </a:p>
          <a:p>
            <a:r>
              <a:rPr lang="en-US" dirty="0"/>
              <a:t>.</a:t>
            </a:r>
            <a:r>
              <a:rPr lang="en-US" dirty="0" err="1"/>
              <a:t>lastIndexOf</a:t>
            </a:r>
            <a:r>
              <a:rPr lang="en-US" dirty="0"/>
              <a:t>(substring) method: Returns the index of the last occurrence of a substring within the string, or -1 if not found.</a:t>
            </a:r>
          </a:p>
          <a:p>
            <a:r>
              <a:rPr lang="en-US" dirty="0"/>
              <a:t>.slice(start, end) method: Extracts a section of the string based on start and end indexes.</a:t>
            </a:r>
          </a:p>
        </p:txBody>
      </p:sp>
    </p:spTree>
    <p:extLst>
      <p:ext uri="{BB962C8B-B14F-4D97-AF65-F5344CB8AC3E}">
        <p14:creationId xmlns:p14="http://schemas.microsoft.com/office/powerpoint/2010/main" val="3738759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DB03-3A0F-E6F6-710D-A30F3E8ACB8F}"/>
              </a:ext>
            </a:extLst>
          </p:cNvPr>
          <p:cNvSpPr>
            <a:spLocks noGrp="1"/>
          </p:cNvSpPr>
          <p:nvPr>
            <p:ph type="title"/>
          </p:nvPr>
        </p:nvSpPr>
        <p:spPr/>
        <p:txBody>
          <a:bodyPr/>
          <a:lstStyle/>
          <a:p>
            <a:r>
              <a:rPr lang="en-US" dirty="0"/>
              <a:t>Declaring Arrays</a:t>
            </a:r>
          </a:p>
        </p:txBody>
      </p:sp>
      <p:sp>
        <p:nvSpPr>
          <p:cNvPr id="3" name="Content Placeholder 2">
            <a:extLst>
              <a:ext uri="{FF2B5EF4-FFF2-40B4-BE49-F238E27FC236}">
                <a16:creationId xmlns:a16="http://schemas.microsoft.com/office/drawing/2014/main" id="{6D94AB1C-ED48-60B5-CAC3-6D02216966CB}"/>
              </a:ext>
            </a:extLst>
          </p:cNvPr>
          <p:cNvSpPr>
            <a:spLocks noGrp="1"/>
          </p:cNvSpPr>
          <p:nvPr>
            <p:ph idx="1"/>
          </p:nvPr>
        </p:nvSpPr>
        <p:spPr/>
        <p:txBody>
          <a:bodyPr>
            <a:normAutofit fontScale="92500" lnSpcReduction="10000"/>
          </a:bodyPr>
          <a:lstStyle/>
          <a:p>
            <a:pPr marL="0" indent="0">
              <a:buNone/>
            </a:pPr>
            <a:r>
              <a:rPr lang="en-US" sz="3600" dirty="0"/>
              <a:t>let </a:t>
            </a:r>
            <a:r>
              <a:rPr lang="en-US" sz="3600" dirty="0" err="1"/>
              <a:t>arrayNameWithoutType</a:t>
            </a:r>
            <a:r>
              <a:rPr lang="en-US" sz="3600" dirty="0"/>
              <a:t>=[]</a:t>
            </a:r>
          </a:p>
          <a:p>
            <a:pPr marL="0" indent="0">
              <a:buNone/>
            </a:pPr>
            <a:r>
              <a:rPr lang="en-US" sz="3600" dirty="0"/>
              <a:t>let </a:t>
            </a:r>
            <a:r>
              <a:rPr lang="en-US" sz="3600" dirty="0" err="1"/>
              <a:t>arrayName</a:t>
            </a:r>
            <a:r>
              <a:rPr lang="en-US" sz="3600" dirty="0"/>
              <a:t>: type[];</a:t>
            </a:r>
          </a:p>
          <a:p>
            <a:pPr marL="0" indent="0">
              <a:buNone/>
            </a:pPr>
            <a:r>
              <a:rPr lang="en-US" dirty="0"/>
              <a:t>let numbers = []; // 'numbers' is implicitly any[]</a:t>
            </a:r>
          </a:p>
          <a:p>
            <a:pPr marL="0" indent="0">
              <a:buNone/>
            </a:pPr>
            <a:r>
              <a:rPr lang="en-US" dirty="0"/>
              <a:t>// Array of numbers:</a:t>
            </a:r>
          </a:p>
          <a:p>
            <a:pPr marL="0" indent="0">
              <a:buNone/>
            </a:pPr>
            <a:r>
              <a:rPr lang="en-US" dirty="0"/>
              <a:t>let numbers: number[] = [1, 2, 3, 4];</a:t>
            </a:r>
          </a:p>
          <a:p>
            <a:pPr marL="0" indent="0">
              <a:buNone/>
            </a:pPr>
            <a:r>
              <a:rPr lang="en-US" dirty="0"/>
              <a:t>// Array of strings:</a:t>
            </a:r>
          </a:p>
          <a:p>
            <a:pPr marL="0" indent="0">
              <a:buNone/>
            </a:pPr>
            <a:r>
              <a:rPr lang="en-US" dirty="0"/>
              <a:t>let names: string[] = ["Alice", "Bob", "Charlie"];</a:t>
            </a:r>
          </a:p>
          <a:p>
            <a:pPr marL="0" indent="0">
              <a:buNone/>
            </a:pPr>
            <a:r>
              <a:rPr lang="en-US" dirty="0"/>
              <a:t>// Using the Array type</a:t>
            </a:r>
          </a:p>
          <a:p>
            <a:pPr marL="0" indent="0">
              <a:buNone/>
            </a:pPr>
            <a:r>
              <a:rPr lang="en-US" dirty="0"/>
              <a:t>let </a:t>
            </a:r>
            <a:r>
              <a:rPr lang="en-US" dirty="0" err="1"/>
              <a:t>mixedArray</a:t>
            </a:r>
            <a:r>
              <a:rPr lang="en-US" dirty="0"/>
              <a:t>: Array&lt;number | string&gt; = [1, "hello", 2]; </a:t>
            </a:r>
          </a:p>
        </p:txBody>
      </p:sp>
    </p:spTree>
    <p:extLst>
      <p:ext uri="{BB962C8B-B14F-4D97-AF65-F5344CB8AC3E}">
        <p14:creationId xmlns:p14="http://schemas.microsoft.com/office/powerpoint/2010/main" val="47078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F578-6319-A2F4-CE67-9D6FCDA79AAB}"/>
              </a:ext>
            </a:extLst>
          </p:cNvPr>
          <p:cNvSpPr>
            <a:spLocks noGrp="1"/>
          </p:cNvSpPr>
          <p:nvPr>
            <p:ph type="title"/>
          </p:nvPr>
        </p:nvSpPr>
        <p:spPr>
          <a:xfrm>
            <a:off x="1154954" y="973668"/>
            <a:ext cx="9265396" cy="706964"/>
          </a:xfrm>
        </p:spPr>
        <p:txBody>
          <a:bodyPr/>
          <a:lstStyle/>
          <a:p>
            <a:r>
              <a:rPr lang="en-US" dirty="0"/>
              <a:t>Accessing and Modifying Array Elements using []</a:t>
            </a:r>
          </a:p>
        </p:txBody>
      </p:sp>
      <p:sp>
        <p:nvSpPr>
          <p:cNvPr id="3" name="Content Placeholder 2">
            <a:extLst>
              <a:ext uri="{FF2B5EF4-FFF2-40B4-BE49-F238E27FC236}">
                <a16:creationId xmlns:a16="http://schemas.microsoft.com/office/drawing/2014/main" id="{99206366-1214-5BB6-F214-BCA35DF68BCB}"/>
              </a:ext>
            </a:extLst>
          </p:cNvPr>
          <p:cNvSpPr>
            <a:spLocks noGrp="1"/>
          </p:cNvSpPr>
          <p:nvPr>
            <p:ph idx="1"/>
          </p:nvPr>
        </p:nvSpPr>
        <p:spPr/>
        <p:txBody>
          <a:bodyPr/>
          <a:lstStyle/>
          <a:p>
            <a:pPr marL="0" indent="0">
              <a:buNone/>
            </a:pPr>
            <a:r>
              <a:rPr lang="en-US" dirty="0"/>
              <a:t>// Accessing elements by index:</a:t>
            </a:r>
          </a:p>
          <a:p>
            <a:pPr marL="0" indent="0">
              <a:buNone/>
            </a:pPr>
            <a:r>
              <a:rPr lang="en-US" dirty="0"/>
              <a:t>let </a:t>
            </a:r>
            <a:r>
              <a:rPr lang="en-US" dirty="0" err="1"/>
              <a:t>firstNumber</a:t>
            </a:r>
            <a:r>
              <a:rPr lang="en-US" dirty="0"/>
              <a:t> = numbers[0]; // </a:t>
            </a:r>
            <a:r>
              <a:rPr lang="en-US" dirty="0" err="1"/>
              <a:t>firstNumber</a:t>
            </a:r>
            <a:r>
              <a:rPr lang="en-US" dirty="0"/>
              <a:t> will be 1</a:t>
            </a:r>
          </a:p>
          <a:p>
            <a:pPr marL="0" indent="0">
              <a:buNone/>
            </a:pPr>
            <a:endParaRPr lang="en-US" dirty="0"/>
          </a:p>
          <a:p>
            <a:pPr marL="0" indent="0">
              <a:buNone/>
            </a:pPr>
            <a:r>
              <a:rPr lang="en-US" dirty="0"/>
              <a:t>// Modifying elements by index:</a:t>
            </a:r>
          </a:p>
          <a:p>
            <a:pPr marL="0" indent="0">
              <a:buNone/>
            </a:pPr>
            <a:r>
              <a:rPr lang="en-US" dirty="0"/>
              <a:t>names[1] = "Bobby"; // Changes "Bob" to "Bobby"</a:t>
            </a:r>
          </a:p>
          <a:p>
            <a:pPr marL="0" indent="0">
              <a:buNone/>
            </a:pPr>
            <a:endParaRPr lang="en-US" dirty="0"/>
          </a:p>
          <a:p>
            <a:pPr marL="0" indent="0">
              <a:buNone/>
            </a:pPr>
            <a:r>
              <a:rPr lang="en-US" dirty="0"/>
              <a:t>// **Caution:** Out-of-bounds access throws an error. </a:t>
            </a:r>
          </a:p>
          <a:p>
            <a:pPr marL="0" indent="0">
              <a:buNone/>
            </a:pPr>
            <a:r>
              <a:rPr lang="en-US" dirty="0"/>
              <a:t>//  numbers[10] = 100; // This would cause an error</a:t>
            </a:r>
          </a:p>
        </p:txBody>
      </p:sp>
    </p:spTree>
    <p:extLst>
      <p:ext uri="{BB962C8B-B14F-4D97-AF65-F5344CB8AC3E}">
        <p14:creationId xmlns:p14="http://schemas.microsoft.com/office/powerpoint/2010/main" val="190819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B82B-2E71-9643-2158-A5DD6CB93521}"/>
              </a:ext>
            </a:extLst>
          </p:cNvPr>
          <p:cNvSpPr>
            <a:spLocks noGrp="1"/>
          </p:cNvSpPr>
          <p:nvPr>
            <p:ph type="title"/>
          </p:nvPr>
        </p:nvSpPr>
        <p:spPr/>
        <p:txBody>
          <a:bodyPr/>
          <a:lstStyle/>
          <a:p>
            <a:r>
              <a:rPr lang="en-US" dirty="0"/>
              <a:t>Accessing and Modifying Elements using []</a:t>
            </a:r>
          </a:p>
        </p:txBody>
      </p:sp>
      <p:sp>
        <p:nvSpPr>
          <p:cNvPr id="3" name="Content Placeholder 2">
            <a:extLst>
              <a:ext uri="{FF2B5EF4-FFF2-40B4-BE49-F238E27FC236}">
                <a16:creationId xmlns:a16="http://schemas.microsoft.com/office/drawing/2014/main" id="{F78FDDD3-6818-680D-0E73-01ECDF276621}"/>
              </a:ext>
            </a:extLst>
          </p:cNvPr>
          <p:cNvSpPr>
            <a:spLocks noGrp="1"/>
          </p:cNvSpPr>
          <p:nvPr>
            <p:ph idx="1"/>
          </p:nvPr>
        </p:nvSpPr>
        <p:spPr/>
        <p:txBody>
          <a:bodyPr/>
          <a:lstStyle/>
          <a:p>
            <a:r>
              <a:rPr lang="en-US" dirty="0"/>
              <a:t>Direct access with square brackets: We use the variable name followed by square brackets [] containing the desired element's index.</a:t>
            </a:r>
          </a:p>
          <a:p>
            <a:r>
              <a:rPr lang="en-US" dirty="0"/>
              <a:t>Modification: Similar syntax is used to change an element's value at a specific index.</a:t>
            </a:r>
          </a:p>
        </p:txBody>
      </p:sp>
    </p:spTree>
    <p:extLst>
      <p:ext uri="{BB962C8B-B14F-4D97-AF65-F5344CB8AC3E}">
        <p14:creationId xmlns:p14="http://schemas.microsoft.com/office/powerpoint/2010/main" val="406026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6ADC-1D7B-EE50-F4E9-45121087AE70}"/>
              </a:ext>
            </a:extLst>
          </p:cNvPr>
          <p:cNvSpPr>
            <a:spLocks noGrp="1"/>
          </p:cNvSpPr>
          <p:nvPr>
            <p:ph type="title"/>
          </p:nvPr>
        </p:nvSpPr>
        <p:spPr/>
        <p:txBody>
          <a:bodyPr/>
          <a:lstStyle/>
          <a:p>
            <a:r>
              <a:rPr lang="en-US" dirty="0"/>
              <a:t>Common Array Methods</a:t>
            </a:r>
          </a:p>
        </p:txBody>
      </p:sp>
      <p:sp>
        <p:nvSpPr>
          <p:cNvPr id="3" name="Content Placeholder 2">
            <a:extLst>
              <a:ext uri="{FF2B5EF4-FFF2-40B4-BE49-F238E27FC236}">
                <a16:creationId xmlns:a16="http://schemas.microsoft.com/office/drawing/2014/main" id="{5D9F738A-A183-C1B8-89A3-B727C471D8D3}"/>
              </a:ext>
            </a:extLst>
          </p:cNvPr>
          <p:cNvSpPr>
            <a:spLocks noGrp="1"/>
          </p:cNvSpPr>
          <p:nvPr>
            <p:ph idx="1"/>
          </p:nvPr>
        </p:nvSpPr>
        <p:spPr/>
        <p:txBody>
          <a:bodyPr>
            <a:normAutofit fontScale="92500" lnSpcReduction="10000"/>
          </a:bodyPr>
          <a:lstStyle/>
          <a:p>
            <a:r>
              <a:rPr lang="en-US" dirty="0"/>
              <a:t>Adding elements:</a:t>
            </a:r>
          </a:p>
          <a:p>
            <a:pPr lvl="1"/>
            <a:r>
              <a:rPr lang="en-US" dirty="0"/>
              <a:t>.push(value) – Appends an element to the array's end.</a:t>
            </a:r>
          </a:p>
          <a:p>
            <a:pPr lvl="1"/>
            <a:r>
              <a:rPr lang="en-US" dirty="0"/>
              <a:t>.unshift(value) – Inserts an element at the array's beginning.</a:t>
            </a:r>
          </a:p>
          <a:p>
            <a:r>
              <a:rPr lang="en-US" dirty="0"/>
              <a:t>Removing elements:</a:t>
            </a:r>
          </a:p>
          <a:p>
            <a:pPr lvl="1"/>
            <a:r>
              <a:rPr lang="en-US" dirty="0"/>
              <a:t>.pop() – Removes and returns the last element from the array.</a:t>
            </a:r>
          </a:p>
          <a:p>
            <a:pPr lvl="1"/>
            <a:r>
              <a:rPr lang="en-US" dirty="0"/>
              <a:t>.shift() – Removes and returns the first element from the array.</a:t>
            </a:r>
          </a:p>
          <a:p>
            <a:r>
              <a:rPr lang="en-US" dirty="0"/>
              <a:t>Iterating through arrays:</a:t>
            </a:r>
          </a:p>
          <a:p>
            <a:pPr lvl="1"/>
            <a:r>
              <a:rPr lang="en-US" dirty="0"/>
              <a:t>for...of loop – A loop that iterates over the values in the array.</a:t>
            </a:r>
          </a:p>
          <a:p>
            <a:pPr lvl="1"/>
            <a:r>
              <a:rPr lang="en-US" dirty="0"/>
              <a:t>.</a:t>
            </a:r>
            <a:r>
              <a:rPr lang="en-US" dirty="0" err="1"/>
              <a:t>forEach</a:t>
            </a:r>
            <a:r>
              <a:rPr lang="en-US" dirty="0"/>
              <a:t>() method – A higher-order function that executes a provided function once for each array element.</a:t>
            </a:r>
          </a:p>
        </p:txBody>
      </p:sp>
    </p:spTree>
    <p:extLst>
      <p:ext uri="{BB962C8B-B14F-4D97-AF65-F5344CB8AC3E}">
        <p14:creationId xmlns:p14="http://schemas.microsoft.com/office/powerpoint/2010/main" val="361873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124F-4A43-1801-6BB3-E42C7709A15E}"/>
              </a:ext>
            </a:extLst>
          </p:cNvPr>
          <p:cNvSpPr>
            <a:spLocks noGrp="1"/>
          </p:cNvSpPr>
          <p:nvPr>
            <p:ph type="title"/>
          </p:nvPr>
        </p:nvSpPr>
        <p:spPr/>
        <p:txBody>
          <a:bodyPr/>
          <a:lstStyle/>
          <a:p>
            <a:r>
              <a:rPr lang="en-US" dirty="0"/>
              <a:t>How Push and Unshift works in TypeScript</a:t>
            </a:r>
          </a:p>
        </p:txBody>
      </p:sp>
      <p:sp>
        <p:nvSpPr>
          <p:cNvPr id="3" name="Content Placeholder 2">
            <a:extLst>
              <a:ext uri="{FF2B5EF4-FFF2-40B4-BE49-F238E27FC236}">
                <a16:creationId xmlns:a16="http://schemas.microsoft.com/office/drawing/2014/main" id="{6DB713ED-5DC4-020D-24CA-BC7F6A4EB286}"/>
              </a:ext>
            </a:extLst>
          </p:cNvPr>
          <p:cNvSpPr>
            <a:spLocks noGrp="1"/>
          </p:cNvSpPr>
          <p:nvPr>
            <p:ph idx="1"/>
          </p:nvPr>
        </p:nvSpPr>
        <p:spPr/>
        <p:txBody>
          <a:bodyPr/>
          <a:lstStyle/>
          <a:p>
            <a:pPr marL="0" indent="0">
              <a:buNone/>
            </a:pPr>
            <a:r>
              <a:rPr lang="en-US" dirty="0"/>
              <a:t>let fruits: string[] = ['Apple', 'Orange', 'Banana'];</a:t>
            </a:r>
          </a:p>
          <a:p>
            <a:pPr marL="0" indent="0">
              <a:buNone/>
            </a:pPr>
            <a:r>
              <a:rPr lang="en-US" dirty="0" err="1"/>
              <a:t>fruits.push</a:t>
            </a:r>
            <a:r>
              <a:rPr lang="en-US" dirty="0"/>
              <a:t>('Mango'); // Adds "Mango" to the end</a:t>
            </a:r>
          </a:p>
          <a:p>
            <a:pPr marL="0" indent="0">
              <a:buNone/>
            </a:pPr>
            <a:r>
              <a:rPr lang="en-US" dirty="0" err="1"/>
              <a:t>fruits.unshift</a:t>
            </a:r>
            <a:r>
              <a:rPr lang="en-US" dirty="0"/>
              <a:t>('Strawberry'); // Adds "Strawberry" to the beginning</a:t>
            </a:r>
          </a:p>
        </p:txBody>
      </p:sp>
    </p:spTree>
    <p:extLst>
      <p:ext uri="{BB962C8B-B14F-4D97-AF65-F5344CB8AC3E}">
        <p14:creationId xmlns:p14="http://schemas.microsoft.com/office/powerpoint/2010/main" val="139292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236E-AF5A-9CF1-9B46-09544F3965D2}"/>
              </a:ext>
            </a:extLst>
          </p:cNvPr>
          <p:cNvSpPr>
            <a:spLocks noGrp="1"/>
          </p:cNvSpPr>
          <p:nvPr>
            <p:ph type="title"/>
          </p:nvPr>
        </p:nvSpPr>
        <p:spPr/>
        <p:txBody>
          <a:bodyPr/>
          <a:lstStyle/>
          <a:p>
            <a:r>
              <a:rPr lang="en-US" dirty="0"/>
              <a:t>How Pop and Shift in works in TypeScript</a:t>
            </a:r>
          </a:p>
        </p:txBody>
      </p:sp>
      <p:sp>
        <p:nvSpPr>
          <p:cNvPr id="3" name="Content Placeholder 2">
            <a:extLst>
              <a:ext uri="{FF2B5EF4-FFF2-40B4-BE49-F238E27FC236}">
                <a16:creationId xmlns:a16="http://schemas.microsoft.com/office/drawing/2014/main" id="{9C754095-4E16-0985-22AB-D43F11615788}"/>
              </a:ext>
            </a:extLst>
          </p:cNvPr>
          <p:cNvSpPr>
            <a:spLocks noGrp="1"/>
          </p:cNvSpPr>
          <p:nvPr>
            <p:ph idx="1"/>
          </p:nvPr>
        </p:nvSpPr>
        <p:spPr/>
        <p:txBody>
          <a:bodyPr/>
          <a:lstStyle/>
          <a:p>
            <a:pPr marL="0" indent="0">
              <a:buNone/>
            </a:pPr>
            <a:r>
              <a:rPr lang="en-US" dirty="0"/>
              <a:t>let </a:t>
            </a:r>
            <a:r>
              <a:rPr lang="en-US" dirty="0" err="1"/>
              <a:t>lastFruit</a:t>
            </a:r>
            <a:r>
              <a:rPr lang="en-US" dirty="0"/>
              <a:t> = </a:t>
            </a:r>
            <a:r>
              <a:rPr lang="en-US" dirty="0" err="1"/>
              <a:t>fruits.pop</a:t>
            </a:r>
            <a:r>
              <a:rPr lang="en-US" dirty="0"/>
              <a:t>(); // Removes and returns the last element</a:t>
            </a:r>
          </a:p>
          <a:p>
            <a:pPr marL="0" indent="0">
              <a:buNone/>
            </a:pPr>
            <a:r>
              <a:rPr lang="en-US" dirty="0"/>
              <a:t>console.log(</a:t>
            </a:r>
            <a:r>
              <a:rPr lang="en-US" dirty="0" err="1"/>
              <a:t>lastFruit</a:t>
            </a:r>
            <a:r>
              <a:rPr lang="en-US" dirty="0"/>
              <a:t>); // Outputs: "Mango“</a:t>
            </a:r>
          </a:p>
          <a:p>
            <a:pPr marL="0" indent="0">
              <a:buNone/>
            </a:pPr>
            <a:endParaRPr lang="en-US" dirty="0"/>
          </a:p>
          <a:p>
            <a:pPr marL="0" indent="0">
              <a:buNone/>
            </a:pPr>
            <a:r>
              <a:rPr lang="en-US" dirty="0"/>
              <a:t>let </a:t>
            </a:r>
            <a:r>
              <a:rPr lang="en-US" dirty="0" err="1"/>
              <a:t>firstFruit</a:t>
            </a:r>
            <a:r>
              <a:rPr lang="en-US" dirty="0"/>
              <a:t> = </a:t>
            </a:r>
            <a:r>
              <a:rPr lang="en-US" dirty="0" err="1"/>
              <a:t>fruits.shift</a:t>
            </a:r>
            <a:r>
              <a:rPr lang="en-US" dirty="0"/>
              <a:t>(); // Removes and returns the first element</a:t>
            </a:r>
          </a:p>
          <a:p>
            <a:pPr marL="0" indent="0">
              <a:buNone/>
            </a:pPr>
            <a:r>
              <a:rPr lang="en-US" dirty="0"/>
              <a:t>console.log(</a:t>
            </a:r>
            <a:r>
              <a:rPr lang="en-US" dirty="0" err="1"/>
              <a:t>firstFruit</a:t>
            </a:r>
            <a:r>
              <a:rPr lang="en-US" dirty="0"/>
              <a:t>); // Outputs: "Strawberry"</a:t>
            </a:r>
          </a:p>
        </p:txBody>
      </p:sp>
    </p:spTree>
    <p:extLst>
      <p:ext uri="{BB962C8B-B14F-4D97-AF65-F5344CB8AC3E}">
        <p14:creationId xmlns:p14="http://schemas.microsoft.com/office/powerpoint/2010/main" val="326113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A62-38D0-68FA-7D11-9DE63A949058}"/>
              </a:ext>
            </a:extLst>
          </p:cNvPr>
          <p:cNvSpPr>
            <a:spLocks noGrp="1"/>
          </p:cNvSpPr>
          <p:nvPr>
            <p:ph type="title"/>
          </p:nvPr>
        </p:nvSpPr>
        <p:spPr/>
        <p:txBody>
          <a:bodyPr/>
          <a:lstStyle/>
          <a:p>
            <a:r>
              <a:rPr lang="en-US" dirty="0"/>
              <a:t>Iterating(Reading) the Elements of an Array In TypeScript using For Loop</a:t>
            </a:r>
          </a:p>
        </p:txBody>
      </p:sp>
      <p:sp>
        <p:nvSpPr>
          <p:cNvPr id="3" name="Content Placeholder 2">
            <a:extLst>
              <a:ext uri="{FF2B5EF4-FFF2-40B4-BE49-F238E27FC236}">
                <a16:creationId xmlns:a16="http://schemas.microsoft.com/office/drawing/2014/main" id="{A01710CB-CEBC-F538-63D0-D645021680F5}"/>
              </a:ext>
            </a:extLst>
          </p:cNvPr>
          <p:cNvSpPr>
            <a:spLocks noGrp="1"/>
          </p:cNvSpPr>
          <p:nvPr>
            <p:ph idx="1"/>
          </p:nvPr>
        </p:nvSpPr>
        <p:spPr/>
        <p:txBody>
          <a:bodyPr/>
          <a:lstStyle/>
          <a:p>
            <a:r>
              <a:rPr lang="en-US" dirty="0"/>
              <a:t>Using For Loop to read the elements of an Array</a:t>
            </a:r>
          </a:p>
          <a:p>
            <a:pPr marL="400050" lvl="1" indent="0">
              <a:buNone/>
            </a:pPr>
            <a:r>
              <a:rPr lang="nn-NO" sz="4800" dirty="0"/>
              <a:t>for (let i = 0; i &lt; fruits.length; i++) {</a:t>
            </a:r>
          </a:p>
          <a:p>
            <a:pPr marL="400050" lvl="1" indent="0">
              <a:buNone/>
            </a:pPr>
            <a:r>
              <a:rPr lang="nn-NO" sz="4800" dirty="0"/>
              <a:t>  console.log(fruits[i]);</a:t>
            </a:r>
          </a:p>
          <a:p>
            <a:pPr marL="400050" lvl="1" indent="0">
              <a:buNone/>
            </a:pPr>
            <a:r>
              <a:rPr lang="nn-NO" sz="4800" dirty="0"/>
              <a:t>}</a:t>
            </a:r>
            <a:endParaRPr lang="en-US" sz="4800" dirty="0"/>
          </a:p>
        </p:txBody>
      </p:sp>
    </p:spTree>
    <p:extLst>
      <p:ext uri="{BB962C8B-B14F-4D97-AF65-F5344CB8AC3E}">
        <p14:creationId xmlns:p14="http://schemas.microsoft.com/office/powerpoint/2010/main" val="2013962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319</TotalTime>
  <Words>2417</Words>
  <Application>Microsoft Office PowerPoint</Application>
  <PresentationFormat>Widescreen</PresentationFormat>
  <Paragraphs>175</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Google Sans</vt:lpstr>
      <vt:lpstr>Google Sans Mono</vt:lpstr>
      <vt:lpstr>SegoeUIVariable</vt:lpstr>
      <vt:lpstr>Wingdings 3</vt:lpstr>
      <vt:lpstr>Ion Boardroom</vt:lpstr>
      <vt:lpstr>Introduction to Arrays</vt:lpstr>
      <vt:lpstr>What is an Array</vt:lpstr>
      <vt:lpstr>Declaring Arrays</vt:lpstr>
      <vt:lpstr>Accessing and Modifying Array Elements using []</vt:lpstr>
      <vt:lpstr>Accessing and Modifying Elements using []</vt:lpstr>
      <vt:lpstr>Common Array Methods</vt:lpstr>
      <vt:lpstr>How Push and Unshift works in TypeScript</vt:lpstr>
      <vt:lpstr>How Pop and Shift in works in TypeScript</vt:lpstr>
      <vt:lpstr>Iterating(Reading) the Elements of an Array In TypeScript using For Loop</vt:lpstr>
      <vt:lpstr>Iterating(Reading) the Elements of an Array In TypeScript using ForEach Function</vt:lpstr>
      <vt:lpstr>Iterating(Reading) the Elements of an Array In TypeScript using For…Of loop</vt:lpstr>
      <vt:lpstr>Advanced Array Methods</vt:lpstr>
      <vt:lpstr>Advanced Array Methods(.find(callback))</vt:lpstr>
      <vt:lpstr>Advance Array Functions(.filter(callback))</vt:lpstr>
      <vt:lpstr>Advance Array Functions(.map(callback))</vt:lpstr>
      <vt:lpstr>Introduction to Strings</vt:lpstr>
      <vt:lpstr>What are Strings?</vt:lpstr>
      <vt:lpstr>Declaring Strings with Type Annotations</vt:lpstr>
      <vt:lpstr>Strings Concatenations (Using + Operator)</vt:lpstr>
      <vt:lpstr>Strings Concatenations (Using Literals)</vt:lpstr>
      <vt:lpstr>Strings Methods</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15</cp:revision>
  <dcterms:created xsi:type="dcterms:W3CDTF">2024-02-27T18:20:33Z</dcterms:created>
  <dcterms:modified xsi:type="dcterms:W3CDTF">2024-03-11T18:53:11Z</dcterms:modified>
</cp:coreProperties>
</file>