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87" r:id="rId3"/>
    <p:sldId id="288" r:id="rId4"/>
    <p:sldId id="289" r:id="rId5"/>
    <p:sldId id="290" r:id="rId6"/>
    <p:sldId id="291" r:id="rId7"/>
    <p:sldId id="293" r:id="rId8"/>
    <p:sldId id="294" r:id="rId9"/>
    <p:sldId id="295" r:id="rId10"/>
    <p:sldId id="296" r:id="rId11"/>
    <p:sldId id="28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2875" autoAdjust="0"/>
  </p:normalViewPr>
  <p:slideViewPr>
    <p:cSldViewPr snapToGrid="0">
      <p:cViewPr varScale="1">
        <p:scale>
          <a:sx n="105" d="100"/>
          <a:sy n="105" d="100"/>
        </p:scale>
        <p:origin x="72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95E4A-F2A4-40FF-AB17-B7CFCA739002}" type="datetimeFigureOut">
              <a:rPr lang="en-US" smtClean="0"/>
              <a:t>5/11/2024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1286C-D7BE-4EE7-A89D-4585CE6C66FB}" type="slidenum">
              <a:rPr lang="en-US" smtClean="0"/>
              <a:t>‹#›</a:t>
            </a:fld>
            <a:endParaRPr lang="en-US"/>
          </a:p>
        </p:txBody>
      </p:sp>
    </p:spTree>
    <p:extLst>
      <p:ext uri="{BB962C8B-B14F-4D97-AF65-F5344CB8AC3E}">
        <p14:creationId xmlns:p14="http://schemas.microsoft.com/office/powerpoint/2010/main" val="33521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1</a:t>
            </a:fld>
            <a:endParaRPr lang="en-US"/>
          </a:p>
        </p:txBody>
      </p:sp>
    </p:spTree>
    <p:extLst>
      <p:ext uri="{BB962C8B-B14F-4D97-AF65-F5344CB8AC3E}">
        <p14:creationId xmlns:p14="http://schemas.microsoft.com/office/powerpoint/2010/main" val="390530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SegoeUIVariable"/>
              </a:rPr>
              <a:t>In this slide, we focus on the concept of functions. They are essential for creating modular and reusable code. In TypeScript, functions are defined with specific types for parameters and return values, ensuring consistency and predictability in our code.</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2</a:t>
            </a:fld>
            <a:endParaRPr lang="en-US"/>
          </a:p>
        </p:txBody>
      </p:sp>
    </p:spTree>
    <p:extLst>
      <p:ext uri="{BB962C8B-B14F-4D97-AF65-F5344CB8AC3E}">
        <p14:creationId xmlns:p14="http://schemas.microsoft.com/office/powerpoint/2010/main" val="1214374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a:prstGeom prst="rect">
            <a:avLst/>
          </a:prstGeom>
        </p:spPr>
        <p:txBody>
          <a:bodyPr anchor="t"/>
          <a:lstStyle>
            <a:lvl1pPr algn="l">
              <a:defRPr b="0" i="0">
                <a:solidFill>
                  <a:schemeClr val="bg1">
                    <a:alpha val="60000"/>
                  </a:schemeClr>
                </a:solidFill>
              </a:defRPr>
            </a:lvl1pPr>
          </a:lstStyle>
          <a:p>
            <a:fld id="{67A87054-9D44-4E67-9A91-C36F6B83E6F4}" type="datetimeFigureOut">
              <a:rPr lang="en-US" smtClean="0"/>
              <a:t>5/11/2024</a:t>
            </a:fld>
            <a:endParaRPr lang="en-US"/>
          </a:p>
        </p:txBody>
      </p:sp>
      <p:sp>
        <p:nvSpPr>
          <p:cNvPr id="5" name="Footer Placeholder 4"/>
          <p:cNvSpPr>
            <a:spLocks noGrp="1"/>
          </p:cNvSpPr>
          <p:nvPr>
            <p:ph type="ftr" sz="quarter" idx="11"/>
          </p:nvPr>
        </p:nvSpPr>
        <p:spPr bwMode="gray">
          <a:xfrm rot="5400000">
            <a:off x="8951976" y="3227832"/>
            <a:ext cx="3859795" cy="304801"/>
          </a:xfrm>
          <a:prstGeom prst="rect">
            <a:avLst/>
          </a:prstGeo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44713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5/11/2024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62632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5/11/2024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749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5/11/2024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973064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5/11/2024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82451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5/11/2024</a:t>
            </a:fld>
            <a:endParaRPr lang="en-US"/>
          </a:p>
        </p:txBody>
      </p:sp>
      <p:sp>
        <p:nvSpPr>
          <p:cNvPr id="8" name="Footer Placeholder 7"/>
          <p:cNvSpPr>
            <a:spLocks noGrp="1"/>
          </p:cNvSpPr>
          <p:nvPr>
            <p:ph type="ftr" sz="quarter" idx="11"/>
          </p:nvPr>
        </p:nvSpPr>
        <p:spPr>
          <a:xfrm>
            <a:off x="561110"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40699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5/11/2024</a:t>
            </a:fld>
            <a:endParaRPr lang="en-US"/>
          </a:p>
        </p:txBody>
      </p:sp>
      <p:sp>
        <p:nvSpPr>
          <p:cNvPr id="8" name="Footer Placeholder 7"/>
          <p:cNvSpPr>
            <a:spLocks noGrp="1"/>
          </p:cNvSpPr>
          <p:nvPr>
            <p:ph type="ftr" sz="quarter" idx="11"/>
          </p:nvPr>
        </p:nvSpPr>
        <p:spPr>
          <a:xfrm>
            <a:off x="561111" y="6391838"/>
            <a:ext cx="3644282"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289937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a:prstGeom prst="rect">
            <a:avLst/>
          </a:prstGeom>
        </p:spPr>
        <p:txBody>
          <a:bodyPr/>
          <a:lstStyle/>
          <a:p>
            <a:fld id="{67A87054-9D44-4E67-9A91-C36F6B83E6F4}" type="datetimeFigureOut">
              <a:rPr lang="en-US" smtClean="0"/>
              <a:t>5/11/2024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151359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a:prstGeom prst="rect">
            <a:avLst/>
          </a:prstGeom>
        </p:spPr>
        <p:txBody>
          <a:bodyPr/>
          <a:lstStyle/>
          <a:p>
            <a:fld id="{67A87054-9D44-4E67-9A91-C36F6B83E6F4}" type="datetimeFigureOut">
              <a:rPr lang="en-US" smtClean="0"/>
              <a:t>5/11/2024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4827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77078" y="2266116"/>
            <a:ext cx="11166625" cy="4549785"/>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55629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5/11/2024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1476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5/11/2024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57971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5/11/2024</a:t>
            </a:fld>
            <a:endParaRPr lang="en-US"/>
          </a:p>
        </p:txBody>
      </p:sp>
      <p:sp>
        <p:nvSpPr>
          <p:cNvPr id="8" name="Footer Placeholder 7"/>
          <p:cNvSpPr>
            <a:spLocks noGrp="1"/>
          </p:cNvSpPr>
          <p:nvPr>
            <p:ph type="ftr" sz="quarter" idx="11"/>
          </p:nvPr>
        </p:nvSpPr>
        <p:spPr>
          <a:xfrm>
            <a:off x="561110"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6244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5/11/2024</a:t>
            </a:fld>
            <a:endParaRPr lang="en-US"/>
          </a:p>
        </p:txBody>
      </p:sp>
      <p:sp>
        <p:nvSpPr>
          <p:cNvPr id="4" name="Footer Placeholder 3"/>
          <p:cNvSpPr>
            <a:spLocks noGrp="1"/>
          </p:cNvSpPr>
          <p:nvPr>
            <p:ph type="ftr" sz="quarter" idx="11"/>
          </p:nvPr>
        </p:nvSpPr>
        <p:spPr>
          <a:xfrm>
            <a:off x="561110"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7701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5/11/2024</a:t>
            </a:fld>
            <a:endParaRPr lang="en-US"/>
          </a:p>
        </p:txBody>
      </p:sp>
      <p:sp>
        <p:nvSpPr>
          <p:cNvPr id="3" name="Footer Placeholder 2"/>
          <p:cNvSpPr>
            <a:spLocks noGrp="1"/>
          </p:cNvSpPr>
          <p:nvPr>
            <p:ph type="ftr" sz="quarter" idx="11"/>
          </p:nvPr>
        </p:nvSpPr>
        <p:spPr>
          <a:xfrm>
            <a:off x="561110" y="6391838"/>
            <a:ext cx="3859795" cy="304801"/>
          </a:xfrm>
          <a:prstGeom prst="rect">
            <a:avLst/>
          </a:prstGeom>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28383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5/11/2024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28414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5/11/2024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18947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37796"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97302" y="2332234"/>
            <a:ext cx="11277600" cy="44154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97D9E20-08C2-459E-A80E-B9AF618BCE24}" type="slidenum">
              <a:rPr lang="en-US" smtClean="0"/>
              <a:t>‹#›</a:t>
            </a:fld>
            <a:endParaRPr lang="en-US"/>
          </a:p>
        </p:txBody>
      </p:sp>
    </p:spTree>
    <p:extLst>
      <p:ext uri="{BB962C8B-B14F-4D97-AF65-F5344CB8AC3E}">
        <p14:creationId xmlns:p14="http://schemas.microsoft.com/office/powerpoint/2010/main" val="3700482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3200" b="1"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800" b="1"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400" b="1"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000" b="1"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000" b="1"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anaverse/learn-typescript/tree/master/NODE_PROJECTS" TargetMode="External"/><Relationship Id="rId2" Type="http://schemas.openxmlformats.org/officeDocument/2006/relationships/hyperlink" Target="https://github.com/panaverse/learn-typescript.git" TargetMode="External"/><Relationship Id="rId1" Type="http://schemas.openxmlformats.org/officeDocument/2006/relationships/slideLayout" Target="../slideLayouts/slideLayout2.xml"/><Relationship Id="rId4" Type="http://schemas.openxmlformats.org/officeDocument/2006/relationships/hyperlink" Target="https://github.com/fkhan79/giaic_fm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6AF55-0E6D-DA2D-51F9-F712264EF97A}"/>
              </a:ext>
            </a:extLst>
          </p:cNvPr>
          <p:cNvSpPr>
            <a:spLocks noGrp="1"/>
          </p:cNvSpPr>
          <p:nvPr>
            <p:ph type="ctrTitle"/>
          </p:nvPr>
        </p:nvSpPr>
        <p:spPr/>
        <p:txBody>
          <a:bodyPr/>
          <a:lstStyle/>
          <a:p>
            <a:r>
              <a:rPr lang="en-US" dirty="0"/>
              <a:t>TypeScript Advanced Concepts</a:t>
            </a:r>
          </a:p>
        </p:txBody>
      </p:sp>
      <p:sp>
        <p:nvSpPr>
          <p:cNvPr id="5" name="Subtitle 4">
            <a:extLst>
              <a:ext uri="{FF2B5EF4-FFF2-40B4-BE49-F238E27FC236}">
                <a16:creationId xmlns:a16="http://schemas.microsoft.com/office/drawing/2014/main" id="{A1E6BED8-73E4-4712-4DA5-FA2ABBDA1CEE}"/>
              </a:ext>
            </a:extLst>
          </p:cNvPr>
          <p:cNvSpPr>
            <a:spLocks noGrp="1"/>
          </p:cNvSpPr>
          <p:nvPr>
            <p:ph type="subTitle" idx="1"/>
          </p:nvPr>
        </p:nvSpPr>
        <p:spPr>
          <a:xfrm>
            <a:off x="1154954" y="4777380"/>
            <a:ext cx="9458249" cy="861420"/>
          </a:xfrm>
        </p:spPr>
        <p:txBody>
          <a:bodyPr>
            <a:normAutofit fontScale="92500" lnSpcReduction="20000"/>
          </a:bodyPr>
          <a:lstStyle/>
          <a:p>
            <a:r>
              <a:rPr lang="en-US" b="0" i="0" dirty="0">
                <a:solidFill>
                  <a:srgbClr val="FFFFFF"/>
                </a:solidFill>
                <a:effectLst/>
                <a:latin typeface="SegoeUIVariable"/>
              </a:rPr>
              <a:t>Write robust, clean and more expressive code in typescript</a:t>
            </a:r>
            <a:endParaRPr lang="en-US" dirty="0"/>
          </a:p>
        </p:txBody>
      </p:sp>
    </p:spTree>
    <p:extLst>
      <p:ext uri="{BB962C8B-B14F-4D97-AF65-F5344CB8AC3E}">
        <p14:creationId xmlns:p14="http://schemas.microsoft.com/office/powerpoint/2010/main" val="3823022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95D4-67C1-AEE6-3039-5CD04B902BBB}"/>
              </a:ext>
            </a:extLst>
          </p:cNvPr>
          <p:cNvSpPr>
            <a:spLocks noGrp="1"/>
          </p:cNvSpPr>
          <p:nvPr>
            <p:ph type="title"/>
          </p:nvPr>
        </p:nvSpPr>
        <p:spPr/>
        <p:txBody>
          <a:bodyPr/>
          <a:lstStyle/>
          <a:p>
            <a:r>
              <a:rPr lang="en-US" dirty="0"/>
              <a:t>Intersection?</a:t>
            </a:r>
          </a:p>
        </p:txBody>
      </p:sp>
      <p:sp>
        <p:nvSpPr>
          <p:cNvPr id="3" name="Content Placeholder 2">
            <a:extLst>
              <a:ext uri="{FF2B5EF4-FFF2-40B4-BE49-F238E27FC236}">
                <a16:creationId xmlns:a16="http://schemas.microsoft.com/office/drawing/2014/main" id="{9B59E791-BE9F-4AC2-65D8-A49C79EFE2F1}"/>
              </a:ext>
            </a:extLst>
          </p:cNvPr>
          <p:cNvSpPr>
            <a:spLocks noGrp="1"/>
          </p:cNvSpPr>
          <p:nvPr>
            <p:ph idx="1"/>
          </p:nvPr>
        </p:nvSpPr>
        <p:spPr/>
        <p:txBody>
          <a:bodyPr/>
          <a:lstStyle/>
          <a:p>
            <a:r>
              <a:rPr lang="en-US" dirty="0"/>
              <a:t>Intersection Types:</a:t>
            </a:r>
          </a:p>
          <a:p>
            <a:pPr lvl="1"/>
            <a:r>
              <a:rPr lang="en-US" dirty="0"/>
              <a:t>Intersection types combine multiple types into one.</a:t>
            </a:r>
          </a:p>
          <a:p>
            <a:pPr lvl="1"/>
            <a:r>
              <a:rPr lang="en-US" dirty="0"/>
              <a:t>Syntax: type </a:t>
            </a:r>
            <a:r>
              <a:rPr lang="en-US" dirty="0" err="1"/>
              <a:t>CombinedType</a:t>
            </a:r>
            <a:r>
              <a:rPr lang="en-US" dirty="0"/>
              <a:t> = </a:t>
            </a:r>
            <a:r>
              <a:rPr lang="en-US" dirty="0" err="1"/>
              <a:t>TypeA</a:t>
            </a:r>
            <a:r>
              <a:rPr lang="en-US" dirty="0"/>
              <a:t> &amp; </a:t>
            </a:r>
            <a:r>
              <a:rPr lang="en-US" dirty="0" err="1"/>
              <a:t>TypeB</a:t>
            </a:r>
            <a:r>
              <a:rPr lang="en-US" dirty="0"/>
              <a:t>;</a:t>
            </a:r>
          </a:p>
          <a:p>
            <a:pPr lvl="1"/>
            <a:r>
              <a:rPr lang="en-US" dirty="0"/>
              <a:t>In the example above, </a:t>
            </a:r>
            <a:r>
              <a:rPr lang="en-US" dirty="0" err="1"/>
              <a:t>CombinedType</a:t>
            </a:r>
            <a:r>
              <a:rPr lang="en-US" dirty="0"/>
              <a:t> includes all properties and methods from both </a:t>
            </a:r>
            <a:r>
              <a:rPr lang="en-US" dirty="0" err="1"/>
              <a:t>TypeA</a:t>
            </a:r>
            <a:r>
              <a:rPr lang="en-US" dirty="0"/>
              <a:t> and </a:t>
            </a:r>
            <a:r>
              <a:rPr lang="en-US" dirty="0" err="1"/>
              <a:t>TypeB</a:t>
            </a:r>
            <a:r>
              <a:rPr lang="en-US" dirty="0"/>
              <a:t>.</a:t>
            </a:r>
          </a:p>
          <a:p>
            <a:pPr lvl="1"/>
            <a:r>
              <a:rPr lang="en-US" dirty="0"/>
              <a:t>Useful when you want to create a type that has features from multiple existing types.</a:t>
            </a:r>
          </a:p>
          <a:p>
            <a:endParaRPr lang="en-US" dirty="0"/>
          </a:p>
        </p:txBody>
      </p:sp>
    </p:spTree>
    <p:extLst>
      <p:ext uri="{BB962C8B-B14F-4D97-AF65-F5344CB8AC3E}">
        <p14:creationId xmlns:p14="http://schemas.microsoft.com/office/powerpoint/2010/main" val="190798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3CBB-6FC1-76CD-449B-A5723D8F55BF}"/>
              </a:ext>
            </a:extLst>
          </p:cNvPr>
          <p:cNvSpPr>
            <a:spLocks noGrp="1"/>
          </p:cNvSpPr>
          <p:nvPr>
            <p:ph type="title"/>
          </p:nvPr>
        </p:nvSpPr>
        <p:spPr/>
        <p:txBody>
          <a:bodyPr/>
          <a:lstStyle/>
          <a:p>
            <a:r>
              <a:rPr lang="en-US" dirty="0"/>
              <a:t>GitHub Repositories to Follow</a:t>
            </a:r>
          </a:p>
        </p:txBody>
      </p:sp>
      <p:sp>
        <p:nvSpPr>
          <p:cNvPr id="3" name="Content Placeholder 2">
            <a:extLst>
              <a:ext uri="{FF2B5EF4-FFF2-40B4-BE49-F238E27FC236}">
                <a16:creationId xmlns:a16="http://schemas.microsoft.com/office/drawing/2014/main" id="{77C99BAC-2C08-2326-403E-706023907501}"/>
              </a:ext>
            </a:extLst>
          </p:cNvPr>
          <p:cNvSpPr>
            <a:spLocks noGrp="1"/>
          </p:cNvSpPr>
          <p:nvPr>
            <p:ph idx="1"/>
          </p:nvPr>
        </p:nvSpPr>
        <p:spPr>
          <a:xfrm>
            <a:off x="231112" y="2603500"/>
            <a:ext cx="11635991" cy="3416300"/>
          </a:xfrm>
        </p:spPr>
        <p:txBody>
          <a:bodyPr>
            <a:normAutofit fontScale="62500" lnSpcReduction="20000"/>
          </a:bodyPr>
          <a:lstStyle/>
          <a:p>
            <a:r>
              <a:rPr lang="en-US" b="1" dirty="0" err="1"/>
              <a:t>Panaverse</a:t>
            </a:r>
            <a:r>
              <a:rPr lang="en-US" b="1" dirty="0"/>
              <a:t> TypeScript Repository by Sir Zia Khan</a:t>
            </a:r>
          </a:p>
          <a:p>
            <a:pPr lvl="1"/>
            <a:r>
              <a:rPr lang="en-US" dirty="0">
                <a:hlinkClick r:id="rId2"/>
              </a:rPr>
              <a:t>https://github.com/panaverse/learn-typescript.git</a:t>
            </a:r>
            <a:endParaRPr lang="en-US" dirty="0"/>
          </a:p>
          <a:p>
            <a:r>
              <a:rPr lang="en-US" b="1" dirty="0"/>
              <a:t>Learn GIT by Zeeshan Hanif </a:t>
            </a:r>
          </a:p>
          <a:p>
            <a:pPr lvl="1"/>
            <a:r>
              <a:rPr lang="en-US" dirty="0"/>
              <a:t>https://www.youtube.com/watch?v=MiXAma2db8Y&amp;list=PLKueo-cldy_HjRnPUL4G3pWHS7FREAizF&amp;index=2</a:t>
            </a:r>
          </a:p>
          <a:p>
            <a:r>
              <a:rPr lang="en-US" b="1" dirty="0" err="1"/>
              <a:t>TypeScripts</a:t>
            </a:r>
            <a:r>
              <a:rPr lang="en-US" b="1" dirty="0"/>
              <a:t> Assignments</a:t>
            </a:r>
          </a:p>
          <a:p>
            <a:pPr lvl="1"/>
            <a:r>
              <a:rPr lang="en-US" dirty="0">
                <a:hlinkClick r:id="rId3"/>
              </a:rPr>
              <a:t>https://github.com/panaverse/learn-typescript/tree/master/NODE_PROJECTS</a:t>
            </a:r>
            <a:endParaRPr lang="en-US" dirty="0"/>
          </a:p>
          <a:p>
            <a:pPr lvl="1"/>
            <a:r>
              <a:rPr lang="en-US" dirty="0"/>
              <a:t>https://github.com/panaverse/learn-typescript/blob/master/NODE_PROJECTS/getting-started-exercises.md</a:t>
            </a:r>
          </a:p>
          <a:p>
            <a:r>
              <a:rPr lang="en-US" b="1" dirty="0"/>
              <a:t>Class Repository</a:t>
            </a:r>
          </a:p>
          <a:p>
            <a:pPr lvl="1"/>
            <a:r>
              <a:rPr lang="en-US" dirty="0">
                <a:hlinkClick r:id="rId4"/>
              </a:rPr>
              <a:t>https://github.com/fkhan79/giaic_fmk/</a:t>
            </a:r>
            <a:endParaRPr lang="en-US" dirty="0"/>
          </a:p>
          <a:p>
            <a:endParaRPr lang="en-US" dirty="0"/>
          </a:p>
        </p:txBody>
      </p:sp>
    </p:spTree>
    <p:extLst>
      <p:ext uri="{BB962C8B-B14F-4D97-AF65-F5344CB8AC3E}">
        <p14:creationId xmlns:p14="http://schemas.microsoft.com/office/powerpoint/2010/main" val="152131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12F7-3C1A-EDCC-3B03-BF7C30AC06D6}"/>
              </a:ext>
            </a:extLst>
          </p:cNvPr>
          <p:cNvSpPr>
            <a:spLocks noGrp="1"/>
          </p:cNvSpPr>
          <p:nvPr>
            <p:ph type="title"/>
          </p:nvPr>
        </p:nvSpPr>
        <p:spPr/>
        <p:txBody>
          <a:bodyPr/>
          <a:lstStyle/>
          <a:p>
            <a:r>
              <a:rPr lang="en-US" dirty="0"/>
              <a:t>Some Advance TypeScript Concepts</a:t>
            </a:r>
          </a:p>
        </p:txBody>
      </p:sp>
      <p:sp>
        <p:nvSpPr>
          <p:cNvPr id="3" name="Content Placeholder 2">
            <a:extLst>
              <a:ext uri="{FF2B5EF4-FFF2-40B4-BE49-F238E27FC236}">
                <a16:creationId xmlns:a16="http://schemas.microsoft.com/office/drawing/2014/main" id="{82CCC5E6-6786-69BF-A528-B8B557A2E888}"/>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171717"/>
                </a:solidFill>
                <a:effectLst/>
                <a:latin typeface="-apple-system"/>
              </a:rPr>
              <a:t>TypeScript that allow us to write more expressive and robust code. We will cover types, interface, union and intersection types, type inference, generics, and type guards.</a:t>
            </a:r>
            <a:endParaRPr lang="en-US" dirty="0">
              <a:solidFill>
                <a:schemeClr val="tx1"/>
              </a:solidFill>
            </a:endParaRPr>
          </a:p>
        </p:txBody>
      </p:sp>
    </p:spTree>
    <p:extLst>
      <p:ext uri="{BB962C8B-B14F-4D97-AF65-F5344CB8AC3E}">
        <p14:creationId xmlns:p14="http://schemas.microsoft.com/office/powerpoint/2010/main" val="70920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F9AF-8EEA-E800-C3AE-4BD7BB323452}"/>
              </a:ext>
            </a:extLst>
          </p:cNvPr>
          <p:cNvSpPr>
            <a:spLocks noGrp="1"/>
          </p:cNvSpPr>
          <p:nvPr>
            <p:ph type="title"/>
          </p:nvPr>
        </p:nvSpPr>
        <p:spPr/>
        <p:txBody>
          <a:bodyPr/>
          <a:lstStyle/>
          <a:p>
            <a:r>
              <a:rPr lang="en-US" dirty="0"/>
              <a:t>Types Vs Interface</a:t>
            </a:r>
          </a:p>
        </p:txBody>
      </p:sp>
      <p:sp>
        <p:nvSpPr>
          <p:cNvPr id="3" name="Content Placeholder 2">
            <a:extLst>
              <a:ext uri="{FF2B5EF4-FFF2-40B4-BE49-F238E27FC236}">
                <a16:creationId xmlns:a16="http://schemas.microsoft.com/office/drawing/2014/main" id="{C63D1632-DA01-BE7B-C37A-4BF82D0B3792}"/>
              </a:ext>
            </a:extLst>
          </p:cNvPr>
          <p:cNvSpPr>
            <a:spLocks noGrp="1"/>
          </p:cNvSpPr>
          <p:nvPr>
            <p:ph idx="1"/>
          </p:nvPr>
        </p:nvSpPr>
        <p:spPr/>
        <p:txBody>
          <a:bodyPr>
            <a:normAutofit/>
          </a:bodyPr>
          <a:lstStyle/>
          <a:p>
            <a:r>
              <a:rPr lang="en-US" dirty="0"/>
              <a:t>Types: </a:t>
            </a:r>
          </a:p>
          <a:p>
            <a:pPr lvl="1"/>
            <a:r>
              <a:rPr lang="en-US" dirty="0"/>
              <a:t>The type keyword in TypeScript allows us to define the shape of data.</a:t>
            </a:r>
          </a:p>
          <a:p>
            <a:pPr lvl="1"/>
            <a:r>
              <a:rPr lang="en-US" dirty="0"/>
              <a:t>It provides a way to create new names for existing types.</a:t>
            </a:r>
          </a:p>
          <a:p>
            <a:pPr lvl="1"/>
            <a:r>
              <a:rPr lang="en-US" dirty="0"/>
              <a:t>Type aliases don’t create new types; they provide alternative names for existing ones.</a:t>
            </a:r>
          </a:p>
          <a:p>
            <a:r>
              <a:rPr lang="en-US" dirty="0"/>
              <a:t>Interface:</a:t>
            </a:r>
          </a:p>
          <a:p>
            <a:pPr lvl="1"/>
            <a:r>
              <a:rPr lang="en-US" dirty="0"/>
              <a:t>Interfaces define contracts that objects must adhere to.</a:t>
            </a:r>
          </a:p>
          <a:p>
            <a:pPr lvl="1"/>
            <a:r>
              <a:rPr lang="en-US" dirty="0"/>
              <a:t>They focus on naming types and expressing shape.</a:t>
            </a:r>
          </a:p>
          <a:p>
            <a:pPr lvl="1"/>
            <a:r>
              <a:rPr lang="en-US" dirty="0"/>
              <a:t>Used for describing object shapes and contracts.</a:t>
            </a:r>
          </a:p>
        </p:txBody>
      </p:sp>
    </p:spTree>
    <p:extLst>
      <p:ext uri="{BB962C8B-B14F-4D97-AF65-F5344CB8AC3E}">
        <p14:creationId xmlns:p14="http://schemas.microsoft.com/office/powerpoint/2010/main" val="216587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C760-B5F1-B89F-7011-6E0271C230F5}"/>
              </a:ext>
            </a:extLst>
          </p:cNvPr>
          <p:cNvSpPr>
            <a:spLocks noGrp="1"/>
          </p:cNvSpPr>
          <p:nvPr>
            <p:ph type="title"/>
          </p:nvPr>
        </p:nvSpPr>
        <p:spPr/>
        <p:txBody>
          <a:bodyPr/>
          <a:lstStyle/>
          <a:p>
            <a:r>
              <a:rPr lang="en-US" dirty="0"/>
              <a:t>Use Case for Types</a:t>
            </a:r>
          </a:p>
        </p:txBody>
      </p:sp>
      <p:sp>
        <p:nvSpPr>
          <p:cNvPr id="3" name="Content Placeholder 2">
            <a:extLst>
              <a:ext uri="{FF2B5EF4-FFF2-40B4-BE49-F238E27FC236}">
                <a16:creationId xmlns:a16="http://schemas.microsoft.com/office/drawing/2014/main" id="{BC6AB6FF-124D-2923-3C4C-650D466E80E3}"/>
              </a:ext>
            </a:extLst>
          </p:cNvPr>
          <p:cNvSpPr>
            <a:spLocks noGrp="1"/>
          </p:cNvSpPr>
          <p:nvPr>
            <p:ph idx="1"/>
          </p:nvPr>
        </p:nvSpPr>
        <p:spPr/>
        <p:txBody>
          <a:bodyPr>
            <a:normAutofit fontScale="92500" lnSpcReduction="10000"/>
          </a:bodyPr>
          <a:lstStyle/>
          <a:p>
            <a:r>
              <a:rPr lang="en-US" dirty="0"/>
              <a:t>Shorthand for primitive types (e.g., </a:t>
            </a:r>
            <a:r>
              <a:rPr lang="en-US" dirty="0" err="1"/>
              <a:t>MyNumber</a:t>
            </a:r>
            <a:r>
              <a:rPr lang="en-US" dirty="0"/>
              <a:t> as a shorthand for number).</a:t>
            </a:r>
          </a:p>
          <a:p>
            <a:r>
              <a:rPr lang="en-US" dirty="0"/>
              <a:t>Representing complex data structures (e.g., User type).</a:t>
            </a:r>
          </a:p>
          <a:p>
            <a:pPr marL="400050" lvl="1" indent="0">
              <a:buNone/>
            </a:pPr>
            <a:r>
              <a:rPr lang="en-US" dirty="0"/>
              <a:t>// Creating type aliases</a:t>
            </a:r>
          </a:p>
          <a:p>
            <a:pPr marL="400050" lvl="1" indent="0">
              <a:buNone/>
            </a:pPr>
            <a:r>
              <a:rPr lang="en-US" dirty="0"/>
              <a:t>type </a:t>
            </a:r>
            <a:r>
              <a:rPr lang="en-US" dirty="0" err="1"/>
              <a:t>MyNumber</a:t>
            </a:r>
            <a:r>
              <a:rPr lang="en-US" dirty="0"/>
              <a:t> = number;</a:t>
            </a:r>
          </a:p>
          <a:p>
            <a:pPr marL="400050" lvl="1" indent="0">
              <a:buNone/>
            </a:pPr>
            <a:r>
              <a:rPr lang="en-US" dirty="0"/>
              <a:t>type </a:t>
            </a:r>
            <a:r>
              <a:rPr lang="en-US" dirty="0" err="1"/>
              <a:t>UserType</a:t>
            </a:r>
            <a:r>
              <a:rPr lang="en-US" dirty="0"/>
              <a:t> = {</a:t>
            </a:r>
          </a:p>
          <a:p>
            <a:pPr marL="400050" lvl="1" indent="0">
              <a:buNone/>
            </a:pPr>
            <a:r>
              <a:rPr lang="en-US" dirty="0"/>
              <a:t>  id: number;</a:t>
            </a:r>
          </a:p>
          <a:p>
            <a:pPr marL="400050" lvl="1" indent="0">
              <a:buNone/>
            </a:pPr>
            <a:r>
              <a:rPr lang="en-US" dirty="0"/>
              <a:t>  name: string;</a:t>
            </a:r>
          </a:p>
          <a:p>
            <a:pPr marL="400050" lvl="1" indent="0">
              <a:buNone/>
            </a:pPr>
            <a:r>
              <a:rPr lang="en-US" dirty="0"/>
              <a:t>  email: string;</a:t>
            </a:r>
          </a:p>
          <a:p>
            <a:pPr marL="400050" lvl="1" indent="0">
              <a:buNone/>
            </a:pPr>
            <a:r>
              <a:rPr lang="en-US" dirty="0"/>
              <a:t>};</a:t>
            </a:r>
          </a:p>
        </p:txBody>
      </p:sp>
    </p:spTree>
    <p:extLst>
      <p:ext uri="{BB962C8B-B14F-4D97-AF65-F5344CB8AC3E}">
        <p14:creationId xmlns:p14="http://schemas.microsoft.com/office/powerpoint/2010/main" val="9474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7D62-726D-4704-C2B8-78DBB844CBBC}"/>
              </a:ext>
            </a:extLst>
          </p:cNvPr>
          <p:cNvSpPr>
            <a:spLocks noGrp="1"/>
          </p:cNvSpPr>
          <p:nvPr>
            <p:ph type="title"/>
          </p:nvPr>
        </p:nvSpPr>
        <p:spPr/>
        <p:txBody>
          <a:bodyPr/>
          <a:lstStyle/>
          <a:p>
            <a:r>
              <a:rPr lang="en-US" dirty="0"/>
              <a:t>Use Case for Interfaces</a:t>
            </a:r>
          </a:p>
        </p:txBody>
      </p:sp>
      <p:sp>
        <p:nvSpPr>
          <p:cNvPr id="3" name="Content Placeholder 2">
            <a:extLst>
              <a:ext uri="{FF2B5EF4-FFF2-40B4-BE49-F238E27FC236}">
                <a16:creationId xmlns:a16="http://schemas.microsoft.com/office/drawing/2014/main" id="{5F5CBFD9-D591-FF7B-EB28-F2C42F03ED2D}"/>
              </a:ext>
            </a:extLst>
          </p:cNvPr>
          <p:cNvSpPr>
            <a:spLocks noGrp="1"/>
          </p:cNvSpPr>
          <p:nvPr>
            <p:ph idx="1"/>
          </p:nvPr>
        </p:nvSpPr>
        <p:spPr/>
        <p:txBody>
          <a:bodyPr/>
          <a:lstStyle/>
          <a:p>
            <a:r>
              <a:rPr lang="en-US" dirty="0"/>
              <a:t>Describing object properties and methods.</a:t>
            </a:r>
          </a:p>
          <a:p>
            <a:r>
              <a:rPr lang="en-US" dirty="0"/>
              <a:t>Enforcing contracts within code.</a:t>
            </a:r>
          </a:p>
          <a:p>
            <a:pPr marL="457200" lvl="1" indent="0">
              <a:buNone/>
            </a:pPr>
            <a:r>
              <a:rPr lang="en-US" dirty="0"/>
              <a:t>// Defining an interface</a:t>
            </a:r>
          </a:p>
          <a:p>
            <a:pPr marL="457200" lvl="1" indent="0">
              <a:buNone/>
            </a:pPr>
            <a:r>
              <a:rPr lang="en-US" dirty="0"/>
              <a:t>interface Client {</a:t>
            </a:r>
          </a:p>
          <a:p>
            <a:pPr marL="457200" lvl="1" indent="0">
              <a:buNone/>
            </a:pPr>
            <a:r>
              <a:rPr lang="en-US" dirty="0"/>
              <a:t>  name: string;</a:t>
            </a:r>
          </a:p>
          <a:p>
            <a:pPr marL="457200" lvl="1" indent="0">
              <a:buNone/>
            </a:pPr>
            <a:r>
              <a:rPr lang="en-US" dirty="0"/>
              <a:t>  address: string;</a:t>
            </a:r>
          </a:p>
          <a:p>
            <a:pPr marL="457200" lvl="1" indent="0">
              <a:buNone/>
            </a:pPr>
            <a:r>
              <a:rPr lang="en-US" dirty="0"/>
              <a:t>}</a:t>
            </a:r>
          </a:p>
        </p:txBody>
      </p:sp>
    </p:spTree>
    <p:extLst>
      <p:ext uri="{BB962C8B-B14F-4D97-AF65-F5344CB8AC3E}">
        <p14:creationId xmlns:p14="http://schemas.microsoft.com/office/powerpoint/2010/main" val="213780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883BA-06CC-FAA6-5C7E-8958B1192F93}"/>
              </a:ext>
            </a:extLst>
          </p:cNvPr>
          <p:cNvSpPr>
            <a:spLocks noGrp="1"/>
          </p:cNvSpPr>
          <p:nvPr>
            <p:ph type="title"/>
          </p:nvPr>
        </p:nvSpPr>
        <p:spPr/>
        <p:txBody>
          <a:bodyPr/>
          <a:lstStyle/>
          <a:p>
            <a:r>
              <a:rPr lang="en-US" dirty="0"/>
              <a:t>Difference and Similarities in Types and Interfaces</a:t>
            </a:r>
          </a:p>
        </p:txBody>
      </p:sp>
      <p:sp>
        <p:nvSpPr>
          <p:cNvPr id="3" name="Content Placeholder 2">
            <a:extLst>
              <a:ext uri="{FF2B5EF4-FFF2-40B4-BE49-F238E27FC236}">
                <a16:creationId xmlns:a16="http://schemas.microsoft.com/office/drawing/2014/main" id="{985125BA-9540-BE0E-0E8C-BB72C89BB698}"/>
              </a:ext>
            </a:extLst>
          </p:cNvPr>
          <p:cNvSpPr>
            <a:spLocks noGrp="1"/>
          </p:cNvSpPr>
          <p:nvPr>
            <p:ph idx="1"/>
          </p:nvPr>
        </p:nvSpPr>
        <p:spPr/>
        <p:txBody>
          <a:bodyPr/>
          <a:lstStyle/>
          <a:p>
            <a:r>
              <a:rPr lang="en-US" dirty="0"/>
              <a:t>Both types and interfaces can represent similar shapes.</a:t>
            </a:r>
          </a:p>
          <a:p>
            <a:r>
              <a:rPr lang="en-US" dirty="0"/>
              <a:t>Use interfaces for object shapes and contracts.</a:t>
            </a:r>
          </a:p>
          <a:p>
            <a:r>
              <a:rPr lang="en-US" dirty="0"/>
              <a:t>Use types for versatility (unions, intersections, etc.).</a:t>
            </a:r>
          </a:p>
        </p:txBody>
      </p:sp>
    </p:spTree>
    <p:extLst>
      <p:ext uri="{BB962C8B-B14F-4D97-AF65-F5344CB8AC3E}">
        <p14:creationId xmlns:p14="http://schemas.microsoft.com/office/powerpoint/2010/main" val="351009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ECFE-D511-EAA4-F160-CEBDD0A8D7DF}"/>
              </a:ext>
            </a:extLst>
          </p:cNvPr>
          <p:cNvSpPr>
            <a:spLocks noGrp="1"/>
          </p:cNvSpPr>
          <p:nvPr>
            <p:ph type="title"/>
          </p:nvPr>
        </p:nvSpPr>
        <p:spPr/>
        <p:txBody>
          <a:bodyPr/>
          <a:lstStyle/>
          <a:p>
            <a:r>
              <a:rPr lang="en-US" dirty="0"/>
              <a:t>Fresh Vs Stale Objects In TypeScript</a:t>
            </a:r>
          </a:p>
        </p:txBody>
      </p:sp>
      <p:sp>
        <p:nvSpPr>
          <p:cNvPr id="3" name="Content Placeholder 2">
            <a:extLst>
              <a:ext uri="{FF2B5EF4-FFF2-40B4-BE49-F238E27FC236}">
                <a16:creationId xmlns:a16="http://schemas.microsoft.com/office/drawing/2014/main" id="{68FE115E-A0D6-72E2-A55E-6927CB86BC78}"/>
              </a:ext>
            </a:extLst>
          </p:cNvPr>
          <p:cNvSpPr>
            <a:spLocks noGrp="1"/>
          </p:cNvSpPr>
          <p:nvPr>
            <p:ph idx="1"/>
          </p:nvPr>
        </p:nvSpPr>
        <p:spPr/>
        <p:txBody>
          <a:bodyPr/>
          <a:lstStyle/>
          <a:p>
            <a:r>
              <a:rPr lang="en-US" dirty="0"/>
              <a:t>Freshness (also known as strict object literal checking) helps catch excess or misspelled properties in object literals during type checks.</a:t>
            </a:r>
          </a:p>
          <a:p>
            <a:r>
              <a:rPr lang="en-US" dirty="0"/>
              <a:t>It ensures that object literals adhere to their defined shape.</a:t>
            </a:r>
          </a:p>
          <a:p>
            <a:r>
              <a:rPr lang="en-US" dirty="0"/>
              <a:t>A type can include an index signature to explicitly permit excess properties</a:t>
            </a:r>
          </a:p>
        </p:txBody>
      </p:sp>
    </p:spTree>
    <p:extLst>
      <p:ext uri="{BB962C8B-B14F-4D97-AF65-F5344CB8AC3E}">
        <p14:creationId xmlns:p14="http://schemas.microsoft.com/office/powerpoint/2010/main" val="634003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0C3E-8036-2413-0795-E439238BAB42}"/>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0E10C627-2FD5-2A73-372A-27F53F62B5A1}"/>
              </a:ext>
            </a:extLst>
          </p:cNvPr>
          <p:cNvSpPr>
            <a:spLocks noGrp="1"/>
          </p:cNvSpPr>
          <p:nvPr>
            <p:ph idx="1"/>
          </p:nvPr>
        </p:nvSpPr>
        <p:spPr/>
        <p:txBody>
          <a:bodyPr>
            <a:normAutofit/>
          </a:bodyPr>
          <a:lstStyle/>
          <a:p>
            <a:r>
              <a:rPr lang="en-US" dirty="0"/>
              <a:t>Tuples:</a:t>
            </a:r>
          </a:p>
          <a:p>
            <a:pPr lvl="1"/>
            <a:r>
              <a:rPr lang="en-US" dirty="0"/>
              <a:t>A tuple is an ordered list of elements with fixed types.</a:t>
            </a:r>
          </a:p>
          <a:p>
            <a:pPr lvl="1"/>
            <a:r>
              <a:rPr lang="en-US" dirty="0"/>
              <a:t>It allows you to express an array where each element has a specific type.</a:t>
            </a:r>
          </a:p>
          <a:p>
            <a:pPr lvl="1"/>
            <a:r>
              <a:rPr lang="en-US" dirty="0"/>
              <a:t>Syntax: let </a:t>
            </a:r>
            <a:r>
              <a:rPr lang="en-US" dirty="0" err="1"/>
              <a:t>myTuple</a:t>
            </a:r>
            <a:r>
              <a:rPr lang="en-US" dirty="0"/>
              <a:t>: [string, number] = ["Hello", 42];</a:t>
            </a:r>
          </a:p>
          <a:p>
            <a:pPr lvl="1"/>
            <a:r>
              <a:rPr lang="en-US" dirty="0"/>
              <a:t>In the example above, </a:t>
            </a:r>
            <a:r>
              <a:rPr lang="en-US" dirty="0" err="1"/>
              <a:t>myTuple</a:t>
            </a:r>
            <a:r>
              <a:rPr lang="en-US" dirty="0"/>
              <a:t> is a tuple containing a string followed by a number.</a:t>
            </a:r>
          </a:p>
          <a:p>
            <a:pPr lvl="1"/>
            <a:r>
              <a:rPr lang="en-US" dirty="0"/>
              <a:t>Tuples are useful when you need to represent a fixed-size collection of different types.</a:t>
            </a:r>
          </a:p>
        </p:txBody>
      </p:sp>
    </p:spTree>
    <p:extLst>
      <p:ext uri="{BB962C8B-B14F-4D97-AF65-F5344CB8AC3E}">
        <p14:creationId xmlns:p14="http://schemas.microsoft.com/office/powerpoint/2010/main" val="3976075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F252-0B5D-59DB-9C53-3B84127A85D6}"/>
              </a:ext>
            </a:extLst>
          </p:cNvPr>
          <p:cNvSpPr>
            <a:spLocks noGrp="1"/>
          </p:cNvSpPr>
          <p:nvPr>
            <p:ph type="title"/>
          </p:nvPr>
        </p:nvSpPr>
        <p:spPr/>
        <p:txBody>
          <a:bodyPr/>
          <a:lstStyle/>
          <a:p>
            <a:r>
              <a:rPr lang="en-US" dirty="0"/>
              <a:t>Union?</a:t>
            </a:r>
          </a:p>
        </p:txBody>
      </p:sp>
      <p:sp>
        <p:nvSpPr>
          <p:cNvPr id="3" name="Content Placeholder 2">
            <a:extLst>
              <a:ext uri="{FF2B5EF4-FFF2-40B4-BE49-F238E27FC236}">
                <a16:creationId xmlns:a16="http://schemas.microsoft.com/office/drawing/2014/main" id="{F9D1C0D7-084F-1A62-07A2-450D47B27DFE}"/>
              </a:ext>
            </a:extLst>
          </p:cNvPr>
          <p:cNvSpPr>
            <a:spLocks noGrp="1"/>
          </p:cNvSpPr>
          <p:nvPr>
            <p:ph idx="1"/>
          </p:nvPr>
        </p:nvSpPr>
        <p:spPr/>
        <p:txBody>
          <a:bodyPr>
            <a:normAutofit/>
          </a:bodyPr>
          <a:lstStyle/>
          <a:p>
            <a:r>
              <a:rPr lang="en-US" dirty="0"/>
              <a:t>Union Types:</a:t>
            </a:r>
          </a:p>
          <a:p>
            <a:pPr lvl="1"/>
            <a:r>
              <a:rPr lang="en-US" dirty="0"/>
              <a:t>Union types allow you to declare a type that can be one of several types.</a:t>
            </a:r>
          </a:p>
          <a:p>
            <a:pPr lvl="1"/>
            <a:r>
              <a:rPr lang="en-US" dirty="0"/>
              <a:t>Syntax: type </a:t>
            </a:r>
            <a:r>
              <a:rPr lang="en-US" dirty="0" err="1"/>
              <a:t>MyType</a:t>
            </a:r>
            <a:r>
              <a:rPr lang="en-US" dirty="0"/>
              <a:t> = string | number | </a:t>
            </a:r>
            <a:r>
              <a:rPr lang="en-US" dirty="0" err="1"/>
              <a:t>boolean</a:t>
            </a:r>
            <a:r>
              <a:rPr lang="en-US" dirty="0"/>
              <a:t>;</a:t>
            </a:r>
          </a:p>
          <a:p>
            <a:pPr lvl="1"/>
            <a:r>
              <a:rPr lang="en-US" dirty="0"/>
              <a:t>In the example above, </a:t>
            </a:r>
            <a:r>
              <a:rPr lang="en-US" dirty="0" err="1"/>
              <a:t>MyType</a:t>
            </a:r>
            <a:r>
              <a:rPr lang="en-US" dirty="0"/>
              <a:t> can be either a string, a number, or a </a:t>
            </a:r>
            <a:r>
              <a:rPr lang="en-US" dirty="0" err="1"/>
              <a:t>boolean</a:t>
            </a:r>
            <a:r>
              <a:rPr lang="en-US" dirty="0"/>
              <a:t>.</a:t>
            </a:r>
          </a:p>
          <a:p>
            <a:pPr lvl="1"/>
            <a:r>
              <a:rPr lang="en-US" dirty="0"/>
              <a:t>Useful for scenarios where a value can have multiple possible types (e.g., a function parameter that accepts either a string or a number).</a:t>
            </a:r>
          </a:p>
          <a:p>
            <a:endParaRPr lang="en-US" dirty="0"/>
          </a:p>
        </p:txBody>
      </p:sp>
    </p:spTree>
    <p:extLst>
      <p:ext uri="{BB962C8B-B14F-4D97-AF65-F5344CB8AC3E}">
        <p14:creationId xmlns:p14="http://schemas.microsoft.com/office/powerpoint/2010/main" val="1073084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516</TotalTime>
  <Words>669</Words>
  <Application>Microsoft Office PowerPoint</Application>
  <PresentationFormat>Widescreen</PresentationFormat>
  <Paragraphs>71</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Century Gothic</vt:lpstr>
      <vt:lpstr>SegoeUIVariable</vt:lpstr>
      <vt:lpstr>Wingdings 3</vt:lpstr>
      <vt:lpstr>Ion Boardroom</vt:lpstr>
      <vt:lpstr>TypeScript Advanced Concepts</vt:lpstr>
      <vt:lpstr>Some Advance TypeScript Concepts</vt:lpstr>
      <vt:lpstr>Types Vs Interface</vt:lpstr>
      <vt:lpstr>Use Case for Types</vt:lpstr>
      <vt:lpstr>Use Case for Interfaces</vt:lpstr>
      <vt:lpstr>Difference and Similarities in Types and Interfaces</vt:lpstr>
      <vt:lpstr>Fresh Vs Stale Objects In TypeScript</vt:lpstr>
      <vt:lpstr>Tuples?</vt:lpstr>
      <vt:lpstr>Union?</vt:lpstr>
      <vt:lpstr>Intersection?</vt:lpstr>
      <vt:lpstr>GitHub Repositories to Follow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Flow Control</dc:title>
  <dc:creator>Faisal Khan</dc:creator>
  <cp:lastModifiedBy>Faisal Khan</cp:lastModifiedBy>
  <cp:revision>21</cp:revision>
  <dcterms:created xsi:type="dcterms:W3CDTF">2024-02-27T18:20:33Z</dcterms:created>
  <dcterms:modified xsi:type="dcterms:W3CDTF">2024-05-11T09:22:29Z</dcterms:modified>
</cp:coreProperties>
</file>