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1" r:id="rId18"/>
    <p:sldId id="300" r:id="rId19"/>
    <p:sldId id="302" r:id="rId20"/>
    <p:sldId id="303" r:id="rId21"/>
    <p:sldId id="304" r:id="rId22"/>
    <p:sldId id="305" r:id="rId23"/>
    <p:sldId id="306" r:id="rId24"/>
    <p:sldId id="307" r:id="rId25"/>
    <p:sldId id="308" r:id="rId26"/>
    <p:sldId id="309" r:id="rId27"/>
    <p:sldId id="310"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39218" autoAdjust="0"/>
  </p:normalViewPr>
  <p:slideViewPr>
    <p:cSldViewPr snapToGrid="0">
      <p:cViewPr varScale="1">
        <p:scale>
          <a:sx n="49" d="100"/>
          <a:sy n="49" d="100"/>
        </p:scale>
        <p:origin x="1776" y="54"/>
      </p:cViewPr>
      <p:guideLst/>
    </p:cSldViewPr>
  </p:slideViewPr>
  <p:notesTextViewPr>
    <p:cViewPr>
      <p:scale>
        <a:sx n="1" d="1"/>
        <a:sy n="1" d="1"/>
      </p:scale>
      <p:origin x="0" y="-40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95E4A-F2A4-40FF-AB17-B7CFCA739002}"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1286C-D7BE-4EE7-A89D-4585CE6C66FB}" type="slidenum">
              <a:rPr lang="en-US" smtClean="0"/>
              <a:t>‹#›</a:t>
            </a:fld>
            <a:endParaRPr lang="en-US"/>
          </a:p>
        </p:txBody>
      </p:sp>
    </p:spTree>
    <p:extLst>
      <p:ext uri="{BB962C8B-B14F-4D97-AF65-F5344CB8AC3E}">
        <p14:creationId xmlns:p14="http://schemas.microsoft.com/office/powerpoint/2010/main" val="33521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Imagine you have a box of toys and you want to pick up each toy one by one and put it away. Instead of writing the instructions to pick up a toy, put it away, pick up another toy, put it away, and so on, many times, we can use a loop. The loop will keep repeating the instructions to pick up a toy and put it away until there are no more toys left.</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2</a:t>
            </a:fld>
            <a:endParaRPr lang="en-US"/>
          </a:p>
        </p:txBody>
      </p:sp>
    </p:spTree>
    <p:extLst>
      <p:ext uri="{BB962C8B-B14F-4D97-AF65-F5344CB8AC3E}">
        <p14:creationId xmlns:p14="http://schemas.microsoft.com/office/powerpoint/2010/main" val="3004987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Google Sans"/>
              </a:rPr>
              <a:t>Do-while loops are beneficial when you need a specific action to happen at least once at the beginning. For example, prompting a user for input and ensuring they enter a valid value might require a do-while loop. They can also be useful in certain situations where you need the loop to execute at least once to set up the condition for the while part.</a:t>
            </a:r>
          </a:p>
          <a:p>
            <a:br>
              <a:rPr lang="en-US" dirty="0"/>
            </a:b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13</a:t>
            </a:fld>
            <a:endParaRPr lang="en-US"/>
          </a:p>
        </p:txBody>
      </p:sp>
    </p:spTree>
    <p:extLst>
      <p:ext uri="{BB962C8B-B14F-4D97-AF65-F5344CB8AC3E}">
        <p14:creationId xmlns:p14="http://schemas.microsoft.com/office/powerpoint/2010/main" val="1710825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3E3E3"/>
                </a:solidFill>
                <a:effectLst/>
                <a:latin typeface="Google Sans"/>
              </a:rPr>
              <a:t>Guaranteed Execution:</a:t>
            </a:r>
            <a:r>
              <a:rPr lang="en-US" b="0" i="0" dirty="0">
                <a:solidFill>
                  <a:srgbClr val="E3E3E3"/>
                </a:solidFill>
                <a:effectLst/>
                <a:latin typeface="Google Sans"/>
              </a:rPr>
              <a:t> The loop starts by executing the code block within the loop regardless of the condition. This ensures the code runs at least once.</a:t>
            </a:r>
          </a:p>
          <a:p>
            <a:pPr algn="l">
              <a:buFont typeface="+mj-lt"/>
              <a:buAutoNum type="arabicPeriod"/>
            </a:pPr>
            <a:r>
              <a:rPr lang="en-US" b="1" i="0" dirty="0">
                <a:solidFill>
                  <a:srgbClr val="E3E3E3"/>
                </a:solidFill>
                <a:effectLst/>
                <a:latin typeface="Google Sans"/>
              </a:rPr>
              <a:t>Condition Check:</a:t>
            </a:r>
            <a:r>
              <a:rPr lang="en-US" b="0" i="0" dirty="0">
                <a:solidFill>
                  <a:srgbClr val="E3E3E3"/>
                </a:solidFill>
                <a:effectLst/>
                <a:latin typeface="Google Sans"/>
              </a:rPr>
              <a:t> After the code executes, the loop checks a condition. Similar to a while loop, this condition determines if the loop repeats.</a:t>
            </a:r>
          </a:p>
          <a:p>
            <a:pPr algn="l">
              <a:buFont typeface="+mj-lt"/>
              <a:buAutoNum type="arabicPeriod"/>
            </a:pPr>
            <a:r>
              <a:rPr lang="en-US" b="1" i="0" dirty="0">
                <a:solidFill>
                  <a:srgbClr val="E3E3E3"/>
                </a:solidFill>
                <a:effectLst/>
                <a:latin typeface="Google Sans"/>
              </a:rPr>
              <a:t>Looping Back:</a:t>
            </a:r>
            <a:r>
              <a:rPr lang="en-US" b="0" i="0" dirty="0">
                <a:solidFill>
                  <a:srgbClr val="E3E3E3"/>
                </a:solidFill>
                <a:effectLst/>
                <a:latin typeface="Google Sans"/>
              </a:rPr>
              <a:t> If the condition is true, the loop goes back to step 1 and executes the code block again. This creates a cycle.</a:t>
            </a:r>
          </a:p>
          <a:p>
            <a:pPr algn="l">
              <a:buFont typeface="+mj-lt"/>
              <a:buAutoNum type="arabicPeriod"/>
            </a:pPr>
            <a:r>
              <a:rPr lang="en-US" b="1" i="0" dirty="0">
                <a:solidFill>
                  <a:srgbClr val="E3E3E3"/>
                </a:solidFill>
                <a:effectLst/>
                <a:latin typeface="Google Sans"/>
              </a:rPr>
              <a:t>Stopping the Loop:</a:t>
            </a:r>
            <a:r>
              <a:rPr lang="en-US" b="0" i="0" dirty="0">
                <a:solidFill>
                  <a:srgbClr val="E3E3E3"/>
                </a:solidFill>
                <a:effectLst/>
                <a:latin typeface="Google Sans"/>
              </a:rPr>
              <a:t> The loop keeps repeating this cycle as long as the condition is true. Once the condition becomes false, the loop stops iterating, and the program moves on to the code after the loop.</a:t>
            </a:r>
          </a:p>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14</a:t>
            </a:fld>
            <a:endParaRPr lang="en-US"/>
          </a:p>
        </p:txBody>
      </p:sp>
    </p:spTree>
    <p:extLst>
      <p:ext uri="{BB962C8B-B14F-4D97-AF65-F5344CB8AC3E}">
        <p14:creationId xmlns:p14="http://schemas.microsoft.com/office/powerpoint/2010/main" val="3899613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mj-lt"/>
              <a:buNone/>
            </a:pPr>
            <a:r>
              <a:rPr lang="en-US" b="0" i="0" dirty="0">
                <a:solidFill>
                  <a:srgbClr val="E3E3E3"/>
                </a:solidFill>
                <a:effectLst/>
                <a:latin typeface="Google Sans"/>
              </a:rPr>
              <a:t>Do-While loops follow a specific structure. We start with </a:t>
            </a:r>
            <a:r>
              <a:rPr lang="en-US" dirty="0"/>
              <a:t>do</a:t>
            </a:r>
            <a:r>
              <a:rPr lang="en-US" b="0" i="0" dirty="0">
                <a:solidFill>
                  <a:srgbClr val="E3E3E3"/>
                </a:solidFill>
                <a:effectLst/>
                <a:latin typeface="Google Sans"/>
              </a:rPr>
              <a:t>, followed by the code block to be repeated. Then comes the </a:t>
            </a:r>
            <a:r>
              <a:rPr lang="en-US" dirty="0"/>
              <a:t>while</a:t>
            </a:r>
            <a:r>
              <a:rPr lang="en-US" b="0" i="0" dirty="0">
                <a:solidFill>
                  <a:srgbClr val="E3E3E3"/>
                </a:solidFill>
                <a:effectLst/>
                <a:latin typeface="Google Sans"/>
              </a:rPr>
              <a:t> keyword introducing the condition. The key point is that the code executes at least once regardless of the initial condition. The loop continues as long as the condition remains true.</a:t>
            </a:r>
          </a:p>
          <a:p>
            <a:pPr marL="228600" indent="-228600" algn="l">
              <a:buFont typeface="+mj-lt"/>
              <a:buAutoNum type="arabicPeriod"/>
            </a:pPr>
            <a:endParaRPr lang="en-US" b="0" i="0" dirty="0">
              <a:solidFill>
                <a:srgbClr val="E3E3E3"/>
              </a:solidFill>
              <a:effectLst/>
              <a:latin typeface="Google Sans"/>
            </a:endParaRPr>
          </a:p>
          <a:p>
            <a:pPr marL="228600" indent="-228600" algn="l">
              <a:buFont typeface="+mj-lt"/>
              <a:buAutoNum type="arabicPeriod"/>
            </a:pPr>
            <a:r>
              <a:rPr lang="en-US" b="0" i="0" dirty="0">
                <a:solidFill>
                  <a:srgbClr val="E3E3E3"/>
                </a:solidFill>
                <a:effectLst/>
                <a:latin typeface="Google Sans"/>
              </a:rPr>
              <a:t>The do keyword initiates the loop.</a:t>
            </a:r>
          </a:p>
          <a:p>
            <a:pPr marL="228600" indent="-228600" algn="l">
              <a:buFont typeface="+mj-lt"/>
              <a:buAutoNum type="arabicPeriod"/>
            </a:pPr>
            <a:r>
              <a:rPr lang="en-US" b="0" i="0" dirty="0">
                <a:solidFill>
                  <a:srgbClr val="E3E3E3"/>
                </a:solidFill>
                <a:effectLst/>
                <a:latin typeface="Google Sans"/>
              </a:rPr>
              <a:t>The code block containing the instructions to be repeated follows the do keyword.</a:t>
            </a:r>
          </a:p>
          <a:p>
            <a:pPr marL="228600" indent="-228600" algn="l">
              <a:buFont typeface="+mj-lt"/>
              <a:buAutoNum type="arabicPeriod"/>
            </a:pPr>
            <a:r>
              <a:rPr lang="en-US" b="0" i="0" dirty="0">
                <a:solidFill>
                  <a:srgbClr val="E3E3E3"/>
                </a:solidFill>
                <a:effectLst/>
                <a:latin typeface="Google Sans"/>
              </a:rPr>
              <a:t>The while keyword introduces the loop's condition.</a:t>
            </a:r>
          </a:p>
          <a:p>
            <a:pPr marL="228600" indent="-228600" algn="l">
              <a:buFont typeface="+mj-lt"/>
              <a:buAutoNum type="arabicPeriod"/>
            </a:pPr>
            <a:r>
              <a:rPr lang="en-US" b="0" i="0" dirty="0">
                <a:solidFill>
                  <a:srgbClr val="E3E3E3"/>
                </a:solidFill>
                <a:effectLst/>
                <a:latin typeface="Google Sans"/>
              </a:rPr>
              <a:t>The code inside the block executes at least once.</a:t>
            </a:r>
          </a:p>
          <a:p>
            <a:pPr marL="228600" indent="-228600" algn="l">
              <a:buFont typeface="+mj-lt"/>
              <a:buAutoNum type="arabicPeriod"/>
            </a:pPr>
            <a:r>
              <a:rPr lang="en-US" b="0" i="0" dirty="0">
                <a:solidFill>
                  <a:srgbClr val="E3E3E3"/>
                </a:solidFill>
                <a:effectLst/>
                <a:latin typeface="Google Sans"/>
              </a:rPr>
              <a:t>After each execution, the condition is checked.</a:t>
            </a:r>
          </a:p>
          <a:p>
            <a:pPr marL="228600" indent="-228600" algn="l">
              <a:buFont typeface="+mj-lt"/>
              <a:buAutoNum type="arabicPeriod"/>
            </a:pPr>
            <a:r>
              <a:rPr lang="en-US" b="0" i="0" dirty="0">
                <a:solidFill>
                  <a:srgbClr val="E3E3E3"/>
                </a:solidFill>
                <a:effectLst/>
                <a:latin typeface="Google Sans"/>
              </a:rPr>
              <a:t>If the condition is true, the loop repeats.</a:t>
            </a:r>
          </a:p>
          <a:p>
            <a:pPr marL="228600" indent="-228600" algn="l">
              <a:buFont typeface="+mj-lt"/>
              <a:buAutoNum type="arabicPeriod"/>
            </a:pPr>
            <a:r>
              <a:rPr lang="en-US" b="0" i="0" dirty="0">
                <a:solidFill>
                  <a:srgbClr val="E3E3E3"/>
                </a:solidFill>
                <a:effectLst/>
                <a:latin typeface="Google Sans"/>
              </a:rPr>
              <a:t>If the condition is false, the loop terminates.</a:t>
            </a:r>
          </a:p>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15</a:t>
            </a:fld>
            <a:endParaRPr lang="en-US"/>
          </a:p>
        </p:txBody>
      </p:sp>
    </p:spTree>
    <p:extLst>
      <p:ext uri="{BB962C8B-B14F-4D97-AF65-F5344CB8AC3E}">
        <p14:creationId xmlns:p14="http://schemas.microsoft.com/office/powerpoint/2010/main" val="2789728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This TypeScript code demonstrates a Do-While loop. We initialize a counter variable </a:t>
            </a:r>
            <a:r>
              <a:rPr lang="en-US" dirty="0"/>
              <a:t>count</a:t>
            </a:r>
            <a:r>
              <a:rPr lang="en-US" b="0" i="0" dirty="0">
                <a:solidFill>
                  <a:srgbClr val="E3E3E3"/>
                </a:solidFill>
                <a:effectLst/>
                <a:latin typeface="Google Sans"/>
              </a:rPr>
              <a:t> to 1. The </a:t>
            </a:r>
            <a:r>
              <a:rPr lang="en-US" dirty="0"/>
              <a:t>do</a:t>
            </a:r>
            <a:r>
              <a:rPr lang="en-US" b="0" i="0" dirty="0">
                <a:solidFill>
                  <a:srgbClr val="E3E3E3"/>
                </a:solidFill>
                <a:effectLst/>
                <a:latin typeface="Google Sans"/>
              </a:rPr>
              <a:t> block prints the current value of </a:t>
            </a:r>
            <a:r>
              <a:rPr lang="en-US" dirty="0"/>
              <a:t>count</a:t>
            </a:r>
            <a:r>
              <a:rPr lang="en-US" b="0" i="0" dirty="0">
                <a:solidFill>
                  <a:srgbClr val="E3E3E3"/>
                </a:solidFill>
                <a:effectLst/>
                <a:latin typeface="Google Sans"/>
              </a:rPr>
              <a:t>. Then, we increment </a:t>
            </a:r>
            <a:r>
              <a:rPr lang="en-US" dirty="0"/>
              <a:t>count</a:t>
            </a:r>
            <a:r>
              <a:rPr lang="en-US" b="0" i="0" dirty="0">
                <a:solidFill>
                  <a:srgbClr val="E3E3E3"/>
                </a:solidFill>
                <a:effectLst/>
                <a:latin typeface="Google Sans"/>
              </a:rPr>
              <a:t> to ensure the condition eventually becomes false. The </a:t>
            </a:r>
            <a:r>
              <a:rPr lang="en-US" dirty="0"/>
              <a:t>while</a:t>
            </a:r>
            <a:r>
              <a:rPr lang="en-US" b="0" i="0" dirty="0">
                <a:solidFill>
                  <a:srgbClr val="E3E3E3"/>
                </a:solidFill>
                <a:effectLst/>
                <a:latin typeface="Google Sans"/>
              </a:rPr>
              <a:t> loop checks if `count is still less than or equal to 5. Once it hit 5, The loop terminates.</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16</a:t>
            </a:fld>
            <a:endParaRPr lang="en-US"/>
          </a:p>
        </p:txBody>
      </p:sp>
    </p:spTree>
    <p:extLst>
      <p:ext uri="{BB962C8B-B14F-4D97-AF65-F5344CB8AC3E}">
        <p14:creationId xmlns:p14="http://schemas.microsoft.com/office/powerpoint/2010/main" val="1573070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Modules offer several advantages. They organize code into logical units, making it easier to understand and maintain. By creating reusable modules, you can save time and effort by using the same code in multiple places. Additionally, modules help prevent naming conflicts by keeping variables and functions within their own scope.</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18</a:t>
            </a:fld>
            <a:endParaRPr lang="en-US"/>
          </a:p>
        </p:txBody>
      </p:sp>
    </p:spTree>
    <p:extLst>
      <p:ext uri="{BB962C8B-B14F-4D97-AF65-F5344CB8AC3E}">
        <p14:creationId xmlns:p14="http://schemas.microsoft.com/office/powerpoint/2010/main" val="710275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The </a:t>
            </a:r>
            <a:r>
              <a:rPr lang="en-US" dirty="0"/>
              <a:t>export</a:t>
            </a:r>
            <a:r>
              <a:rPr lang="en-US" b="0" i="0" dirty="0">
                <a:solidFill>
                  <a:srgbClr val="E3E3E3"/>
                </a:solidFill>
                <a:effectLst/>
                <a:latin typeface="Google Sans"/>
              </a:rPr>
              <a:t> keyword is key. It allows you to control which parts of your code are usable from other parts of your application. You can choose to export specific functions, variables, or classes</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19</a:t>
            </a:fld>
            <a:endParaRPr lang="en-US"/>
          </a:p>
        </p:txBody>
      </p:sp>
    </p:spTree>
    <p:extLst>
      <p:ext uri="{BB962C8B-B14F-4D97-AF65-F5344CB8AC3E}">
        <p14:creationId xmlns:p14="http://schemas.microsoft.com/office/powerpoint/2010/main" val="2602580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This example demonstrates creating a simple math module named </a:t>
            </a:r>
            <a:r>
              <a:rPr lang="en-US" dirty="0" err="1"/>
              <a:t>math.ts</a:t>
            </a:r>
            <a:r>
              <a:rPr lang="en-US" b="0" i="0" dirty="0">
                <a:solidFill>
                  <a:srgbClr val="E3E3E3"/>
                </a:solidFill>
                <a:effectLst/>
                <a:latin typeface="Google Sans"/>
              </a:rPr>
              <a:t>. We use the </a:t>
            </a:r>
            <a:r>
              <a:rPr lang="en-US" dirty="0"/>
              <a:t>export</a:t>
            </a:r>
            <a:r>
              <a:rPr lang="en-US" b="0" i="0" dirty="0">
                <a:solidFill>
                  <a:srgbClr val="E3E3E3"/>
                </a:solidFill>
                <a:effectLst/>
                <a:latin typeface="Google Sans"/>
              </a:rPr>
              <a:t> keyword to make the </a:t>
            </a:r>
            <a:r>
              <a:rPr lang="en-US" dirty="0"/>
              <a:t>add</a:t>
            </a:r>
            <a:r>
              <a:rPr lang="en-US" b="0" i="0" dirty="0">
                <a:solidFill>
                  <a:srgbClr val="E3E3E3"/>
                </a:solidFill>
                <a:effectLst/>
                <a:latin typeface="Google Sans"/>
              </a:rPr>
              <a:t> and </a:t>
            </a:r>
            <a:r>
              <a:rPr lang="en-US" dirty="0"/>
              <a:t>subtract</a:t>
            </a:r>
            <a:r>
              <a:rPr lang="en-US" b="0" i="0" dirty="0">
                <a:solidFill>
                  <a:srgbClr val="E3E3E3"/>
                </a:solidFill>
                <a:effectLst/>
                <a:latin typeface="Google Sans"/>
              </a:rPr>
              <a:t> functions publicly accessible. These functions can now be imported and used in other parts of our TypeScript code.</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20</a:t>
            </a:fld>
            <a:endParaRPr lang="en-US"/>
          </a:p>
        </p:txBody>
      </p:sp>
    </p:spTree>
    <p:extLst>
      <p:ext uri="{BB962C8B-B14F-4D97-AF65-F5344CB8AC3E}">
        <p14:creationId xmlns:p14="http://schemas.microsoft.com/office/powerpoint/2010/main" val="2198292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Here's an example of how to import the </a:t>
            </a:r>
            <a:r>
              <a:rPr lang="en-US" dirty="0"/>
              <a:t>math</a:t>
            </a:r>
            <a:r>
              <a:rPr lang="en-US" b="0" i="0" dirty="0">
                <a:solidFill>
                  <a:srgbClr val="E3E3E3"/>
                </a:solidFill>
                <a:effectLst/>
                <a:latin typeface="Google Sans"/>
              </a:rPr>
              <a:t> module into another TypeScript file named </a:t>
            </a:r>
            <a:r>
              <a:rPr lang="en-US" dirty="0" err="1"/>
              <a:t>main.ts</a:t>
            </a:r>
            <a:r>
              <a:rPr lang="en-US" b="0" i="0" dirty="0">
                <a:solidFill>
                  <a:srgbClr val="E3E3E3"/>
                </a:solidFill>
                <a:effectLst/>
                <a:latin typeface="Google Sans"/>
              </a:rPr>
              <a:t>. We use </a:t>
            </a:r>
            <a:r>
              <a:rPr lang="en-US" b="0" i="0" dirty="0" err="1">
                <a:solidFill>
                  <a:srgbClr val="E3E3E3"/>
                </a:solidFill>
                <a:effectLst/>
                <a:latin typeface="Google Sans"/>
              </a:rPr>
              <a:t>destructuring</a:t>
            </a:r>
            <a:r>
              <a:rPr lang="en-US" b="0" i="0" dirty="0">
                <a:solidFill>
                  <a:srgbClr val="E3E3E3"/>
                </a:solidFill>
                <a:effectLst/>
                <a:latin typeface="Google Sans"/>
              </a:rPr>
              <a:t> to import only the </a:t>
            </a:r>
            <a:r>
              <a:rPr lang="en-US" dirty="0"/>
              <a:t>add</a:t>
            </a:r>
            <a:r>
              <a:rPr lang="en-US" b="0" i="0" dirty="0">
                <a:solidFill>
                  <a:srgbClr val="E3E3E3"/>
                </a:solidFill>
                <a:effectLst/>
                <a:latin typeface="Google Sans"/>
              </a:rPr>
              <a:t> and </a:t>
            </a:r>
            <a:r>
              <a:rPr lang="en-US" dirty="0"/>
              <a:t>subtract</a:t>
            </a:r>
            <a:r>
              <a:rPr lang="en-US" b="0" i="0" dirty="0">
                <a:solidFill>
                  <a:srgbClr val="E3E3E3"/>
                </a:solidFill>
                <a:effectLst/>
                <a:latin typeface="Google Sans"/>
              </a:rPr>
              <a:t> functions from the </a:t>
            </a:r>
            <a:r>
              <a:rPr lang="en-US" dirty="0"/>
              <a:t>math</a:t>
            </a:r>
            <a:r>
              <a:rPr lang="en-US" b="0" i="0" dirty="0">
                <a:solidFill>
                  <a:srgbClr val="E3E3E3"/>
                </a:solidFill>
                <a:effectLst/>
                <a:latin typeface="Google Sans"/>
              </a:rPr>
              <a:t> module. Now we can call these imported functions within the </a:t>
            </a:r>
            <a:r>
              <a:rPr lang="en-US" dirty="0" err="1"/>
              <a:t>main.ts</a:t>
            </a:r>
            <a:r>
              <a:rPr lang="en-US" b="0" i="0" dirty="0">
                <a:solidFill>
                  <a:srgbClr val="E3E3E3"/>
                </a:solidFill>
                <a:effectLst/>
                <a:latin typeface="Google Sans"/>
              </a:rPr>
              <a:t> file.</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22</a:t>
            </a:fld>
            <a:endParaRPr lang="en-US"/>
          </a:p>
        </p:txBody>
      </p:sp>
    </p:spTree>
    <p:extLst>
      <p:ext uri="{BB962C8B-B14F-4D97-AF65-F5344CB8AC3E}">
        <p14:creationId xmlns:p14="http://schemas.microsoft.com/office/powerpoint/2010/main" val="3248416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Google Sans"/>
              </a:rPr>
              <a:t>Chalk injects personality into your command-line apps. It lets you colorize text, make it bold, or even create underlined messages, all within your TypeScript code.</a:t>
            </a:r>
          </a:p>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24</a:t>
            </a:fld>
            <a:endParaRPr lang="en-US"/>
          </a:p>
        </p:txBody>
      </p:sp>
    </p:spTree>
    <p:extLst>
      <p:ext uri="{BB962C8B-B14F-4D97-AF65-F5344CB8AC3E}">
        <p14:creationId xmlns:p14="http://schemas.microsoft.com/office/powerpoint/2010/main" val="1106614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3E3E3"/>
                </a:solidFill>
                <a:effectLst/>
                <a:latin typeface="Google Sans"/>
              </a:rPr>
              <a:t>Understanding the Code</a:t>
            </a:r>
            <a:endParaRPr lang="en-US" b="0" i="0" dirty="0">
              <a:solidFill>
                <a:srgbClr val="E3E3E3"/>
              </a:solidFill>
              <a:effectLst/>
              <a:latin typeface="Google Sans"/>
            </a:endParaRPr>
          </a:p>
          <a:p>
            <a:pPr marL="228600" indent="-228600" algn="l">
              <a:buFont typeface="+mj-lt"/>
              <a:buAutoNum type="arabicPeriod"/>
            </a:pPr>
            <a:r>
              <a:rPr lang="en-US" b="1" i="0" dirty="0">
                <a:solidFill>
                  <a:srgbClr val="E3E3E3"/>
                </a:solidFill>
                <a:effectLst/>
                <a:latin typeface="Google Sans"/>
              </a:rPr>
              <a:t>Importing Chalk:</a:t>
            </a:r>
          </a:p>
          <a:p>
            <a:pPr marL="685800" lvl="1" indent="-228600" algn="l">
              <a:buFont typeface="+mj-lt"/>
              <a:buAutoNum type="arabicPeriod"/>
            </a:pPr>
            <a:r>
              <a:rPr lang="en-US" b="0" i="0" dirty="0">
                <a:solidFill>
                  <a:srgbClr val="E3E3E3"/>
                </a:solidFill>
                <a:effectLst/>
                <a:latin typeface="Google Sans"/>
              </a:rPr>
              <a:t>import chalk from 'chalk’; </a:t>
            </a:r>
          </a:p>
          <a:p>
            <a:pPr marL="685800" lvl="1" indent="-228600" algn="l">
              <a:buFont typeface="+mj-lt"/>
              <a:buAutoNum type="arabicPeriod"/>
            </a:pPr>
            <a:r>
              <a:rPr lang="en-US" b="0" i="0" dirty="0">
                <a:solidFill>
                  <a:srgbClr val="E3E3E3"/>
                </a:solidFill>
                <a:effectLst/>
                <a:latin typeface="Google Sans"/>
              </a:rPr>
              <a:t>This line imports the chalk module into your TypeScript project. This module is essential for adding colors and styles to your console output.</a:t>
            </a:r>
            <a:endParaRPr lang="en-US" b="1" i="0" dirty="0">
              <a:solidFill>
                <a:srgbClr val="E3E3E3"/>
              </a:solidFill>
              <a:effectLst/>
              <a:latin typeface="Google Sans"/>
            </a:endParaRPr>
          </a:p>
          <a:p>
            <a:pPr marL="228600" indent="-228600" algn="l">
              <a:buFont typeface="+mj-lt"/>
              <a:buAutoNum type="arabicPeriod"/>
            </a:pPr>
            <a:r>
              <a:rPr lang="en-US" b="1" i="0" dirty="0">
                <a:solidFill>
                  <a:srgbClr val="E3E3E3"/>
                </a:solidFill>
                <a:effectLst/>
                <a:latin typeface="Google Sans"/>
              </a:rPr>
              <a:t>Colorizing Output using Chalk:</a:t>
            </a:r>
          </a:p>
          <a:p>
            <a:pPr marL="685800" lvl="1" indent="-228600" algn="l">
              <a:buFont typeface="+mj-lt"/>
              <a:buAutoNum type="arabicPeriod"/>
            </a:pPr>
            <a:r>
              <a:rPr lang="en-US" b="0" i="0" dirty="0">
                <a:solidFill>
                  <a:srgbClr val="E3E3E3"/>
                </a:solidFill>
                <a:effectLst/>
                <a:latin typeface="Google Sans"/>
              </a:rPr>
              <a:t>console.log(</a:t>
            </a:r>
            <a:r>
              <a:rPr lang="en-US" b="0" i="0" dirty="0" err="1">
                <a:solidFill>
                  <a:srgbClr val="E3E3E3"/>
                </a:solidFill>
                <a:effectLst/>
                <a:latin typeface="Google Sans"/>
              </a:rPr>
              <a:t>chalk.green</a:t>
            </a:r>
            <a:r>
              <a:rPr lang="en-US" b="0" i="0" dirty="0">
                <a:solidFill>
                  <a:srgbClr val="E3E3E3"/>
                </a:solidFill>
                <a:effectLst/>
                <a:latin typeface="Google Sans"/>
              </a:rPr>
              <a:t>('Success!’));</a:t>
            </a:r>
          </a:p>
          <a:p>
            <a:pPr marL="685800" lvl="1" indent="-228600" algn="l">
              <a:buFont typeface="+mj-lt"/>
              <a:buAutoNum type="arabicPeriod"/>
            </a:pPr>
            <a:r>
              <a:rPr lang="en-US" b="0" i="0" dirty="0">
                <a:solidFill>
                  <a:srgbClr val="E3E3E3"/>
                </a:solidFill>
                <a:effectLst/>
                <a:latin typeface="Google Sans"/>
              </a:rPr>
              <a:t> console.log(</a:t>
            </a:r>
            <a:r>
              <a:rPr lang="en-US" b="0" i="0" dirty="0" err="1">
                <a:solidFill>
                  <a:srgbClr val="E3E3E3"/>
                </a:solidFill>
                <a:effectLst/>
                <a:latin typeface="Google Sans"/>
              </a:rPr>
              <a:t>chalk.red.bold</a:t>
            </a:r>
            <a:r>
              <a:rPr lang="en-US" b="0" i="0" dirty="0">
                <a:solidFill>
                  <a:srgbClr val="E3E3E3"/>
                </a:solidFill>
                <a:effectLst/>
                <a:latin typeface="Google Sans"/>
              </a:rPr>
              <a:t>('Error: An unexpected issue occurred.')); </a:t>
            </a:r>
          </a:p>
          <a:p>
            <a:pPr marL="685800" lvl="1" indent="-228600" algn="l">
              <a:buFont typeface="+mj-lt"/>
              <a:buAutoNum type="arabicPeriod"/>
            </a:pPr>
            <a:r>
              <a:rPr lang="en-US" b="1" i="0" dirty="0">
                <a:solidFill>
                  <a:srgbClr val="E3E3E3"/>
                </a:solidFill>
                <a:effectLst/>
                <a:latin typeface="Google Sans"/>
              </a:rPr>
              <a:t>console.log(...):</a:t>
            </a:r>
            <a:r>
              <a:rPr lang="en-US" b="0" i="0" dirty="0">
                <a:solidFill>
                  <a:srgbClr val="E3E3E3"/>
                </a:solidFill>
                <a:effectLst/>
                <a:latin typeface="Google Sans"/>
              </a:rPr>
              <a:t> The standard method for logging output to the console.</a:t>
            </a:r>
          </a:p>
          <a:p>
            <a:pPr marL="228600" lvl="0" indent="-228600" algn="l">
              <a:buFont typeface="+mj-lt"/>
              <a:buAutoNum type="arabicPeriod"/>
            </a:pPr>
            <a:r>
              <a:rPr lang="en-US" b="1" i="0" dirty="0" err="1">
                <a:solidFill>
                  <a:srgbClr val="E3E3E3"/>
                </a:solidFill>
                <a:effectLst/>
                <a:latin typeface="Google Sans"/>
              </a:rPr>
              <a:t>chalk.green</a:t>
            </a:r>
            <a:r>
              <a:rPr lang="en-US" b="1" i="0" dirty="0">
                <a:solidFill>
                  <a:srgbClr val="E3E3E3"/>
                </a:solidFill>
                <a:effectLst/>
                <a:latin typeface="Google Sans"/>
              </a:rPr>
              <a:t>(...):</a:t>
            </a:r>
          </a:p>
          <a:p>
            <a:pPr marL="685800" lvl="1" indent="-228600" algn="l">
              <a:buFont typeface="+mj-lt"/>
              <a:buAutoNum type="arabicPeriod"/>
            </a:pPr>
            <a:r>
              <a:rPr lang="en-US" b="0" i="0" dirty="0">
                <a:solidFill>
                  <a:srgbClr val="E3E3E3"/>
                </a:solidFill>
                <a:effectLst/>
                <a:latin typeface="Google Sans"/>
              </a:rPr>
              <a:t>chalk: The imported Chalk object provides access to various styling methods.</a:t>
            </a:r>
          </a:p>
          <a:p>
            <a:pPr marL="1143000" lvl="2" indent="-228600" algn="l">
              <a:buFont typeface="+mj-lt"/>
              <a:buAutoNum type="arabicPeriod"/>
            </a:pPr>
            <a:r>
              <a:rPr lang="en-US" b="0" i="0" dirty="0">
                <a:solidFill>
                  <a:srgbClr val="E3E3E3"/>
                </a:solidFill>
                <a:effectLst/>
                <a:latin typeface="Google Sans"/>
              </a:rPr>
              <a:t>green: A method that styles the text in green.</a:t>
            </a:r>
          </a:p>
          <a:p>
            <a:pPr marL="1143000" lvl="2" indent="-228600" algn="l">
              <a:buFont typeface="+mj-lt"/>
              <a:buAutoNum type="arabicPeriod"/>
            </a:pPr>
            <a:r>
              <a:rPr lang="en-US" b="0" i="0" dirty="0">
                <a:solidFill>
                  <a:srgbClr val="E3E3E3"/>
                </a:solidFill>
                <a:effectLst/>
                <a:latin typeface="Google Sans"/>
              </a:rPr>
              <a:t>('Success!'): The string you want to display in green.</a:t>
            </a:r>
          </a:p>
          <a:p>
            <a:pPr marL="228600" lvl="0" indent="-228600" algn="l">
              <a:buFont typeface="+mj-lt"/>
              <a:buAutoNum type="arabicPeriod"/>
            </a:pPr>
            <a:r>
              <a:rPr lang="en-US" b="1" i="0" dirty="0" err="1">
                <a:solidFill>
                  <a:srgbClr val="E3E3E3"/>
                </a:solidFill>
                <a:effectLst/>
                <a:latin typeface="Google Sans"/>
              </a:rPr>
              <a:t>chalk.red.bold</a:t>
            </a:r>
            <a:r>
              <a:rPr lang="en-US" b="1" i="0" dirty="0">
                <a:solidFill>
                  <a:srgbClr val="E3E3E3"/>
                </a:solidFill>
                <a:effectLst/>
                <a:latin typeface="Google Sans"/>
              </a:rPr>
              <a:t>(...):</a:t>
            </a:r>
          </a:p>
          <a:p>
            <a:pPr marL="685800" lvl="1" indent="-228600" algn="l">
              <a:buFont typeface="+mj-lt"/>
              <a:buAutoNum type="arabicPeriod"/>
            </a:pPr>
            <a:r>
              <a:rPr lang="en-US" b="0" i="0" dirty="0" err="1">
                <a:solidFill>
                  <a:srgbClr val="E3E3E3"/>
                </a:solidFill>
                <a:effectLst/>
                <a:latin typeface="Google Sans"/>
              </a:rPr>
              <a:t>chalk.red</a:t>
            </a:r>
            <a:r>
              <a:rPr lang="en-US" b="0" i="0" dirty="0">
                <a:solidFill>
                  <a:srgbClr val="E3E3E3"/>
                </a:solidFill>
                <a:effectLst/>
                <a:latin typeface="Google Sans"/>
              </a:rPr>
              <a:t>: Colors the text in red.</a:t>
            </a:r>
          </a:p>
          <a:p>
            <a:pPr marL="1143000" lvl="2" indent="-228600" algn="l">
              <a:buFont typeface="+mj-lt"/>
              <a:buAutoNum type="arabicPeriod"/>
            </a:pPr>
            <a:r>
              <a:rPr lang="en-US" b="0" i="0" dirty="0">
                <a:solidFill>
                  <a:srgbClr val="E3E3E3"/>
                </a:solidFill>
                <a:effectLst/>
                <a:latin typeface="Google Sans"/>
              </a:rPr>
              <a:t>bold: Applies bold formatting to the text.</a:t>
            </a:r>
          </a:p>
          <a:p>
            <a:pPr marL="1143000" lvl="2" indent="-228600" algn="l">
              <a:buFont typeface="+mj-lt"/>
              <a:buAutoNum type="arabicPeriod"/>
            </a:pPr>
            <a:r>
              <a:rPr lang="en-US" b="0" i="0" dirty="0">
                <a:solidFill>
                  <a:srgbClr val="E3E3E3"/>
                </a:solidFill>
                <a:effectLst/>
                <a:latin typeface="Google Sans"/>
              </a:rPr>
              <a:t>('Error: An unexpected issue occurred.'): The error message string.</a:t>
            </a:r>
          </a:p>
          <a:p>
            <a:pPr algn="l"/>
            <a:endParaRPr lang="en-US" b="1" i="0" dirty="0">
              <a:solidFill>
                <a:srgbClr val="E3E3E3"/>
              </a:solidFill>
              <a:effectLst/>
              <a:latin typeface="Google Sans"/>
            </a:endParaRPr>
          </a:p>
          <a:p>
            <a:pPr algn="l"/>
            <a:endParaRPr lang="en-US" b="1" i="0" dirty="0">
              <a:solidFill>
                <a:srgbClr val="E3E3E3"/>
              </a:solidFill>
              <a:effectLst/>
              <a:latin typeface="Google Sans"/>
            </a:endParaRPr>
          </a:p>
          <a:p>
            <a:pPr algn="l"/>
            <a:endParaRPr lang="en-US" b="1" i="0" dirty="0">
              <a:solidFill>
                <a:srgbClr val="E3E3E3"/>
              </a:solidFill>
              <a:effectLst/>
              <a:latin typeface="Google Sans"/>
            </a:endParaRPr>
          </a:p>
          <a:p>
            <a:pPr algn="l"/>
            <a:r>
              <a:rPr lang="en-US" b="1" i="0" dirty="0">
                <a:solidFill>
                  <a:srgbClr val="E3E3E3"/>
                </a:solidFill>
                <a:effectLst/>
                <a:latin typeface="Google Sans"/>
              </a:rPr>
              <a:t>How It Works</a:t>
            </a:r>
            <a:endParaRPr lang="en-US" b="0" i="0" dirty="0">
              <a:solidFill>
                <a:srgbClr val="E3E3E3"/>
              </a:solidFill>
              <a:effectLst/>
              <a:latin typeface="Google Sans"/>
            </a:endParaRPr>
          </a:p>
          <a:p>
            <a:pPr algn="l">
              <a:buFont typeface="Arial" panose="020B0604020202020204" pitchFamily="34" charset="0"/>
              <a:buChar char="•"/>
            </a:pPr>
            <a:r>
              <a:rPr lang="en-US" b="0" i="0" dirty="0">
                <a:solidFill>
                  <a:srgbClr val="E3E3E3"/>
                </a:solidFill>
                <a:effectLst/>
                <a:latin typeface="Google Sans"/>
              </a:rPr>
              <a:t>The code imports the Chalk module, giving you access to color and styling functions.</a:t>
            </a:r>
          </a:p>
          <a:p>
            <a:pPr algn="l">
              <a:buFont typeface="Arial" panose="020B0604020202020204" pitchFamily="34" charset="0"/>
              <a:buChar char="•"/>
            </a:pPr>
            <a:r>
              <a:rPr lang="en-US" b="0" i="0" dirty="0">
                <a:solidFill>
                  <a:srgbClr val="E3E3E3"/>
                </a:solidFill>
                <a:effectLst/>
                <a:latin typeface="Google Sans"/>
              </a:rPr>
              <a:t>Chalk functions (green, red, bold) are used to wrap the text you want to style.</a:t>
            </a:r>
          </a:p>
          <a:p>
            <a:pPr algn="l">
              <a:buFont typeface="Arial" panose="020B0604020202020204" pitchFamily="34" charset="0"/>
              <a:buChar char="•"/>
            </a:pPr>
            <a:r>
              <a:rPr lang="en-US" b="0" i="0" dirty="0">
                <a:solidFill>
                  <a:srgbClr val="E3E3E3"/>
                </a:solidFill>
                <a:effectLst/>
                <a:latin typeface="Google Sans"/>
              </a:rPr>
              <a:t>These functions don't directly change the text; they return a styled version of the text.</a:t>
            </a:r>
          </a:p>
          <a:p>
            <a:pPr algn="l">
              <a:buFont typeface="Arial" panose="020B0604020202020204" pitchFamily="34" charset="0"/>
              <a:buChar char="•"/>
            </a:pPr>
            <a:r>
              <a:rPr lang="en-US" b="0" i="0" dirty="0">
                <a:solidFill>
                  <a:srgbClr val="E3E3E3"/>
                </a:solidFill>
                <a:effectLst/>
                <a:latin typeface="Google Sans"/>
              </a:rPr>
              <a:t>When you pass the styled text to console.log, the console interprets the styling and displays the result in the corresponding colors and styles.</a:t>
            </a:r>
          </a:p>
          <a:p>
            <a:pPr algn="l">
              <a:buFont typeface="Arial" panose="020B0604020202020204" pitchFamily="34" charset="0"/>
              <a:buChar char="•"/>
            </a:pPr>
            <a:endParaRPr lang="en-US" b="0" i="0" dirty="0">
              <a:solidFill>
                <a:srgbClr val="E3E3E3"/>
              </a:solidFill>
              <a:effectLst/>
              <a:latin typeface="Google Sans"/>
            </a:endParaRPr>
          </a:p>
          <a:p>
            <a:pPr algn="l"/>
            <a:r>
              <a:rPr lang="en-US" b="1" i="0" dirty="0">
                <a:solidFill>
                  <a:srgbClr val="E3E3E3"/>
                </a:solidFill>
                <a:effectLst/>
                <a:latin typeface="Google Sans"/>
              </a:rPr>
              <a:t>TypeScript Considerations</a:t>
            </a: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Installing Chalk:</a:t>
            </a:r>
            <a:r>
              <a:rPr lang="en-US" b="0" i="0" dirty="0">
                <a:solidFill>
                  <a:srgbClr val="E3E3E3"/>
                </a:solidFill>
                <a:effectLst/>
                <a:latin typeface="Google Sans"/>
              </a:rPr>
              <a:t> To use Chalk in your TypeScript project, install it with </a:t>
            </a:r>
            <a:r>
              <a:rPr lang="en-US" b="0" i="0" dirty="0" err="1">
                <a:solidFill>
                  <a:srgbClr val="E3E3E3"/>
                </a:solidFill>
                <a:effectLst/>
                <a:latin typeface="Google Sans"/>
              </a:rPr>
              <a:t>npm</a:t>
            </a:r>
            <a:r>
              <a:rPr lang="en-US" b="0" i="0" dirty="0">
                <a:solidFill>
                  <a:srgbClr val="E3E3E3"/>
                </a:solidFill>
                <a:effectLst/>
                <a:latin typeface="Google Sans"/>
              </a:rPr>
              <a:t>:</a:t>
            </a:r>
          </a:p>
          <a:p>
            <a:pPr lvl="1" algn="l">
              <a:buFont typeface="Arial" panose="020B0604020202020204" pitchFamily="34" charset="0"/>
              <a:buChar char="•"/>
            </a:pPr>
            <a:r>
              <a:rPr lang="en-US" b="0" i="0" dirty="0" err="1">
                <a:solidFill>
                  <a:srgbClr val="E3E3E3"/>
                </a:solidFill>
                <a:effectLst/>
                <a:latin typeface="Google Sans"/>
              </a:rPr>
              <a:t>npm</a:t>
            </a:r>
            <a:r>
              <a:rPr lang="en-US" b="0" i="0" dirty="0">
                <a:solidFill>
                  <a:srgbClr val="E3E3E3"/>
                </a:solidFill>
                <a:effectLst/>
                <a:latin typeface="Google Sans"/>
              </a:rPr>
              <a:t> install chalk </a:t>
            </a:r>
          </a:p>
          <a:p>
            <a:pPr algn="l">
              <a:buFont typeface="Arial" panose="020B0604020202020204" pitchFamily="34" charset="0"/>
              <a:buChar char="•"/>
            </a:pPr>
            <a:r>
              <a:rPr lang="en-US" b="1" i="0" dirty="0">
                <a:solidFill>
                  <a:srgbClr val="E3E3E3"/>
                </a:solidFill>
                <a:effectLst/>
                <a:latin typeface="Google Sans"/>
              </a:rPr>
              <a:t>Type Definitions:</a:t>
            </a:r>
            <a:r>
              <a:rPr lang="en-US" b="0" i="0" dirty="0">
                <a:solidFill>
                  <a:srgbClr val="E3E3E3"/>
                </a:solidFill>
                <a:effectLst/>
                <a:latin typeface="Google Sans"/>
              </a:rPr>
              <a:t> TypeScript usually automatically infers types for the Chalk library. If you desire more explicit types, you can install the types from </a:t>
            </a:r>
            <a:r>
              <a:rPr lang="en-US" b="0" i="0" dirty="0" err="1">
                <a:solidFill>
                  <a:srgbClr val="E3E3E3"/>
                </a:solidFill>
                <a:effectLst/>
                <a:latin typeface="Google Sans"/>
              </a:rPr>
              <a:t>DefinitelyTyped</a:t>
            </a:r>
            <a:r>
              <a:rPr lang="en-US" b="0" i="0" dirty="0">
                <a:solidFill>
                  <a:srgbClr val="E3E3E3"/>
                </a:solidFill>
                <a:effectLst/>
                <a:latin typeface="Google Sans"/>
              </a:rPr>
              <a:t>:</a:t>
            </a:r>
          </a:p>
          <a:p>
            <a:pPr lvl="1" algn="l">
              <a:buFont typeface="Arial" panose="020B0604020202020204" pitchFamily="34" charset="0"/>
              <a:buChar char="•"/>
            </a:pPr>
            <a:r>
              <a:rPr lang="en-US" b="0" i="0" dirty="0" err="1">
                <a:solidFill>
                  <a:srgbClr val="E3E3E3"/>
                </a:solidFill>
                <a:effectLst/>
                <a:latin typeface="Google Sans"/>
              </a:rPr>
              <a:t>npm</a:t>
            </a:r>
            <a:r>
              <a:rPr lang="en-US" b="0" i="0" dirty="0">
                <a:solidFill>
                  <a:srgbClr val="E3E3E3"/>
                </a:solidFill>
                <a:effectLst/>
                <a:latin typeface="Google Sans"/>
              </a:rPr>
              <a:t> install @types/chalk </a:t>
            </a:r>
          </a:p>
          <a:p>
            <a:pPr lvl="1" algn="l">
              <a:buFont typeface="Arial" panose="020B0604020202020204" pitchFamily="34" charset="0"/>
              <a:buChar char="•"/>
            </a:pPr>
            <a:endParaRPr lang="en-US" b="0" i="0" dirty="0">
              <a:solidFill>
                <a:srgbClr val="E3E3E3"/>
              </a:solidFill>
              <a:effectLst/>
              <a:latin typeface="Google Sans"/>
            </a:endParaRPr>
          </a:p>
          <a:p>
            <a:pPr algn="l">
              <a:buFont typeface="Arial" panose="020B0604020202020204" pitchFamily="34" charset="0"/>
              <a:buNone/>
            </a:pPr>
            <a:r>
              <a:rPr lang="en-US" b="1" i="0" dirty="0">
                <a:solidFill>
                  <a:srgbClr val="E3E3E3"/>
                </a:solidFill>
                <a:effectLst/>
                <a:latin typeface="Google Sans"/>
              </a:rPr>
              <a:t>Example Execution</a:t>
            </a:r>
            <a:endParaRPr lang="en-US" b="0" i="0" dirty="0">
              <a:solidFill>
                <a:srgbClr val="E3E3E3"/>
              </a:solidFill>
              <a:effectLst/>
              <a:latin typeface="Google Sans"/>
            </a:endParaRPr>
          </a:p>
          <a:p>
            <a:pPr algn="l"/>
            <a:r>
              <a:rPr lang="en-US" b="0" i="0" dirty="0">
                <a:solidFill>
                  <a:srgbClr val="E3E3E3"/>
                </a:solidFill>
                <a:effectLst/>
                <a:latin typeface="Google Sans"/>
              </a:rPr>
              <a:t>When you run this TypeScript code, the console output would look like this:</a:t>
            </a:r>
          </a:p>
          <a:p>
            <a:r>
              <a:rPr lang="en-US" dirty="0">
                <a:solidFill>
                  <a:srgbClr val="00B050"/>
                </a:solidFill>
                <a:effectLst/>
              </a:rPr>
              <a:t>Success</a:t>
            </a:r>
            <a:r>
              <a:rPr lang="en-US" dirty="0">
                <a:effectLst/>
              </a:rPr>
              <a:t>! // in </a:t>
            </a:r>
            <a:r>
              <a:rPr lang="en-US">
                <a:effectLst/>
              </a:rPr>
              <a:t>green </a:t>
            </a:r>
          </a:p>
          <a:p>
            <a:r>
              <a:rPr lang="en-US">
                <a:effectLst/>
              </a:rPr>
              <a:t>Error</a:t>
            </a:r>
            <a:r>
              <a:rPr lang="en-US" dirty="0">
                <a:effectLst/>
              </a:rPr>
              <a:t>: An unexpected issue occurred. // in red, bolded</a:t>
            </a:r>
          </a:p>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25</a:t>
            </a:fld>
            <a:endParaRPr lang="en-US"/>
          </a:p>
        </p:txBody>
      </p:sp>
    </p:spTree>
    <p:extLst>
      <p:ext uri="{BB962C8B-B14F-4D97-AF65-F5344CB8AC3E}">
        <p14:creationId xmlns:p14="http://schemas.microsoft.com/office/powerpoint/2010/main" val="1385606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Loops are useful because they save us time and effort. Instead of writing the same code multiple times, we can write it once in a loop and have it run as many times as needed. This also reduces the chance of errors, as we only need to write the code once and ensure it's correct. Loops also make code more readable and easier to understand, as it's clear what code is being repeated. Finally, loops are essential for automating repetitive tasks in programs.</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3</a:t>
            </a:fld>
            <a:endParaRPr lang="en-US"/>
          </a:p>
        </p:txBody>
      </p:sp>
    </p:spTree>
    <p:extLst>
      <p:ext uri="{BB962C8B-B14F-4D97-AF65-F5344CB8AC3E}">
        <p14:creationId xmlns:p14="http://schemas.microsoft.com/office/powerpoint/2010/main" val="2139796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Inquirer empowers you to build interactive command-line interfaces. You can create prompts for various input types, like text, numbers, or even lists for selection.</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26</a:t>
            </a:fld>
            <a:endParaRPr lang="en-US"/>
          </a:p>
        </p:txBody>
      </p:sp>
    </p:spTree>
    <p:extLst>
      <p:ext uri="{BB962C8B-B14F-4D97-AF65-F5344CB8AC3E}">
        <p14:creationId xmlns:p14="http://schemas.microsoft.com/office/powerpoint/2010/main" val="1579240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Google Sans Mono"/>
              </a:rPr>
              <a:t>import</a:t>
            </a:r>
            <a:r>
              <a:rPr lang="en-US" b="1" i="0" dirty="0">
                <a:solidFill>
                  <a:srgbClr val="C4C7C5"/>
                </a:solidFill>
                <a:effectLst/>
                <a:latin typeface="Google Sans Mono"/>
              </a:rPr>
              <a:t> inquirer </a:t>
            </a:r>
            <a:r>
              <a:rPr lang="en-US" b="1" i="0" dirty="0">
                <a:effectLst/>
                <a:latin typeface="Google Sans Mono"/>
              </a:rPr>
              <a:t>from</a:t>
            </a:r>
            <a:r>
              <a:rPr lang="en-US" b="1" i="0" dirty="0">
                <a:solidFill>
                  <a:srgbClr val="C4C7C5"/>
                </a:solidFill>
                <a:effectLst/>
                <a:latin typeface="Google Sans Mono"/>
              </a:rPr>
              <a:t> </a:t>
            </a:r>
            <a:r>
              <a:rPr lang="en-US" b="1" i="0" dirty="0">
                <a:effectLst/>
                <a:latin typeface="Google Sans Mono"/>
              </a:rPr>
              <a:t>"inquirer"</a:t>
            </a:r>
            <a:r>
              <a:rPr lang="en-US" b="1" i="0" dirty="0">
                <a:solidFill>
                  <a:srgbClr val="C4C7C5"/>
                </a:solidFill>
                <a:effectLst/>
                <a:latin typeface="Google Sans Mono"/>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3E3E3"/>
                </a:solidFill>
                <a:effectLst/>
                <a:latin typeface="Google Sans"/>
              </a:rPr>
              <a:t>This line imports the inquirer module, which is necessary for creating interactive command-line prompts in your TypeScript or Node.js application.</a:t>
            </a:r>
          </a:p>
          <a:p>
            <a:endParaRPr lang="en-US" b="0" i="0" dirty="0">
              <a:solidFill>
                <a:srgbClr val="C4C7C5"/>
              </a:solidFill>
              <a:effectLst/>
              <a:latin typeface="Google Sans Mono"/>
            </a:endParaRPr>
          </a:p>
          <a:p>
            <a:r>
              <a:rPr lang="en-US" b="1" i="0" dirty="0">
                <a:effectLst/>
                <a:latin typeface="Google Sans Mono"/>
              </a:rPr>
              <a:t>let</a:t>
            </a:r>
            <a:r>
              <a:rPr lang="en-US" b="1" i="0" dirty="0">
                <a:solidFill>
                  <a:srgbClr val="C4C7C5"/>
                </a:solidFill>
                <a:effectLst/>
                <a:latin typeface="Google Sans Mono"/>
              </a:rPr>
              <a:t> name = </a:t>
            </a:r>
            <a:r>
              <a:rPr lang="en-US" b="1" i="0" dirty="0">
                <a:effectLst/>
                <a:latin typeface="Google Sans Mono"/>
              </a:rPr>
              <a:t>await</a:t>
            </a:r>
            <a:r>
              <a:rPr lang="en-US" b="1" i="0" dirty="0">
                <a:solidFill>
                  <a:srgbClr val="C4C7C5"/>
                </a:solidFill>
                <a:effectLst/>
                <a:latin typeface="Google Sans Mono"/>
              </a:rPr>
              <a:t> </a:t>
            </a:r>
            <a:r>
              <a:rPr lang="en-US" b="1" i="0" dirty="0" err="1">
                <a:solidFill>
                  <a:srgbClr val="C4C7C5"/>
                </a:solidFill>
                <a:effectLst/>
                <a:latin typeface="Google Sans Mono"/>
              </a:rPr>
              <a:t>inquirer.prompt</a:t>
            </a:r>
            <a:r>
              <a:rPr lang="en-US" b="1" i="0" dirty="0">
                <a:solidFill>
                  <a:srgbClr val="C4C7C5"/>
                </a:solidFill>
                <a:effectLst/>
                <a:latin typeface="Google Sans Mono"/>
              </a:rPr>
              <a:t>([ { </a:t>
            </a:r>
            <a:r>
              <a:rPr lang="en-US" b="1" i="0" dirty="0">
                <a:effectLst/>
                <a:latin typeface="Google Sans Mono"/>
              </a:rPr>
              <a:t>name</a:t>
            </a:r>
            <a:r>
              <a:rPr lang="en-US" b="1" i="0" dirty="0">
                <a:solidFill>
                  <a:srgbClr val="C4C7C5"/>
                </a:solidFill>
                <a:effectLst/>
                <a:latin typeface="Google Sans Mono"/>
              </a:rPr>
              <a:t>: </a:t>
            </a:r>
            <a:r>
              <a:rPr lang="en-US" b="1" i="0" dirty="0">
                <a:effectLst/>
                <a:latin typeface="Google Sans Mono"/>
              </a:rPr>
              <a:t>"</a:t>
            </a:r>
            <a:r>
              <a:rPr lang="en-US" b="1" i="0" dirty="0" err="1">
                <a:effectLst/>
                <a:latin typeface="Google Sans Mono"/>
              </a:rPr>
              <a:t>inputName</a:t>
            </a:r>
            <a:r>
              <a:rPr lang="en-US" b="1" i="0" dirty="0">
                <a:effectLst/>
                <a:latin typeface="Google Sans Mono"/>
              </a:rPr>
              <a:t>"</a:t>
            </a:r>
            <a:r>
              <a:rPr lang="en-US" b="1" i="0" dirty="0">
                <a:solidFill>
                  <a:srgbClr val="C4C7C5"/>
                </a:solidFill>
                <a:effectLst/>
                <a:latin typeface="Google Sans Mono"/>
              </a:rPr>
              <a:t>, </a:t>
            </a:r>
            <a:r>
              <a:rPr lang="en-US" b="1" i="0" dirty="0">
                <a:effectLst/>
                <a:latin typeface="Google Sans Mono"/>
              </a:rPr>
              <a:t>type</a:t>
            </a:r>
            <a:r>
              <a:rPr lang="en-US" b="1" i="0" dirty="0">
                <a:solidFill>
                  <a:srgbClr val="C4C7C5"/>
                </a:solidFill>
                <a:effectLst/>
                <a:latin typeface="Google Sans Mono"/>
              </a:rPr>
              <a:t>: </a:t>
            </a:r>
            <a:r>
              <a:rPr lang="en-US" b="1" i="0" dirty="0">
                <a:effectLst/>
                <a:latin typeface="Google Sans Mono"/>
              </a:rPr>
              <a:t>"text"</a:t>
            </a:r>
            <a:r>
              <a:rPr lang="en-US" b="1" i="0" dirty="0">
                <a:solidFill>
                  <a:srgbClr val="C4C7C5"/>
                </a:solidFill>
                <a:effectLst/>
                <a:latin typeface="Google Sans Mono"/>
              </a:rPr>
              <a:t>, </a:t>
            </a:r>
            <a:r>
              <a:rPr lang="en-US" b="1" i="0" dirty="0">
                <a:effectLst/>
                <a:latin typeface="Google Sans Mono"/>
              </a:rPr>
              <a:t>message</a:t>
            </a:r>
            <a:r>
              <a:rPr lang="en-US" b="1" i="0" dirty="0">
                <a:solidFill>
                  <a:srgbClr val="C4C7C5"/>
                </a:solidFill>
                <a:effectLst/>
                <a:latin typeface="Google Sans Mono"/>
              </a:rPr>
              <a:t>: </a:t>
            </a:r>
            <a:r>
              <a:rPr lang="en-US" b="1" i="0" dirty="0">
                <a:effectLst/>
                <a:latin typeface="Google Sans Mono"/>
              </a:rPr>
              <a:t>"Enter Your Name:"</a:t>
            </a:r>
            <a:r>
              <a:rPr lang="en-US" b="1" i="0" dirty="0">
                <a:solidFill>
                  <a:srgbClr val="C4C7C5"/>
                </a:solidFill>
                <a:effectLst/>
                <a:latin typeface="Google Sans Mono"/>
              </a:rPr>
              <a:t> } ]);</a:t>
            </a:r>
          </a:p>
          <a:p>
            <a:pPr algn="l">
              <a:buFont typeface="Arial" panose="020B0604020202020204" pitchFamily="34" charset="0"/>
              <a:buChar char="•"/>
            </a:pPr>
            <a:r>
              <a:rPr lang="en-US" b="1" i="0" dirty="0">
                <a:solidFill>
                  <a:srgbClr val="E3E3E3"/>
                </a:solidFill>
                <a:effectLst/>
                <a:latin typeface="Google Sans"/>
              </a:rPr>
              <a:t>await </a:t>
            </a:r>
            <a:r>
              <a:rPr lang="en-US" b="1" i="0" dirty="0" err="1">
                <a:solidFill>
                  <a:srgbClr val="E3E3E3"/>
                </a:solidFill>
                <a:effectLst/>
                <a:latin typeface="Google Sans"/>
              </a:rPr>
              <a:t>inquirer.prompt</a:t>
            </a:r>
            <a:r>
              <a:rPr lang="en-US" b="1" i="0" dirty="0">
                <a:solidFill>
                  <a:srgbClr val="E3E3E3"/>
                </a:solidFill>
                <a:effectLst/>
                <a:latin typeface="Google Sans"/>
              </a:rPr>
              <a:t>(...):</a:t>
            </a: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The </a:t>
            </a:r>
            <a:r>
              <a:rPr lang="en-US" b="0" i="0" dirty="0" err="1">
                <a:solidFill>
                  <a:srgbClr val="E3E3E3"/>
                </a:solidFill>
                <a:effectLst/>
                <a:latin typeface="Google Sans"/>
              </a:rPr>
              <a:t>inquirer.prompt</a:t>
            </a:r>
            <a:r>
              <a:rPr lang="en-US" b="0" i="0" dirty="0">
                <a:solidFill>
                  <a:srgbClr val="E3E3E3"/>
                </a:solidFill>
                <a:effectLst/>
                <a:latin typeface="Google Sans"/>
              </a:rPr>
              <a:t> function is used to display an interactive prompt to the user.</a:t>
            </a:r>
          </a:p>
          <a:p>
            <a:pPr marL="742950" lvl="1" indent="-285750" algn="l">
              <a:buFont typeface="Arial" panose="020B0604020202020204" pitchFamily="34" charset="0"/>
              <a:buChar char="•"/>
            </a:pPr>
            <a:r>
              <a:rPr lang="en-US" b="0" i="0" dirty="0">
                <a:solidFill>
                  <a:srgbClr val="E3E3E3"/>
                </a:solidFill>
                <a:effectLst/>
                <a:latin typeface="Google Sans"/>
              </a:rPr>
              <a:t>The await keyword signifies that the code will wait for the user's input before proceeding. This is important because </a:t>
            </a:r>
            <a:r>
              <a:rPr lang="en-US" b="0" i="0" dirty="0" err="1">
                <a:solidFill>
                  <a:srgbClr val="E3E3E3"/>
                </a:solidFill>
                <a:effectLst/>
                <a:latin typeface="Google Sans"/>
              </a:rPr>
              <a:t>inquirer.prompt</a:t>
            </a:r>
            <a:r>
              <a:rPr lang="en-US" b="0" i="0" dirty="0">
                <a:solidFill>
                  <a:srgbClr val="E3E3E3"/>
                </a:solidFill>
                <a:effectLst/>
                <a:latin typeface="Google Sans"/>
              </a:rPr>
              <a:t> works asynchronously by its nature.</a:t>
            </a:r>
          </a:p>
          <a:p>
            <a:pPr algn="l">
              <a:buFont typeface="Arial" panose="020B0604020202020204" pitchFamily="34" charset="0"/>
              <a:buChar char="•"/>
            </a:pPr>
            <a:r>
              <a:rPr lang="en-US" b="1" i="0" dirty="0">
                <a:solidFill>
                  <a:srgbClr val="E3E3E3"/>
                </a:solidFill>
                <a:effectLst/>
                <a:latin typeface="Google Sans"/>
              </a:rPr>
              <a:t>[ ... ] Array:</a:t>
            </a:r>
            <a:r>
              <a:rPr lang="en-US" b="0" i="0" dirty="0">
                <a:solidFill>
                  <a:srgbClr val="E3E3E3"/>
                </a:solidFill>
                <a:effectLst/>
                <a:latin typeface="Google Sans"/>
              </a:rPr>
              <a:t> This array holds a single object representing the question or prompt that will be presented to the user.</a:t>
            </a:r>
          </a:p>
          <a:p>
            <a:pPr algn="l">
              <a:buFont typeface="Arial" panose="020B0604020202020204" pitchFamily="34" charset="0"/>
              <a:buChar char="•"/>
            </a:pPr>
            <a:r>
              <a:rPr lang="en-US" b="1" i="0" dirty="0">
                <a:solidFill>
                  <a:srgbClr val="E3E3E3"/>
                </a:solidFill>
                <a:effectLst/>
                <a:latin typeface="Google Sans"/>
              </a:rPr>
              <a:t>Inside the Prompt Object:</a:t>
            </a: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1" i="0" dirty="0">
                <a:solidFill>
                  <a:srgbClr val="E3E3E3"/>
                </a:solidFill>
                <a:effectLst/>
                <a:latin typeface="Google Sans"/>
              </a:rPr>
              <a:t>name: "</a:t>
            </a:r>
            <a:r>
              <a:rPr lang="en-US" b="1" i="0" dirty="0" err="1">
                <a:solidFill>
                  <a:srgbClr val="E3E3E3"/>
                </a:solidFill>
                <a:effectLst/>
                <a:latin typeface="Google Sans"/>
              </a:rPr>
              <a:t>inputName</a:t>
            </a:r>
            <a:r>
              <a:rPr lang="en-US" b="1" i="0" dirty="0">
                <a:solidFill>
                  <a:srgbClr val="E3E3E3"/>
                </a:solidFill>
                <a:effectLst/>
                <a:latin typeface="Google Sans"/>
              </a:rPr>
              <a:t>":</a:t>
            </a:r>
            <a:r>
              <a:rPr lang="en-US" b="0" i="0" dirty="0">
                <a:solidFill>
                  <a:srgbClr val="E3E3E3"/>
                </a:solidFill>
                <a:effectLst/>
                <a:latin typeface="Google Sans"/>
              </a:rPr>
              <a:t> Defines a property that will store the user's answer in the resulting name variable.</a:t>
            </a:r>
          </a:p>
          <a:p>
            <a:pPr marL="742950" lvl="1" indent="-285750" algn="l">
              <a:buFont typeface="Arial" panose="020B0604020202020204" pitchFamily="34" charset="0"/>
              <a:buChar char="•"/>
            </a:pPr>
            <a:r>
              <a:rPr lang="en-US" b="1" i="0" dirty="0">
                <a:solidFill>
                  <a:srgbClr val="E3E3E3"/>
                </a:solidFill>
                <a:effectLst/>
                <a:latin typeface="Google Sans"/>
              </a:rPr>
              <a:t>type: "text":</a:t>
            </a:r>
            <a:r>
              <a:rPr lang="en-US" b="0" i="0" dirty="0">
                <a:solidFill>
                  <a:srgbClr val="E3E3E3"/>
                </a:solidFill>
                <a:effectLst/>
                <a:latin typeface="Google Sans"/>
              </a:rPr>
              <a:t> Specifies that the prompt expects a simple text input from the user.</a:t>
            </a:r>
          </a:p>
          <a:p>
            <a:pPr marL="742950" lvl="1" indent="-285750" algn="l">
              <a:buFont typeface="Arial" panose="020B0604020202020204" pitchFamily="34" charset="0"/>
              <a:buChar char="•"/>
            </a:pPr>
            <a:r>
              <a:rPr lang="en-US" b="1" i="0" dirty="0">
                <a:solidFill>
                  <a:srgbClr val="E3E3E3"/>
                </a:solidFill>
                <a:effectLst/>
                <a:latin typeface="Google Sans"/>
              </a:rPr>
              <a:t>message: "Enter Your Name:":</a:t>
            </a:r>
            <a:r>
              <a:rPr lang="en-US" b="0" i="0" dirty="0">
                <a:solidFill>
                  <a:srgbClr val="E3E3E3"/>
                </a:solidFill>
                <a:effectLst/>
                <a:latin typeface="Google Sans"/>
              </a:rPr>
              <a:t> This is the message displayed to the user, instructing them on what to input.</a:t>
            </a:r>
          </a:p>
          <a:p>
            <a:pPr marL="742950" lvl="1" indent="-285750" algn="l">
              <a:buFont typeface="Arial" panose="020B0604020202020204" pitchFamily="34" charset="0"/>
              <a:buChar char="•"/>
            </a:pPr>
            <a:endParaRPr lang="en-US" b="0" i="0" dirty="0">
              <a:solidFill>
                <a:srgbClr val="E3E3E3"/>
              </a:solidFill>
              <a:effectLst/>
              <a:latin typeface="Google Sans"/>
            </a:endParaRPr>
          </a:p>
          <a:p>
            <a:pPr marL="0" lvl="0" indent="0" algn="l">
              <a:buFont typeface="Arial" panose="020B0604020202020204" pitchFamily="34" charset="0"/>
              <a:buNone/>
            </a:pPr>
            <a:r>
              <a:rPr lang="en-US" b="1" i="0" dirty="0">
                <a:effectLst/>
                <a:latin typeface="Google Sans Mono"/>
              </a:rPr>
              <a:t>console</a:t>
            </a:r>
            <a:r>
              <a:rPr lang="en-US" b="1" i="0" dirty="0">
                <a:solidFill>
                  <a:srgbClr val="C4C7C5"/>
                </a:solidFill>
                <a:effectLst/>
                <a:latin typeface="Google Sans Mono"/>
              </a:rPr>
              <a:t>.log(</a:t>
            </a:r>
            <a:r>
              <a:rPr lang="en-US" b="1" i="0" dirty="0">
                <a:effectLst/>
                <a:latin typeface="Google Sans Mono"/>
              </a:rPr>
              <a:t>`Welcome ${</a:t>
            </a:r>
            <a:r>
              <a:rPr lang="en-US" b="1" i="0" dirty="0" err="1">
                <a:effectLst/>
                <a:latin typeface="Google Sans Mono"/>
              </a:rPr>
              <a:t>name.inputName</a:t>
            </a:r>
            <a:r>
              <a:rPr lang="en-US" b="1" i="0" dirty="0">
                <a:effectLst/>
                <a:latin typeface="Google Sans Mono"/>
              </a:rPr>
              <a:t>}`</a:t>
            </a:r>
            <a:r>
              <a:rPr lang="en-US" b="1" i="0" dirty="0">
                <a:solidFill>
                  <a:srgbClr val="C4C7C5"/>
                </a:solidFill>
                <a:effectLst/>
                <a:latin typeface="Google Sans Mono"/>
              </a:rPr>
              <a:t>);</a:t>
            </a:r>
            <a:endParaRPr lang="en-US" b="1" i="0" dirty="0">
              <a:solidFill>
                <a:srgbClr val="E3E3E3"/>
              </a:solidFill>
              <a:effectLst/>
              <a:latin typeface="Google Sans"/>
            </a:endParaRPr>
          </a:p>
          <a:p>
            <a:pPr algn="l">
              <a:buFont typeface="Arial" panose="020B0604020202020204" pitchFamily="34" charset="0"/>
              <a:buChar char="•"/>
            </a:pPr>
            <a:r>
              <a:rPr lang="en-US" b="0" i="0" dirty="0">
                <a:solidFill>
                  <a:srgbClr val="E3E3E3"/>
                </a:solidFill>
                <a:effectLst/>
                <a:latin typeface="Google Sans"/>
              </a:rPr>
              <a:t>Here, we're using a template literal to format a welcome message.</a:t>
            </a:r>
          </a:p>
          <a:p>
            <a:pPr algn="l">
              <a:buFont typeface="Arial" panose="020B0604020202020204" pitchFamily="34" charset="0"/>
              <a:buChar char="•"/>
            </a:pPr>
            <a:r>
              <a:rPr lang="en-US" b="0" i="0" dirty="0" err="1">
                <a:solidFill>
                  <a:srgbClr val="E3E3E3"/>
                </a:solidFill>
                <a:effectLst/>
                <a:latin typeface="Google Sans"/>
              </a:rPr>
              <a:t>name.inputName</a:t>
            </a:r>
            <a:r>
              <a:rPr lang="en-US" b="0" i="0" dirty="0">
                <a:solidFill>
                  <a:srgbClr val="E3E3E3"/>
                </a:solidFill>
                <a:effectLst/>
                <a:latin typeface="Google Sans"/>
              </a:rPr>
              <a:t> accesses the value the user entered in the prompt. The answer is stored within the name object and accessed using the property name defined in the prompt (</a:t>
            </a:r>
            <a:r>
              <a:rPr lang="en-US" b="0" i="0" dirty="0" err="1">
                <a:solidFill>
                  <a:srgbClr val="E3E3E3"/>
                </a:solidFill>
                <a:effectLst/>
                <a:latin typeface="Google Sans"/>
              </a:rPr>
              <a:t>inputName</a:t>
            </a:r>
            <a:r>
              <a:rPr lang="en-US" b="0" i="0" dirty="0">
                <a:solidFill>
                  <a:srgbClr val="E3E3E3"/>
                </a:solidFill>
                <a:effectLst/>
                <a:latin typeface="Google Sans"/>
              </a:rPr>
              <a:t>).</a:t>
            </a:r>
          </a:p>
          <a:p>
            <a:pPr marL="0" lvl="0" indent="0" algn="l">
              <a:buFont typeface="Arial" panose="020B0604020202020204" pitchFamily="34" charset="0"/>
              <a:buNone/>
            </a:pPr>
            <a:endParaRPr lang="en-US" b="0" i="0" dirty="0">
              <a:solidFill>
                <a:srgbClr val="E3E3E3"/>
              </a:solidFill>
              <a:effectLst/>
              <a:latin typeface="Google Sans"/>
            </a:endParaRPr>
          </a:p>
          <a:p>
            <a:pPr marL="0" indent="0" algn="l">
              <a:buFont typeface="Arial" panose="020B0604020202020204" pitchFamily="34" charset="0"/>
              <a:buNone/>
            </a:pPr>
            <a:r>
              <a:rPr lang="en-US" b="1" dirty="0"/>
              <a:t>How the code works together</a:t>
            </a:r>
          </a:p>
          <a:p>
            <a:pPr marL="228600" indent="-228600" algn="l">
              <a:buFont typeface="+mj-lt"/>
              <a:buAutoNum type="arabicPeriod"/>
            </a:pPr>
            <a:r>
              <a:rPr lang="en-US" b="0" i="0" dirty="0">
                <a:solidFill>
                  <a:srgbClr val="E3E3E3"/>
                </a:solidFill>
                <a:effectLst/>
                <a:latin typeface="Google Sans"/>
              </a:rPr>
              <a:t>The Inquirer module is imported.</a:t>
            </a:r>
          </a:p>
          <a:p>
            <a:pPr marL="228600" indent="-228600" algn="l">
              <a:buFont typeface="+mj-lt"/>
              <a:buAutoNum type="arabicPeriod"/>
            </a:pPr>
            <a:r>
              <a:rPr lang="en-US" b="0" i="0" dirty="0">
                <a:solidFill>
                  <a:srgbClr val="E3E3E3"/>
                </a:solidFill>
                <a:effectLst/>
                <a:latin typeface="Google Sans"/>
              </a:rPr>
              <a:t>A prompt object is defined: This object describes the question, its type, and the message to display.</a:t>
            </a:r>
          </a:p>
          <a:p>
            <a:pPr marL="228600" indent="-228600" algn="l">
              <a:buFont typeface="+mj-lt"/>
              <a:buAutoNum type="arabicPeriod"/>
            </a:pPr>
            <a:r>
              <a:rPr lang="en-US" b="0" i="0" dirty="0">
                <a:solidFill>
                  <a:srgbClr val="E3E3E3"/>
                </a:solidFill>
                <a:effectLst/>
                <a:latin typeface="Google Sans"/>
              </a:rPr>
              <a:t>The </a:t>
            </a:r>
            <a:r>
              <a:rPr lang="en-US" b="0" i="0" dirty="0" err="1">
                <a:solidFill>
                  <a:srgbClr val="E3E3E3"/>
                </a:solidFill>
                <a:effectLst/>
                <a:latin typeface="Google Sans"/>
              </a:rPr>
              <a:t>inquirer.prompt</a:t>
            </a:r>
            <a:r>
              <a:rPr lang="en-US" b="0" i="0" dirty="0">
                <a:solidFill>
                  <a:srgbClr val="E3E3E3"/>
                </a:solidFill>
                <a:effectLst/>
                <a:latin typeface="Google Sans"/>
              </a:rPr>
              <a:t>() function presents the prompt to the user, and the code pauses (await) until the user provides input and hits enter.</a:t>
            </a:r>
          </a:p>
          <a:p>
            <a:pPr marL="228600" indent="-228600" algn="l">
              <a:buFont typeface="+mj-lt"/>
              <a:buAutoNum type="arabicPeriod"/>
            </a:pPr>
            <a:r>
              <a:rPr lang="en-US" b="0" i="0" dirty="0">
                <a:solidFill>
                  <a:srgbClr val="E3E3E3"/>
                </a:solidFill>
                <a:effectLst/>
                <a:latin typeface="Google Sans"/>
              </a:rPr>
              <a:t>The user's input is stored in the name variable, specifically under the </a:t>
            </a:r>
            <a:r>
              <a:rPr lang="en-US" b="0" i="0" dirty="0" err="1">
                <a:solidFill>
                  <a:srgbClr val="E3E3E3"/>
                </a:solidFill>
                <a:effectLst/>
                <a:latin typeface="Google Sans"/>
              </a:rPr>
              <a:t>inputName</a:t>
            </a:r>
            <a:r>
              <a:rPr lang="en-US" b="0" i="0" dirty="0">
                <a:solidFill>
                  <a:srgbClr val="E3E3E3"/>
                </a:solidFill>
                <a:effectLst/>
                <a:latin typeface="Google Sans"/>
              </a:rPr>
              <a:t> property.</a:t>
            </a:r>
          </a:p>
          <a:p>
            <a:pPr marL="228600" indent="-228600" algn="l">
              <a:buFont typeface="+mj-lt"/>
              <a:buAutoNum type="arabicPeriod"/>
            </a:pPr>
            <a:r>
              <a:rPr lang="en-US" b="0" i="0" dirty="0">
                <a:solidFill>
                  <a:srgbClr val="E3E3E3"/>
                </a:solidFill>
                <a:effectLst/>
                <a:latin typeface="Google Sans"/>
              </a:rPr>
              <a:t>Finally, a welcome message is printed to the console using the user's input.</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27</a:t>
            </a:fld>
            <a:endParaRPr lang="en-US"/>
          </a:p>
        </p:txBody>
      </p:sp>
    </p:spTree>
    <p:extLst>
      <p:ext uri="{BB962C8B-B14F-4D97-AF65-F5344CB8AC3E}">
        <p14:creationId xmlns:p14="http://schemas.microsoft.com/office/powerpoint/2010/main" val="203635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In TypeScript, we have three main types of loops: for loops, while loops, and do-while loops. Each type of loop has its own way of controlling how many times the code block is repeated. We will explore each type of loop in more detail in the following slides.</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4</a:t>
            </a:fld>
            <a:endParaRPr lang="en-US"/>
          </a:p>
        </p:txBody>
      </p:sp>
    </p:spTree>
    <p:extLst>
      <p:ext uri="{BB962C8B-B14F-4D97-AF65-F5344CB8AC3E}">
        <p14:creationId xmlns:p14="http://schemas.microsoft.com/office/powerpoint/2010/main" val="116461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A for loop is a convenient way to repeat a code block a specific number of times. It has three parts: initialization, condition, and increment. The initialization sets up a counter variable that keeps track of how many times the loop has run. The condition checks if the counter variable is less than a certain value. If the condition is true, the code block is executed. After the code block is executed, the increment part increases the counter variable. The loop continues to repeat as long as the condition is true.</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5</a:t>
            </a:fld>
            <a:endParaRPr lang="en-US"/>
          </a:p>
        </p:txBody>
      </p:sp>
    </p:spTree>
    <p:extLst>
      <p:ext uri="{BB962C8B-B14F-4D97-AF65-F5344CB8AC3E}">
        <p14:creationId xmlns:p14="http://schemas.microsoft.com/office/powerpoint/2010/main" val="156245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In this example, the for loop initializes a variable </a:t>
            </a:r>
            <a:r>
              <a:rPr lang="en-US" dirty="0" err="1"/>
              <a:t>i</a:t>
            </a:r>
            <a:r>
              <a:rPr lang="en-US" b="0" i="0" dirty="0">
                <a:solidFill>
                  <a:srgbClr val="E3E3E3"/>
                </a:solidFill>
                <a:effectLst/>
                <a:latin typeface="Google Sans"/>
              </a:rPr>
              <a:t> to 0. The condition checks if </a:t>
            </a:r>
            <a:r>
              <a:rPr lang="en-US" dirty="0" err="1"/>
              <a:t>i</a:t>
            </a:r>
            <a:r>
              <a:rPr lang="en-US" b="0" i="0" dirty="0">
                <a:solidFill>
                  <a:srgbClr val="E3E3E3"/>
                </a:solidFill>
                <a:effectLst/>
                <a:latin typeface="Google Sans"/>
              </a:rPr>
              <a:t> is less than 5. If it is, the code block </a:t>
            </a:r>
            <a:r>
              <a:rPr lang="en-US" dirty="0"/>
              <a:t>console.log("Hello", </a:t>
            </a:r>
            <a:r>
              <a:rPr lang="en-US" dirty="0" err="1"/>
              <a:t>i</a:t>
            </a:r>
            <a:r>
              <a:rPr lang="en-US" dirty="0"/>
              <a:t>);</a:t>
            </a:r>
            <a:r>
              <a:rPr lang="en-US" b="0" i="0" dirty="0">
                <a:solidFill>
                  <a:srgbClr val="E3E3E3"/>
                </a:solidFill>
                <a:effectLst/>
                <a:latin typeface="Google Sans"/>
              </a:rPr>
              <a:t> is executed, which prints "Hello" followed by the value of </a:t>
            </a:r>
            <a:r>
              <a:rPr lang="en-US" dirty="0" err="1"/>
              <a:t>i</a:t>
            </a:r>
            <a:r>
              <a:rPr lang="en-US" b="0" i="0" dirty="0">
                <a:solidFill>
                  <a:srgbClr val="E3E3E3"/>
                </a:solidFill>
                <a:effectLst/>
                <a:latin typeface="Google Sans"/>
              </a:rPr>
              <a:t> to the console. After each iteration, </a:t>
            </a:r>
            <a:r>
              <a:rPr lang="en-US" dirty="0" err="1"/>
              <a:t>i</a:t>
            </a:r>
            <a:r>
              <a:rPr lang="en-US" b="0" i="0" dirty="0">
                <a:solidFill>
                  <a:srgbClr val="E3E3E3"/>
                </a:solidFill>
                <a:effectLst/>
                <a:latin typeface="Google Sans"/>
              </a:rPr>
              <a:t> is incremented</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7</a:t>
            </a:fld>
            <a:endParaRPr lang="en-US"/>
          </a:p>
        </p:txBody>
      </p:sp>
    </p:spTree>
    <p:extLst>
      <p:ext uri="{BB962C8B-B14F-4D97-AF65-F5344CB8AC3E}">
        <p14:creationId xmlns:p14="http://schemas.microsoft.com/office/powerpoint/2010/main" val="3424506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While loops are another fundamental concept in programming that allows us to repeat a block of code </a:t>
            </a:r>
            <a:r>
              <a:rPr lang="en-US" b="1" i="0" dirty="0">
                <a:solidFill>
                  <a:srgbClr val="E3E3E3"/>
                </a:solidFill>
                <a:effectLst/>
                <a:latin typeface="Google Sans"/>
              </a:rPr>
              <a:t>until</a:t>
            </a:r>
            <a:r>
              <a:rPr lang="en-US" b="0" i="0" dirty="0">
                <a:solidFill>
                  <a:srgbClr val="E3E3E3"/>
                </a:solidFill>
                <a:effectLst/>
                <a:latin typeface="Google Sans"/>
              </a:rPr>
              <a:t> a certain condition is met. This means the code will keep running as long as a specific condition remains true. Imagine a spinning coin; a while loop will keep checking if the coin is spinning (condition) and continue showing its animation (code block) until it stops.</a:t>
            </a:r>
          </a:p>
          <a:p>
            <a:endParaRPr lang="en-US" b="0" i="0" dirty="0">
              <a:solidFill>
                <a:srgbClr val="E3E3E3"/>
              </a:solidFill>
              <a:effectLst/>
              <a:latin typeface="Google Sans"/>
            </a:endParaRPr>
          </a:p>
          <a:p>
            <a:r>
              <a:rPr lang="en-US" b="0" i="0" dirty="0">
                <a:solidFill>
                  <a:srgbClr val="E3E3E3"/>
                </a:solidFill>
                <a:effectLst/>
                <a:latin typeface="Google Sans"/>
              </a:rPr>
              <a:t>Think of cleaning your room. You might keep picking up toys (code block) as long as there are toys on the floor (condition). Once there are no more toys left, the cleaning (loop) stops. While loops work similarly, checking a condition before each repetition.</a:t>
            </a:r>
          </a:p>
          <a:p>
            <a:endParaRPr lang="en-US" b="0" i="0" dirty="0">
              <a:solidFill>
                <a:srgbClr val="E3E3E3"/>
              </a:solidFill>
              <a:effectLst/>
              <a:latin typeface="Google Sans"/>
            </a:endParaRPr>
          </a:p>
          <a:p>
            <a:r>
              <a:rPr lang="en-US" b="0" i="0" dirty="0">
                <a:solidFill>
                  <a:srgbClr val="E3E3E3"/>
                </a:solidFill>
                <a:effectLst/>
                <a:latin typeface="Google Sans"/>
              </a:rPr>
              <a:t>While loops are beneficial when you don't know exactly how many times you need to repeat a code block. For example, guessing a number game might require an unknown number of guesses until you get the right answer. While loops can also handle conditions that change during the loop's execution. Finally, while loops can sometimes improve code readability for repetitive tasks that rely on a condition to stop.</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8</a:t>
            </a:fld>
            <a:endParaRPr lang="en-US"/>
          </a:p>
        </p:txBody>
      </p:sp>
    </p:spTree>
    <p:extLst>
      <p:ext uri="{BB962C8B-B14F-4D97-AF65-F5344CB8AC3E}">
        <p14:creationId xmlns:p14="http://schemas.microsoft.com/office/powerpoint/2010/main" val="2926805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Google Sans"/>
              </a:rPr>
              <a:t>A while loop follows a clear process:</a:t>
            </a:r>
          </a:p>
          <a:p>
            <a:pPr algn="l">
              <a:buFont typeface="+mj-lt"/>
              <a:buAutoNum type="arabicPeriod"/>
            </a:pPr>
            <a:r>
              <a:rPr lang="en-US" b="1" i="0" dirty="0">
                <a:solidFill>
                  <a:srgbClr val="E3E3E3"/>
                </a:solidFill>
                <a:effectLst/>
                <a:latin typeface="Google Sans"/>
              </a:rPr>
              <a:t>Condition Check:</a:t>
            </a:r>
            <a:r>
              <a:rPr lang="en-US" b="0" i="0" dirty="0">
                <a:solidFill>
                  <a:srgbClr val="E3E3E3"/>
                </a:solidFill>
                <a:effectLst/>
                <a:latin typeface="Google Sans"/>
              </a:rPr>
              <a:t> The loop starts by evaluating a condition. This condition is like a question the loop asks itself.</a:t>
            </a:r>
          </a:p>
          <a:p>
            <a:pPr algn="l">
              <a:buFont typeface="+mj-lt"/>
              <a:buAutoNum type="arabicPeriod"/>
            </a:pPr>
            <a:r>
              <a:rPr lang="en-US" b="1" i="0" dirty="0">
                <a:solidFill>
                  <a:srgbClr val="E3E3E3"/>
                </a:solidFill>
                <a:effectLst/>
                <a:latin typeface="Google Sans"/>
              </a:rPr>
              <a:t>Code Execution:</a:t>
            </a:r>
            <a:r>
              <a:rPr lang="en-US" b="0" i="0" dirty="0">
                <a:solidFill>
                  <a:srgbClr val="E3E3E3"/>
                </a:solidFill>
                <a:effectLst/>
                <a:latin typeface="Google Sans"/>
              </a:rPr>
              <a:t> If the condition is true (meaning the answer to the question is yes), the code block within the loop gets executed. This code block contains the instructions you want to repeat.</a:t>
            </a:r>
          </a:p>
          <a:p>
            <a:pPr algn="l">
              <a:buFont typeface="+mj-lt"/>
              <a:buAutoNum type="arabicPeriod"/>
            </a:pPr>
            <a:r>
              <a:rPr lang="en-US" b="1" i="0" dirty="0">
                <a:solidFill>
                  <a:srgbClr val="E3E3E3"/>
                </a:solidFill>
                <a:effectLst/>
                <a:latin typeface="Google Sans"/>
              </a:rPr>
              <a:t>Looping Back:</a:t>
            </a:r>
            <a:r>
              <a:rPr lang="en-US" b="0" i="0" dirty="0">
                <a:solidFill>
                  <a:srgbClr val="E3E3E3"/>
                </a:solidFill>
                <a:effectLst/>
                <a:latin typeface="Google Sans"/>
              </a:rPr>
              <a:t> After executing the code, the loop goes back to step 1 and checks the condition again. This creates a cycle.</a:t>
            </a:r>
          </a:p>
          <a:p>
            <a:pPr algn="l">
              <a:buFont typeface="+mj-lt"/>
              <a:buAutoNum type="arabicPeriod"/>
            </a:pPr>
            <a:r>
              <a:rPr lang="en-US" b="1" i="0" dirty="0">
                <a:solidFill>
                  <a:srgbClr val="E3E3E3"/>
                </a:solidFill>
                <a:effectLst/>
                <a:latin typeface="Google Sans"/>
              </a:rPr>
              <a:t>Stopping the Loop:</a:t>
            </a:r>
            <a:r>
              <a:rPr lang="en-US" b="0" i="0" dirty="0">
                <a:solidFill>
                  <a:srgbClr val="E3E3E3"/>
                </a:solidFill>
                <a:effectLst/>
                <a:latin typeface="Google Sans"/>
              </a:rPr>
              <a:t> The loop keeps repeating this cycle as long as the condition is true. Once the condition becomes false (the answer to the question is no), the loop stops iterating, and the program moves on to the code after the loop.</a:t>
            </a:r>
          </a:p>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9</a:t>
            </a:fld>
            <a:endParaRPr lang="en-US"/>
          </a:p>
        </p:txBody>
      </p:sp>
    </p:spTree>
    <p:extLst>
      <p:ext uri="{BB962C8B-B14F-4D97-AF65-F5344CB8AC3E}">
        <p14:creationId xmlns:p14="http://schemas.microsoft.com/office/powerpoint/2010/main" val="2714287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E3E3E3"/>
                </a:solidFill>
                <a:effectLst/>
                <a:latin typeface="Google Sans"/>
              </a:rPr>
              <a:t>We initialize a variable count to 0.</a:t>
            </a:r>
          </a:p>
          <a:p>
            <a:pPr algn="l">
              <a:buFont typeface="+mj-lt"/>
              <a:buAutoNum type="arabicPeriod"/>
            </a:pPr>
            <a:r>
              <a:rPr lang="en-US" b="0" i="0" dirty="0">
                <a:solidFill>
                  <a:srgbClr val="E3E3E3"/>
                </a:solidFill>
                <a:effectLst/>
                <a:latin typeface="Google Sans"/>
              </a:rPr>
              <a:t>The while loop starts. It checks the condition count &lt; 5. Since 0 is less than 5, the condition is true.</a:t>
            </a:r>
          </a:p>
          <a:p>
            <a:pPr algn="l">
              <a:buFont typeface="+mj-lt"/>
              <a:buAutoNum type="arabicPeriod"/>
            </a:pPr>
            <a:r>
              <a:rPr lang="en-US" b="0" i="0" dirty="0">
                <a:solidFill>
                  <a:srgbClr val="E3E3E3"/>
                </a:solidFill>
                <a:effectLst/>
                <a:latin typeface="Google Sans"/>
              </a:rPr>
              <a:t>The code block inside the loop (console.log("Counting:", count)) executes, printing "Counting: 0" to the console.</a:t>
            </a:r>
          </a:p>
          <a:p>
            <a:pPr algn="l">
              <a:buFont typeface="+mj-lt"/>
              <a:buAutoNum type="arabicPeriod"/>
            </a:pPr>
            <a:r>
              <a:rPr lang="en-US" b="0" i="0" dirty="0">
                <a:solidFill>
                  <a:srgbClr val="E3E3E3"/>
                </a:solidFill>
                <a:effectLst/>
                <a:latin typeface="Google Sans"/>
              </a:rPr>
              <a:t>After the code executes, count is incremented by 1 using count++. Now count is 1.</a:t>
            </a:r>
          </a:p>
          <a:p>
            <a:pPr algn="l">
              <a:buFont typeface="+mj-lt"/>
              <a:buAutoNum type="arabicPeriod"/>
            </a:pPr>
            <a:r>
              <a:rPr lang="en-US" b="0" i="0" dirty="0">
                <a:solidFill>
                  <a:srgbClr val="E3E3E3"/>
                </a:solidFill>
                <a:effectLst/>
                <a:latin typeface="Google Sans"/>
              </a:rPr>
              <a:t>The loop goes back to step 2 and checks the condition again (count &lt; 5). Since 1 is less than 5, the condition is still true.</a:t>
            </a:r>
          </a:p>
          <a:p>
            <a:r>
              <a:rPr lang="en-US" dirty="0"/>
              <a:t>6. The loop will repeat the steps, until the value of count is equal to 5. Once the count is equal to 5 , the condition will be false and the loop will be terminated.</a:t>
            </a:r>
          </a:p>
        </p:txBody>
      </p:sp>
      <p:sp>
        <p:nvSpPr>
          <p:cNvPr id="4" name="Slide Number Placeholder 3"/>
          <p:cNvSpPr>
            <a:spLocks noGrp="1"/>
          </p:cNvSpPr>
          <p:nvPr>
            <p:ph type="sldNum" sz="quarter" idx="5"/>
          </p:nvPr>
        </p:nvSpPr>
        <p:spPr/>
        <p:txBody>
          <a:bodyPr/>
          <a:lstStyle/>
          <a:p>
            <a:fld id="{1191286C-D7BE-4EE7-A89D-4585CE6C66FB}" type="slidenum">
              <a:rPr lang="en-US" smtClean="0"/>
              <a:t>11</a:t>
            </a:fld>
            <a:endParaRPr lang="en-US"/>
          </a:p>
        </p:txBody>
      </p:sp>
    </p:spTree>
    <p:extLst>
      <p:ext uri="{BB962C8B-B14F-4D97-AF65-F5344CB8AC3E}">
        <p14:creationId xmlns:p14="http://schemas.microsoft.com/office/powerpoint/2010/main" val="406222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Google Sans"/>
              </a:rPr>
              <a:t>Think about brushing your teeth. You might brush (code block) at least once (do-while part), and then keep brushing (while loop part) as long as your teeth aren't clean (condition). Do-while loops ensure an initial action and then follow a while loop structure.</a:t>
            </a:r>
          </a:p>
          <a:p>
            <a:pPr algn="l"/>
            <a:r>
              <a:rPr lang="en-US" b="1" i="0" dirty="0">
                <a:solidFill>
                  <a:srgbClr val="E3E3E3"/>
                </a:solidFill>
                <a:effectLst/>
                <a:latin typeface="Google Sans"/>
              </a:rPr>
              <a:t>Slide 3</a:t>
            </a:r>
          </a:p>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12</a:t>
            </a:fld>
            <a:endParaRPr lang="en-US"/>
          </a:p>
        </p:txBody>
      </p:sp>
    </p:spTree>
    <p:extLst>
      <p:ext uri="{BB962C8B-B14F-4D97-AF65-F5344CB8AC3E}">
        <p14:creationId xmlns:p14="http://schemas.microsoft.com/office/powerpoint/2010/main" val="3302013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a:prstGeom prst="rect">
            <a:avLst/>
          </a:prstGeom>
        </p:spPr>
        <p:txBody>
          <a:bodyPr anchor="t"/>
          <a:lstStyle>
            <a:lvl1pPr algn="l">
              <a:defRPr b="0" i="0">
                <a:solidFill>
                  <a:schemeClr val="bg1">
                    <a:alpha val="60000"/>
                  </a:schemeClr>
                </a:solidFill>
              </a:defRPr>
            </a:lvl1pPr>
          </a:lstStyle>
          <a:p>
            <a:fld id="{67A87054-9D44-4E67-9A91-C36F6B83E6F4}" type="datetimeFigureOut">
              <a:rPr lang="en-US" smtClean="0"/>
              <a:t>3/7/2024</a:t>
            </a:fld>
            <a:endParaRPr lang="en-US"/>
          </a:p>
        </p:txBody>
      </p:sp>
      <p:sp>
        <p:nvSpPr>
          <p:cNvPr id="5" name="Footer Placeholder 4"/>
          <p:cNvSpPr>
            <a:spLocks noGrp="1"/>
          </p:cNvSpPr>
          <p:nvPr>
            <p:ph type="ftr" sz="quarter" idx="11"/>
          </p:nvPr>
        </p:nvSpPr>
        <p:spPr bwMode="gray">
          <a:xfrm rot="5400000">
            <a:off x="8951976" y="3227832"/>
            <a:ext cx="3859795" cy="304801"/>
          </a:xfrm>
          <a:prstGeom prst="rect">
            <a:avLst/>
          </a:prstGeo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44713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632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74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97306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8245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0699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8" name="Footer Placeholder 7"/>
          <p:cNvSpPr>
            <a:spLocks noGrp="1"/>
          </p:cNvSpPr>
          <p:nvPr>
            <p:ph type="ftr" sz="quarter" idx="11"/>
          </p:nvPr>
        </p:nvSpPr>
        <p:spPr>
          <a:xfrm>
            <a:off x="561111" y="6391838"/>
            <a:ext cx="3644282"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993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a:prstGeom prst="rect">
            <a:avLst/>
          </a:prstGeom>
        </p:spPr>
        <p:txBody>
          <a:bodyPr/>
          <a:lstStyle/>
          <a:p>
            <a:fld id="{67A87054-9D44-4E67-9A91-C36F6B83E6F4}" type="datetimeFigureOut">
              <a:rPr lang="en-US" smtClean="0"/>
              <a:t>3/7/2024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151359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a:prstGeom prst="rect">
            <a:avLst/>
          </a:prstGeom>
        </p:spPr>
        <p:txBody>
          <a:bodyPr/>
          <a:lstStyle/>
          <a:p>
            <a:fld id="{67A87054-9D44-4E67-9A91-C36F6B83E6F4}" type="datetimeFigureOut">
              <a:rPr lang="en-US" smtClean="0"/>
              <a:t>3/7/2024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827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7078" y="2266116"/>
            <a:ext cx="11166625" cy="4549785"/>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55629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147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57971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44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4" name="Footer Placeholder 3"/>
          <p:cNvSpPr>
            <a:spLocks noGrp="1"/>
          </p:cNvSpPr>
          <p:nvPr>
            <p:ph type="ftr" sz="quarter" idx="11"/>
          </p:nvPr>
        </p:nvSpPr>
        <p:spPr>
          <a:xfrm>
            <a:off x="561110"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7701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3" name="Footer Placeholder 2"/>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383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2841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3/7/2024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189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37796"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7302" y="2332234"/>
            <a:ext cx="11277600" cy="44154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7D9E20-08C2-459E-A80E-B9AF618BCE24}" type="slidenum">
              <a:rPr lang="en-US" smtClean="0"/>
              <a:t>‹#›</a:t>
            </a:fld>
            <a:endParaRPr lang="en-US"/>
          </a:p>
        </p:txBody>
      </p:sp>
    </p:spTree>
    <p:extLst>
      <p:ext uri="{BB962C8B-B14F-4D97-AF65-F5344CB8AC3E}">
        <p14:creationId xmlns:p14="http://schemas.microsoft.com/office/powerpoint/2010/main" val="370048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3200" b="1"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800" b="1"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400" b="1"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panaverse/learn-typescript/tree/master/NODE_PROJECTS"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 Id="rId4" Type="http://schemas.openxmlformats.org/officeDocument/2006/relationships/hyperlink" Target="https://github.com/fkhan79/giaic_fm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6AF55-0E6D-DA2D-51F9-F712264EF97A}"/>
              </a:ext>
            </a:extLst>
          </p:cNvPr>
          <p:cNvSpPr>
            <a:spLocks noGrp="1"/>
          </p:cNvSpPr>
          <p:nvPr>
            <p:ph type="ctrTitle"/>
          </p:nvPr>
        </p:nvSpPr>
        <p:spPr/>
        <p:txBody>
          <a:bodyPr/>
          <a:lstStyle/>
          <a:p>
            <a:r>
              <a:rPr lang="en-US" dirty="0"/>
              <a:t>Introduction to Loops</a:t>
            </a:r>
          </a:p>
        </p:txBody>
      </p:sp>
      <p:sp>
        <p:nvSpPr>
          <p:cNvPr id="5" name="Subtitle 4">
            <a:extLst>
              <a:ext uri="{FF2B5EF4-FFF2-40B4-BE49-F238E27FC236}">
                <a16:creationId xmlns:a16="http://schemas.microsoft.com/office/drawing/2014/main" id="{A1E6BED8-73E4-4712-4DA5-FA2ABBDA1CEE}"/>
              </a:ext>
            </a:extLst>
          </p:cNvPr>
          <p:cNvSpPr>
            <a:spLocks noGrp="1"/>
          </p:cNvSpPr>
          <p:nvPr>
            <p:ph type="subTitle" idx="1"/>
          </p:nvPr>
        </p:nvSpPr>
        <p:spPr/>
        <p:txBody>
          <a:bodyPr>
            <a:normAutofit fontScale="92500" lnSpcReduction="20000"/>
          </a:bodyPr>
          <a:lstStyle/>
          <a:p>
            <a:r>
              <a:rPr lang="en-US" dirty="0"/>
              <a:t>How to Automat Repetitive Tasks in your program?</a:t>
            </a:r>
          </a:p>
        </p:txBody>
      </p:sp>
    </p:spTree>
    <p:extLst>
      <p:ext uri="{BB962C8B-B14F-4D97-AF65-F5344CB8AC3E}">
        <p14:creationId xmlns:p14="http://schemas.microsoft.com/office/powerpoint/2010/main" val="38230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A090-B120-4F6B-3145-49FFF29D0713}"/>
              </a:ext>
            </a:extLst>
          </p:cNvPr>
          <p:cNvSpPr>
            <a:spLocks noGrp="1"/>
          </p:cNvSpPr>
          <p:nvPr>
            <p:ph type="title"/>
          </p:nvPr>
        </p:nvSpPr>
        <p:spPr/>
        <p:txBody>
          <a:bodyPr/>
          <a:lstStyle/>
          <a:p>
            <a:r>
              <a:rPr lang="en-US" dirty="0"/>
              <a:t>Syntax for a While Loop</a:t>
            </a:r>
          </a:p>
        </p:txBody>
      </p:sp>
      <p:sp>
        <p:nvSpPr>
          <p:cNvPr id="3" name="Content Placeholder 2">
            <a:extLst>
              <a:ext uri="{FF2B5EF4-FFF2-40B4-BE49-F238E27FC236}">
                <a16:creationId xmlns:a16="http://schemas.microsoft.com/office/drawing/2014/main" id="{D385BDA1-95B2-2406-83AE-E71BFD62A40E}"/>
              </a:ext>
            </a:extLst>
          </p:cNvPr>
          <p:cNvSpPr>
            <a:spLocks noGrp="1"/>
          </p:cNvSpPr>
          <p:nvPr>
            <p:ph idx="1"/>
          </p:nvPr>
        </p:nvSpPr>
        <p:spPr/>
        <p:txBody>
          <a:bodyPr>
            <a:normAutofit/>
          </a:bodyPr>
          <a:lstStyle/>
          <a:p>
            <a:pPr marL="0" indent="0">
              <a:buNone/>
            </a:pPr>
            <a:r>
              <a:rPr lang="en-US" sz="4000" dirty="0"/>
              <a:t>while (condition) {</a:t>
            </a:r>
          </a:p>
          <a:p>
            <a:pPr marL="0" indent="0">
              <a:buNone/>
            </a:pPr>
            <a:r>
              <a:rPr lang="en-US" sz="4000" dirty="0"/>
              <a:t>  // Code block to be executed while the   // condition is true</a:t>
            </a:r>
          </a:p>
          <a:p>
            <a:pPr marL="0" indent="0">
              <a:buNone/>
            </a:pPr>
            <a:r>
              <a:rPr lang="en-US" sz="4000" dirty="0"/>
              <a:t>}</a:t>
            </a:r>
          </a:p>
        </p:txBody>
      </p:sp>
    </p:spTree>
    <p:extLst>
      <p:ext uri="{BB962C8B-B14F-4D97-AF65-F5344CB8AC3E}">
        <p14:creationId xmlns:p14="http://schemas.microsoft.com/office/powerpoint/2010/main" val="183795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92C4-835C-45FC-4639-D267BC1247B6}"/>
              </a:ext>
            </a:extLst>
          </p:cNvPr>
          <p:cNvSpPr>
            <a:spLocks noGrp="1"/>
          </p:cNvSpPr>
          <p:nvPr>
            <p:ph type="title"/>
          </p:nvPr>
        </p:nvSpPr>
        <p:spPr/>
        <p:txBody>
          <a:bodyPr/>
          <a:lstStyle/>
          <a:p>
            <a:r>
              <a:rPr lang="en-US" dirty="0"/>
              <a:t>A Simple Example for a While Loop</a:t>
            </a:r>
          </a:p>
        </p:txBody>
      </p:sp>
      <p:sp>
        <p:nvSpPr>
          <p:cNvPr id="3" name="Content Placeholder 2">
            <a:extLst>
              <a:ext uri="{FF2B5EF4-FFF2-40B4-BE49-F238E27FC236}">
                <a16:creationId xmlns:a16="http://schemas.microsoft.com/office/drawing/2014/main" id="{72D0F44A-D1CD-6B85-7116-3CEF80B2A71E}"/>
              </a:ext>
            </a:extLst>
          </p:cNvPr>
          <p:cNvSpPr>
            <a:spLocks noGrp="1"/>
          </p:cNvSpPr>
          <p:nvPr>
            <p:ph idx="1"/>
          </p:nvPr>
        </p:nvSpPr>
        <p:spPr/>
        <p:txBody>
          <a:bodyPr/>
          <a:lstStyle/>
          <a:p>
            <a:pPr marL="0" indent="0">
              <a:buNone/>
            </a:pPr>
            <a:r>
              <a:rPr lang="nn-NO" sz="4400" dirty="0"/>
              <a:t>let count = 0;</a:t>
            </a:r>
          </a:p>
          <a:p>
            <a:pPr marL="0" indent="0">
              <a:buNone/>
            </a:pPr>
            <a:r>
              <a:rPr lang="nn-NO" sz="4400" dirty="0"/>
              <a:t>while (count &lt; 5) {</a:t>
            </a:r>
          </a:p>
          <a:p>
            <a:pPr marL="0" indent="0">
              <a:buNone/>
            </a:pPr>
            <a:r>
              <a:rPr lang="nn-NO" sz="4400" dirty="0"/>
              <a:t>  console.log(count); // Prints 0, 1, 2, 3, 4</a:t>
            </a:r>
          </a:p>
          <a:p>
            <a:pPr marL="0" indent="0">
              <a:buNone/>
            </a:pPr>
            <a:r>
              <a:rPr lang="nn-NO" sz="4400" dirty="0"/>
              <a:t>  count++;</a:t>
            </a:r>
          </a:p>
          <a:p>
            <a:pPr marL="0" indent="0">
              <a:buNone/>
            </a:pPr>
            <a:r>
              <a:rPr lang="nn-NO" sz="4400" dirty="0"/>
              <a:t>}</a:t>
            </a:r>
          </a:p>
          <a:p>
            <a:endParaRPr lang="en-US" dirty="0"/>
          </a:p>
        </p:txBody>
      </p:sp>
    </p:spTree>
    <p:extLst>
      <p:ext uri="{BB962C8B-B14F-4D97-AF65-F5344CB8AC3E}">
        <p14:creationId xmlns:p14="http://schemas.microsoft.com/office/powerpoint/2010/main" val="69514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5EB5-EBF2-C21C-9EAE-40820A9F585F}"/>
              </a:ext>
            </a:extLst>
          </p:cNvPr>
          <p:cNvSpPr>
            <a:spLocks noGrp="1"/>
          </p:cNvSpPr>
          <p:nvPr>
            <p:ph type="title"/>
          </p:nvPr>
        </p:nvSpPr>
        <p:spPr/>
        <p:txBody>
          <a:bodyPr/>
          <a:lstStyle/>
          <a:p>
            <a:r>
              <a:rPr lang="en-US" dirty="0"/>
              <a:t>The Do-While Loop</a:t>
            </a:r>
          </a:p>
        </p:txBody>
      </p:sp>
      <p:sp>
        <p:nvSpPr>
          <p:cNvPr id="3" name="Content Placeholder 2">
            <a:extLst>
              <a:ext uri="{FF2B5EF4-FFF2-40B4-BE49-F238E27FC236}">
                <a16:creationId xmlns:a16="http://schemas.microsoft.com/office/drawing/2014/main" id="{FE067047-5CF9-9290-C221-306B27639E2A}"/>
              </a:ext>
            </a:extLst>
          </p:cNvPr>
          <p:cNvSpPr>
            <a:spLocks noGrp="1"/>
          </p:cNvSpPr>
          <p:nvPr>
            <p:ph idx="1"/>
          </p:nvPr>
        </p:nvSpPr>
        <p:spPr/>
        <p:txBody>
          <a:bodyPr/>
          <a:lstStyle/>
          <a:p>
            <a:r>
              <a:rPr lang="en-US" dirty="0"/>
              <a:t>Guaranteed Execution at Least Once</a:t>
            </a:r>
          </a:p>
          <a:p>
            <a:r>
              <a:rPr lang="en-US" dirty="0"/>
              <a:t>A do-while loop executes a block of code at least once, then keeps repeating the block as long as a condition is true.</a:t>
            </a:r>
          </a:p>
          <a:p>
            <a:r>
              <a:rPr lang="en-US" dirty="0"/>
              <a:t>It's like a try-it-again game that keeps going until you win or you give up (based on a condition).</a:t>
            </a:r>
          </a:p>
        </p:txBody>
      </p:sp>
    </p:spTree>
    <p:extLst>
      <p:ext uri="{BB962C8B-B14F-4D97-AF65-F5344CB8AC3E}">
        <p14:creationId xmlns:p14="http://schemas.microsoft.com/office/powerpoint/2010/main" val="315455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F72E-D286-CC78-CDEC-AC34DB0BD4C7}"/>
              </a:ext>
            </a:extLst>
          </p:cNvPr>
          <p:cNvSpPr>
            <a:spLocks noGrp="1"/>
          </p:cNvSpPr>
          <p:nvPr>
            <p:ph type="title"/>
          </p:nvPr>
        </p:nvSpPr>
        <p:spPr/>
        <p:txBody>
          <a:bodyPr/>
          <a:lstStyle/>
          <a:p>
            <a:r>
              <a:rPr lang="en-US" dirty="0"/>
              <a:t>Why do we use Do-While?</a:t>
            </a:r>
          </a:p>
        </p:txBody>
      </p:sp>
      <p:sp>
        <p:nvSpPr>
          <p:cNvPr id="3" name="Content Placeholder 2">
            <a:extLst>
              <a:ext uri="{FF2B5EF4-FFF2-40B4-BE49-F238E27FC236}">
                <a16:creationId xmlns:a16="http://schemas.microsoft.com/office/drawing/2014/main" id="{C55F9BF7-2EEF-18FA-1173-88D9C5F698DC}"/>
              </a:ext>
            </a:extLst>
          </p:cNvPr>
          <p:cNvSpPr>
            <a:spLocks noGrp="1"/>
          </p:cNvSpPr>
          <p:nvPr>
            <p:ph idx="1"/>
          </p:nvPr>
        </p:nvSpPr>
        <p:spPr/>
        <p:txBody>
          <a:bodyPr/>
          <a:lstStyle/>
          <a:p>
            <a:r>
              <a:rPr lang="en-US" dirty="0"/>
              <a:t>Useful when an action needs to happen at least once</a:t>
            </a:r>
          </a:p>
          <a:p>
            <a:r>
              <a:rPr lang="en-US" dirty="0"/>
              <a:t>Good for user input validation (ensuring correct input)</a:t>
            </a:r>
          </a:p>
          <a:p>
            <a:r>
              <a:rPr lang="en-US" dirty="0"/>
              <a:t>Can be helpful in specific looping scenarios</a:t>
            </a:r>
          </a:p>
        </p:txBody>
      </p:sp>
    </p:spTree>
    <p:extLst>
      <p:ext uri="{BB962C8B-B14F-4D97-AF65-F5344CB8AC3E}">
        <p14:creationId xmlns:p14="http://schemas.microsoft.com/office/powerpoint/2010/main" val="1416739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20A6-10DA-256A-34E8-4EBFFADBF5FD}"/>
              </a:ext>
            </a:extLst>
          </p:cNvPr>
          <p:cNvSpPr>
            <a:spLocks noGrp="1"/>
          </p:cNvSpPr>
          <p:nvPr>
            <p:ph type="title"/>
          </p:nvPr>
        </p:nvSpPr>
        <p:spPr/>
        <p:txBody>
          <a:bodyPr/>
          <a:lstStyle/>
          <a:p>
            <a:r>
              <a:rPr lang="en-US" dirty="0"/>
              <a:t>How a Do-While Loop Works?</a:t>
            </a:r>
          </a:p>
        </p:txBody>
      </p:sp>
      <p:sp>
        <p:nvSpPr>
          <p:cNvPr id="3" name="Content Placeholder 2">
            <a:extLst>
              <a:ext uri="{FF2B5EF4-FFF2-40B4-BE49-F238E27FC236}">
                <a16:creationId xmlns:a16="http://schemas.microsoft.com/office/drawing/2014/main" id="{F58D616E-B7EE-53FC-F3D4-9885DB024F35}"/>
              </a:ext>
            </a:extLst>
          </p:cNvPr>
          <p:cNvSpPr>
            <a:spLocks noGrp="1"/>
          </p:cNvSpPr>
          <p:nvPr>
            <p:ph idx="1"/>
          </p:nvPr>
        </p:nvSpPr>
        <p:spPr/>
        <p:txBody>
          <a:bodyPr/>
          <a:lstStyle/>
          <a:p>
            <a:pPr marL="514350" indent="-514350">
              <a:buFont typeface="+mj-lt"/>
              <a:buAutoNum type="arabicPeriod"/>
            </a:pPr>
            <a:r>
              <a:rPr lang="en-US" dirty="0"/>
              <a:t>Execute Code: First, the code block inside the loop executes unconditionally (at least once).</a:t>
            </a:r>
          </a:p>
          <a:p>
            <a:pPr marL="514350" indent="-514350">
              <a:buFont typeface="+mj-lt"/>
              <a:buAutoNum type="arabicPeriod"/>
            </a:pPr>
            <a:r>
              <a:rPr lang="en-US" dirty="0"/>
              <a:t>Check the Condition: After the code block finishes, the loop checks if a specific condition is true.</a:t>
            </a:r>
          </a:p>
          <a:p>
            <a:pPr marL="514350" indent="-514350">
              <a:buFont typeface="+mj-lt"/>
              <a:buAutoNum type="arabicPeriod"/>
            </a:pPr>
            <a:r>
              <a:rPr lang="en-US" dirty="0"/>
              <a:t>Repeat: If the condition is true, the loop goes back to step 1 and executes the code block again.</a:t>
            </a:r>
          </a:p>
          <a:p>
            <a:pPr marL="514350" indent="-514350">
              <a:buFont typeface="+mj-lt"/>
              <a:buAutoNum type="arabicPeriod"/>
            </a:pPr>
            <a:r>
              <a:rPr lang="en-US" dirty="0"/>
              <a:t>Stop: The loop keeps repeating steps 1-3 as long as the condition remains true. Once the condition becomes false, the loop stops.</a:t>
            </a:r>
          </a:p>
        </p:txBody>
      </p:sp>
    </p:spTree>
    <p:extLst>
      <p:ext uri="{BB962C8B-B14F-4D97-AF65-F5344CB8AC3E}">
        <p14:creationId xmlns:p14="http://schemas.microsoft.com/office/powerpoint/2010/main" val="49568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3CC6-1064-7CC9-0001-BD3C17DEC9FF}"/>
              </a:ext>
            </a:extLst>
          </p:cNvPr>
          <p:cNvSpPr>
            <a:spLocks noGrp="1"/>
          </p:cNvSpPr>
          <p:nvPr>
            <p:ph type="title"/>
          </p:nvPr>
        </p:nvSpPr>
        <p:spPr/>
        <p:txBody>
          <a:bodyPr/>
          <a:lstStyle/>
          <a:p>
            <a:r>
              <a:rPr lang="en-US" dirty="0"/>
              <a:t>Syntax for Do-While</a:t>
            </a:r>
          </a:p>
        </p:txBody>
      </p:sp>
      <p:sp>
        <p:nvSpPr>
          <p:cNvPr id="3" name="Content Placeholder 2">
            <a:extLst>
              <a:ext uri="{FF2B5EF4-FFF2-40B4-BE49-F238E27FC236}">
                <a16:creationId xmlns:a16="http://schemas.microsoft.com/office/drawing/2014/main" id="{D5D35B57-F8A2-9610-4D36-F2385413D432}"/>
              </a:ext>
            </a:extLst>
          </p:cNvPr>
          <p:cNvSpPr>
            <a:spLocks noGrp="1"/>
          </p:cNvSpPr>
          <p:nvPr>
            <p:ph idx="1"/>
          </p:nvPr>
        </p:nvSpPr>
        <p:spPr/>
        <p:txBody>
          <a:bodyPr/>
          <a:lstStyle/>
          <a:p>
            <a:pPr marL="0" indent="0">
              <a:buNone/>
            </a:pPr>
            <a:r>
              <a:rPr lang="en-US" sz="4000" dirty="0"/>
              <a:t>do {</a:t>
            </a:r>
          </a:p>
          <a:p>
            <a:pPr marL="0" indent="0">
              <a:buNone/>
            </a:pPr>
            <a:r>
              <a:rPr lang="en-US" sz="4000" dirty="0"/>
              <a:t>  // Code block to be executed once and  // then repeated</a:t>
            </a:r>
          </a:p>
          <a:p>
            <a:pPr marL="0" indent="0">
              <a:buNone/>
            </a:pPr>
            <a:r>
              <a:rPr lang="en-US" sz="4000" dirty="0"/>
              <a:t>} while (condition);</a:t>
            </a:r>
          </a:p>
          <a:p>
            <a:pPr marL="0" indent="0">
              <a:buNone/>
            </a:pPr>
            <a:endParaRPr lang="en-US" dirty="0"/>
          </a:p>
        </p:txBody>
      </p:sp>
    </p:spTree>
    <p:extLst>
      <p:ext uri="{BB962C8B-B14F-4D97-AF65-F5344CB8AC3E}">
        <p14:creationId xmlns:p14="http://schemas.microsoft.com/office/powerpoint/2010/main" val="15328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FDF6-B11E-1990-5EE7-4661AF092945}"/>
              </a:ext>
            </a:extLst>
          </p:cNvPr>
          <p:cNvSpPr>
            <a:spLocks noGrp="1"/>
          </p:cNvSpPr>
          <p:nvPr>
            <p:ph type="title"/>
          </p:nvPr>
        </p:nvSpPr>
        <p:spPr/>
        <p:txBody>
          <a:bodyPr/>
          <a:lstStyle/>
          <a:p>
            <a:r>
              <a:rPr lang="en-US" dirty="0"/>
              <a:t>A Simple Example for a Do-While Loop</a:t>
            </a:r>
          </a:p>
        </p:txBody>
      </p:sp>
      <p:sp>
        <p:nvSpPr>
          <p:cNvPr id="3" name="Content Placeholder 2">
            <a:extLst>
              <a:ext uri="{FF2B5EF4-FFF2-40B4-BE49-F238E27FC236}">
                <a16:creationId xmlns:a16="http://schemas.microsoft.com/office/drawing/2014/main" id="{B866B49A-8D04-40A8-5307-0A75E39E4DF7}"/>
              </a:ext>
            </a:extLst>
          </p:cNvPr>
          <p:cNvSpPr>
            <a:spLocks noGrp="1"/>
          </p:cNvSpPr>
          <p:nvPr>
            <p:ph idx="1"/>
          </p:nvPr>
        </p:nvSpPr>
        <p:spPr/>
        <p:txBody>
          <a:bodyPr/>
          <a:lstStyle/>
          <a:p>
            <a:pPr marL="0" indent="0">
              <a:buNone/>
            </a:pPr>
            <a:r>
              <a:rPr lang="en-US" dirty="0"/>
              <a:t>// Example: Printing numbers from 1 to 5</a:t>
            </a:r>
          </a:p>
          <a:p>
            <a:pPr marL="0" indent="0">
              <a:buNone/>
            </a:pPr>
            <a:r>
              <a:rPr lang="en-US" dirty="0"/>
              <a:t>let count: number = 1;</a:t>
            </a:r>
          </a:p>
          <a:p>
            <a:pPr marL="0" indent="0">
              <a:buNone/>
            </a:pPr>
            <a:r>
              <a:rPr lang="en-US" dirty="0"/>
              <a:t>do {</a:t>
            </a:r>
          </a:p>
          <a:p>
            <a:pPr marL="0" indent="0">
              <a:buNone/>
            </a:pPr>
            <a:r>
              <a:rPr lang="en-US" dirty="0"/>
              <a:t>  console.log(count);</a:t>
            </a:r>
          </a:p>
          <a:p>
            <a:pPr marL="0" indent="0">
              <a:buNone/>
            </a:pPr>
            <a:r>
              <a:rPr lang="en-US" dirty="0"/>
              <a:t>  count++; // Update counter to change the condition</a:t>
            </a:r>
          </a:p>
          <a:p>
            <a:pPr marL="0" indent="0">
              <a:buNone/>
            </a:pPr>
            <a:r>
              <a:rPr lang="en-US" dirty="0"/>
              <a:t>} while (count &lt;= 5);</a:t>
            </a:r>
          </a:p>
        </p:txBody>
      </p:sp>
    </p:spTree>
    <p:extLst>
      <p:ext uri="{BB962C8B-B14F-4D97-AF65-F5344CB8AC3E}">
        <p14:creationId xmlns:p14="http://schemas.microsoft.com/office/powerpoint/2010/main" val="2268435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9671C4-1E64-F84A-A5D9-16A4DF7A3A84}"/>
              </a:ext>
            </a:extLst>
          </p:cNvPr>
          <p:cNvSpPr>
            <a:spLocks noGrp="1"/>
          </p:cNvSpPr>
          <p:nvPr>
            <p:ph type="ctrTitle"/>
          </p:nvPr>
        </p:nvSpPr>
        <p:spPr/>
        <p:txBody>
          <a:bodyPr/>
          <a:lstStyle/>
          <a:p>
            <a:r>
              <a:rPr lang="en-US" dirty="0"/>
              <a:t>Modules</a:t>
            </a:r>
          </a:p>
        </p:txBody>
      </p:sp>
      <p:sp>
        <p:nvSpPr>
          <p:cNvPr id="5" name="Subtitle 4">
            <a:extLst>
              <a:ext uri="{FF2B5EF4-FFF2-40B4-BE49-F238E27FC236}">
                <a16:creationId xmlns:a16="http://schemas.microsoft.com/office/drawing/2014/main" id="{6E8E57D5-AD9C-74A3-47F3-AB1BD3618CEE}"/>
              </a:ext>
            </a:extLst>
          </p:cNvPr>
          <p:cNvSpPr>
            <a:spLocks noGrp="1"/>
          </p:cNvSpPr>
          <p:nvPr>
            <p:ph type="subTitle" idx="1"/>
          </p:nvPr>
        </p:nvSpPr>
        <p:spPr/>
        <p:txBody>
          <a:bodyPr>
            <a:normAutofit fontScale="92500" lnSpcReduction="20000"/>
          </a:bodyPr>
          <a:lstStyle/>
          <a:p>
            <a:r>
              <a:rPr lang="en-US" dirty="0"/>
              <a:t>How modules works in typescript and </a:t>
            </a:r>
            <a:r>
              <a:rPr lang="en-US" dirty="0" err="1"/>
              <a:t>ecmascripts</a:t>
            </a:r>
            <a:r>
              <a:rPr lang="en-US" dirty="0"/>
              <a:t>.</a:t>
            </a:r>
          </a:p>
        </p:txBody>
      </p:sp>
    </p:spTree>
    <p:extLst>
      <p:ext uri="{BB962C8B-B14F-4D97-AF65-F5344CB8AC3E}">
        <p14:creationId xmlns:p14="http://schemas.microsoft.com/office/powerpoint/2010/main" val="3483435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1246-A5AF-B572-B90D-68E47C9E5C2D}"/>
              </a:ext>
            </a:extLst>
          </p:cNvPr>
          <p:cNvSpPr>
            <a:spLocks noGrp="1"/>
          </p:cNvSpPr>
          <p:nvPr>
            <p:ph type="title"/>
          </p:nvPr>
        </p:nvSpPr>
        <p:spPr/>
        <p:txBody>
          <a:bodyPr/>
          <a:lstStyle/>
          <a:p>
            <a:r>
              <a:rPr lang="en-US" dirty="0"/>
              <a:t>What are Modules?</a:t>
            </a:r>
          </a:p>
        </p:txBody>
      </p:sp>
      <p:sp>
        <p:nvSpPr>
          <p:cNvPr id="3" name="Content Placeholder 2">
            <a:extLst>
              <a:ext uri="{FF2B5EF4-FFF2-40B4-BE49-F238E27FC236}">
                <a16:creationId xmlns:a16="http://schemas.microsoft.com/office/drawing/2014/main" id="{4356B424-E0E3-020D-36FC-FF2D3895F2F4}"/>
              </a:ext>
            </a:extLst>
          </p:cNvPr>
          <p:cNvSpPr>
            <a:spLocks noGrp="1"/>
          </p:cNvSpPr>
          <p:nvPr>
            <p:ph idx="1"/>
          </p:nvPr>
        </p:nvSpPr>
        <p:spPr/>
        <p:txBody>
          <a:bodyPr>
            <a:normAutofit/>
          </a:bodyPr>
          <a:lstStyle/>
          <a:p>
            <a:r>
              <a:rPr lang="en-US" dirty="0"/>
              <a:t>Modules are a fundamental concept for organizing code in TypeScript and ECMAScript (JavaScript).</a:t>
            </a:r>
          </a:p>
          <a:p>
            <a:pPr lvl="1"/>
            <a:r>
              <a:rPr lang="en-US" dirty="0"/>
              <a:t>Improved code organization: Modules break down large projects into smaller, manageable units.</a:t>
            </a:r>
          </a:p>
          <a:p>
            <a:pPr lvl="1"/>
            <a:r>
              <a:rPr lang="en-US" dirty="0"/>
              <a:t>Enhanced reusability: Modules allow you to create reusable components that can be incorporated into different parts of your application.</a:t>
            </a:r>
          </a:p>
          <a:p>
            <a:pPr lvl="1"/>
            <a:r>
              <a:rPr lang="en-US" dirty="0"/>
              <a:t>Reduced naming conflicts: Modules create private scopes for variables and functions, preventing conflicts with global names.</a:t>
            </a:r>
          </a:p>
        </p:txBody>
      </p:sp>
    </p:spTree>
    <p:extLst>
      <p:ext uri="{BB962C8B-B14F-4D97-AF65-F5344CB8AC3E}">
        <p14:creationId xmlns:p14="http://schemas.microsoft.com/office/powerpoint/2010/main" val="1990512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D239-E8EA-5C4E-997C-9ADCC8A7D972}"/>
              </a:ext>
            </a:extLst>
          </p:cNvPr>
          <p:cNvSpPr>
            <a:spLocks noGrp="1"/>
          </p:cNvSpPr>
          <p:nvPr>
            <p:ph type="title"/>
          </p:nvPr>
        </p:nvSpPr>
        <p:spPr>
          <a:xfrm>
            <a:off x="1154954" y="973668"/>
            <a:ext cx="9129477" cy="706964"/>
          </a:xfrm>
        </p:spPr>
        <p:txBody>
          <a:bodyPr/>
          <a:lstStyle/>
          <a:p>
            <a:r>
              <a:rPr lang="en-US" dirty="0"/>
              <a:t>How to create a Module in TypeScript?</a:t>
            </a:r>
          </a:p>
        </p:txBody>
      </p:sp>
      <p:sp>
        <p:nvSpPr>
          <p:cNvPr id="3" name="Content Placeholder 2">
            <a:extLst>
              <a:ext uri="{FF2B5EF4-FFF2-40B4-BE49-F238E27FC236}">
                <a16:creationId xmlns:a16="http://schemas.microsoft.com/office/drawing/2014/main" id="{A051E427-79FC-9500-461A-3B95B61D7D23}"/>
              </a:ext>
            </a:extLst>
          </p:cNvPr>
          <p:cNvSpPr>
            <a:spLocks noGrp="1"/>
          </p:cNvSpPr>
          <p:nvPr>
            <p:ph idx="1"/>
          </p:nvPr>
        </p:nvSpPr>
        <p:spPr/>
        <p:txBody>
          <a:bodyPr>
            <a:normAutofit/>
          </a:bodyPr>
          <a:lstStyle/>
          <a:p>
            <a:r>
              <a:rPr lang="en-US" dirty="0"/>
              <a:t>1. Define the Module File:</a:t>
            </a:r>
          </a:p>
          <a:p>
            <a:pPr lvl="1"/>
            <a:r>
              <a:rPr lang="en-US" dirty="0"/>
              <a:t>Create a new TypeScript file (.</a:t>
            </a:r>
            <a:r>
              <a:rPr lang="en-US" dirty="0" err="1"/>
              <a:t>ts</a:t>
            </a:r>
            <a:r>
              <a:rPr lang="en-US" dirty="0"/>
              <a:t> extension).</a:t>
            </a:r>
          </a:p>
          <a:p>
            <a:pPr lvl="1"/>
            <a:r>
              <a:rPr lang="en-US" dirty="0"/>
              <a:t>This file will house the code you want to encapsulate in the module.</a:t>
            </a:r>
          </a:p>
          <a:p>
            <a:r>
              <a:rPr lang="en-US" dirty="0"/>
              <a:t>Export Public Members (Optional):</a:t>
            </a:r>
          </a:p>
          <a:p>
            <a:pPr lvl="1"/>
            <a:r>
              <a:rPr lang="en-US" dirty="0"/>
              <a:t>Use the export keyword to make functions, variables, or classes accessible outside the module.</a:t>
            </a:r>
          </a:p>
          <a:p>
            <a:r>
              <a:rPr lang="en-US" dirty="0"/>
              <a:t>Saving the Module File</a:t>
            </a:r>
          </a:p>
          <a:p>
            <a:pPr lvl="1"/>
            <a:r>
              <a:rPr lang="en-US" dirty="0"/>
              <a:t>Save the TypeScript file with a descriptive name (e.g., </a:t>
            </a:r>
            <a:r>
              <a:rPr lang="en-US" dirty="0" err="1"/>
              <a:t>math.ts</a:t>
            </a:r>
            <a:r>
              <a:rPr lang="en-US" dirty="0"/>
              <a:t>).</a:t>
            </a:r>
          </a:p>
          <a:p>
            <a:pPr lvl="1"/>
            <a:r>
              <a:rPr lang="en-US" dirty="0"/>
              <a:t>This filename will be used when importing the module into other files.</a:t>
            </a:r>
          </a:p>
        </p:txBody>
      </p:sp>
    </p:spTree>
    <p:extLst>
      <p:ext uri="{BB962C8B-B14F-4D97-AF65-F5344CB8AC3E}">
        <p14:creationId xmlns:p14="http://schemas.microsoft.com/office/powerpoint/2010/main" val="416457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5CFF-C592-4F53-982E-3C7581492D62}"/>
              </a:ext>
            </a:extLst>
          </p:cNvPr>
          <p:cNvSpPr>
            <a:spLocks noGrp="1"/>
          </p:cNvSpPr>
          <p:nvPr>
            <p:ph type="title"/>
          </p:nvPr>
        </p:nvSpPr>
        <p:spPr/>
        <p:txBody>
          <a:bodyPr/>
          <a:lstStyle/>
          <a:p>
            <a:r>
              <a:rPr lang="en-US" dirty="0"/>
              <a:t>What is a Loop?</a:t>
            </a:r>
          </a:p>
        </p:txBody>
      </p:sp>
      <p:sp>
        <p:nvSpPr>
          <p:cNvPr id="3" name="Content Placeholder 2">
            <a:extLst>
              <a:ext uri="{FF2B5EF4-FFF2-40B4-BE49-F238E27FC236}">
                <a16:creationId xmlns:a16="http://schemas.microsoft.com/office/drawing/2014/main" id="{FC9C248B-9E2B-6680-3254-1A9B2846D989}"/>
              </a:ext>
            </a:extLst>
          </p:cNvPr>
          <p:cNvSpPr>
            <a:spLocks noGrp="1"/>
          </p:cNvSpPr>
          <p:nvPr>
            <p:ph idx="1"/>
          </p:nvPr>
        </p:nvSpPr>
        <p:spPr/>
        <p:txBody>
          <a:bodyPr>
            <a:normAutofit/>
          </a:bodyPr>
          <a:lstStyle/>
          <a:p>
            <a:pPr algn="just"/>
            <a:r>
              <a:rPr lang="en-US" dirty="0"/>
              <a:t>A loop is a block of code that repeats itself until a certain condition is met.</a:t>
            </a:r>
          </a:p>
          <a:p>
            <a:pPr algn="just"/>
            <a:r>
              <a:rPr lang="en-US" dirty="0"/>
              <a:t>It's like a merry-go-round that keeps going around until the music stops</a:t>
            </a:r>
          </a:p>
        </p:txBody>
      </p:sp>
    </p:spTree>
    <p:extLst>
      <p:ext uri="{BB962C8B-B14F-4D97-AF65-F5344CB8AC3E}">
        <p14:creationId xmlns:p14="http://schemas.microsoft.com/office/powerpoint/2010/main" val="591433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01A8-06E8-6A2A-AECB-DB8D548BD34D}"/>
              </a:ext>
            </a:extLst>
          </p:cNvPr>
          <p:cNvSpPr>
            <a:spLocks noGrp="1"/>
          </p:cNvSpPr>
          <p:nvPr>
            <p:ph type="title"/>
          </p:nvPr>
        </p:nvSpPr>
        <p:spPr/>
        <p:txBody>
          <a:bodyPr/>
          <a:lstStyle/>
          <a:p>
            <a:r>
              <a:rPr lang="en-US" dirty="0"/>
              <a:t>Create a Math Module</a:t>
            </a:r>
          </a:p>
        </p:txBody>
      </p:sp>
      <p:sp>
        <p:nvSpPr>
          <p:cNvPr id="3" name="Content Placeholder 2">
            <a:extLst>
              <a:ext uri="{FF2B5EF4-FFF2-40B4-BE49-F238E27FC236}">
                <a16:creationId xmlns:a16="http://schemas.microsoft.com/office/drawing/2014/main" id="{927F32CB-612A-E393-58F4-3F45944EF7DF}"/>
              </a:ext>
            </a:extLst>
          </p:cNvPr>
          <p:cNvSpPr>
            <a:spLocks noGrp="1"/>
          </p:cNvSpPr>
          <p:nvPr>
            <p:ph idx="1"/>
          </p:nvPr>
        </p:nvSpPr>
        <p:spPr/>
        <p:txBody>
          <a:bodyPr>
            <a:normAutofit/>
          </a:bodyPr>
          <a:lstStyle/>
          <a:p>
            <a:pPr marL="0" indent="0">
              <a:buNone/>
            </a:pPr>
            <a:r>
              <a:rPr lang="en-US" dirty="0"/>
              <a:t>// </a:t>
            </a:r>
            <a:r>
              <a:rPr lang="en-US" dirty="0" err="1"/>
              <a:t>math.ts</a:t>
            </a:r>
            <a:endParaRPr lang="en-US" dirty="0"/>
          </a:p>
          <a:p>
            <a:pPr marL="0" indent="0">
              <a:buNone/>
            </a:pPr>
            <a:r>
              <a:rPr lang="en-US" dirty="0"/>
              <a:t>export function add(x: number, y: number): number {</a:t>
            </a:r>
          </a:p>
          <a:p>
            <a:pPr marL="0" indent="0">
              <a:buNone/>
            </a:pPr>
            <a:r>
              <a:rPr lang="en-US" dirty="0"/>
              <a:t>  return x + y;</a:t>
            </a:r>
          </a:p>
          <a:p>
            <a:pPr marL="0" indent="0">
              <a:buNone/>
            </a:pPr>
            <a:r>
              <a:rPr lang="en-US" dirty="0"/>
              <a:t>}</a:t>
            </a:r>
          </a:p>
          <a:p>
            <a:pPr marL="0" indent="0">
              <a:buNone/>
            </a:pPr>
            <a:r>
              <a:rPr lang="en-US" dirty="0"/>
              <a:t>export function subtract(x: number, y: number): number {</a:t>
            </a:r>
          </a:p>
          <a:p>
            <a:pPr marL="0" indent="0">
              <a:buNone/>
            </a:pPr>
            <a:r>
              <a:rPr lang="en-US" dirty="0"/>
              <a:t>  return x - y;</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901054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5D3B-9F4B-218D-70A2-F3C7C755D278}"/>
              </a:ext>
            </a:extLst>
          </p:cNvPr>
          <p:cNvSpPr>
            <a:spLocks noGrp="1"/>
          </p:cNvSpPr>
          <p:nvPr>
            <p:ph type="title"/>
          </p:nvPr>
        </p:nvSpPr>
        <p:spPr>
          <a:xfrm>
            <a:off x="1154954" y="973668"/>
            <a:ext cx="9509621" cy="706964"/>
          </a:xfrm>
        </p:spPr>
        <p:txBody>
          <a:bodyPr/>
          <a:lstStyle/>
          <a:p>
            <a:r>
              <a:rPr lang="en-US" dirty="0"/>
              <a:t>Importing the Module in Other Code Files</a:t>
            </a:r>
          </a:p>
        </p:txBody>
      </p:sp>
      <p:sp>
        <p:nvSpPr>
          <p:cNvPr id="3" name="Content Placeholder 2">
            <a:extLst>
              <a:ext uri="{FF2B5EF4-FFF2-40B4-BE49-F238E27FC236}">
                <a16:creationId xmlns:a16="http://schemas.microsoft.com/office/drawing/2014/main" id="{FB19504D-2B39-D986-51B0-846AFC60D9F7}"/>
              </a:ext>
            </a:extLst>
          </p:cNvPr>
          <p:cNvSpPr>
            <a:spLocks noGrp="1"/>
          </p:cNvSpPr>
          <p:nvPr>
            <p:ph idx="1"/>
          </p:nvPr>
        </p:nvSpPr>
        <p:spPr/>
        <p:txBody>
          <a:bodyPr/>
          <a:lstStyle/>
          <a:p>
            <a:r>
              <a:rPr lang="en-US" dirty="0"/>
              <a:t>In other TypeScript files, use the import statement to bring the module's functionality into your current code.</a:t>
            </a:r>
          </a:p>
          <a:p>
            <a:r>
              <a:rPr lang="en-US" dirty="0"/>
              <a:t>Specify the module name and the members you want to import (functions, variables, etc.).</a:t>
            </a:r>
          </a:p>
        </p:txBody>
      </p:sp>
    </p:spTree>
    <p:extLst>
      <p:ext uri="{BB962C8B-B14F-4D97-AF65-F5344CB8AC3E}">
        <p14:creationId xmlns:p14="http://schemas.microsoft.com/office/powerpoint/2010/main" val="3619057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8E0D-06CD-89F0-0CC2-5C056391FB1E}"/>
              </a:ext>
            </a:extLst>
          </p:cNvPr>
          <p:cNvSpPr>
            <a:spLocks noGrp="1"/>
          </p:cNvSpPr>
          <p:nvPr>
            <p:ph type="title"/>
          </p:nvPr>
        </p:nvSpPr>
        <p:spPr/>
        <p:txBody>
          <a:bodyPr/>
          <a:lstStyle/>
          <a:p>
            <a:r>
              <a:rPr lang="en-US" dirty="0"/>
              <a:t>Example: Importing the Math Module</a:t>
            </a:r>
          </a:p>
        </p:txBody>
      </p:sp>
      <p:sp>
        <p:nvSpPr>
          <p:cNvPr id="3" name="Content Placeholder 2">
            <a:extLst>
              <a:ext uri="{FF2B5EF4-FFF2-40B4-BE49-F238E27FC236}">
                <a16:creationId xmlns:a16="http://schemas.microsoft.com/office/drawing/2014/main" id="{6CCDA136-D577-56C2-343D-176931D2DEB9}"/>
              </a:ext>
            </a:extLst>
          </p:cNvPr>
          <p:cNvSpPr>
            <a:spLocks noGrp="1"/>
          </p:cNvSpPr>
          <p:nvPr>
            <p:ph idx="1"/>
          </p:nvPr>
        </p:nvSpPr>
        <p:spPr/>
        <p:txBody>
          <a:bodyPr/>
          <a:lstStyle/>
          <a:p>
            <a:pPr marL="0" indent="0">
              <a:buNone/>
            </a:pPr>
            <a:r>
              <a:rPr lang="en-US" dirty="0"/>
              <a:t>// </a:t>
            </a:r>
            <a:r>
              <a:rPr lang="en-US" dirty="0" err="1"/>
              <a:t>main.ts</a:t>
            </a:r>
            <a:endParaRPr lang="en-US" dirty="0"/>
          </a:p>
          <a:p>
            <a:pPr marL="0" indent="0">
              <a:buNone/>
            </a:pPr>
            <a:r>
              <a:rPr lang="en-US" dirty="0"/>
              <a:t>import { add, subtract } from "./math"; // Import specific functions</a:t>
            </a:r>
          </a:p>
          <a:p>
            <a:pPr marL="0" indent="0">
              <a:buNone/>
            </a:pPr>
            <a:r>
              <a:rPr lang="en-US" dirty="0"/>
              <a:t>console.log(add(5, 3)); // Use imported functions</a:t>
            </a:r>
          </a:p>
          <a:p>
            <a:pPr marL="0" indent="0">
              <a:buNone/>
            </a:pPr>
            <a:r>
              <a:rPr lang="en-US" dirty="0"/>
              <a:t>console.log(subtract(10, 2));</a:t>
            </a:r>
          </a:p>
          <a:p>
            <a:pPr marL="0" indent="0">
              <a:buNone/>
            </a:pPr>
            <a:endParaRPr lang="en-US" dirty="0"/>
          </a:p>
        </p:txBody>
      </p:sp>
    </p:spTree>
    <p:extLst>
      <p:ext uri="{BB962C8B-B14F-4D97-AF65-F5344CB8AC3E}">
        <p14:creationId xmlns:p14="http://schemas.microsoft.com/office/powerpoint/2010/main" val="3481683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9E5A1-3C98-BA57-00FA-609A8E5EF58A}"/>
              </a:ext>
            </a:extLst>
          </p:cNvPr>
          <p:cNvSpPr>
            <a:spLocks noGrp="1"/>
          </p:cNvSpPr>
          <p:nvPr>
            <p:ph type="ctrTitle"/>
          </p:nvPr>
        </p:nvSpPr>
        <p:spPr/>
        <p:txBody>
          <a:bodyPr/>
          <a:lstStyle/>
          <a:p>
            <a:r>
              <a:rPr lang="en-US" dirty="0"/>
              <a:t>Chalk and Inquirer</a:t>
            </a:r>
          </a:p>
        </p:txBody>
      </p:sp>
      <p:sp>
        <p:nvSpPr>
          <p:cNvPr id="5" name="Subtitle 4">
            <a:extLst>
              <a:ext uri="{FF2B5EF4-FFF2-40B4-BE49-F238E27FC236}">
                <a16:creationId xmlns:a16="http://schemas.microsoft.com/office/drawing/2014/main" id="{A4127391-76A8-49DE-09C0-3E60430B6368}"/>
              </a:ext>
            </a:extLst>
          </p:cNvPr>
          <p:cNvSpPr>
            <a:spLocks noGrp="1"/>
          </p:cNvSpPr>
          <p:nvPr>
            <p:ph type="subTitle" idx="1"/>
          </p:nvPr>
        </p:nvSpPr>
        <p:spPr/>
        <p:txBody>
          <a:bodyPr>
            <a:normAutofit fontScale="92500" lnSpcReduction="20000"/>
          </a:bodyPr>
          <a:lstStyle/>
          <a:p>
            <a:r>
              <a:rPr lang="en-US" dirty="0"/>
              <a:t>Enhancing your command-line applications</a:t>
            </a:r>
          </a:p>
        </p:txBody>
      </p:sp>
    </p:spTree>
    <p:extLst>
      <p:ext uri="{BB962C8B-B14F-4D97-AF65-F5344CB8AC3E}">
        <p14:creationId xmlns:p14="http://schemas.microsoft.com/office/powerpoint/2010/main" val="351175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B874-6688-FC29-A6D5-1E5170DCD7D4}"/>
              </a:ext>
            </a:extLst>
          </p:cNvPr>
          <p:cNvSpPr>
            <a:spLocks noGrp="1"/>
          </p:cNvSpPr>
          <p:nvPr>
            <p:ph type="title"/>
          </p:nvPr>
        </p:nvSpPr>
        <p:spPr/>
        <p:txBody>
          <a:bodyPr/>
          <a:lstStyle/>
          <a:p>
            <a:r>
              <a:rPr lang="en-US" dirty="0"/>
              <a:t>Chalk: Coloring Your Console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9056F823-D5C0-1B15-0AA2-136909EE1204}"/>
              </a:ext>
            </a:extLst>
          </p:cNvPr>
          <p:cNvSpPr>
            <a:spLocks noGrp="1"/>
          </p:cNvSpPr>
          <p:nvPr>
            <p:ph idx="1"/>
          </p:nvPr>
        </p:nvSpPr>
        <p:spPr/>
        <p:txBody>
          <a:bodyPr/>
          <a:lstStyle/>
          <a:p>
            <a:r>
              <a:rPr lang="en-US" dirty="0"/>
              <a:t>Chalk is a popular module for adding color and formatting to your terminal output in TypeScript.</a:t>
            </a:r>
          </a:p>
          <a:p>
            <a:r>
              <a:rPr lang="en-US" dirty="0"/>
              <a:t>It enhances readability, provides visual cues, and makes your application more user-friendly.</a:t>
            </a:r>
          </a:p>
          <a:p>
            <a:r>
              <a:rPr lang="en-US" dirty="0"/>
              <a:t>Adding Chalk to your projects:</a:t>
            </a:r>
          </a:p>
          <a:p>
            <a:pPr lvl="1"/>
            <a:r>
              <a:rPr lang="en-US" dirty="0" err="1"/>
              <a:t>npm</a:t>
            </a:r>
            <a:r>
              <a:rPr lang="en-US" dirty="0"/>
              <a:t> install chalk</a:t>
            </a:r>
          </a:p>
          <a:p>
            <a:pPr lvl="1"/>
            <a:r>
              <a:rPr lang="en-US" dirty="0" err="1"/>
              <a:t>npm</a:t>
            </a:r>
            <a:r>
              <a:rPr lang="en-US" dirty="0"/>
              <a:t> install --save-dev @types/chalk</a:t>
            </a:r>
          </a:p>
        </p:txBody>
      </p:sp>
    </p:spTree>
    <p:extLst>
      <p:ext uri="{BB962C8B-B14F-4D97-AF65-F5344CB8AC3E}">
        <p14:creationId xmlns:p14="http://schemas.microsoft.com/office/powerpoint/2010/main" val="2921699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E690-38FB-B6CB-06C6-C656935499F1}"/>
              </a:ext>
            </a:extLst>
          </p:cNvPr>
          <p:cNvSpPr>
            <a:spLocks noGrp="1"/>
          </p:cNvSpPr>
          <p:nvPr>
            <p:ph type="title"/>
          </p:nvPr>
        </p:nvSpPr>
        <p:spPr/>
        <p:txBody>
          <a:bodyPr/>
          <a:lstStyle/>
          <a:p>
            <a:r>
              <a:rPr lang="en-US" dirty="0"/>
              <a:t>A Simple Chalk Example</a:t>
            </a:r>
          </a:p>
        </p:txBody>
      </p:sp>
      <p:sp>
        <p:nvSpPr>
          <p:cNvPr id="3" name="Content Placeholder 2">
            <a:extLst>
              <a:ext uri="{FF2B5EF4-FFF2-40B4-BE49-F238E27FC236}">
                <a16:creationId xmlns:a16="http://schemas.microsoft.com/office/drawing/2014/main" id="{B2E23213-1C54-ADAA-C0FE-1A2AC723C1EE}"/>
              </a:ext>
            </a:extLst>
          </p:cNvPr>
          <p:cNvSpPr>
            <a:spLocks noGrp="1"/>
          </p:cNvSpPr>
          <p:nvPr>
            <p:ph idx="1"/>
          </p:nvPr>
        </p:nvSpPr>
        <p:spPr/>
        <p:txBody>
          <a:bodyPr>
            <a:normAutofit/>
          </a:bodyPr>
          <a:lstStyle/>
          <a:p>
            <a:pPr marL="0" indent="0">
              <a:buNone/>
            </a:pPr>
            <a:r>
              <a:rPr lang="en-US" sz="3200" dirty="0"/>
              <a:t>//</a:t>
            </a:r>
            <a:r>
              <a:rPr lang="en-US" sz="3200" dirty="0" err="1"/>
              <a:t>main.ts</a:t>
            </a:r>
            <a:endParaRPr lang="en-US" sz="3200" dirty="0"/>
          </a:p>
          <a:p>
            <a:pPr marL="0" indent="0">
              <a:buNone/>
            </a:pPr>
            <a:r>
              <a:rPr lang="en-US" sz="3200" dirty="0"/>
              <a:t>import chalk from 'chalk’;</a:t>
            </a:r>
          </a:p>
          <a:p>
            <a:pPr marL="0" indent="0">
              <a:buNone/>
            </a:pPr>
            <a:r>
              <a:rPr lang="en-US" sz="3200" dirty="0"/>
              <a:t>console.log(</a:t>
            </a:r>
            <a:r>
              <a:rPr lang="en-US" sz="3200" dirty="0" err="1"/>
              <a:t>chalk.green</a:t>
            </a:r>
            <a:r>
              <a:rPr lang="en-US" sz="3200" dirty="0"/>
              <a:t>('Success!'));</a:t>
            </a:r>
          </a:p>
          <a:p>
            <a:pPr marL="0" indent="0">
              <a:buNone/>
            </a:pPr>
            <a:r>
              <a:rPr lang="en-US" sz="3200" dirty="0"/>
              <a:t>console.log(</a:t>
            </a:r>
            <a:r>
              <a:rPr lang="en-US" sz="3200" dirty="0" err="1"/>
              <a:t>chalk.red.bold</a:t>
            </a:r>
            <a:r>
              <a:rPr lang="en-US" sz="3200" dirty="0"/>
              <a:t>('Error: An unexpected issue occurred.'));</a:t>
            </a:r>
          </a:p>
          <a:p>
            <a:pPr marL="0" indent="0">
              <a:buNone/>
            </a:pPr>
            <a:endParaRPr lang="en-US" sz="3200" dirty="0"/>
          </a:p>
        </p:txBody>
      </p:sp>
    </p:spTree>
    <p:extLst>
      <p:ext uri="{BB962C8B-B14F-4D97-AF65-F5344CB8AC3E}">
        <p14:creationId xmlns:p14="http://schemas.microsoft.com/office/powerpoint/2010/main" val="4250056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EB3A-3DEA-8E06-5C42-38F9326F5101}"/>
              </a:ext>
            </a:extLst>
          </p:cNvPr>
          <p:cNvSpPr>
            <a:spLocks noGrp="1"/>
          </p:cNvSpPr>
          <p:nvPr>
            <p:ph type="title"/>
          </p:nvPr>
        </p:nvSpPr>
        <p:spPr/>
        <p:txBody>
          <a:bodyPr/>
          <a:lstStyle/>
          <a:p>
            <a:r>
              <a:rPr lang="en-US" dirty="0"/>
              <a:t>Inquirer: Interactive Prompting</a:t>
            </a:r>
          </a:p>
        </p:txBody>
      </p:sp>
      <p:sp>
        <p:nvSpPr>
          <p:cNvPr id="3" name="Content Placeholder 2">
            <a:extLst>
              <a:ext uri="{FF2B5EF4-FFF2-40B4-BE49-F238E27FC236}">
                <a16:creationId xmlns:a16="http://schemas.microsoft.com/office/drawing/2014/main" id="{71FF1194-0C7E-03D7-A1D7-01B68C16ABF2}"/>
              </a:ext>
            </a:extLst>
          </p:cNvPr>
          <p:cNvSpPr>
            <a:spLocks noGrp="1"/>
          </p:cNvSpPr>
          <p:nvPr>
            <p:ph idx="1"/>
          </p:nvPr>
        </p:nvSpPr>
        <p:spPr/>
        <p:txBody>
          <a:bodyPr>
            <a:normAutofit/>
          </a:bodyPr>
          <a:lstStyle/>
          <a:p>
            <a:r>
              <a:rPr lang="en-US" dirty="0"/>
              <a:t>Inquirer streamlines user interaction in your TypeScript applications.</a:t>
            </a:r>
          </a:p>
          <a:p>
            <a:r>
              <a:rPr lang="en-US" dirty="0"/>
              <a:t>It allows you to create interactive prompts for collecting user input.</a:t>
            </a:r>
          </a:p>
          <a:p>
            <a:r>
              <a:rPr lang="en-US" dirty="0"/>
              <a:t>This makes your application more user-friendly and guides users through the interaction process.</a:t>
            </a:r>
          </a:p>
          <a:p>
            <a:r>
              <a:rPr lang="en-US" dirty="0"/>
              <a:t>Adding Inquirer to your projects.</a:t>
            </a:r>
          </a:p>
          <a:p>
            <a:pPr lvl="1"/>
            <a:r>
              <a:rPr lang="en-US" dirty="0" err="1"/>
              <a:t>npm</a:t>
            </a:r>
            <a:r>
              <a:rPr lang="en-US" dirty="0"/>
              <a:t> </a:t>
            </a:r>
            <a:r>
              <a:rPr lang="en-US" dirty="0" err="1"/>
              <a:t>i</a:t>
            </a:r>
            <a:r>
              <a:rPr lang="en-US" dirty="0"/>
              <a:t> inquirer</a:t>
            </a:r>
          </a:p>
          <a:p>
            <a:pPr lvl="1"/>
            <a:r>
              <a:rPr lang="en-US" dirty="0" err="1"/>
              <a:t>npm</a:t>
            </a:r>
            <a:r>
              <a:rPr lang="en-US" dirty="0"/>
              <a:t> </a:t>
            </a:r>
            <a:r>
              <a:rPr lang="en-US" dirty="0" err="1"/>
              <a:t>i</a:t>
            </a:r>
            <a:r>
              <a:rPr lang="en-US" dirty="0"/>
              <a:t> @types/inquirer</a:t>
            </a:r>
          </a:p>
        </p:txBody>
      </p:sp>
    </p:spTree>
    <p:extLst>
      <p:ext uri="{BB962C8B-B14F-4D97-AF65-F5344CB8AC3E}">
        <p14:creationId xmlns:p14="http://schemas.microsoft.com/office/powerpoint/2010/main" val="100804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3709-1AE2-E7AD-53FB-049CD23DD111}"/>
              </a:ext>
            </a:extLst>
          </p:cNvPr>
          <p:cNvSpPr>
            <a:spLocks noGrp="1"/>
          </p:cNvSpPr>
          <p:nvPr>
            <p:ph type="title"/>
          </p:nvPr>
        </p:nvSpPr>
        <p:spPr/>
        <p:txBody>
          <a:bodyPr/>
          <a:lstStyle/>
          <a:p>
            <a:r>
              <a:rPr lang="en-US" dirty="0"/>
              <a:t>Inquirer Demo</a:t>
            </a:r>
          </a:p>
        </p:txBody>
      </p:sp>
      <p:sp>
        <p:nvSpPr>
          <p:cNvPr id="3" name="Content Placeholder 2">
            <a:extLst>
              <a:ext uri="{FF2B5EF4-FFF2-40B4-BE49-F238E27FC236}">
                <a16:creationId xmlns:a16="http://schemas.microsoft.com/office/drawing/2014/main" id="{541E3C65-06DD-7007-910A-AE0032EC296E}"/>
              </a:ext>
            </a:extLst>
          </p:cNvPr>
          <p:cNvSpPr>
            <a:spLocks noGrp="1"/>
          </p:cNvSpPr>
          <p:nvPr>
            <p:ph idx="1"/>
          </p:nvPr>
        </p:nvSpPr>
        <p:spPr/>
        <p:txBody>
          <a:bodyPr>
            <a:normAutofit fontScale="92500" lnSpcReduction="20000"/>
          </a:bodyPr>
          <a:lstStyle/>
          <a:p>
            <a:pPr marL="0" indent="0">
              <a:buNone/>
            </a:pPr>
            <a:r>
              <a:rPr lang="en-US" dirty="0"/>
              <a:t>import inquirer from "inquirer";</a:t>
            </a:r>
          </a:p>
          <a:p>
            <a:pPr marL="0" indent="0">
              <a:buNone/>
            </a:pPr>
            <a:endParaRPr lang="en-US" dirty="0"/>
          </a:p>
          <a:p>
            <a:pPr marL="0" indent="0">
              <a:buNone/>
            </a:pPr>
            <a:r>
              <a:rPr lang="en-US" dirty="0"/>
              <a:t>let name = await </a:t>
            </a:r>
            <a:r>
              <a:rPr lang="en-US" dirty="0" err="1"/>
              <a:t>inquirer.prompt</a:t>
            </a:r>
            <a:r>
              <a:rPr lang="en-US" dirty="0"/>
              <a:t>([</a:t>
            </a:r>
          </a:p>
          <a:p>
            <a:pPr marL="0" indent="0">
              <a:buNone/>
            </a:pPr>
            <a:r>
              <a:rPr lang="en-US" dirty="0"/>
              <a:t>    {</a:t>
            </a:r>
          </a:p>
          <a:p>
            <a:pPr marL="0" indent="0">
              <a:buNone/>
            </a:pPr>
            <a:r>
              <a:rPr lang="en-US" dirty="0"/>
              <a:t>        name: "</a:t>
            </a:r>
            <a:r>
              <a:rPr lang="en-US" dirty="0" err="1"/>
              <a:t>inputName</a:t>
            </a:r>
            <a:r>
              <a:rPr lang="en-US" dirty="0"/>
              <a:t>",</a:t>
            </a:r>
          </a:p>
          <a:p>
            <a:pPr marL="0" indent="0">
              <a:buNone/>
            </a:pPr>
            <a:r>
              <a:rPr lang="en-US" dirty="0"/>
              <a:t>        type: "text",</a:t>
            </a:r>
          </a:p>
          <a:p>
            <a:pPr marL="0" indent="0">
              <a:buNone/>
            </a:pPr>
            <a:r>
              <a:rPr lang="en-US" dirty="0"/>
              <a:t>        message: "Enter Your Name:"</a:t>
            </a:r>
          </a:p>
          <a:p>
            <a:pPr marL="0" indent="0">
              <a:buNone/>
            </a:pPr>
            <a:r>
              <a:rPr lang="en-US" dirty="0"/>
              <a:t>    }</a:t>
            </a:r>
          </a:p>
          <a:p>
            <a:pPr marL="0" indent="0">
              <a:buNone/>
            </a:pPr>
            <a:r>
              <a:rPr lang="en-US" dirty="0"/>
              <a:t>]);</a:t>
            </a:r>
          </a:p>
          <a:p>
            <a:pPr marL="0" indent="0">
              <a:buNone/>
            </a:pPr>
            <a:r>
              <a:rPr lang="en-US" dirty="0"/>
              <a:t>console.log(`Welcome ${</a:t>
            </a:r>
            <a:r>
              <a:rPr lang="en-US" dirty="0" err="1"/>
              <a:t>name.inputName</a:t>
            </a:r>
            <a:r>
              <a:rPr lang="en-US" dirty="0"/>
              <a:t>}`);</a:t>
            </a:r>
          </a:p>
        </p:txBody>
      </p:sp>
    </p:spTree>
    <p:extLst>
      <p:ext uri="{BB962C8B-B14F-4D97-AF65-F5344CB8AC3E}">
        <p14:creationId xmlns:p14="http://schemas.microsoft.com/office/powerpoint/2010/main" val="322972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a:t>GitHub Repositories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a:xfrm>
            <a:off x="231112" y="2603500"/>
            <a:ext cx="11635991" cy="3416300"/>
          </a:xfrm>
        </p:spPr>
        <p:txBody>
          <a:bodyPr>
            <a:normAutofit fontScale="62500" lnSpcReduction="20000"/>
          </a:bodyPr>
          <a:lstStyle/>
          <a:p>
            <a:r>
              <a:rPr lang="en-US" b="1" dirty="0" err="1"/>
              <a:t>Panaverse</a:t>
            </a:r>
            <a:r>
              <a:rPr lang="en-US" b="1" dirty="0"/>
              <a:t> TypeScript Repository by Sir Zia Khan</a:t>
            </a:r>
          </a:p>
          <a:p>
            <a:pPr lvl="1"/>
            <a:r>
              <a:rPr lang="en-US" dirty="0">
                <a:hlinkClick r:id="rId2"/>
              </a:rPr>
              <a:t>https://github.com/panaverse/learn-typescript.git</a:t>
            </a:r>
            <a:endParaRPr lang="en-US" dirty="0"/>
          </a:p>
          <a:p>
            <a:r>
              <a:rPr lang="en-US" b="1" dirty="0"/>
              <a:t>Learn GIT by Zeeshan Hanif </a:t>
            </a:r>
          </a:p>
          <a:p>
            <a:pPr lvl="1"/>
            <a:r>
              <a:rPr lang="en-US" dirty="0"/>
              <a:t>https://www.youtube.com/watch?v=MiXAma2db8Y&amp;list=PLKueo-cldy_HjRnPUL4G3pWHS7FREAizF&amp;index=2</a:t>
            </a:r>
          </a:p>
          <a:p>
            <a:r>
              <a:rPr lang="en-US" b="1" dirty="0" err="1"/>
              <a:t>TypeScripts</a:t>
            </a:r>
            <a:r>
              <a:rPr lang="en-US" b="1" dirty="0"/>
              <a:t> Assignments</a:t>
            </a:r>
          </a:p>
          <a:p>
            <a:pPr lvl="1"/>
            <a:r>
              <a:rPr lang="en-US" dirty="0">
                <a:hlinkClick r:id="rId3"/>
              </a:rPr>
              <a:t>https://github.com/panaverse/learn-typescript/tree/master/NODE_PROJECTS</a:t>
            </a:r>
            <a:endParaRPr lang="en-US" dirty="0"/>
          </a:p>
          <a:p>
            <a:pPr lvl="1"/>
            <a:r>
              <a:rPr lang="en-US" dirty="0"/>
              <a:t>https://github.com/panaverse/learn-typescript/blob/master/NODE_PROJECTS/getting-started-exercises.md</a:t>
            </a:r>
          </a:p>
          <a:p>
            <a:r>
              <a:rPr lang="en-US" b="1" dirty="0"/>
              <a:t>Class Repository</a:t>
            </a:r>
          </a:p>
          <a:p>
            <a:pPr lvl="1"/>
            <a:r>
              <a:rPr lang="en-US" dirty="0">
                <a:hlinkClick r:id="rId4"/>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C204-177A-F51D-8C11-9BB67C4999B4}"/>
              </a:ext>
            </a:extLst>
          </p:cNvPr>
          <p:cNvSpPr>
            <a:spLocks noGrp="1"/>
          </p:cNvSpPr>
          <p:nvPr>
            <p:ph type="title"/>
          </p:nvPr>
        </p:nvSpPr>
        <p:spPr/>
        <p:txBody>
          <a:bodyPr/>
          <a:lstStyle/>
          <a:p>
            <a:r>
              <a:rPr lang="en-US" dirty="0"/>
              <a:t>Why Use a Loop?</a:t>
            </a:r>
          </a:p>
        </p:txBody>
      </p:sp>
      <p:sp>
        <p:nvSpPr>
          <p:cNvPr id="3" name="Content Placeholder 2">
            <a:extLst>
              <a:ext uri="{FF2B5EF4-FFF2-40B4-BE49-F238E27FC236}">
                <a16:creationId xmlns:a16="http://schemas.microsoft.com/office/drawing/2014/main" id="{6FA9D853-1661-6ED9-37D3-3F9D783548D8}"/>
              </a:ext>
            </a:extLst>
          </p:cNvPr>
          <p:cNvSpPr>
            <a:spLocks noGrp="1"/>
          </p:cNvSpPr>
          <p:nvPr>
            <p:ph idx="1"/>
          </p:nvPr>
        </p:nvSpPr>
        <p:spPr/>
        <p:txBody>
          <a:bodyPr>
            <a:normAutofit/>
          </a:bodyPr>
          <a:lstStyle/>
          <a:p>
            <a:pPr algn="just"/>
            <a:r>
              <a:rPr lang="en-US" dirty="0"/>
              <a:t>Saves time and effort</a:t>
            </a:r>
          </a:p>
          <a:p>
            <a:pPr algn="just"/>
            <a:r>
              <a:rPr lang="en-US" dirty="0"/>
              <a:t>Reduces errors</a:t>
            </a:r>
          </a:p>
          <a:p>
            <a:pPr algn="just"/>
            <a:r>
              <a:rPr lang="en-US" dirty="0"/>
              <a:t>Makes code more readable</a:t>
            </a:r>
          </a:p>
          <a:p>
            <a:pPr algn="just"/>
            <a:r>
              <a:rPr lang="en-US" dirty="0"/>
              <a:t>Automates repetitive tasks</a:t>
            </a:r>
          </a:p>
        </p:txBody>
      </p:sp>
    </p:spTree>
    <p:extLst>
      <p:ext uri="{BB962C8B-B14F-4D97-AF65-F5344CB8AC3E}">
        <p14:creationId xmlns:p14="http://schemas.microsoft.com/office/powerpoint/2010/main" val="428904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7AD7-8F21-CA2F-71A1-AD0E33EA2AF4}"/>
              </a:ext>
            </a:extLst>
          </p:cNvPr>
          <p:cNvSpPr>
            <a:spLocks noGrp="1"/>
          </p:cNvSpPr>
          <p:nvPr>
            <p:ph type="title"/>
          </p:nvPr>
        </p:nvSpPr>
        <p:spPr/>
        <p:txBody>
          <a:bodyPr/>
          <a:lstStyle/>
          <a:p>
            <a:r>
              <a:rPr lang="en-US" dirty="0"/>
              <a:t>Type of Loops in TypeScript</a:t>
            </a:r>
          </a:p>
        </p:txBody>
      </p:sp>
      <p:sp>
        <p:nvSpPr>
          <p:cNvPr id="3" name="Content Placeholder 2">
            <a:extLst>
              <a:ext uri="{FF2B5EF4-FFF2-40B4-BE49-F238E27FC236}">
                <a16:creationId xmlns:a16="http://schemas.microsoft.com/office/drawing/2014/main" id="{C1EDE1DB-2E37-EA25-AFB0-7C3B2D8D0679}"/>
              </a:ext>
            </a:extLst>
          </p:cNvPr>
          <p:cNvSpPr>
            <a:spLocks noGrp="1"/>
          </p:cNvSpPr>
          <p:nvPr>
            <p:ph idx="1"/>
          </p:nvPr>
        </p:nvSpPr>
        <p:spPr/>
        <p:txBody>
          <a:bodyPr/>
          <a:lstStyle/>
          <a:p>
            <a:r>
              <a:rPr lang="en-US" dirty="0"/>
              <a:t>There are three main types of loops in TypeScript:</a:t>
            </a:r>
          </a:p>
          <a:p>
            <a:pPr lvl="1"/>
            <a:r>
              <a:rPr lang="en-US" dirty="0"/>
              <a:t>For loop</a:t>
            </a:r>
          </a:p>
          <a:p>
            <a:pPr lvl="1"/>
            <a:r>
              <a:rPr lang="en-US" dirty="0"/>
              <a:t>While loop</a:t>
            </a:r>
          </a:p>
          <a:p>
            <a:pPr lvl="1"/>
            <a:r>
              <a:rPr lang="en-US" dirty="0"/>
              <a:t>Do-while loop</a:t>
            </a:r>
          </a:p>
        </p:txBody>
      </p:sp>
    </p:spTree>
    <p:extLst>
      <p:ext uri="{BB962C8B-B14F-4D97-AF65-F5344CB8AC3E}">
        <p14:creationId xmlns:p14="http://schemas.microsoft.com/office/powerpoint/2010/main" val="262646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EDAC-7409-3E7B-03FF-FC7F62C4D962}"/>
              </a:ext>
            </a:extLst>
          </p:cNvPr>
          <p:cNvSpPr>
            <a:spLocks noGrp="1"/>
          </p:cNvSpPr>
          <p:nvPr>
            <p:ph type="title"/>
          </p:nvPr>
        </p:nvSpPr>
        <p:spPr/>
        <p:txBody>
          <a:bodyPr/>
          <a:lstStyle/>
          <a:p>
            <a:r>
              <a:rPr lang="en-US" dirty="0"/>
              <a:t>The For Loop</a:t>
            </a:r>
          </a:p>
        </p:txBody>
      </p:sp>
      <p:sp>
        <p:nvSpPr>
          <p:cNvPr id="3" name="Content Placeholder 2">
            <a:extLst>
              <a:ext uri="{FF2B5EF4-FFF2-40B4-BE49-F238E27FC236}">
                <a16:creationId xmlns:a16="http://schemas.microsoft.com/office/drawing/2014/main" id="{6A6F5032-E522-471E-5482-A000AAA47CC1}"/>
              </a:ext>
            </a:extLst>
          </p:cNvPr>
          <p:cNvSpPr>
            <a:spLocks noGrp="1"/>
          </p:cNvSpPr>
          <p:nvPr>
            <p:ph idx="1"/>
          </p:nvPr>
        </p:nvSpPr>
        <p:spPr/>
        <p:txBody>
          <a:bodyPr/>
          <a:lstStyle/>
          <a:p>
            <a:r>
              <a:rPr lang="en-US" dirty="0"/>
              <a:t>This loop executes a block of code a given number of times, which is specified by a condition.</a:t>
            </a:r>
          </a:p>
          <a:p>
            <a:r>
              <a:rPr lang="en-US" dirty="0"/>
              <a:t>It has three parts:</a:t>
            </a:r>
          </a:p>
          <a:p>
            <a:pPr lvl="1"/>
            <a:r>
              <a:rPr lang="en-US" dirty="0"/>
              <a:t>Initialization: This sets up a counter variable.</a:t>
            </a:r>
          </a:p>
          <a:p>
            <a:pPr lvl="1"/>
            <a:r>
              <a:rPr lang="en-US" dirty="0"/>
              <a:t>Condition: This checks if the counter variable is less than a certain value.</a:t>
            </a:r>
          </a:p>
          <a:p>
            <a:pPr lvl="1"/>
            <a:r>
              <a:rPr lang="en-US" dirty="0"/>
              <a:t>Increment: This increases the counter variable after each iteration.</a:t>
            </a:r>
          </a:p>
        </p:txBody>
      </p:sp>
    </p:spTree>
    <p:extLst>
      <p:ext uri="{BB962C8B-B14F-4D97-AF65-F5344CB8AC3E}">
        <p14:creationId xmlns:p14="http://schemas.microsoft.com/office/powerpoint/2010/main" val="97090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0F87-508A-0675-BAC9-111BA64347EB}"/>
              </a:ext>
            </a:extLst>
          </p:cNvPr>
          <p:cNvSpPr>
            <a:spLocks noGrp="1"/>
          </p:cNvSpPr>
          <p:nvPr>
            <p:ph type="title"/>
          </p:nvPr>
        </p:nvSpPr>
        <p:spPr/>
        <p:txBody>
          <a:bodyPr/>
          <a:lstStyle/>
          <a:p>
            <a:r>
              <a:rPr lang="en-US" dirty="0"/>
              <a:t>Syntax of a For Loop</a:t>
            </a:r>
          </a:p>
        </p:txBody>
      </p:sp>
      <p:sp>
        <p:nvSpPr>
          <p:cNvPr id="3" name="Content Placeholder 2">
            <a:extLst>
              <a:ext uri="{FF2B5EF4-FFF2-40B4-BE49-F238E27FC236}">
                <a16:creationId xmlns:a16="http://schemas.microsoft.com/office/drawing/2014/main" id="{7C3AD264-328B-001F-3A2B-6F52BD9E34D0}"/>
              </a:ext>
            </a:extLst>
          </p:cNvPr>
          <p:cNvSpPr>
            <a:spLocks noGrp="1"/>
          </p:cNvSpPr>
          <p:nvPr>
            <p:ph idx="1"/>
          </p:nvPr>
        </p:nvSpPr>
        <p:spPr/>
        <p:txBody>
          <a:bodyPr/>
          <a:lstStyle/>
          <a:p>
            <a:pPr marL="0" indent="0">
              <a:buNone/>
            </a:pPr>
            <a:r>
              <a:rPr lang="en-US" sz="4000" dirty="0"/>
              <a:t>for (initialization; condition; increment) {</a:t>
            </a:r>
          </a:p>
          <a:p>
            <a:pPr marL="0" indent="0">
              <a:buNone/>
            </a:pPr>
            <a:r>
              <a:rPr lang="en-US" sz="4000" dirty="0"/>
              <a:t>  // Code block to be executed repeatedly</a:t>
            </a:r>
          </a:p>
          <a:p>
            <a:pPr marL="0" indent="0">
              <a:buNone/>
            </a:pPr>
            <a:r>
              <a:rPr lang="en-US" sz="4000" dirty="0"/>
              <a:t>}</a:t>
            </a:r>
          </a:p>
          <a:p>
            <a:endParaRPr lang="en-US" dirty="0"/>
          </a:p>
        </p:txBody>
      </p:sp>
    </p:spTree>
    <p:extLst>
      <p:ext uri="{BB962C8B-B14F-4D97-AF65-F5344CB8AC3E}">
        <p14:creationId xmlns:p14="http://schemas.microsoft.com/office/powerpoint/2010/main" val="71157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AB5B-ADAE-2BE2-C78F-4FF3E4CBA01E}"/>
              </a:ext>
            </a:extLst>
          </p:cNvPr>
          <p:cNvSpPr>
            <a:spLocks noGrp="1"/>
          </p:cNvSpPr>
          <p:nvPr>
            <p:ph type="title"/>
          </p:nvPr>
        </p:nvSpPr>
        <p:spPr/>
        <p:txBody>
          <a:bodyPr/>
          <a:lstStyle/>
          <a:p>
            <a:r>
              <a:rPr lang="en-US" dirty="0"/>
              <a:t>A Basic For Loop Example</a:t>
            </a:r>
          </a:p>
        </p:txBody>
      </p:sp>
      <p:sp>
        <p:nvSpPr>
          <p:cNvPr id="3" name="Content Placeholder 2">
            <a:extLst>
              <a:ext uri="{FF2B5EF4-FFF2-40B4-BE49-F238E27FC236}">
                <a16:creationId xmlns:a16="http://schemas.microsoft.com/office/drawing/2014/main" id="{14716FAD-994F-E86E-54C3-E74F427D1EB9}"/>
              </a:ext>
            </a:extLst>
          </p:cNvPr>
          <p:cNvSpPr>
            <a:spLocks noGrp="1"/>
          </p:cNvSpPr>
          <p:nvPr>
            <p:ph idx="1"/>
          </p:nvPr>
        </p:nvSpPr>
        <p:spPr/>
        <p:txBody>
          <a:bodyPr/>
          <a:lstStyle/>
          <a:p>
            <a:pPr marL="0" indent="0">
              <a:buNone/>
            </a:pPr>
            <a:r>
              <a:rPr lang="nn-NO" sz="4400" dirty="0"/>
              <a:t>for (let i = 0; i &lt; 5; i++) {</a:t>
            </a:r>
          </a:p>
          <a:p>
            <a:pPr marL="0" indent="0">
              <a:buNone/>
            </a:pPr>
            <a:r>
              <a:rPr lang="nn-NO" sz="4400" dirty="0"/>
              <a:t>  console.log(</a:t>
            </a:r>
            <a:r>
              <a:rPr lang="en-US" sz="4400" dirty="0"/>
              <a:t>“Hello ”,</a:t>
            </a:r>
            <a:r>
              <a:rPr lang="en-US" sz="4400" dirty="0" err="1"/>
              <a:t>i</a:t>
            </a:r>
            <a:r>
              <a:rPr lang="nn-NO" sz="4400" dirty="0"/>
              <a:t>); </a:t>
            </a:r>
          </a:p>
          <a:p>
            <a:pPr marL="0" indent="0">
              <a:buNone/>
            </a:pPr>
            <a:r>
              <a:rPr lang="nn-NO" sz="4400" dirty="0"/>
              <a:t>// Prints Hello 0, Hello 1, Hello 2, Hello 3, // Hello 4</a:t>
            </a:r>
          </a:p>
          <a:p>
            <a:pPr marL="0" indent="0">
              <a:buNone/>
            </a:pPr>
            <a:r>
              <a:rPr lang="nn-NO" sz="4400" dirty="0"/>
              <a:t>}</a:t>
            </a:r>
          </a:p>
          <a:p>
            <a:pPr marL="0" indent="0">
              <a:buNone/>
            </a:pPr>
            <a:endParaRPr lang="en-US" dirty="0"/>
          </a:p>
        </p:txBody>
      </p:sp>
    </p:spTree>
    <p:extLst>
      <p:ext uri="{BB962C8B-B14F-4D97-AF65-F5344CB8AC3E}">
        <p14:creationId xmlns:p14="http://schemas.microsoft.com/office/powerpoint/2010/main" val="18011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C300-D821-5519-4586-813727960F36}"/>
              </a:ext>
            </a:extLst>
          </p:cNvPr>
          <p:cNvSpPr>
            <a:spLocks noGrp="1"/>
          </p:cNvSpPr>
          <p:nvPr>
            <p:ph type="title"/>
          </p:nvPr>
        </p:nvSpPr>
        <p:spPr/>
        <p:txBody>
          <a:bodyPr/>
          <a:lstStyle/>
          <a:p>
            <a:r>
              <a:rPr lang="en-US" dirty="0"/>
              <a:t>The While Loop</a:t>
            </a:r>
          </a:p>
        </p:txBody>
      </p:sp>
      <p:sp>
        <p:nvSpPr>
          <p:cNvPr id="3" name="Content Placeholder 2">
            <a:extLst>
              <a:ext uri="{FF2B5EF4-FFF2-40B4-BE49-F238E27FC236}">
                <a16:creationId xmlns:a16="http://schemas.microsoft.com/office/drawing/2014/main" id="{8D950760-1CB5-662A-F27E-28157EE269EF}"/>
              </a:ext>
            </a:extLst>
          </p:cNvPr>
          <p:cNvSpPr>
            <a:spLocks noGrp="1"/>
          </p:cNvSpPr>
          <p:nvPr>
            <p:ph idx="1"/>
          </p:nvPr>
        </p:nvSpPr>
        <p:spPr/>
        <p:txBody>
          <a:bodyPr/>
          <a:lstStyle/>
          <a:p>
            <a:r>
              <a:rPr lang="en-US" dirty="0"/>
              <a:t>Repeating Until a Condition is Met.</a:t>
            </a:r>
          </a:p>
          <a:p>
            <a:r>
              <a:rPr lang="en-US" dirty="0"/>
              <a:t>A while loop is a block of code that keeps repeating as long as a certain condition is true.</a:t>
            </a:r>
          </a:p>
          <a:p>
            <a:r>
              <a:rPr lang="en-US" dirty="0"/>
              <a:t>Useful when you don't know beforehand how many times to repeat</a:t>
            </a:r>
          </a:p>
          <a:p>
            <a:r>
              <a:rPr lang="en-US" dirty="0"/>
              <a:t>Adapts to changing conditions</a:t>
            </a:r>
          </a:p>
          <a:p>
            <a:r>
              <a:rPr lang="en-US" dirty="0"/>
              <a:t>Makes code more readable for certain tasks</a:t>
            </a:r>
          </a:p>
          <a:p>
            <a:r>
              <a:rPr lang="en-US" dirty="0"/>
              <a:t>It's like a game that keeps going until you win or lose.</a:t>
            </a:r>
          </a:p>
          <a:p>
            <a:endParaRPr lang="en-US" dirty="0"/>
          </a:p>
        </p:txBody>
      </p:sp>
    </p:spTree>
    <p:extLst>
      <p:ext uri="{BB962C8B-B14F-4D97-AF65-F5344CB8AC3E}">
        <p14:creationId xmlns:p14="http://schemas.microsoft.com/office/powerpoint/2010/main" val="201012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2D43-1B0A-550F-1370-DD154738FE95}"/>
              </a:ext>
            </a:extLst>
          </p:cNvPr>
          <p:cNvSpPr>
            <a:spLocks noGrp="1"/>
          </p:cNvSpPr>
          <p:nvPr>
            <p:ph type="title"/>
          </p:nvPr>
        </p:nvSpPr>
        <p:spPr/>
        <p:txBody>
          <a:bodyPr/>
          <a:lstStyle/>
          <a:p>
            <a:r>
              <a:rPr lang="en-US" dirty="0"/>
              <a:t>How does a While Loop Works?</a:t>
            </a:r>
          </a:p>
        </p:txBody>
      </p:sp>
      <p:sp>
        <p:nvSpPr>
          <p:cNvPr id="3" name="Content Placeholder 2">
            <a:extLst>
              <a:ext uri="{FF2B5EF4-FFF2-40B4-BE49-F238E27FC236}">
                <a16:creationId xmlns:a16="http://schemas.microsoft.com/office/drawing/2014/main" id="{E1414BF1-7846-F52F-1564-0EAC653EAB6C}"/>
              </a:ext>
            </a:extLst>
          </p:cNvPr>
          <p:cNvSpPr>
            <a:spLocks noGrp="1"/>
          </p:cNvSpPr>
          <p:nvPr>
            <p:ph idx="1"/>
          </p:nvPr>
        </p:nvSpPr>
        <p:spPr/>
        <p:txBody>
          <a:bodyPr/>
          <a:lstStyle/>
          <a:p>
            <a:pPr marL="514350" indent="-514350">
              <a:buFont typeface="+mj-lt"/>
              <a:buAutoNum type="arabicPeriod"/>
            </a:pPr>
            <a:r>
              <a:rPr lang="en-US" dirty="0"/>
              <a:t>Check the Condition: First, the loop checks if a specific condition is true.</a:t>
            </a:r>
          </a:p>
          <a:p>
            <a:pPr marL="514350" indent="-514350">
              <a:buFont typeface="+mj-lt"/>
              <a:buAutoNum type="arabicPeriod"/>
            </a:pPr>
            <a:r>
              <a:rPr lang="en-US" dirty="0"/>
              <a:t>Execute the Code: If the condition is true, the code block inside the loop is executed.</a:t>
            </a:r>
          </a:p>
          <a:p>
            <a:pPr marL="514350" indent="-514350">
              <a:buFont typeface="+mj-lt"/>
              <a:buAutoNum type="arabicPeriod"/>
            </a:pPr>
            <a:r>
              <a:rPr lang="en-US" dirty="0"/>
              <a:t>Repeat: After the code block finishes, the loop goes back to step 1 and checks the condition again.</a:t>
            </a:r>
          </a:p>
          <a:p>
            <a:pPr marL="514350" indent="-514350">
              <a:buFont typeface="+mj-lt"/>
              <a:buAutoNum type="arabicPeriod"/>
            </a:pPr>
            <a:r>
              <a:rPr lang="en-US" dirty="0"/>
              <a:t>Stop: The loop keeps repeating steps 1-3 as long as the condition remains true. Once the condition becomes false, the loop stops.</a:t>
            </a:r>
          </a:p>
        </p:txBody>
      </p:sp>
    </p:spTree>
    <p:extLst>
      <p:ext uri="{BB962C8B-B14F-4D97-AF65-F5344CB8AC3E}">
        <p14:creationId xmlns:p14="http://schemas.microsoft.com/office/powerpoint/2010/main" val="2518980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246</TotalTime>
  <Words>3594</Words>
  <Application>Microsoft Office PowerPoint</Application>
  <PresentationFormat>Widescreen</PresentationFormat>
  <Paragraphs>273</Paragraphs>
  <Slides>28</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Google Sans</vt:lpstr>
      <vt:lpstr>Google Sans Mono</vt:lpstr>
      <vt:lpstr>Wingdings 3</vt:lpstr>
      <vt:lpstr>Ion Boardroom</vt:lpstr>
      <vt:lpstr>Introduction to Loops</vt:lpstr>
      <vt:lpstr>What is a Loop?</vt:lpstr>
      <vt:lpstr>Why Use a Loop?</vt:lpstr>
      <vt:lpstr>Type of Loops in TypeScript</vt:lpstr>
      <vt:lpstr>The For Loop</vt:lpstr>
      <vt:lpstr>Syntax of a For Loop</vt:lpstr>
      <vt:lpstr>A Basic For Loop Example</vt:lpstr>
      <vt:lpstr>The While Loop</vt:lpstr>
      <vt:lpstr>How does a While Loop Works?</vt:lpstr>
      <vt:lpstr>Syntax for a While Loop</vt:lpstr>
      <vt:lpstr>A Simple Example for a While Loop</vt:lpstr>
      <vt:lpstr>The Do-While Loop</vt:lpstr>
      <vt:lpstr>Why do we use Do-While?</vt:lpstr>
      <vt:lpstr>How a Do-While Loop Works?</vt:lpstr>
      <vt:lpstr>Syntax for Do-While</vt:lpstr>
      <vt:lpstr>A Simple Example for a Do-While Loop</vt:lpstr>
      <vt:lpstr>Modules</vt:lpstr>
      <vt:lpstr>What are Modules?</vt:lpstr>
      <vt:lpstr>How to create a Module in TypeScript?</vt:lpstr>
      <vt:lpstr>Create a Math Module</vt:lpstr>
      <vt:lpstr>Importing the Module in Other Code Files</vt:lpstr>
      <vt:lpstr>Example: Importing the Math Module</vt:lpstr>
      <vt:lpstr>Chalk and Inquirer</vt:lpstr>
      <vt:lpstr>Chalk: Coloring Your Console </vt:lpstr>
      <vt:lpstr>A Simple Chalk Example</vt:lpstr>
      <vt:lpstr>Inquirer: Interactive Prompting</vt:lpstr>
      <vt:lpstr>Inquirer Demo</vt:lpstr>
      <vt:lpstr>GitHub Repositories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Flow Control</dc:title>
  <dc:creator>Faisal Khan</dc:creator>
  <cp:lastModifiedBy>Faisal Khan</cp:lastModifiedBy>
  <cp:revision>13</cp:revision>
  <dcterms:created xsi:type="dcterms:W3CDTF">2024-02-27T18:20:33Z</dcterms:created>
  <dcterms:modified xsi:type="dcterms:W3CDTF">2024-03-07T18:45:00Z</dcterms:modified>
</cp:coreProperties>
</file>