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  <p:embeddedFont>
      <p:font typeface="Inter" charset="1" panose="020B0502030000000004"/>
      <p:regular r:id="rId18"/>
    </p:embeddedFont>
    <p:embeddedFont>
      <p:font typeface="Inter Bold" charset="1" panose="020B0802030000000004"/>
      <p:regular r:id="rId19"/>
    </p:embeddedFont>
    <p:embeddedFont>
      <p:font typeface="Inter Italics" charset="1" panose="020B0502030000000004"/>
      <p:regular r:id="rId20"/>
    </p:embeddedFont>
    <p:embeddedFont>
      <p:font typeface="Inter Bold Italics" charset="1" panose="020B0802030000000004"/>
      <p:regular r:id="rId21"/>
    </p:embeddedFont>
    <p:embeddedFont>
      <p:font typeface="Inter Thin" charset="1" panose="020B0A02050000000004"/>
      <p:regular r:id="rId22"/>
    </p:embeddedFont>
    <p:embeddedFont>
      <p:font typeface="Inter Thin Italics" charset="1" panose="020B0A02050000000004"/>
      <p:regular r:id="rId23"/>
    </p:embeddedFont>
    <p:embeddedFont>
      <p:font typeface="Inter Extra-Light" charset="1" panose="02000503000000020004"/>
      <p:regular r:id="rId24"/>
    </p:embeddedFont>
    <p:embeddedFont>
      <p:font typeface="Inter Light" charset="1" panose="02000503000000020004"/>
      <p:regular r:id="rId25"/>
    </p:embeddedFont>
    <p:embeddedFont>
      <p:font typeface="Inter Medium" charset="1" panose="02000503000000020004"/>
      <p:regular r:id="rId26"/>
    </p:embeddedFont>
    <p:embeddedFont>
      <p:font typeface="Inter Semi-Bold" charset="1" panose="02000503000000020004"/>
      <p:regular r:id="rId27"/>
    </p:embeddedFont>
    <p:embeddedFont>
      <p:font typeface="Inter Ultra-Bold" charset="1" panose="02000503000000020004"/>
      <p:regular r:id="rId28"/>
    </p:embeddedFont>
    <p:embeddedFont>
      <p:font typeface="Inter Heavy" charset="1" panose="02000503000000020004"/>
      <p:regular r:id="rId29"/>
    </p:embeddedFont>
    <p:embeddedFont>
      <p:font typeface="Muli" charset="1" panose="00000500000000000000"/>
      <p:regular r:id="rId30"/>
    </p:embeddedFont>
    <p:embeddedFont>
      <p:font typeface="Muli Bold" charset="1" panose="00000800000000000000"/>
      <p:regular r:id="rId31"/>
    </p:embeddedFont>
    <p:embeddedFont>
      <p:font typeface="Muli Italics" charset="1" panose="00000500000000000000"/>
      <p:regular r:id="rId32"/>
    </p:embeddedFont>
    <p:embeddedFont>
      <p:font typeface="Muli Bold Italics" charset="1" panose="00000800000000000000"/>
      <p:regular r:id="rId33"/>
    </p:embeddedFont>
    <p:embeddedFont>
      <p:font typeface="Muli Extra-Light" charset="1" panose="00000300000000000000"/>
      <p:regular r:id="rId34"/>
    </p:embeddedFont>
    <p:embeddedFont>
      <p:font typeface="Muli Extra-Light Italics" charset="1" panose="00000300000000000000"/>
      <p:regular r:id="rId35"/>
    </p:embeddedFont>
    <p:embeddedFont>
      <p:font typeface="Muli Light" charset="1" panose="00000400000000000000"/>
      <p:regular r:id="rId36"/>
    </p:embeddedFont>
    <p:embeddedFont>
      <p:font typeface="Muli Light Italics" charset="1" panose="00000400000000000000"/>
      <p:regular r:id="rId37"/>
    </p:embeddedFont>
    <p:embeddedFont>
      <p:font typeface="Muli Semi-Bold" charset="1" panose="00000700000000000000"/>
      <p:regular r:id="rId38"/>
    </p:embeddedFont>
    <p:embeddedFont>
      <p:font typeface="Muli Semi-Bold Italics" charset="1" panose="00000700000000000000"/>
      <p:regular r:id="rId39"/>
    </p:embeddedFont>
    <p:embeddedFont>
      <p:font typeface="Muli Ultra-Bold" charset="1" panose="00000900000000000000"/>
      <p:regular r:id="rId40"/>
    </p:embeddedFont>
    <p:embeddedFont>
      <p:font typeface="Muli Ultra-Bold Italics" charset="1" panose="00000900000000000000"/>
      <p:regular r:id="rId41"/>
    </p:embeddedFont>
    <p:embeddedFont>
      <p:font typeface="Muli Heavy" charset="1" panose="00000A00000000000000"/>
      <p:regular r:id="rId42"/>
    </p:embeddedFont>
    <p:embeddedFont>
      <p:font typeface="Muli Heavy Italics" charset="1" panose="00000A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slides/slide1.xml" Type="http://schemas.openxmlformats.org/officeDocument/2006/relationships/slide"/><Relationship Id="rId45" Target="slides/slide2.xml" Type="http://schemas.openxmlformats.org/officeDocument/2006/relationships/slide"/><Relationship Id="rId46" Target="slides/slide3.xml" Type="http://schemas.openxmlformats.org/officeDocument/2006/relationships/slide"/><Relationship Id="rId47" Target="slides/slide4.xml" Type="http://schemas.openxmlformats.org/officeDocument/2006/relationships/slide"/><Relationship Id="rId48" Target="slides/slide5.xml" Type="http://schemas.openxmlformats.org/officeDocument/2006/relationships/slide"/><Relationship Id="rId49" Target="slides/slide6.xml" Type="http://schemas.openxmlformats.org/officeDocument/2006/relationships/slide"/><Relationship Id="rId5" Target="tableStyles.xml" Type="http://schemas.openxmlformats.org/officeDocument/2006/relationships/tableStyles"/><Relationship Id="rId50" Target="slides/slide7.xml" Type="http://schemas.openxmlformats.org/officeDocument/2006/relationships/slide"/><Relationship Id="rId51" Target="slides/slide8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80031" y="9351544"/>
            <a:ext cx="740300" cy="70556"/>
            <a:chOff x="0" y="0"/>
            <a:chExt cx="987066" cy="9407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4074" cy="9407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25778" y="0"/>
              <a:ext cx="94074" cy="9407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447638" y="0"/>
              <a:ext cx="94074" cy="9407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670311" y="0"/>
              <a:ext cx="94074" cy="9407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892992" y="0"/>
              <a:ext cx="94074" cy="94074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2288897" y="2615353"/>
            <a:ext cx="13140224" cy="25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35"/>
              </a:lnSpc>
            </a:pPr>
            <a:r>
              <a:rPr lang="en-US" sz="14739" spc="678">
                <a:solidFill>
                  <a:srgbClr val="FFFFFF"/>
                </a:solidFill>
                <a:latin typeface="Muli Heavy"/>
              </a:rPr>
              <a:t>OPERATORS</a:t>
            </a:r>
          </a:p>
        </p:txBody>
      </p:sp>
      <p:sp>
        <p:nvSpPr>
          <p:cNvPr name="TextBox 14" id="14"/>
          <p:cNvSpPr txBox="true"/>
          <p:nvPr/>
        </p:nvSpPr>
        <p:spPr>
          <a:xfrm rot="-5400000">
            <a:off x="-1906160" y="4992873"/>
            <a:ext cx="59041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982">
                <a:solidFill>
                  <a:srgbClr val="5E5E5E"/>
                </a:solidFill>
                <a:latin typeface="Bebas Neue"/>
              </a:rPr>
              <a:t>GIAIC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14220311" y="4992873"/>
            <a:ext cx="59041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982">
                <a:solidFill>
                  <a:srgbClr val="5E5E5E"/>
                </a:solidFill>
                <a:latin typeface="Bebas Neue"/>
              </a:rPr>
              <a:t>2024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97950" y="6020291"/>
            <a:ext cx="408454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532">
                <a:solidFill>
                  <a:srgbClr val="FFFFFF"/>
                </a:solidFill>
                <a:latin typeface="Inter"/>
              </a:rPr>
              <a:t>TYPESCRIPT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34265" y="5392911"/>
            <a:ext cx="7611910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459">
                <a:solidFill>
                  <a:srgbClr val="FFFFFF"/>
                </a:solidFill>
                <a:latin typeface="Bebas Neue"/>
              </a:rPr>
              <a:t>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713427"/>
            <a:ext cx="9909189" cy="863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1"/>
              </a:lnSpc>
            </a:pPr>
            <a:r>
              <a:rPr lang="en-US" sz="5051" spc="232">
                <a:solidFill>
                  <a:srgbClr val="FFFFFF"/>
                </a:solidFill>
                <a:latin typeface="Muli Heavy"/>
              </a:rPr>
              <a:t>TYPES OF OPERATORS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0866" y="2789924"/>
            <a:ext cx="7909209" cy="49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Arithmetic Operators</a:t>
            </a:r>
          </a:p>
          <a:p>
            <a:pPr>
              <a:lnSpc>
                <a:spcPts val="16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30866" y="3975193"/>
            <a:ext cx="7909209" cy="49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 Assignment Operators</a:t>
            </a:r>
          </a:p>
          <a:p>
            <a:pPr>
              <a:lnSpc>
                <a:spcPts val="16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30866" y="5160461"/>
            <a:ext cx="7909209" cy="49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Comparison Operators</a:t>
            </a:r>
          </a:p>
          <a:p>
            <a:pPr>
              <a:lnSpc>
                <a:spcPts val="16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30866" y="6274251"/>
            <a:ext cx="7909209" cy="49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Logical Operators</a:t>
            </a:r>
          </a:p>
          <a:p>
            <a:pPr>
              <a:lnSpc>
                <a:spcPts val="16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53347" y="1467080"/>
          <a:ext cx="10737302" cy="5455962"/>
        </p:xfrm>
        <a:graphic>
          <a:graphicData uri="http://schemas.openxmlformats.org/drawingml/2006/table">
            <a:tbl>
              <a:tblPr/>
              <a:tblGrid>
                <a:gridCol w="3457154"/>
                <a:gridCol w="4998668"/>
                <a:gridCol w="2281479"/>
              </a:tblGrid>
              <a:tr h="7862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 Bold"/>
                        </a:rPr>
                        <a:t>Operator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Example Code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Result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Addition (+)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let sum = 5 + 3; // sum is 8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8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1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Subtraction (-)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let difference = 5 - 3; // difference is 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1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Division (/)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let div = 5 / 3; // div is approximately 1.6667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Approximately 1.6667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1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Multiplication (*)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let product = 5 * 3; // product is 15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15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1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Modulus (%)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let remainder = 5 % 3; // remainder is 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1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Increment (++)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let initial = 5; initial++; // now 6</a:t>
                      </a:r>
                      <a:endParaRPr lang="en-US" sz="1100"/>
                    </a:p>
                    <a:p>
                      <a:pPr>
                        <a:lnSpc>
                          <a:spcPts val="839"/>
                        </a:lnSpc>
                      </a:pPr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Canva Sans"/>
                        </a:rPr>
                        <a:t>6 (after increment)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0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Decrement (--)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let initial = 5; initial--; // now 4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200">
                          <a:solidFill>
                            <a:srgbClr val="FFFFFF"/>
                          </a:solidFill>
                          <a:latin typeface="Canva Sans"/>
                        </a:rPr>
                        <a:t>4 (after decrement)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424942"/>
            <a:ext cx="10378246" cy="7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1"/>
              </a:lnSpc>
            </a:pPr>
            <a:r>
              <a:rPr lang="en-US" sz="4461">
                <a:solidFill>
                  <a:srgbClr val="FFFFFF"/>
                </a:solidFill>
                <a:latin typeface="Canva Sans Bold"/>
              </a:rPr>
              <a:t>Arithmetic Operators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421153" y="1478170"/>
          <a:ext cx="14613737" cy="8252833"/>
        </p:xfrm>
        <a:graphic>
          <a:graphicData uri="http://schemas.openxmlformats.org/drawingml/2006/table">
            <a:tbl>
              <a:tblPr/>
              <a:tblGrid>
                <a:gridCol w="6186756"/>
                <a:gridCol w="4603239"/>
                <a:gridCol w="3823742"/>
              </a:tblGrid>
              <a:tr h="17741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Operator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Example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8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= (Simple Assignment)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let x = 5; // x is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8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+= (Addition Assignment)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x1 += 3; // x is now 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5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-= (Subtraction Assignment)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x2 -= 2; // x is now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5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*= (Multiplication Assignment)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x3 *= 2; // x is now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8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/= (Division Assignment)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x4 /= 2; // x is now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333500" y="415626"/>
            <a:ext cx="10378246" cy="155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1"/>
              </a:lnSpc>
            </a:pPr>
            <a:r>
              <a:rPr lang="en-US" sz="4461">
                <a:solidFill>
                  <a:srgbClr val="FFFFFF"/>
                </a:solidFill>
                <a:latin typeface="Canva Sans Bold"/>
              </a:rPr>
              <a:t>Assignment Operators</a:t>
            </a:r>
          </a:p>
          <a:p>
            <a:pPr>
              <a:lnSpc>
                <a:spcPts val="620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81100" y="2019061"/>
          <a:ext cx="14645285" cy="6970574"/>
        </p:xfrm>
        <a:graphic>
          <a:graphicData uri="http://schemas.openxmlformats.org/drawingml/2006/table">
            <a:tbl>
              <a:tblPr/>
              <a:tblGrid>
                <a:gridCol w="4996160"/>
                <a:gridCol w="5530019"/>
                <a:gridCol w="4119106"/>
              </a:tblGrid>
              <a:tr h="12536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Operator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Example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5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== (Equal to)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5 == 5; // 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3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!= (Not Equal to)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5 != 4; // 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2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=== (Strict Equal to)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5 === 5; // 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8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!== (Strict Not Equal to)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5 !== "5"; // 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181100" y="263226"/>
            <a:ext cx="10378246" cy="7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1"/>
              </a:lnSpc>
            </a:pPr>
            <a:r>
              <a:rPr lang="en-US" sz="4461">
                <a:solidFill>
                  <a:srgbClr val="FFFFFF"/>
                </a:solidFill>
                <a:latin typeface="Canva Sans Bold"/>
              </a:rPr>
              <a:t>Comparison Operators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692754" y="2558137"/>
          <a:ext cx="14361044" cy="6148282"/>
        </p:xfrm>
        <a:graphic>
          <a:graphicData uri="http://schemas.openxmlformats.org/drawingml/2006/table">
            <a:tbl>
              <a:tblPr/>
              <a:tblGrid>
                <a:gridCol w="4830969"/>
                <a:gridCol w="6282548"/>
                <a:gridCol w="3247527"/>
              </a:tblGrid>
              <a:tr h="14829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Operator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Example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Canva Sans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92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&amp;&amp; (Logical AND)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true &amp;&amp; false; // false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false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17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|| (Logical OR)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true || false; // 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Canva Sans"/>
                        </a:rPr>
                        <a:t>! (Logical NOT)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!true; // false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Canva Sans"/>
                        </a:rPr>
                        <a:t>false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390224" y="491259"/>
            <a:ext cx="10378246" cy="155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1"/>
              </a:lnSpc>
            </a:pPr>
            <a:r>
              <a:rPr lang="en-US" sz="4461">
                <a:solidFill>
                  <a:srgbClr val="FFFFFF"/>
                </a:solidFill>
                <a:latin typeface="Canva Sans Bold"/>
              </a:rPr>
              <a:t>Logical Operators</a:t>
            </a:r>
          </a:p>
          <a:p>
            <a:pPr>
              <a:lnSpc>
                <a:spcPts val="620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656073" y="2263687"/>
          <a:ext cx="14443564" cy="3524453"/>
        </p:xfrm>
        <a:graphic>
          <a:graphicData uri="http://schemas.openxmlformats.org/drawingml/2006/table">
            <a:tbl>
              <a:tblPr/>
              <a:tblGrid>
                <a:gridCol w="3272315"/>
                <a:gridCol w="7571506"/>
                <a:gridCol w="3599743"/>
              </a:tblGrid>
              <a:tr h="13942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245"/>
                        </a:lnSpc>
                        <a:defRPr/>
                      </a:pPr>
                      <a:r>
                        <a:rPr lang="en-US" sz="4461">
                          <a:solidFill>
                            <a:srgbClr val="FFFFFF"/>
                          </a:solidFill>
                          <a:latin typeface="Canva Sans"/>
                        </a:rPr>
                        <a:t>Operator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245"/>
                        </a:lnSpc>
                        <a:defRPr/>
                      </a:pPr>
                      <a:r>
                        <a:rPr lang="en-US" sz="4461">
                          <a:solidFill>
                            <a:srgbClr val="FFFFFF"/>
                          </a:solidFill>
                          <a:latin typeface="Canva Sans"/>
                        </a:rPr>
                        <a:t>Example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245"/>
                        </a:lnSpc>
                        <a:defRPr/>
                      </a:pPr>
                      <a:r>
                        <a:rPr lang="en-US" sz="4461">
                          <a:solidFill>
                            <a:srgbClr val="FFFFFF"/>
                          </a:solidFill>
                          <a:latin typeface="Canva Sans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2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245"/>
                        </a:lnSpc>
                        <a:defRPr/>
                      </a:pPr>
                      <a:r>
                        <a:rPr lang="en-US" sz="4461">
                          <a:solidFill>
                            <a:srgbClr val="FFFFFF"/>
                          </a:solidFill>
                          <a:latin typeface="Canva Sans"/>
                        </a:rPr>
                        <a:t>typeof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245"/>
                        </a:lnSpc>
                        <a:defRPr/>
                      </a:pPr>
                      <a:r>
                        <a:rPr lang="en-US" sz="4461">
                          <a:solidFill>
                            <a:srgbClr val="FFFFFF"/>
                          </a:solidFill>
                          <a:latin typeface="Canva Sans"/>
                        </a:rPr>
                        <a:t>typeof "Hello"; // "string"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245"/>
                        </a:lnSpc>
                        <a:defRPr/>
                      </a:pPr>
                      <a:r>
                        <a:rPr lang="en-US" sz="4461">
                          <a:solidFill>
                            <a:srgbClr val="FFFFFF"/>
                          </a:solidFill>
                          <a:latin typeface="Canva Sans"/>
                        </a:rPr>
                        <a:t>"string"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542624" y="643659"/>
            <a:ext cx="10378246" cy="7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1"/>
              </a:lnSpc>
            </a:pPr>
            <a:r>
              <a:rPr lang="en-US" sz="4461">
                <a:solidFill>
                  <a:srgbClr val="FFFFFF"/>
                </a:solidFill>
                <a:latin typeface="Canva Sans Bold"/>
              </a:rPr>
              <a:t>Type-of Operator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1905" y="1680137"/>
            <a:ext cx="1511143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In TypeScript, concatenation is primarily used to combine two or more strings into a single string. It can be achieved using the + operator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779495" y="537527"/>
            <a:ext cx="134286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concatenation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1905" y="3580787"/>
            <a:ext cx="134286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+ operator is straightforward and is used to concatenate string variables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58057" y="5974026"/>
            <a:ext cx="7272095" cy="3418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  <a:spcBef>
                <a:spcPct val="0"/>
              </a:spcBef>
            </a:pPr>
          </a:p>
          <a:p>
            <a:pPr marL="531027" indent="-265513" lvl="1">
              <a:lnSpc>
                <a:spcPts val="3418"/>
              </a:lnSpc>
              <a:buFont typeface="Arial"/>
              <a:buChar char="•"/>
            </a:pPr>
            <a:r>
              <a:rPr lang="en-US" sz="2459">
                <a:solidFill>
                  <a:srgbClr val="FFFFFF"/>
                </a:solidFill>
                <a:latin typeface="Canva Sans Bold"/>
              </a:rPr>
              <a:t>let firstName = "John";</a:t>
            </a:r>
          </a:p>
          <a:p>
            <a:pPr>
              <a:lnSpc>
                <a:spcPts val="3418"/>
              </a:lnSpc>
            </a:pPr>
          </a:p>
          <a:p>
            <a:pPr marL="531027" indent="-265513" lvl="1">
              <a:lnSpc>
                <a:spcPts val="3418"/>
              </a:lnSpc>
              <a:buFont typeface="Arial"/>
              <a:buChar char="•"/>
            </a:pPr>
            <a:r>
              <a:rPr lang="en-US" sz="2459">
                <a:solidFill>
                  <a:srgbClr val="FFFFFF"/>
                </a:solidFill>
                <a:latin typeface="Canva Sans Bold"/>
              </a:rPr>
              <a:t>let lastName = "Doe";</a:t>
            </a:r>
          </a:p>
          <a:p>
            <a:pPr>
              <a:lnSpc>
                <a:spcPts val="3418"/>
              </a:lnSpc>
            </a:pPr>
          </a:p>
          <a:p>
            <a:pPr marL="531027" indent="-265513" lvl="1">
              <a:lnSpc>
                <a:spcPts val="3418"/>
              </a:lnSpc>
              <a:buFont typeface="Arial"/>
              <a:buChar char="•"/>
            </a:pPr>
            <a:r>
              <a:rPr lang="en-US" sz="2459">
                <a:solidFill>
                  <a:srgbClr val="FFFFFF"/>
                </a:solidFill>
                <a:latin typeface="Canva Sans Bold"/>
              </a:rPr>
              <a:t>let fullName = firstName + " " + lastName;</a:t>
            </a:r>
          </a:p>
          <a:p>
            <a:pPr>
              <a:lnSpc>
                <a:spcPts val="3418"/>
              </a:lnSpc>
            </a:pPr>
          </a:p>
          <a:p>
            <a:pPr marL="531027" indent="-265513" lvl="1">
              <a:lnSpc>
                <a:spcPts val="3418"/>
              </a:lnSpc>
              <a:buFont typeface="Arial"/>
              <a:buChar char="•"/>
            </a:pPr>
            <a:r>
              <a:rPr lang="en-US" sz="2459">
                <a:solidFill>
                  <a:srgbClr val="FFFFFF"/>
                </a:solidFill>
                <a:latin typeface="Canva Sans Bold"/>
              </a:rPr>
              <a:t>console.log(fullName); // Outputs: John Doe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71905" y="5348255"/>
            <a:ext cx="2044381" cy="66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sz="3859">
                <a:solidFill>
                  <a:srgbClr val="FFFFFF"/>
                </a:solidFill>
                <a:latin typeface="Canva Sans Bold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DAF-6k2QPZg</dc:identifier>
  <dcterms:modified xsi:type="dcterms:W3CDTF">2011-08-01T06:04:30Z</dcterms:modified>
  <cp:revision>1</cp:revision>
  <dc:title>Night</dc:title>
</cp:coreProperties>
</file>