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875" autoAdjust="0"/>
  </p:normalViewPr>
  <p:slideViewPr>
    <p:cSldViewPr snapToGrid="0">
      <p:cViewPr varScale="1">
        <p:scale>
          <a:sx n="105" d="100"/>
          <a:sy n="105"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95E4A-F2A4-40FF-AB17-B7CFCA739002}"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1286C-D7BE-4EE7-A89D-4585CE6C66FB}" type="slidenum">
              <a:rPr lang="en-US" smtClean="0"/>
              <a:t>‹#›</a:t>
            </a:fld>
            <a:endParaRPr lang="en-US"/>
          </a:p>
        </p:txBody>
      </p:sp>
    </p:spTree>
    <p:extLst>
      <p:ext uri="{BB962C8B-B14F-4D97-AF65-F5344CB8AC3E}">
        <p14:creationId xmlns:p14="http://schemas.microsoft.com/office/powerpoint/2010/main" val="33521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1</a:t>
            </a:fld>
            <a:endParaRPr lang="en-US"/>
          </a:p>
        </p:txBody>
      </p:sp>
    </p:spTree>
    <p:extLst>
      <p:ext uri="{BB962C8B-B14F-4D97-AF65-F5344CB8AC3E}">
        <p14:creationId xmlns:p14="http://schemas.microsoft.com/office/powerpoint/2010/main" val="39053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SegoeUIVariable"/>
              </a:rPr>
              <a:t>In this slide, we focus on the concept of functions. They are essential for creating modular and reusable code. In TypeScript, functions are defined with specific types for parameters and return values, ensuring consistency and predictability in our code.</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2</a:t>
            </a:fld>
            <a:endParaRPr lang="en-US"/>
          </a:p>
        </p:txBody>
      </p:sp>
    </p:spTree>
    <p:extLst>
      <p:ext uri="{BB962C8B-B14F-4D97-AF65-F5344CB8AC3E}">
        <p14:creationId xmlns:p14="http://schemas.microsoft.com/office/powerpoint/2010/main" val="121437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SegoeUIVariable"/>
              </a:rPr>
              <a:t> This slide introduces methods, which are essentially functions that belong to objects. In TypeScript, methods are defined within classes and can manipulate the object’s state using </a:t>
            </a:r>
            <a:r>
              <a:rPr lang="en-US" dirty="0"/>
              <a:t>this</a:t>
            </a:r>
            <a:r>
              <a:rPr lang="en-US" b="0" i="0" dirty="0">
                <a:solidFill>
                  <a:srgbClr val="FFFFFF"/>
                </a:solidFill>
                <a:effectLst/>
                <a:latin typeface="SegoeUIVariable"/>
              </a:rPr>
              <a:t>. Methods are a cornerstone of object-oriented programming, enabling us to encapsulate and manage the behavior of our objects.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3</a:t>
            </a:fld>
            <a:endParaRPr lang="en-US"/>
          </a:p>
        </p:txBody>
      </p:sp>
    </p:spTree>
    <p:extLst>
      <p:ext uri="{BB962C8B-B14F-4D97-AF65-F5344CB8AC3E}">
        <p14:creationId xmlns:p14="http://schemas.microsoft.com/office/powerpoint/2010/main" val="11724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SegoeUIVariable"/>
              </a:rPr>
              <a:t>Functions are fundamental building blocks in programming. They allow us to write reusable code that can perform specific tasks.</a:t>
            </a:r>
            <a:endParaRPr lang="en-US" dirty="0"/>
          </a:p>
        </p:txBody>
      </p:sp>
      <p:sp>
        <p:nvSpPr>
          <p:cNvPr id="4" name="Slide Number Placeholder 3"/>
          <p:cNvSpPr>
            <a:spLocks noGrp="1"/>
          </p:cNvSpPr>
          <p:nvPr>
            <p:ph type="sldNum" sz="quarter" idx="5"/>
          </p:nvPr>
        </p:nvSpPr>
        <p:spPr/>
        <p:txBody>
          <a:bodyPr/>
          <a:lstStyle/>
          <a:p>
            <a:fld id="{1191286C-D7BE-4EE7-A89D-4585CE6C66FB}" type="slidenum">
              <a:rPr lang="en-US" smtClean="0"/>
              <a:t>4</a:t>
            </a:fld>
            <a:endParaRPr lang="en-US"/>
          </a:p>
        </p:txBody>
      </p:sp>
    </p:spTree>
    <p:extLst>
      <p:ext uri="{BB962C8B-B14F-4D97-AF65-F5344CB8AC3E}">
        <p14:creationId xmlns:p14="http://schemas.microsoft.com/office/powerpoint/2010/main" val="3911604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67A87054-9D44-4E67-9A91-C36F6B83E6F4}" type="datetimeFigureOut">
              <a:rPr lang="en-US" smtClean="0"/>
              <a:t>5/3/2024</a:t>
            </a:fld>
            <a:endParaRPr lang="en-US"/>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44713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632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74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97306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8245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06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8" name="Footer Placeholder 7"/>
          <p:cNvSpPr>
            <a:spLocks noGrp="1"/>
          </p:cNvSpPr>
          <p:nvPr>
            <p:ph type="ftr" sz="quarter" idx="11"/>
          </p:nvPr>
        </p:nvSpPr>
        <p:spPr>
          <a:xfrm>
            <a:off x="561111" y="6391838"/>
            <a:ext cx="3644282"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993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a:prstGeom prst="rect">
            <a:avLst/>
          </a:prstGeom>
        </p:spPr>
        <p:txBody>
          <a:bodyPr/>
          <a:lstStyle/>
          <a:p>
            <a:fld id="{67A87054-9D44-4E67-9A91-C36F6B83E6F4}" type="datetimeFigureOut">
              <a:rPr lang="en-US" smtClean="0"/>
              <a:t>5/3/2024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151359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a:prstGeom prst="rect">
            <a:avLst/>
          </a:prstGeom>
        </p:spPr>
        <p:txBody>
          <a:bodyPr/>
          <a:lstStyle/>
          <a:p>
            <a:fld id="{67A87054-9D44-4E67-9A91-C36F6B83E6F4}" type="datetimeFigureOut">
              <a:rPr lang="en-US" smtClean="0"/>
              <a:t>5/3/2024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64827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7078" y="2266116"/>
            <a:ext cx="11166625" cy="4549785"/>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55629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1476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5797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8" name="Footer Placeholder 7"/>
          <p:cNvSpPr>
            <a:spLocks noGrp="1"/>
          </p:cNvSpPr>
          <p:nvPr>
            <p:ph type="ftr" sz="quarter" idx="11"/>
          </p:nvPr>
        </p:nvSpPr>
        <p:spPr>
          <a:xfrm>
            <a:off x="561110"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6244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4" name="Footer Placeholder 3"/>
          <p:cNvSpPr>
            <a:spLocks noGrp="1"/>
          </p:cNvSpPr>
          <p:nvPr>
            <p:ph type="ftr" sz="quarter" idx="11"/>
          </p:nvPr>
        </p:nvSpPr>
        <p:spPr>
          <a:xfrm>
            <a:off x="561110"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7701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3" name="Footer Placeholder 2"/>
          <p:cNvSpPr>
            <a:spLocks noGrp="1"/>
          </p:cNvSpPr>
          <p:nvPr>
            <p:ph type="ftr" sz="quarter" idx="11"/>
          </p:nvPr>
        </p:nvSpPr>
        <p:spPr>
          <a:xfrm>
            <a:off x="561110" y="6391838"/>
            <a:ext cx="3859795" cy="304801"/>
          </a:xfrm>
          <a:prstGeom prst="rect">
            <a:avLst/>
          </a:prstGeom>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28383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32841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653104" y="6391838"/>
            <a:ext cx="990599" cy="304799"/>
          </a:xfrm>
          <a:prstGeom prst="rect">
            <a:avLst/>
          </a:prstGeom>
        </p:spPr>
        <p:txBody>
          <a:bodyPr/>
          <a:lstStyle/>
          <a:p>
            <a:fld id="{67A87054-9D44-4E67-9A91-C36F6B83E6F4}" type="datetimeFigureOut">
              <a:rPr lang="en-US" smtClean="0"/>
              <a:t>5/3/2024</a:t>
            </a:fld>
            <a:endParaRPr lang="en-US"/>
          </a:p>
        </p:txBody>
      </p:sp>
      <p:sp>
        <p:nvSpPr>
          <p:cNvPr id="6" name="Footer Placeholder 5"/>
          <p:cNvSpPr>
            <a:spLocks noGrp="1"/>
          </p:cNvSpPr>
          <p:nvPr>
            <p:ph type="ftr" sz="quarter" idx="11"/>
          </p:nvPr>
        </p:nvSpPr>
        <p:spPr>
          <a:xfrm>
            <a:off x="561110" y="6391838"/>
            <a:ext cx="3859795" cy="304801"/>
          </a:xfrm>
          <a:prstGeom prst="rect">
            <a:avLst/>
          </a:prstGeom>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97D9E20-08C2-459E-A80E-B9AF618BCE24}" type="slidenum">
              <a:rPr lang="en-US" smtClean="0"/>
              <a:t>‹#›</a:t>
            </a:fld>
            <a:endParaRPr lang="en-US"/>
          </a:p>
        </p:txBody>
      </p:sp>
    </p:spTree>
    <p:extLst>
      <p:ext uri="{BB962C8B-B14F-4D97-AF65-F5344CB8AC3E}">
        <p14:creationId xmlns:p14="http://schemas.microsoft.com/office/powerpoint/2010/main" val="218947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37796"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7302" y="2332234"/>
            <a:ext cx="11277600" cy="44154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97D9E20-08C2-459E-A80E-B9AF618BCE24}" type="slidenum">
              <a:rPr lang="en-US" smtClean="0"/>
              <a:t>‹#›</a:t>
            </a:fld>
            <a:endParaRPr lang="en-US"/>
          </a:p>
        </p:txBody>
      </p:sp>
    </p:spTree>
    <p:extLst>
      <p:ext uri="{BB962C8B-B14F-4D97-AF65-F5344CB8AC3E}">
        <p14:creationId xmlns:p14="http://schemas.microsoft.com/office/powerpoint/2010/main" val="370048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3200" b="1"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1"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b="1"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b="1"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anaverse/learn-typescript/tree/master/NODE_PROJECTS" TargetMode="External"/><Relationship Id="rId2" Type="http://schemas.openxmlformats.org/officeDocument/2006/relationships/hyperlink" Target="https://github.com/panaverse/learn-typescript.git" TargetMode="External"/><Relationship Id="rId1" Type="http://schemas.openxmlformats.org/officeDocument/2006/relationships/slideLayout" Target="../slideLayouts/slideLayout2.xml"/><Relationship Id="rId4" Type="http://schemas.openxmlformats.org/officeDocument/2006/relationships/hyperlink" Target="https://github.com/fkhan79/giaic_fm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6AF55-0E6D-DA2D-51F9-F712264EF97A}"/>
              </a:ext>
            </a:extLst>
          </p:cNvPr>
          <p:cNvSpPr>
            <a:spLocks noGrp="1"/>
          </p:cNvSpPr>
          <p:nvPr>
            <p:ph type="ctrTitle"/>
          </p:nvPr>
        </p:nvSpPr>
        <p:spPr/>
        <p:txBody>
          <a:bodyPr/>
          <a:lstStyle/>
          <a:p>
            <a:r>
              <a:rPr lang="en-US" dirty="0"/>
              <a:t>Functions and Methods</a:t>
            </a:r>
          </a:p>
        </p:txBody>
      </p:sp>
      <p:sp>
        <p:nvSpPr>
          <p:cNvPr id="5" name="Subtitle 4">
            <a:extLst>
              <a:ext uri="{FF2B5EF4-FFF2-40B4-BE49-F238E27FC236}">
                <a16:creationId xmlns:a16="http://schemas.microsoft.com/office/drawing/2014/main" id="{A1E6BED8-73E4-4712-4DA5-FA2ABBDA1CEE}"/>
              </a:ext>
            </a:extLst>
          </p:cNvPr>
          <p:cNvSpPr>
            <a:spLocks noGrp="1"/>
          </p:cNvSpPr>
          <p:nvPr>
            <p:ph type="subTitle" idx="1"/>
          </p:nvPr>
        </p:nvSpPr>
        <p:spPr>
          <a:xfrm>
            <a:off x="1154954" y="4777380"/>
            <a:ext cx="9458249" cy="861420"/>
          </a:xfrm>
        </p:spPr>
        <p:txBody>
          <a:bodyPr>
            <a:normAutofit/>
          </a:bodyPr>
          <a:lstStyle/>
          <a:p>
            <a:r>
              <a:rPr lang="en-US" b="0" i="0" dirty="0">
                <a:solidFill>
                  <a:srgbClr val="FFFFFF"/>
                </a:solidFill>
                <a:effectLst/>
                <a:latin typeface="SegoeUIVariable"/>
              </a:rPr>
              <a:t>A Deep Dive into Code Structure</a:t>
            </a:r>
            <a:endParaRPr lang="en-US" dirty="0"/>
          </a:p>
        </p:txBody>
      </p:sp>
    </p:spTree>
    <p:extLst>
      <p:ext uri="{BB962C8B-B14F-4D97-AF65-F5344CB8AC3E}">
        <p14:creationId xmlns:p14="http://schemas.microsoft.com/office/powerpoint/2010/main" val="382302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E5C6-CD49-3E03-88EE-0C1BAFFDC56C}"/>
              </a:ext>
            </a:extLst>
          </p:cNvPr>
          <p:cNvSpPr>
            <a:spLocks noGrp="1"/>
          </p:cNvSpPr>
          <p:nvPr>
            <p:ph type="title"/>
          </p:nvPr>
        </p:nvSpPr>
        <p:spPr/>
        <p:txBody>
          <a:bodyPr/>
          <a:lstStyle/>
          <a:p>
            <a:r>
              <a:rPr lang="en-US" dirty="0"/>
              <a:t>Method Functions</a:t>
            </a:r>
          </a:p>
        </p:txBody>
      </p:sp>
      <p:sp>
        <p:nvSpPr>
          <p:cNvPr id="3" name="Content Placeholder 2">
            <a:extLst>
              <a:ext uri="{FF2B5EF4-FFF2-40B4-BE49-F238E27FC236}">
                <a16:creationId xmlns:a16="http://schemas.microsoft.com/office/drawing/2014/main" id="{EF1F0618-1585-EAE1-3D48-6F062D291F1D}"/>
              </a:ext>
            </a:extLst>
          </p:cNvPr>
          <p:cNvSpPr>
            <a:spLocks noGrp="1"/>
          </p:cNvSpPr>
          <p:nvPr>
            <p:ph idx="1"/>
          </p:nvPr>
        </p:nvSpPr>
        <p:spPr/>
        <p:txBody>
          <a:bodyPr>
            <a:normAutofit fontScale="92500" lnSpcReduction="10000"/>
          </a:bodyPr>
          <a:lstStyle/>
          <a:p>
            <a:pPr algn="just"/>
            <a:r>
              <a:rPr lang="en-US" dirty="0"/>
              <a:t>Method functions are associated with objects or classes. They can access the data within the object and are key to object-oriented programming.</a:t>
            </a:r>
          </a:p>
          <a:p>
            <a:pPr algn="just"/>
            <a:r>
              <a:rPr lang="en-US" dirty="0"/>
              <a:t>Example:</a:t>
            </a:r>
          </a:p>
          <a:p>
            <a:pPr marL="400050" lvl="1" indent="0" algn="just">
              <a:buNone/>
            </a:pPr>
            <a:r>
              <a:rPr lang="en-US" dirty="0"/>
              <a:t>class Calculator {</a:t>
            </a:r>
          </a:p>
          <a:p>
            <a:pPr marL="400050" lvl="1" indent="0" algn="just">
              <a:buNone/>
            </a:pPr>
            <a:r>
              <a:rPr lang="en-US" dirty="0"/>
              <a:t>    constructor(public value: number = 0) {}</a:t>
            </a:r>
          </a:p>
          <a:p>
            <a:pPr marL="400050" lvl="1" indent="0" algn="just">
              <a:buNone/>
            </a:pPr>
            <a:r>
              <a:rPr lang="en-US" dirty="0"/>
              <a:t>    add(a: number) {</a:t>
            </a:r>
          </a:p>
          <a:p>
            <a:pPr marL="400050" lvl="1" indent="0" algn="just">
              <a:buNone/>
            </a:pPr>
            <a:r>
              <a:rPr lang="en-US" dirty="0"/>
              <a:t>        </a:t>
            </a:r>
            <a:r>
              <a:rPr lang="en-US" dirty="0" err="1"/>
              <a:t>this.value</a:t>
            </a:r>
            <a:r>
              <a:rPr lang="en-US" dirty="0"/>
              <a:t> += a;</a:t>
            </a:r>
          </a:p>
          <a:p>
            <a:pPr marL="400050" lvl="1" indent="0" algn="just">
              <a:buNone/>
            </a:pPr>
            <a:r>
              <a:rPr lang="en-US" dirty="0"/>
              <a:t>    }</a:t>
            </a:r>
          </a:p>
          <a:p>
            <a:pPr marL="400050" lvl="1" indent="0" algn="just">
              <a:buNone/>
            </a:pPr>
            <a:r>
              <a:rPr lang="en-US" dirty="0"/>
              <a:t>}</a:t>
            </a:r>
          </a:p>
        </p:txBody>
      </p:sp>
    </p:spTree>
    <p:extLst>
      <p:ext uri="{BB962C8B-B14F-4D97-AF65-F5344CB8AC3E}">
        <p14:creationId xmlns:p14="http://schemas.microsoft.com/office/powerpoint/2010/main" val="269213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C291-C21B-BFAE-3A21-A1CC87DD5B39}"/>
              </a:ext>
            </a:extLst>
          </p:cNvPr>
          <p:cNvSpPr>
            <a:spLocks noGrp="1"/>
          </p:cNvSpPr>
          <p:nvPr>
            <p:ph type="title"/>
          </p:nvPr>
        </p:nvSpPr>
        <p:spPr/>
        <p:txBody>
          <a:bodyPr/>
          <a:lstStyle/>
          <a:p>
            <a:r>
              <a:rPr lang="en-US" dirty="0"/>
              <a:t>Constructor Functions</a:t>
            </a:r>
          </a:p>
        </p:txBody>
      </p:sp>
      <p:sp>
        <p:nvSpPr>
          <p:cNvPr id="3" name="Content Placeholder 2">
            <a:extLst>
              <a:ext uri="{FF2B5EF4-FFF2-40B4-BE49-F238E27FC236}">
                <a16:creationId xmlns:a16="http://schemas.microsoft.com/office/drawing/2014/main" id="{F3D7F3DA-4B16-A969-7AAB-881E50D9856E}"/>
              </a:ext>
            </a:extLst>
          </p:cNvPr>
          <p:cNvSpPr>
            <a:spLocks noGrp="1"/>
          </p:cNvSpPr>
          <p:nvPr>
            <p:ph idx="1"/>
          </p:nvPr>
        </p:nvSpPr>
        <p:spPr/>
        <p:txBody>
          <a:bodyPr>
            <a:normAutofit fontScale="85000" lnSpcReduction="20000"/>
          </a:bodyPr>
          <a:lstStyle/>
          <a:p>
            <a:pPr algn="just"/>
            <a:r>
              <a:rPr lang="en-US" dirty="0"/>
              <a:t>Constructor functions are special methods used in classes for creating and initializing objects. They are invoked using the new keyword.</a:t>
            </a:r>
          </a:p>
          <a:p>
            <a:pPr algn="just"/>
            <a:r>
              <a:rPr lang="en-US" dirty="0"/>
              <a:t>Example:</a:t>
            </a:r>
          </a:p>
          <a:p>
            <a:pPr marL="400050" lvl="1" indent="0" algn="just">
              <a:buNone/>
            </a:pPr>
            <a:r>
              <a:rPr lang="en-US" dirty="0"/>
              <a:t>class Greeter {</a:t>
            </a:r>
          </a:p>
          <a:p>
            <a:pPr marL="400050" lvl="1" indent="0" algn="just">
              <a:buNone/>
            </a:pPr>
            <a:r>
              <a:rPr lang="en-US" dirty="0"/>
              <a:t>    greeting: string;</a:t>
            </a:r>
          </a:p>
          <a:p>
            <a:pPr marL="400050" lvl="1" indent="0" algn="just">
              <a:buNone/>
            </a:pPr>
            <a:r>
              <a:rPr lang="en-US" dirty="0"/>
              <a:t>    constructor(message: string) {</a:t>
            </a:r>
          </a:p>
          <a:p>
            <a:pPr marL="400050" lvl="1" indent="0" algn="just">
              <a:buNone/>
            </a:pPr>
            <a:r>
              <a:rPr lang="en-US" dirty="0"/>
              <a:t>        </a:t>
            </a:r>
            <a:r>
              <a:rPr lang="en-US" dirty="0" err="1"/>
              <a:t>this.greeting</a:t>
            </a:r>
            <a:r>
              <a:rPr lang="en-US" dirty="0"/>
              <a:t> = message;</a:t>
            </a:r>
          </a:p>
          <a:p>
            <a:pPr marL="400050" lvl="1" indent="0" algn="just">
              <a:buNone/>
            </a:pPr>
            <a:r>
              <a:rPr lang="en-US" dirty="0"/>
              <a:t>    }</a:t>
            </a:r>
          </a:p>
          <a:p>
            <a:pPr marL="400050" lvl="1" indent="0" algn="just">
              <a:buNone/>
            </a:pPr>
            <a:r>
              <a:rPr lang="en-US" dirty="0"/>
              <a:t>    greet() {</a:t>
            </a:r>
          </a:p>
          <a:p>
            <a:pPr marL="400050" lvl="1" indent="0" algn="just">
              <a:buNone/>
            </a:pPr>
            <a:r>
              <a:rPr lang="en-US" dirty="0"/>
              <a:t>        return "Hello, " + </a:t>
            </a:r>
            <a:r>
              <a:rPr lang="en-US" dirty="0" err="1"/>
              <a:t>this.greeting</a:t>
            </a:r>
            <a:r>
              <a:rPr lang="en-US" dirty="0"/>
              <a:t>;</a:t>
            </a:r>
          </a:p>
          <a:p>
            <a:pPr marL="400050" lvl="1" indent="0" algn="just">
              <a:buNone/>
            </a:pPr>
            <a:r>
              <a:rPr lang="en-US" dirty="0"/>
              <a:t>    }</a:t>
            </a:r>
          </a:p>
          <a:p>
            <a:pPr marL="400050" lvl="1" indent="0" algn="just">
              <a:buNone/>
            </a:pPr>
            <a:r>
              <a:rPr lang="en-US" dirty="0"/>
              <a:t>}</a:t>
            </a:r>
          </a:p>
        </p:txBody>
      </p:sp>
    </p:spTree>
    <p:extLst>
      <p:ext uri="{BB962C8B-B14F-4D97-AF65-F5344CB8AC3E}">
        <p14:creationId xmlns:p14="http://schemas.microsoft.com/office/powerpoint/2010/main" val="119769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E012-5E3D-3D23-6139-383180367226}"/>
              </a:ext>
            </a:extLst>
          </p:cNvPr>
          <p:cNvSpPr>
            <a:spLocks noGrp="1"/>
          </p:cNvSpPr>
          <p:nvPr>
            <p:ph type="title"/>
          </p:nvPr>
        </p:nvSpPr>
        <p:spPr/>
        <p:txBody>
          <a:bodyPr/>
          <a:lstStyle/>
          <a:p>
            <a:r>
              <a:rPr lang="en-US" dirty="0"/>
              <a:t>Generic Functions</a:t>
            </a:r>
          </a:p>
        </p:txBody>
      </p:sp>
      <p:sp>
        <p:nvSpPr>
          <p:cNvPr id="3" name="Content Placeholder 2">
            <a:extLst>
              <a:ext uri="{FF2B5EF4-FFF2-40B4-BE49-F238E27FC236}">
                <a16:creationId xmlns:a16="http://schemas.microsoft.com/office/drawing/2014/main" id="{5A3F4F38-710A-FFF8-DD17-B0B30344C74A}"/>
              </a:ext>
            </a:extLst>
          </p:cNvPr>
          <p:cNvSpPr>
            <a:spLocks noGrp="1"/>
          </p:cNvSpPr>
          <p:nvPr>
            <p:ph idx="1"/>
          </p:nvPr>
        </p:nvSpPr>
        <p:spPr/>
        <p:txBody>
          <a:bodyPr/>
          <a:lstStyle/>
          <a:p>
            <a:pPr algn="just"/>
            <a:r>
              <a:rPr lang="en-US" dirty="0"/>
              <a:t>Generic functions allow for writing flexible and reusable functions that can operate on different data types, defined using type variables.</a:t>
            </a:r>
          </a:p>
          <a:p>
            <a:pPr algn="just"/>
            <a:r>
              <a:rPr lang="en-US" dirty="0"/>
              <a:t>Example</a:t>
            </a:r>
          </a:p>
          <a:p>
            <a:pPr marL="400050" lvl="1" indent="0" algn="just">
              <a:buNone/>
            </a:pPr>
            <a:r>
              <a:rPr lang="en-US" dirty="0"/>
              <a:t>function </a:t>
            </a:r>
            <a:r>
              <a:rPr lang="en-US" dirty="0" err="1"/>
              <a:t>firstElement</a:t>
            </a:r>
            <a:r>
              <a:rPr lang="en-US" dirty="0"/>
              <a:t>&lt;Type&gt;(</a:t>
            </a:r>
            <a:r>
              <a:rPr lang="en-US" dirty="0" err="1"/>
              <a:t>arr</a:t>
            </a:r>
            <a:r>
              <a:rPr lang="en-US" dirty="0"/>
              <a:t>: Type[]): Type | undefined {</a:t>
            </a:r>
          </a:p>
          <a:p>
            <a:pPr marL="400050" lvl="1" indent="0" algn="just">
              <a:buNone/>
            </a:pPr>
            <a:r>
              <a:rPr lang="en-US" dirty="0"/>
              <a:t>    return </a:t>
            </a:r>
            <a:r>
              <a:rPr lang="en-US" dirty="0" err="1"/>
              <a:t>arr</a:t>
            </a:r>
            <a:r>
              <a:rPr lang="en-US" dirty="0"/>
              <a:t>[0];</a:t>
            </a:r>
          </a:p>
          <a:p>
            <a:pPr marL="400050" lvl="1" indent="0" algn="just">
              <a:buNone/>
            </a:pPr>
            <a:r>
              <a:rPr lang="en-US" dirty="0"/>
              <a:t>}</a:t>
            </a:r>
          </a:p>
        </p:txBody>
      </p:sp>
    </p:spTree>
    <p:extLst>
      <p:ext uri="{BB962C8B-B14F-4D97-AF65-F5344CB8AC3E}">
        <p14:creationId xmlns:p14="http://schemas.microsoft.com/office/powerpoint/2010/main" val="173129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A061-7D75-1D78-6DD4-1A07CE970436}"/>
              </a:ext>
            </a:extLst>
          </p:cNvPr>
          <p:cNvSpPr>
            <a:spLocks noGrp="1"/>
          </p:cNvSpPr>
          <p:nvPr>
            <p:ph type="title"/>
          </p:nvPr>
        </p:nvSpPr>
        <p:spPr/>
        <p:txBody>
          <a:bodyPr/>
          <a:lstStyle/>
          <a:p>
            <a:r>
              <a:rPr lang="en-US" dirty="0"/>
              <a:t>Usage Examples</a:t>
            </a:r>
          </a:p>
        </p:txBody>
      </p:sp>
      <p:sp>
        <p:nvSpPr>
          <p:cNvPr id="3" name="Content Placeholder 2">
            <a:extLst>
              <a:ext uri="{FF2B5EF4-FFF2-40B4-BE49-F238E27FC236}">
                <a16:creationId xmlns:a16="http://schemas.microsoft.com/office/drawing/2014/main" id="{84D68381-B87C-9CF0-1992-3662681C2FBC}"/>
              </a:ext>
            </a:extLst>
          </p:cNvPr>
          <p:cNvSpPr>
            <a:spLocks noGrp="1"/>
          </p:cNvSpPr>
          <p:nvPr>
            <p:ph idx="1"/>
          </p:nvPr>
        </p:nvSpPr>
        <p:spPr/>
        <p:txBody>
          <a:bodyPr>
            <a:normAutofit fontScale="92500"/>
          </a:bodyPr>
          <a:lstStyle/>
          <a:p>
            <a:r>
              <a:rPr lang="en-US" dirty="0"/>
              <a:t>const sum = </a:t>
            </a:r>
            <a:r>
              <a:rPr lang="en-US" dirty="0" err="1"/>
              <a:t>addNumbers</a:t>
            </a:r>
            <a:r>
              <a:rPr lang="en-US" dirty="0"/>
              <a:t>(10, 5); // Named Function</a:t>
            </a:r>
          </a:p>
          <a:p>
            <a:r>
              <a:rPr lang="en-US" dirty="0"/>
              <a:t>const product = </a:t>
            </a:r>
            <a:r>
              <a:rPr lang="en-US" dirty="0" err="1"/>
              <a:t>multiplyNumbers</a:t>
            </a:r>
            <a:r>
              <a:rPr lang="en-US" dirty="0"/>
              <a:t>(10, 5); // Anonymous Function</a:t>
            </a:r>
          </a:p>
          <a:p>
            <a:r>
              <a:rPr lang="en-US" dirty="0"/>
              <a:t>const difference = </a:t>
            </a:r>
            <a:r>
              <a:rPr lang="en-US" dirty="0" err="1"/>
              <a:t>subtractNumbers</a:t>
            </a:r>
            <a:r>
              <a:rPr lang="en-US" dirty="0"/>
              <a:t>(10, 5); // Arrow Function</a:t>
            </a:r>
          </a:p>
          <a:p>
            <a:r>
              <a:rPr lang="en-US" dirty="0"/>
              <a:t>const </a:t>
            </a:r>
            <a:r>
              <a:rPr lang="en-US" dirty="0" err="1"/>
              <a:t>myCalculator</a:t>
            </a:r>
            <a:r>
              <a:rPr lang="en-US" dirty="0"/>
              <a:t> = new Calculator(); // Constructor Function</a:t>
            </a:r>
          </a:p>
          <a:p>
            <a:r>
              <a:rPr lang="en-US" dirty="0" err="1"/>
              <a:t>myCalculator.add</a:t>
            </a:r>
            <a:r>
              <a:rPr lang="en-US" dirty="0"/>
              <a:t>(5); // Method Function</a:t>
            </a:r>
          </a:p>
          <a:p>
            <a:r>
              <a:rPr lang="en-US" dirty="0"/>
              <a:t>const greeting = new Greeter("world").greet(); // Constructor Function</a:t>
            </a:r>
          </a:p>
          <a:p>
            <a:r>
              <a:rPr lang="en-US" dirty="0"/>
              <a:t>const </a:t>
            </a:r>
            <a:r>
              <a:rPr lang="en-US" dirty="0" err="1"/>
              <a:t>firstNum</a:t>
            </a:r>
            <a:r>
              <a:rPr lang="en-US" dirty="0"/>
              <a:t> = </a:t>
            </a:r>
            <a:r>
              <a:rPr lang="en-US" dirty="0" err="1"/>
              <a:t>firstElement</a:t>
            </a:r>
            <a:r>
              <a:rPr lang="en-US" dirty="0"/>
              <a:t>([10, 20, 30]); // Generic Function</a:t>
            </a:r>
          </a:p>
        </p:txBody>
      </p:sp>
    </p:spTree>
    <p:extLst>
      <p:ext uri="{BB962C8B-B14F-4D97-AF65-F5344CB8AC3E}">
        <p14:creationId xmlns:p14="http://schemas.microsoft.com/office/powerpoint/2010/main" val="130133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F3CBB-6FC1-76CD-449B-A5723D8F55BF}"/>
              </a:ext>
            </a:extLst>
          </p:cNvPr>
          <p:cNvSpPr>
            <a:spLocks noGrp="1"/>
          </p:cNvSpPr>
          <p:nvPr>
            <p:ph type="title"/>
          </p:nvPr>
        </p:nvSpPr>
        <p:spPr/>
        <p:txBody>
          <a:bodyPr/>
          <a:lstStyle/>
          <a:p>
            <a:r>
              <a:rPr lang="en-US" dirty="0"/>
              <a:t>GitHub Repositories to Follow</a:t>
            </a:r>
          </a:p>
        </p:txBody>
      </p:sp>
      <p:sp>
        <p:nvSpPr>
          <p:cNvPr id="3" name="Content Placeholder 2">
            <a:extLst>
              <a:ext uri="{FF2B5EF4-FFF2-40B4-BE49-F238E27FC236}">
                <a16:creationId xmlns:a16="http://schemas.microsoft.com/office/drawing/2014/main" id="{77C99BAC-2C08-2326-403E-706023907501}"/>
              </a:ext>
            </a:extLst>
          </p:cNvPr>
          <p:cNvSpPr>
            <a:spLocks noGrp="1"/>
          </p:cNvSpPr>
          <p:nvPr>
            <p:ph idx="1"/>
          </p:nvPr>
        </p:nvSpPr>
        <p:spPr>
          <a:xfrm>
            <a:off x="231112" y="2603500"/>
            <a:ext cx="11635991" cy="3416300"/>
          </a:xfrm>
        </p:spPr>
        <p:txBody>
          <a:bodyPr>
            <a:normAutofit fontScale="62500" lnSpcReduction="20000"/>
          </a:bodyPr>
          <a:lstStyle/>
          <a:p>
            <a:r>
              <a:rPr lang="en-US" b="1" dirty="0" err="1"/>
              <a:t>Panaverse</a:t>
            </a:r>
            <a:r>
              <a:rPr lang="en-US" b="1" dirty="0"/>
              <a:t> TypeScript Repository by Sir Zia Khan</a:t>
            </a:r>
          </a:p>
          <a:p>
            <a:pPr lvl="1"/>
            <a:r>
              <a:rPr lang="en-US" dirty="0">
                <a:hlinkClick r:id="rId2"/>
              </a:rPr>
              <a:t>https://github.com/panaverse/learn-typescript.git</a:t>
            </a:r>
            <a:endParaRPr lang="en-US" dirty="0"/>
          </a:p>
          <a:p>
            <a:r>
              <a:rPr lang="en-US" b="1" dirty="0"/>
              <a:t>Learn GIT by Zeeshan Hanif </a:t>
            </a:r>
          </a:p>
          <a:p>
            <a:pPr lvl="1"/>
            <a:r>
              <a:rPr lang="en-US" dirty="0"/>
              <a:t>https://www.youtube.com/watch?v=MiXAma2db8Y&amp;list=PLKueo-cldy_HjRnPUL4G3pWHS7FREAizF&amp;index=2</a:t>
            </a:r>
          </a:p>
          <a:p>
            <a:r>
              <a:rPr lang="en-US" b="1" dirty="0" err="1"/>
              <a:t>TypeScripts</a:t>
            </a:r>
            <a:r>
              <a:rPr lang="en-US" b="1" dirty="0"/>
              <a:t> Assignments</a:t>
            </a:r>
          </a:p>
          <a:p>
            <a:pPr lvl="1"/>
            <a:r>
              <a:rPr lang="en-US" dirty="0">
                <a:hlinkClick r:id="rId3"/>
              </a:rPr>
              <a:t>https://github.com/panaverse/learn-typescript/tree/master/NODE_PROJECTS</a:t>
            </a:r>
            <a:endParaRPr lang="en-US" dirty="0"/>
          </a:p>
          <a:p>
            <a:pPr lvl="1"/>
            <a:r>
              <a:rPr lang="en-US" dirty="0"/>
              <a:t>https://github.com/panaverse/learn-typescript/blob/master/NODE_PROJECTS/getting-started-exercises.md</a:t>
            </a:r>
          </a:p>
          <a:p>
            <a:r>
              <a:rPr lang="en-US" b="1" dirty="0"/>
              <a:t>Class Repository</a:t>
            </a:r>
          </a:p>
          <a:p>
            <a:pPr lvl="1"/>
            <a:r>
              <a:rPr lang="en-US" dirty="0">
                <a:hlinkClick r:id="rId4"/>
              </a:rPr>
              <a:t>https://github.com/fkhan79/giaic_fmk/</a:t>
            </a:r>
            <a:endParaRPr lang="en-US" dirty="0"/>
          </a:p>
          <a:p>
            <a:endParaRPr lang="en-US" dirty="0"/>
          </a:p>
        </p:txBody>
      </p:sp>
    </p:spTree>
    <p:extLst>
      <p:ext uri="{BB962C8B-B14F-4D97-AF65-F5344CB8AC3E}">
        <p14:creationId xmlns:p14="http://schemas.microsoft.com/office/powerpoint/2010/main" val="152131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12F7-3C1A-EDCC-3B03-BF7C30AC06D6}"/>
              </a:ext>
            </a:extLst>
          </p:cNvPr>
          <p:cNvSpPr>
            <a:spLocks noGrp="1"/>
          </p:cNvSpPr>
          <p:nvPr>
            <p:ph type="title"/>
          </p:nvPr>
        </p:nvSpPr>
        <p:spPr/>
        <p:txBody>
          <a:bodyPr/>
          <a:lstStyle/>
          <a:p>
            <a:r>
              <a:rPr lang="en-US" dirty="0"/>
              <a:t>Functions: The Building Block of Reusable Code</a:t>
            </a:r>
          </a:p>
        </p:txBody>
      </p:sp>
      <p:sp>
        <p:nvSpPr>
          <p:cNvPr id="3" name="Content Placeholder 2">
            <a:extLst>
              <a:ext uri="{FF2B5EF4-FFF2-40B4-BE49-F238E27FC236}">
                <a16:creationId xmlns:a16="http://schemas.microsoft.com/office/drawing/2014/main" id="{82CCC5E6-6786-69BF-A528-B8B557A2E888}"/>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tx1"/>
                </a:solidFill>
                <a:effectLst/>
                <a:latin typeface="SegoeUIVariable"/>
              </a:rPr>
              <a:t>A function is a reusable block of code designed to perform a specific task.</a:t>
            </a:r>
          </a:p>
          <a:p>
            <a:pPr algn="l">
              <a:buFont typeface="Arial" panose="020B0604020202020204" pitchFamily="34" charset="0"/>
              <a:buChar char="•"/>
            </a:pPr>
            <a:r>
              <a:rPr lang="en-US" b="1" i="0" dirty="0">
                <a:solidFill>
                  <a:schemeClr val="tx1"/>
                </a:solidFill>
                <a:effectLst/>
                <a:latin typeface="SegoeUIVariable"/>
              </a:rPr>
              <a:t>Characteristics</a:t>
            </a:r>
            <a:r>
              <a:rPr lang="en-US" b="0" i="0" dirty="0">
                <a:solidFill>
                  <a:schemeClr val="tx1"/>
                </a:solidFill>
                <a:effectLst/>
                <a:latin typeface="SegoeUIVariable"/>
              </a:rPr>
              <a:t>:</a:t>
            </a:r>
          </a:p>
          <a:p>
            <a:pPr marL="742950" lvl="1" indent="-285750" algn="l">
              <a:buFont typeface="Arial" panose="020B0604020202020204" pitchFamily="34" charset="0"/>
              <a:buChar char="•"/>
            </a:pPr>
            <a:r>
              <a:rPr lang="en-US" b="1" i="0" dirty="0">
                <a:solidFill>
                  <a:schemeClr val="tx1"/>
                </a:solidFill>
                <a:effectLst/>
                <a:latin typeface="SegoeUIVariable"/>
              </a:rPr>
              <a:t>Modularity</a:t>
            </a:r>
            <a:r>
              <a:rPr lang="en-US" b="0" i="0" dirty="0">
                <a:solidFill>
                  <a:schemeClr val="tx1"/>
                </a:solidFill>
                <a:effectLst/>
                <a:latin typeface="SegoeUIVariable"/>
              </a:rPr>
              <a:t>: Functions allow us to break down complex problems into smaller, manageable pieces.</a:t>
            </a:r>
          </a:p>
          <a:p>
            <a:pPr marL="742950" lvl="1" indent="-285750" algn="l">
              <a:buFont typeface="Arial" panose="020B0604020202020204" pitchFamily="34" charset="0"/>
              <a:buChar char="•"/>
            </a:pPr>
            <a:r>
              <a:rPr lang="en-US" b="1" i="0" dirty="0">
                <a:solidFill>
                  <a:schemeClr val="tx1"/>
                </a:solidFill>
                <a:effectLst/>
                <a:latin typeface="SegoeUIVariable"/>
              </a:rPr>
              <a:t>Reusability</a:t>
            </a:r>
            <a:r>
              <a:rPr lang="en-US" b="0" i="0" dirty="0">
                <a:solidFill>
                  <a:schemeClr val="tx1"/>
                </a:solidFill>
                <a:effectLst/>
                <a:latin typeface="SegoeUIVariable"/>
              </a:rPr>
              <a:t>: Once defined, functions can be used multiple times throughout the program.</a:t>
            </a:r>
          </a:p>
          <a:p>
            <a:pPr marL="742950" lvl="1" indent="-285750" algn="l">
              <a:buFont typeface="Arial" panose="020B0604020202020204" pitchFamily="34" charset="0"/>
              <a:buChar char="•"/>
            </a:pPr>
            <a:r>
              <a:rPr lang="en-US" b="1" i="0" dirty="0">
                <a:solidFill>
                  <a:schemeClr val="tx1"/>
                </a:solidFill>
                <a:effectLst/>
                <a:latin typeface="SegoeUIVariable"/>
              </a:rPr>
              <a:t>Parameters</a:t>
            </a:r>
            <a:r>
              <a:rPr lang="en-US" b="0" i="0" dirty="0">
                <a:solidFill>
                  <a:schemeClr val="tx1"/>
                </a:solidFill>
                <a:effectLst/>
                <a:latin typeface="SegoeUIVariable"/>
              </a:rPr>
              <a:t>: Functions can take inputs known as parameters to handle different data.</a:t>
            </a:r>
          </a:p>
          <a:p>
            <a:pPr marL="742950" lvl="1" indent="-285750" algn="l">
              <a:buFont typeface="Arial" panose="020B0604020202020204" pitchFamily="34" charset="0"/>
              <a:buChar char="•"/>
            </a:pPr>
            <a:r>
              <a:rPr lang="en-US" b="1" i="0" dirty="0">
                <a:solidFill>
                  <a:schemeClr val="tx1"/>
                </a:solidFill>
                <a:effectLst/>
                <a:latin typeface="SegoeUIVariable"/>
              </a:rPr>
              <a:t>Return Value</a:t>
            </a:r>
            <a:r>
              <a:rPr lang="en-US" b="0" i="0" dirty="0">
                <a:solidFill>
                  <a:schemeClr val="tx1"/>
                </a:solidFill>
                <a:effectLst/>
                <a:latin typeface="SegoeUIVariable"/>
              </a:rPr>
              <a:t>: Functions can return a value back to the part of the program where they were called.</a:t>
            </a:r>
          </a:p>
          <a:p>
            <a:endParaRPr lang="en-US" dirty="0">
              <a:solidFill>
                <a:schemeClr val="tx1"/>
              </a:solidFill>
            </a:endParaRPr>
          </a:p>
        </p:txBody>
      </p:sp>
    </p:spTree>
    <p:extLst>
      <p:ext uri="{BB962C8B-B14F-4D97-AF65-F5344CB8AC3E}">
        <p14:creationId xmlns:p14="http://schemas.microsoft.com/office/powerpoint/2010/main" val="70920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23DA-E301-9654-10BA-E6DAE6F51E1E}"/>
              </a:ext>
            </a:extLst>
          </p:cNvPr>
          <p:cNvSpPr>
            <a:spLocks noGrp="1"/>
          </p:cNvSpPr>
          <p:nvPr>
            <p:ph type="title"/>
          </p:nvPr>
        </p:nvSpPr>
        <p:spPr/>
        <p:txBody>
          <a:bodyPr/>
          <a:lstStyle/>
          <a:p>
            <a:r>
              <a:rPr lang="en-US" dirty="0"/>
              <a:t>Methods: Functions Tied to Objects</a:t>
            </a:r>
          </a:p>
        </p:txBody>
      </p:sp>
      <p:sp>
        <p:nvSpPr>
          <p:cNvPr id="3" name="Content Placeholder 2">
            <a:extLst>
              <a:ext uri="{FF2B5EF4-FFF2-40B4-BE49-F238E27FC236}">
                <a16:creationId xmlns:a16="http://schemas.microsoft.com/office/drawing/2014/main" id="{249873EE-C361-1F6F-CCBE-8CAFDDDD3E95}"/>
              </a:ext>
            </a:extLst>
          </p:cNvPr>
          <p:cNvSpPr>
            <a:spLocks noGrp="1"/>
          </p:cNvSpPr>
          <p:nvPr>
            <p:ph idx="1"/>
          </p:nvPr>
        </p:nvSpPr>
        <p:spPr/>
        <p:txBody>
          <a:bodyPr>
            <a:normAutofit/>
          </a:bodyPr>
          <a:lstStyle/>
          <a:p>
            <a:r>
              <a:rPr lang="en-US" dirty="0"/>
              <a:t>A method is a function that is associated with an object or class.</a:t>
            </a:r>
          </a:p>
          <a:p>
            <a:r>
              <a:rPr lang="en-US" dirty="0"/>
              <a:t>Characteristics:</a:t>
            </a:r>
          </a:p>
          <a:p>
            <a:pPr lvl="1"/>
            <a:r>
              <a:rPr lang="en-US" dirty="0"/>
              <a:t>Encapsulation: Methods have access to the data within the object, allowing for controlled interaction with the object’s properties.</a:t>
            </a:r>
          </a:p>
          <a:p>
            <a:pPr lvl="1"/>
            <a:r>
              <a:rPr lang="en-US" dirty="0"/>
              <a:t>Context: Methods are called on instances of objects and have access to the this keyword, representing the object itself.</a:t>
            </a:r>
          </a:p>
          <a:p>
            <a:pPr lvl="1"/>
            <a:r>
              <a:rPr lang="en-US" dirty="0"/>
              <a:t>Inheritance: In object-oriented programming, methods can be inherited by subclasses, promoting code reuse.</a:t>
            </a:r>
          </a:p>
        </p:txBody>
      </p:sp>
    </p:spTree>
    <p:extLst>
      <p:ext uri="{BB962C8B-B14F-4D97-AF65-F5344CB8AC3E}">
        <p14:creationId xmlns:p14="http://schemas.microsoft.com/office/powerpoint/2010/main" val="266911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5BB9-5DAF-13B1-1C63-EDC3F19DE78E}"/>
              </a:ext>
            </a:extLst>
          </p:cNvPr>
          <p:cNvSpPr>
            <a:spLocks noGrp="1"/>
          </p:cNvSpPr>
          <p:nvPr>
            <p:ph type="title"/>
          </p:nvPr>
        </p:nvSpPr>
        <p:spPr/>
        <p:txBody>
          <a:bodyPr/>
          <a:lstStyle/>
          <a:p>
            <a:r>
              <a:rPr lang="en-US" dirty="0"/>
              <a:t>What are Functions?</a:t>
            </a:r>
          </a:p>
        </p:txBody>
      </p:sp>
      <p:sp>
        <p:nvSpPr>
          <p:cNvPr id="3" name="Content Placeholder 2">
            <a:extLst>
              <a:ext uri="{FF2B5EF4-FFF2-40B4-BE49-F238E27FC236}">
                <a16:creationId xmlns:a16="http://schemas.microsoft.com/office/drawing/2014/main" id="{201B0AA6-2F25-19C1-0B87-AA4D8767F361}"/>
              </a:ext>
            </a:extLst>
          </p:cNvPr>
          <p:cNvSpPr>
            <a:spLocks noGrp="1"/>
          </p:cNvSpPr>
          <p:nvPr>
            <p:ph idx="1"/>
          </p:nvPr>
        </p:nvSpPr>
        <p:spPr/>
        <p:txBody>
          <a:bodyPr/>
          <a:lstStyle/>
          <a:p>
            <a:endParaRPr lang="en-US" b="0" dirty="0"/>
          </a:p>
          <a:p>
            <a:pPr marL="0" indent="0" algn="just">
              <a:buNone/>
            </a:pPr>
            <a:r>
              <a:rPr lang="en-US" dirty="0"/>
              <a:t>Functions in programming languages are blocks of code designed to perform specific tasks. They allow for code reuse, modularity, and abstraction, making programs more organized and manageable. A function typically has a name, a list of parameters, a body of statements, and may return a value.</a:t>
            </a:r>
          </a:p>
        </p:txBody>
      </p:sp>
    </p:spTree>
    <p:extLst>
      <p:ext uri="{BB962C8B-B14F-4D97-AF65-F5344CB8AC3E}">
        <p14:creationId xmlns:p14="http://schemas.microsoft.com/office/powerpoint/2010/main" val="176077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F4E5-7968-FF28-6676-29E59F81CFD8}"/>
              </a:ext>
            </a:extLst>
          </p:cNvPr>
          <p:cNvSpPr>
            <a:spLocks noGrp="1"/>
          </p:cNvSpPr>
          <p:nvPr>
            <p:ph type="title"/>
          </p:nvPr>
        </p:nvSpPr>
        <p:spPr/>
        <p:txBody>
          <a:bodyPr/>
          <a:lstStyle/>
          <a:p>
            <a:r>
              <a:rPr lang="en-US" dirty="0"/>
              <a:t>Functions: A Basic Example</a:t>
            </a:r>
          </a:p>
        </p:txBody>
      </p:sp>
      <p:sp>
        <p:nvSpPr>
          <p:cNvPr id="3" name="Content Placeholder 2">
            <a:extLst>
              <a:ext uri="{FF2B5EF4-FFF2-40B4-BE49-F238E27FC236}">
                <a16:creationId xmlns:a16="http://schemas.microsoft.com/office/drawing/2014/main" id="{DB26DA28-E8E6-B26D-74EA-888608D6FB8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function add(a: number, b: number): number {</a:t>
            </a:r>
          </a:p>
          <a:p>
            <a:pPr marL="0" indent="0">
              <a:buNone/>
            </a:pPr>
            <a:r>
              <a:rPr lang="en-US" dirty="0"/>
              <a:t>    return (a + b);</a:t>
            </a:r>
          </a:p>
          <a:p>
            <a:pPr marL="0" indent="0">
              <a:buNone/>
            </a:pPr>
            <a:r>
              <a:rPr lang="en-US" dirty="0"/>
              <a:t>}</a:t>
            </a:r>
          </a:p>
        </p:txBody>
      </p:sp>
      <p:sp>
        <p:nvSpPr>
          <p:cNvPr id="4" name="Speech Bubble: Oval 3">
            <a:extLst>
              <a:ext uri="{FF2B5EF4-FFF2-40B4-BE49-F238E27FC236}">
                <a16:creationId xmlns:a16="http://schemas.microsoft.com/office/drawing/2014/main" id="{EE183FC9-9930-C50B-4088-F6B37C22584B}"/>
              </a:ext>
            </a:extLst>
          </p:cNvPr>
          <p:cNvSpPr/>
          <p:nvPr/>
        </p:nvSpPr>
        <p:spPr>
          <a:xfrm>
            <a:off x="3840480" y="2560320"/>
            <a:ext cx="2057400" cy="704088"/>
          </a:xfrm>
          <a:prstGeom prst="wedgeEllipseCallout">
            <a:avLst>
              <a:gd name="adj1" fmla="val -23500"/>
              <a:gd name="adj2" fmla="val 8198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Parameters</a:t>
            </a:r>
          </a:p>
          <a:p>
            <a:pPr algn="ctr"/>
            <a:r>
              <a:rPr lang="en-US" b="1" dirty="0">
                <a:solidFill>
                  <a:schemeClr val="tx1"/>
                </a:solidFill>
              </a:rPr>
              <a:t>optional</a:t>
            </a:r>
          </a:p>
        </p:txBody>
      </p:sp>
      <p:sp>
        <p:nvSpPr>
          <p:cNvPr id="5" name="Speech Bubble: Oval 4">
            <a:extLst>
              <a:ext uri="{FF2B5EF4-FFF2-40B4-BE49-F238E27FC236}">
                <a16:creationId xmlns:a16="http://schemas.microsoft.com/office/drawing/2014/main" id="{5C8C3CA0-7CF0-BC02-2A6D-B5036DB635DE}"/>
              </a:ext>
            </a:extLst>
          </p:cNvPr>
          <p:cNvSpPr/>
          <p:nvPr/>
        </p:nvSpPr>
        <p:spPr>
          <a:xfrm>
            <a:off x="7001256" y="2386584"/>
            <a:ext cx="2057400" cy="877824"/>
          </a:xfrm>
          <a:prstGeom prst="wedgeEllipseCallout">
            <a:avLst>
              <a:gd name="adj1" fmla="val -23500"/>
              <a:gd name="adj2" fmla="val 8198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Return Type optional</a:t>
            </a:r>
          </a:p>
        </p:txBody>
      </p:sp>
      <p:sp>
        <p:nvSpPr>
          <p:cNvPr id="6" name="Speech Bubble: Oval 5">
            <a:extLst>
              <a:ext uri="{FF2B5EF4-FFF2-40B4-BE49-F238E27FC236}">
                <a16:creationId xmlns:a16="http://schemas.microsoft.com/office/drawing/2014/main" id="{BCD640F0-EC60-A129-B078-4F03543A6294}"/>
              </a:ext>
            </a:extLst>
          </p:cNvPr>
          <p:cNvSpPr/>
          <p:nvPr/>
        </p:nvSpPr>
        <p:spPr>
          <a:xfrm>
            <a:off x="3023616" y="4834128"/>
            <a:ext cx="2057400" cy="704088"/>
          </a:xfrm>
          <a:prstGeom prst="wedgeEllipseCallout">
            <a:avLst>
              <a:gd name="adj1" fmla="val -73278"/>
              <a:gd name="adj2" fmla="val -1258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Simple Operation</a:t>
            </a:r>
          </a:p>
        </p:txBody>
      </p:sp>
      <p:sp>
        <p:nvSpPr>
          <p:cNvPr id="7" name="Speech Bubble: Oval 6">
            <a:extLst>
              <a:ext uri="{FF2B5EF4-FFF2-40B4-BE49-F238E27FC236}">
                <a16:creationId xmlns:a16="http://schemas.microsoft.com/office/drawing/2014/main" id="{A0D6418B-469B-6226-4F2F-38087946CF8A}"/>
              </a:ext>
            </a:extLst>
          </p:cNvPr>
          <p:cNvSpPr/>
          <p:nvPr/>
        </p:nvSpPr>
        <p:spPr>
          <a:xfrm>
            <a:off x="548297" y="5053584"/>
            <a:ext cx="2057400" cy="704088"/>
          </a:xfrm>
          <a:prstGeom prst="wedgeEllipseCallout">
            <a:avLst>
              <a:gd name="adj1" fmla="val -12389"/>
              <a:gd name="adj2" fmla="val -1465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Keyword: Required when a value is defined in Return, Optional</a:t>
            </a:r>
          </a:p>
        </p:txBody>
      </p:sp>
      <p:sp>
        <p:nvSpPr>
          <p:cNvPr id="8" name="Speech Bubble: Oval 7">
            <a:extLst>
              <a:ext uri="{FF2B5EF4-FFF2-40B4-BE49-F238E27FC236}">
                <a16:creationId xmlns:a16="http://schemas.microsoft.com/office/drawing/2014/main" id="{595B7CED-51A7-C66F-FD36-E4978DEAE8BD}"/>
              </a:ext>
            </a:extLst>
          </p:cNvPr>
          <p:cNvSpPr/>
          <p:nvPr/>
        </p:nvSpPr>
        <p:spPr>
          <a:xfrm>
            <a:off x="548297" y="2266116"/>
            <a:ext cx="1326223" cy="704088"/>
          </a:xfrm>
          <a:prstGeom prst="wedgeEllipseCallout">
            <a:avLst>
              <a:gd name="adj1" fmla="val -23944"/>
              <a:gd name="adj2" fmla="val 1235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Keyword required</a:t>
            </a:r>
            <a:endParaRPr lang="en-US" b="1" dirty="0">
              <a:solidFill>
                <a:schemeClr val="tx1"/>
              </a:solidFill>
            </a:endParaRPr>
          </a:p>
        </p:txBody>
      </p:sp>
      <p:sp>
        <p:nvSpPr>
          <p:cNvPr id="9" name="Speech Bubble: Oval 8">
            <a:extLst>
              <a:ext uri="{FF2B5EF4-FFF2-40B4-BE49-F238E27FC236}">
                <a16:creationId xmlns:a16="http://schemas.microsoft.com/office/drawing/2014/main" id="{E47D7AE2-1176-70C1-7C08-A8884FA76A02}"/>
              </a:ext>
            </a:extLst>
          </p:cNvPr>
          <p:cNvSpPr/>
          <p:nvPr/>
        </p:nvSpPr>
        <p:spPr>
          <a:xfrm>
            <a:off x="1962569" y="2386584"/>
            <a:ext cx="1326223" cy="704088"/>
          </a:xfrm>
          <a:prstGeom prst="wedgeEllipseCallout">
            <a:avLst>
              <a:gd name="adj1" fmla="val -23944"/>
              <a:gd name="adj2" fmla="val 1235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Function Name required</a:t>
            </a:r>
            <a:endParaRPr lang="en-US" b="1" dirty="0">
              <a:solidFill>
                <a:schemeClr val="tx1"/>
              </a:solidFill>
            </a:endParaRPr>
          </a:p>
        </p:txBody>
      </p:sp>
    </p:spTree>
    <p:extLst>
      <p:ext uri="{BB962C8B-B14F-4D97-AF65-F5344CB8AC3E}">
        <p14:creationId xmlns:p14="http://schemas.microsoft.com/office/powerpoint/2010/main" val="224721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E067-CB82-2E2E-B3FA-C3C8713C96B0}"/>
              </a:ext>
            </a:extLst>
          </p:cNvPr>
          <p:cNvSpPr>
            <a:spLocks noGrp="1"/>
          </p:cNvSpPr>
          <p:nvPr>
            <p:ph type="title"/>
          </p:nvPr>
        </p:nvSpPr>
        <p:spPr/>
        <p:txBody>
          <a:bodyPr/>
          <a:lstStyle/>
          <a:p>
            <a:r>
              <a:rPr lang="en-US" dirty="0"/>
              <a:t>Types of Function in TypeScript</a:t>
            </a:r>
          </a:p>
        </p:txBody>
      </p:sp>
      <p:sp>
        <p:nvSpPr>
          <p:cNvPr id="3" name="Content Placeholder 2">
            <a:extLst>
              <a:ext uri="{FF2B5EF4-FFF2-40B4-BE49-F238E27FC236}">
                <a16:creationId xmlns:a16="http://schemas.microsoft.com/office/drawing/2014/main" id="{B89E5948-B56E-9AED-1F51-53203B6039D8}"/>
              </a:ext>
            </a:extLst>
          </p:cNvPr>
          <p:cNvSpPr>
            <a:spLocks noGrp="1"/>
          </p:cNvSpPr>
          <p:nvPr>
            <p:ph idx="1"/>
          </p:nvPr>
        </p:nvSpPr>
        <p:spPr/>
        <p:txBody>
          <a:bodyPr>
            <a:normAutofit fontScale="92500" lnSpcReduction="10000"/>
          </a:bodyPr>
          <a:lstStyle/>
          <a:p>
            <a:r>
              <a:rPr lang="en-US" dirty="0"/>
              <a:t>In TypeScript, functions can be categorized into several types based on their characteristics:</a:t>
            </a:r>
          </a:p>
          <a:p>
            <a:pPr lvl="1" algn="just"/>
            <a:r>
              <a:rPr lang="en-US" dirty="0"/>
              <a:t>Named Functions: These are standard functions with a given name.</a:t>
            </a:r>
          </a:p>
          <a:p>
            <a:pPr lvl="1" algn="just"/>
            <a:r>
              <a:rPr lang="en-US" dirty="0"/>
              <a:t>Anonymous Functions: Functions without a name, often used as arguments to other functions.</a:t>
            </a:r>
          </a:p>
          <a:p>
            <a:pPr lvl="1" algn="just"/>
            <a:r>
              <a:rPr lang="en-US" dirty="0"/>
              <a:t>Arrow Functions: A shorthand syntax for writing anonymous functions.</a:t>
            </a:r>
          </a:p>
          <a:p>
            <a:pPr lvl="1" algn="just"/>
            <a:r>
              <a:rPr lang="en-US" dirty="0"/>
              <a:t>Method Functions: Functions that are members of an object or class.</a:t>
            </a:r>
          </a:p>
          <a:p>
            <a:pPr lvl="1" algn="just"/>
            <a:r>
              <a:rPr lang="en-US" dirty="0"/>
              <a:t>Constructor Functions: Special methods for creating and initializing objects created within a class.</a:t>
            </a:r>
          </a:p>
          <a:p>
            <a:pPr lvl="1" algn="just"/>
            <a:r>
              <a:rPr lang="en-US" dirty="0"/>
              <a:t>Generic Functions: Functions that work with any data type and are defined using type variables.</a:t>
            </a:r>
          </a:p>
        </p:txBody>
      </p:sp>
    </p:spTree>
    <p:extLst>
      <p:ext uri="{BB962C8B-B14F-4D97-AF65-F5344CB8AC3E}">
        <p14:creationId xmlns:p14="http://schemas.microsoft.com/office/powerpoint/2010/main" val="236012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0E96-7F57-6104-C5AB-B45A7B19BEF1}"/>
              </a:ext>
            </a:extLst>
          </p:cNvPr>
          <p:cNvSpPr>
            <a:spLocks noGrp="1"/>
          </p:cNvSpPr>
          <p:nvPr>
            <p:ph type="title"/>
          </p:nvPr>
        </p:nvSpPr>
        <p:spPr/>
        <p:txBody>
          <a:bodyPr/>
          <a:lstStyle/>
          <a:p>
            <a:r>
              <a:rPr lang="en-US" dirty="0"/>
              <a:t>Named Functions</a:t>
            </a:r>
          </a:p>
        </p:txBody>
      </p:sp>
      <p:sp>
        <p:nvSpPr>
          <p:cNvPr id="3" name="Content Placeholder 2">
            <a:extLst>
              <a:ext uri="{FF2B5EF4-FFF2-40B4-BE49-F238E27FC236}">
                <a16:creationId xmlns:a16="http://schemas.microsoft.com/office/drawing/2014/main" id="{2B58AA81-7237-D9C9-E502-B53C70A7E7E3}"/>
              </a:ext>
            </a:extLst>
          </p:cNvPr>
          <p:cNvSpPr>
            <a:spLocks noGrp="1"/>
          </p:cNvSpPr>
          <p:nvPr>
            <p:ph idx="1"/>
          </p:nvPr>
        </p:nvSpPr>
        <p:spPr/>
        <p:txBody>
          <a:bodyPr/>
          <a:lstStyle/>
          <a:p>
            <a:pPr algn="just"/>
            <a:r>
              <a:rPr lang="en-US" dirty="0"/>
              <a:t>Named functions have a specific name and are the most common type of function. They are useful for readability and when you need to refer to the function elsewhere in your code.</a:t>
            </a:r>
          </a:p>
          <a:p>
            <a:pPr algn="just"/>
            <a:r>
              <a:rPr lang="en-US" dirty="0"/>
              <a:t>Example:</a:t>
            </a:r>
          </a:p>
          <a:p>
            <a:pPr marL="400050" lvl="1" indent="0" algn="just">
              <a:buNone/>
            </a:pPr>
            <a:r>
              <a:rPr lang="en-US" dirty="0">
                <a:solidFill>
                  <a:schemeClr val="tx1"/>
                </a:solidFill>
              </a:rPr>
              <a:t>function </a:t>
            </a:r>
            <a:r>
              <a:rPr lang="en-US" dirty="0" err="1">
                <a:solidFill>
                  <a:schemeClr val="tx1"/>
                </a:solidFill>
              </a:rPr>
              <a:t>addNumbers</a:t>
            </a:r>
            <a:r>
              <a:rPr lang="en-US" dirty="0">
                <a:solidFill>
                  <a:schemeClr val="tx1"/>
                </a:solidFill>
              </a:rPr>
              <a:t>(a: number, b: number): number {</a:t>
            </a:r>
          </a:p>
          <a:p>
            <a:pPr marL="400050" lvl="1" indent="0" algn="just">
              <a:buNone/>
            </a:pPr>
            <a:r>
              <a:rPr lang="en-US" dirty="0">
                <a:solidFill>
                  <a:schemeClr val="tx1"/>
                </a:solidFill>
              </a:rPr>
              <a:t>    return a + b;</a:t>
            </a:r>
          </a:p>
          <a:p>
            <a:pPr marL="400050" lvl="1" indent="0" algn="just">
              <a:buNone/>
            </a:pPr>
            <a:r>
              <a:rPr lang="en-US" dirty="0">
                <a:solidFill>
                  <a:schemeClr val="tx1"/>
                </a:solidFill>
              </a:rPr>
              <a:t>}</a:t>
            </a:r>
          </a:p>
          <a:p>
            <a:pPr algn="just"/>
            <a:endParaRPr lang="en-US" dirty="0"/>
          </a:p>
        </p:txBody>
      </p:sp>
    </p:spTree>
    <p:extLst>
      <p:ext uri="{BB962C8B-B14F-4D97-AF65-F5344CB8AC3E}">
        <p14:creationId xmlns:p14="http://schemas.microsoft.com/office/powerpoint/2010/main" val="355926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A8AE-A6C0-55C9-A24C-9315B128BE54}"/>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50975DAB-F0B8-5C0D-8147-1C0B144F7029}"/>
              </a:ext>
            </a:extLst>
          </p:cNvPr>
          <p:cNvSpPr>
            <a:spLocks noGrp="1"/>
          </p:cNvSpPr>
          <p:nvPr>
            <p:ph idx="1"/>
          </p:nvPr>
        </p:nvSpPr>
        <p:spPr/>
        <p:txBody>
          <a:bodyPr/>
          <a:lstStyle/>
          <a:p>
            <a:pPr algn="just"/>
            <a:r>
              <a:rPr lang="en-US" dirty="0"/>
              <a:t>Anonymous functions do not have a name and are often used for short, one-time operations, especially as arguments to higher-order functions.</a:t>
            </a:r>
          </a:p>
          <a:p>
            <a:pPr algn="just"/>
            <a:r>
              <a:rPr lang="en-US" dirty="0"/>
              <a:t>Example: </a:t>
            </a:r>
          </a:p>
          <a:p>
            <a:pPr marL="400050" lvl="1" indent="0" algn="just">
              <a:buNone/>
            </a:pPr>
            <a:r>
              <a:rPr lang="en-US" dirty="0"/>
              <a:t>let </a:t>
            </a:r>
            <a:r>
              <a:rPr lang="en-US" dirty="0" err="1"/>
              <a:t>multiplyNumbers</a:t>
            </a:r>
            <a:r>
              <a:rPr lang="en-US" dirty="0"/>
              <a:t> = function(a: number, b: number): number {</a:t>
            </a:r>
          </a:p>
          <a:p>
            <a:pPr marL="400050" lvl="1" indent="0" algn="just">
              <a:buNone/>
            </a:pPr>
            <a:r>
              <a:rPr lang="en-US" dirty="0">
                <a:solidFill>
                  <a:schemeClr val="tx1"/>
                </a:solidFill>
              </a:rPr>
              <a:t>    return a * b;</a:t>
            </a:r>
          </a:p>
          <a:p>
            <a:pPr marL="400050" lvl="1" indent="0" algn="just">
              <a:buNone/>
            </a:pPr>
            <a:r>
              <a:rPr lang="en-US" dirty="0"/>
              <a:t>};</a:t>
            </a:r>
          </a:p>
        </p:txBody>
      </p:sp>
    </p:spTree>
    <p:extLst>
      <p:ext uri="{BB962C8B-B14F-4D97-AF65-F5344CB8AC3E}">
        <p14:creationId xmlns:p14="http://schemas.microsoft.com/office/powerpoint/2010/main" val="20374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6842-26E2-66E3-600C-093D1F86A235}"/>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F6EBBD2D-88FC-B924-4966-E661E12CA967}"/>
              </a:ext>
            </a:extLst>
          </p:cNvPr>
          <p:cNvSpPr>
            <a:spLocks noGrp="1"/>
          </p:cNvSpPr>
          <p:nvPr>
            <p:ph idx="1"/>
          </p:nvPr>
        </p:nvSpPr>
        <p:spPr/>
        <p:txBody>
          <a:bodyPr/>
          <a:lstStyle/>
          <a:p>
            <a:pPr algn="just"/>
            <a:r>
              <a:rPr lang="en-US" dirty="0"/>
              <a:t>Arrow functions provide a concise syntax for writing function expressions. They are useful for inline operations and can simplify the function scope.</a:t>
            </a:r>
          </a:p>
          <a:p>
            <a:pPr algn="just"/>
            <a:r>
              <a:rPr lang="en-US" dirty="0"/>
              <a:t>Example:</a:t>
            </a:r>
          </a:p>
          <a:p>
            <a:pPr marL="457200" lvl="1" indent="0" algn="just">
              <a:buNone/>
            </a:pPr>
            <a:r>
              <a:rPr lang="en-US" dirty="0"/>
              <a:t>let </a:t>
            </a:r>
            <a:r>
              <a:rPr lang="en-US" dirty="0" err="1"/>
              <a:t>subtractNumbers</a:t>
            </a:r>
            <a:r>
              <a:rPr lang="en-US" dirty="0"/>
              <a:t> = (a: number, b: number): number =&gt; a - b;</a:t>
            </a:r>
          </a:p>
        </p:txBody>
      </p:sp>
    </p:spTree>
    <p:extLst>
      <p:ext uri="{BB962C8B-B14F-4D97-AF65-F5344CB8AC3E}">
        <p14:creationId xmlns:p14="http://schemas.microsoft.com/office/powerpoint/2010/main" val="3780906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438</TotalTime>
  <Words>1031</Words>
  <Application>Microsoft Office PowerPoint</Application>
  <PresentationFormat>Widescreen</PresentationFormat>
  <Paragraphs>107</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SegoeUIVariable</vt:lpstr>
      <vt:lpstr>Wingdings 3</vt:lpstr>
      <vt:lpstr>Ion Boardroom</vt:lpstr>
      <vt:lpstr>Functions and Methods</vt:lpstr>
      <vt:lpstr>Functions: The Building Block of Reusable Code</vt:lpstr>
      <vt:lpstr>Methods: Functions Tied to Objects</vt:lpstr>
      <vt:lpstr>What are Functions?</vt:lpstr>
      <vt:lpstr>Functions: A Basic Example</vt:lpstr>
      <vt:lpstr>Types of Function in TypeScript</vt:lpstr>
      <vt:lpstr>Named Functions</vt:lpstr>
      <vt:lpstr>Anonymous Functions</vt:lpstr>
      <vt:lpstr>Arrow Functions</vt:lpstr>
      <vt:lpstr>Method Functions</vt:lpstr>
      <vt:lpstr>Constructor Functions</vt:lpstr>
      <vt:lpstr>Generic Functions</vt:lpstr>
      <vt:lpstr>Usage Examples</vt:lpstr>
      <vt:lpstr>GitHub Repositories to Follow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Flow Control</dc:title>
  <dc:creator>Faisal Khan</dc:creator>
  <cp:lastModifiedBy>Faisal Khan</cp:lastModifiedBy>
  <cp:revision>19</cp:revision>
  <dcterms:created xsi:type="dcterms:W3CDTF">2024-02-27T18:20:33Z</dcterms:created>
  <dcterms:modified xsi:type="dcterms:W3CDTF">2024-05-03T19:02:52Z</dcterms:modified>
</cp:coreProperties>
</file>