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1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a:prstGeom prst="rect">
            <a:avLst/>
          </a:prstGeom>
        </p:spPr>
        <p:txBody>
          <a:bodyPr anchor="t"/>
          <a:lstStyle>
            <a:lvl1pPr algn="l">
              <a:defRPr b="0" i="0">
                <a:solidFill>
                  <a:schemeClr val="bg1">
                    <a:alpha val="60000"/>
                  </a:schemeClr>
                </a:solidFill>
              </a:defRPr>
            </a:lvl1p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bwMode="gray">
          <a:xfrm rot="5400000">
            <a:off x="8951976" y="3227832"/>
            <a:ext cx="3859795" cy="304801"/>
          </a:xfrm>
          <a:prstGeom prst="rect">
            <a:avLst/>
          </a:prstGeo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44713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632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74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97306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8245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069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8" name="Footer Placeholder 7"/>
          <p:cNvSpPr>
            <a:spLocks noGrp="1"/>
          </p:cNvSpPr>
          <p:nvPr>
            <p:ph type="ftr" sz="quarter" idx="11"/>
          </p:nvPr>
        </p:nvSpPr>
        <p:spPr>
          <a:xfrm>
            <a:off x="561111" y="6391838"/>
            <a:ext cx="3644282"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993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151359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827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7078" y="2266116"/>
            <a:ext cx="11166625" cy="4549785"/>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55629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147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5797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44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4" name="Footer Placeholder 3"/>
          <p:cNvSpPr>
            <a:spLocks noGrp="1"/>
          </p:cNvSpPr>
          <p:nvPr>
            <p:ph type="ftr" sz="quarter" idx="11"/>
          </p:nvPr>
        </p:nvSpPr>
        <p:spPr>
          <a:xfrm>
            <a:off x="561110"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7701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3" name="Footer Placeholder 2"/>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383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2841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189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37796"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7302" y="2332234"/>
            <a:ext cx="11277600" cy="44154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7D9E20-08C2-459E-A80E-B9AF618BCE24}" type="slidenum">
              <a:rPr lang="en-US" smtClean="0"/>
              <a:t>‹#›</a:t>
            </a:fld>
            <a:endParaRPr lang="en-US"/>
          </a:p>
        </p:txBody>
      </p:sp>
    </p:spTree>
    <p:extLst>
      <p:ext uri="{BB962C8B-B14F-4D97-AF65-F5344CB8AC3E}">
        <p14:creationId xmlns:p14="http://schemas.microsoft.com/office/powerpoint/2010/main" val="370048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3200" b="1"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800" b="1"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400" b="1"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panaverse/learn-typescript/tree/master/NODE_PROJECTS"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 Id="rId4" Type="http://schemas.openxmlformats.org/officeDocument/2006/relationships/hyperlink" Target="https://github.com/fkhan79/giaic_fmk/"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6AF55-0E6D-DA2D-51F9-F712264EF97A}"/>
              </a:ext>
            </a:extLst>
          </p:cNvPr>
          <p:cNvSpPr>
            <a:spLocks noGrp="1"/>
          </p:cNvSpPr>
          <p:nvPr>
            <p:ph type="ctrTitle"/>
          </p:nvPr>
        </p:nvSpPr>
        <p:spPr/>
        <p:txBody>
          <a:bodyPr/>
          <a:lstStyle/>
          <a:p>
            <a:r>
              <a:rPr lang="en-US" dirty="0"/>
              <a:t>Introduction to Flow Control</a:t>
            </a:r>
          </a:p>
        </p:txBody>
      </p:sp>
      <p:sp>
        <p:nvSpPr>
          <p:cNvPr id="5" name="Subtitle 4">
            <a:extLst>
              <a:ext uri="{FF2B5EF4-FFF2-40B4-BE49-F238E27FC236}">
                <a16:creationId xmlns:a16="http://schemas.microsoft.com/office/drawing/2014/main" id="{A1E6BED8-73E4-4712-4DA5-FA2ABBDA1CEE}"/>
              </a:ext>
            </a:extLst>
          </p:cNvPr>
          <p:cNvSpPr>
            <a:spLocks noGrp="1"/>
          </p:cNvSpPr>
          <p:nvPr>
            <p:ph type="subTitle" idx="1"/>
          </p:nvPr>
        </p:nvSpPr>
        <p:spPr/>
        <p:txBody>
          <a:bodyPr>
            <a:normAutofit fontScale="92500" lnSpcReduction="20000"/>
          </a:bodyPr>
          <a:lstStyle/>
          <a:p>
            <a:r>
              <a:rPr lang="en-US" dirty="0"/>
              <a:t>How to design conditions in your program?</a:t>
            </a:r>
          </a:p>
        </p:txBody>
      </p:sp>
    </p:spTree>
    <p:extLst>
      <p:ext uri="{BB962C8B-B14F-4D97-AF65-F5344CB8AC3E}">
        <p14:creationId xmlns:p14="http://schemas.microsoft.com/office/powerpoint/2010/main" val="38230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C381-C8E1-4368-E997-36115A1A46C5}"/>
              </a:ext>
            </a:extLst>
          </p:cNvPr>
          <p:cNvSpPr>
            <a:spLocks noGrp="1"/>
          </p:cNvSpPr>
          <p:nvPr>
            <p:ph type="title" idx="4294967295"/>
          </p:nvPr>
        </p:nvSpPr>
        <p:spPr>
          <a:xfrm>
            <a:off x="0" y="973138"/>
            <a:ext cx="8761413" cy="708025"/>
          </a:xfrm>
        </p:spPr>
        <p:txBody>
          <a:bodyPr/>
          <a:lstStyle/>
          <a:p>
            <a:r>
              <a:rPr lang="en-US" dirty="0"/>
              <a:t>Nested IF-Grade Checker Example</a:t>
            </a:r>
          </a:p>
        </p:txBody>
      </p:sp>
      <p:sp>
        <p:nvSpPr>
          <p:cNvPr id="3" name="Content Placeholder 2">
            <a:extLst>
              <a:ext uri="{FF2B5EF4-FFF2-40B4-BE49-F238E27FC236}">
                <a16:creationId xmlns:a16="http://schemas.microsoft.com/office/drawing/2014/main" id="{508760CD-2887-09B6-A940-3C54F98E66E5}"/>
              </a:ext>
            </a:extLst>
          </p:cNvPr>
          <p:cNvSpPr>
            <a:spLocks noGrp="1"/>
          </p:cNvSpPr>
          <p:nvPr>
            <p:ph idx="4294967295"/>
          </p:nvPr>
        </p:nvSpPr>
        <p:spPr>
          <a:xfrm>
            <a:off x="0" y="1"/>
            <a:ext cx="12192000" cy="6815138"/>
          </a:xfrm>
        </p:spPr>
        <p:txBody>
          <a:bodyPr>
            <a:normAutofit fontScale="70000" lnSpcReduction="20000"/>
          </a:bodyPr>
          <a:lstStyle/>
          <a:p>
            <a:pPr marL="0" indent="0">
              <a:buNone/>
            </a:pPr>
            <a:endParaRPr lang="en-US" dirty="0"/>
          </a:p>
          <a:p>
            <a:pPr marL="0" indent="0">
              <a:buNone/>
            </a:pPr>
            <a:r>
              <a:rPr lang="en-US" dirty="0"/>
              <a:t>if (condition1) {</a:t>
            </a:r>
          </a:p>
          <a:p>
            <a:pPr marL="0" indent="0">
              <a:buNone/>
            </a:pPr>
            <a:r>
              <a:rPr lang="en-US" dirty="0"/>
              <a:t>  </a:t>
            </a:r>
            <a:r>
              <a:rPr lang="en-US" dirty="0">
                <a:highlight>
                  <a:srgbClr val="FFFF00"/>
                </a:highlight>
              </a:rPr>
              <a:t>// Code block executed when condition1 is true</a:t>
            </a:r>
          </a:p>
          <a:p>
            <a:pPr marL="0" indent="0">
              <a:buNone/>
            </a:pPr>
            <a:r>
              <a:rPr lang="en-US" dirty="0"/>
              <a:t>  if (condition2) {</a:t>
            </a:r>
          </a:p>
          <a:p>
            <a:pPr marL="0" indent="0">
              <a:buNone/>
            </a:pPr>
            <a:r>
              <a:rPr lang="en-US" dirty="0">
                <a:highlight>
                  <a:srgbClr val="FFFF00"/>
                </a:highlight>
              </a:rPr>
              <a:t>    // Code block executed when condition1 and condition2 are both true</a:t>
            </a:r>
          </a:p>
          <a:p>
            <a:pPr marL="0" indent="0">
              <a:buNone/>
            </a:pPr>
            <a:r>
              <a:rPr lang="en-US" dirty="0"/>
              <a:t>    if (condition3) {</a:t>
            </a:r>
          </a:p>
          <a:p>
            <a:pPr marL="0" indent="0">
              <a:buNone/>
            </a:pPr>
            <a:r>
              <a:rPr lang="en-US" dirty="0"/>
              <a:t>      </a:t>
            </a:r>
            <a:r>
              <a:rPr lang="en-US" dirty="0">
                <a:highlight>
                  <a:srgbClr val="FFFF00"/>
                </a:highlight>
              </a:rPr>
              <a:t>// Code block executed when condition1, condition2, and condition3 are all true</a:t>
            </a:r>
          </a:p>
          <a:p>
            <a:pPr marL="0" indent="0">
              <a:buNone/>
            </a:pPr>
            <a:r>
              <a:rPr lang="en-US" dirty="0"/>
              <a:t>    } else {</a:t>
            </a:r>
          </a:p>
          <a:p>
            <a:pPr marL="0" indent="0">
              <a:buNone/>
            </a:pPr>
            <a:r>
              <a:rPr lang="en-US" dirty="0"/>
              <a:t>      </a:t>
            </a:r>
            <a:r>
              <a:rPr lang="en-US" dirty="0">
                <a:highlight>
                  <a:srgbClr val="FFFF00"/>
                </a:highlight>
              </a:rPr>
              <a:t>// Code block executed when condition1 and condition2 are true, but condition3 is false</a:t>
            </a:r>
          </a:p>
          <a:p>
            <a:pPr marL="0" indent="0">
              <a:buNone/>
            </a:pPr>
            <a:r>
              <a:rPr lang="en-US" dirty="0"/>
              <a:t>    }</a:t>
            </a:r>
          </a:p>
          <a:p>
            <a:pPr marL="0" indent="0">
              <a:buNone/>
            </a:pPr>
            <a:r>
              <a:rPr lang="en-US" dirty="0"/>
              <a:t>  } else {</a:t>
            </a:r>
          </a:p>
          <a:p>
            <a:pPr marL="0" indent="0">
              <a:buNone/>
            </a:pPr>
            <a:r>
              <a:rPr lang="en-US" dirty="0">
                <a:highlight>
                  <a:srgbClr val="FFFF00"/>
                </a:highlight>
              </a:rPr>
              <a:t>    // Code block executed when condition1 is true, but condition2 is false</a:t>
            </a:r>
          </a:p>
          <a:p>
            <a:pPr marL="0" indent="0">
              <a:buNone/>
            </a:pPr>
            <a:r>
              <a:rPr lang="en-US" dirty="0"/>
              <a:t>  }</a:t>
            </a:r>
          </a:p>
          <a:p>
            <a:pPr marL="0" indent="0">
              <a:buNone/>
            </a:pPr>
            <a:r>
              <a:rPr lang="en-US" dirty="0"/>
              <a:t>} else {</a:t>
            </a:r>
          </a:p>
          <a:p>
            <a:pPr marL="0" indent="0">
              <a:buNone/>
            </a:pPr>
            <a:r>
              <a:rPr lang="en-US" dirty="0"/>
              <a:t>  </a:t>
            </a:r>
            <a:r>
              <a:rPr lang="en-US" dirty="0">
                <a:highlight>
                  <a:srgbClr val="FFFF00"/>
                </a:highlight>
              </a:rPr>
              <a:t>// Code block executed when condition1 is false</a:t>
            </a:r>
          </a:p>
          <a:p>
            <a:pPr marL="0" indent="0">
              <a:buNone/>
            </a:pPr>
            <a:r>
              <a:rPr lang="en-US" dirty="0"/>
              <a:t>}</a:t>
            </a:r>
          </a:p>
        </p:txBody>
      </p:sp>
    </p:spTree>
    <p:extLst>
      <p:ext uri="{BB962C8B-B14F-4D97-AF65-F5344CB8AC3E}">
        <p14:creationId xmlns:p14="http://schemas.microsoft.com/office/powerpoint/2010/main" val="230645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959388D-54D4-F3C8-54DA-59607C1B6CFD}"/>
              </a:ext>
            </a:extLst>
          </p:cNvPr>
          <p:cNvSpPr>
            <a:spLocks noGrp="1"/>
          </p:cNvSpPr>
          <p:nvPr>
            <p:ph idx="4294967295"/>
          </p:nvPr>
        </p:nvSpPr>
        <p:spPr>
          <a:xfrm>
            <a:off x="0" y="164387"/>
            <a:ext cx="11166475" cy="6650751"/>
          </a:xfrm>
        </p:spPr>
        <p:txBody>
          <a:bodyPr>
            <a:normAutofit fontScale="25000" lnSpcReduction="20000"/>
          </a:bodyPr>
          <a:lstStyle/>
          <a:p>
            <a:pPr marL="0" indent="0">
              <a:buNone/>
            </a:pPr>
            <a:r>
              <a:rPr lang="en-US" sz="4800" dirty="0"/>
              <a:t>let score: number = 85;</a:t>
            </a:r>
          </a:p>
          <a:p>
            <a:pPr marL="0" indent="0">
              <a:buNone/>
            </a:pPr>
            <a:r>
              <a:rPr lang="en-US" sz="4800" dirty="0"/>
              <a:t>if (score &gt;= 0 &amp;&amp; score &lt;= 100) {</a:t>
            </a:r>
          </a:p>
          <a:p>
            <a:pPr marL="0" indent="0">
              <a:buNone/>
            </a:pPr>
            <a:r>
              <a:rPr lang="en-US" sz="4800" dirty="0"/>
              <a:t>  // Check if the score is valid</a:t>
            </a:r>
          </a:p>
          <a:p>
            <a:pPr marL="0" indent="0">
              <a:buNone/>
            </a:pPr>
            <a:r>
              <a:rPr lang="en-US" sz="4800" dirty="0"/>
              <a:t>  if (score &gt;= 90) {</a:t>
            </a:r>
          </a:p>
          <a:p>
            <a:pPr marL="0" indent="0">
              <a:buNone/>
            </a:pPr>
            <a:r>
              <a:rPr lang="en-US" sz="4800" dirty="0"/>
              <a:t>    // Check if the score is A</a:t>
            </a:r>
          </a:p>
          <a:p>
            <a:pPr marL="0" indent="0">
              <a:buNone/>
            </a:pPr>
            <a:r>
              <a:rPr lang="en-US" sz="4800" dirty="0"/>
              <a:t>    console.log("Your grade is A");</a:t>
            </a:r>
          </a:p>
          <a:p>
            <a:pPr marL="0" indent="0">
              <a:buNone/>
            </a:pPr>
            <a:r>
              <a:rPr lang="en-US" sz="4800" dirty="0"/>
              <a:t>  } else if (score &gt;= 80) {</a:t>
            </a:r>
          </a:p>
          <a:p>
            <a:pPr marL="0" indent="0">
              <a:buNone/>
            </a:pPr>
            <a:r>
              <a:rPr lang="en-US" sz="4800" dirty="0"/>
              <a:t>    // Check if the score is B</a:t>
            </a:r>
          </a:p>
          <a:p>
            <a:pPr marL="0" indent="0">
              <a:buNone/>
            </a:pPr>
            <a:r>
              <a:rPr lang="en-US" sz="4800" dirty="0"/>
              <a:t>    console.log("Your grade is B");</a:t>
            </a:r>
          </a:p>
          <a:p>
            <a:pPr marL="0" indent="0">
              <a:buNone/>
            </a:pPr>
            <a:r>
              <a:rPr lang="en-US" sz="4800" dirty="0"/>
              <a:t>  } else if (score &gt;= 70) {</a:t>
            </a:r>
          </a:p>
          <a:p>
            <a:pPr marL="0" indent="0">
              <a:buNone/>
            </a:pPr>
            <a:r>
              <a:rPr lang="en-US" sz="4800" dirty="0"/>
              <a:t>    // Check if the score is C</a:t>
            </a:r>
          </a:p>
          <a:p>
            <a:pPr marL="0" indent="0">
              <a:buNone/>
            </a:pPr>
            <a:r>
              <a:rPr lang="en-US" sz="4800" dirty="0"/>
              <a:t>    console.log("Your grade is C");</a:t>
            </a:r>
          </a:p>
          <a:p>
            <a:pPr marL="0" indent="0">
              <a:buNone/>
            </a:pPr>
            <a:r>
              <a:rPr lang="en-US" sz="4800" dirty="0"/>
              <a:t>  } else if (score &gt;= 60) {</a:t>
            </a:r>
          </a:p>
          <a:p>
            <a:pPr marL="0" indent="0">
              <a:buNone/>
            </a:pPr>
            <a:r>
              <a:rPr lang="en-US" sz="4800" dirty="0"/>
              <a:t>    // Check if the score is D</a:t>
            </a:r>
          </a:p>
          <a:p>
            <a:pPr marL="0" indent="0">
              <a:buNone/>
            </a:pPr>
            <a:r>
              <a:rPr lang="en-US" sz="4800" dirty="0"/>
              <a:t>    console.log("Your grade is D");</a:t>
            </a:r>
          </a:p>
          <a:p>
            <a:pPr marL="0" indent="0">
              <a:buNone/>
            </a:pPr>
            <a:r>
              <a:rPr lang="en-US" sz="4800" dirty="0"/>
              <a:t>  } else {</a:t>
            </a:r>
          </a:p>
          <a:p>
            <a:pPr marL="0" indent="0">
              <a:buNone/>
            </a:pPr>
            <a:r>
              <a:rPr lang="en-US" sz="4800" dirty="0"/>
              <a:t>    // Check if the score is F</a:t>
            </a:r>
          </a:p>
          <a:p>
            <a:pPr marL="0" indent="0">
              <a:buNone/>
            </a:pPr>
            <a:r>
              <a:rPr lang="en-US" sz="4800" dirty="0"/>
              <a:t>    console.log("Your grade is F");</a:t>
            </a:r>
          </a:p>
          <a:p>
            <a:pPr marL="0" indent="0">
              <a:buNone/>
            </a:pPr>
            <a:r>
              <a:rPr lang="en-US" sz="4800" dirty="0"/>
              <a:t>  }</a:t>
            </a:r>
          </a:p>
          <a:p>
            <a:pPr marL="0" indent="0">
              <a:buNone/>
            </a:pPr>
            <a:r>
              <a:rPr lang="en-US" sz="4800" dirty="0"/>
              <a:t>} else {</a:t>
            </a:r>
          </a:p>
          <a:p>
            <a:pPr marL="0" indent="0">
              <a:buNone/>
            </a:pPr>
            <a:r>
              <a:rPr lang="en-US" sz="4800" dirty="0"/>
              <a:t>  // Invalid score</a:t>
            </a:r>
          </a:p>
          <a:p>
            <a:pPr marL="0" indent="0">
              <a:buNone/>
            </a:pPr>
            <a:r>
              <a:rPr lang="en-US" sz="4800" dirty="0"/>
              <a:t>  console.log("Invalid score");</a:t>
            </a:r>
          </a:p>
          <a:p>
            <a:pPr marL="0" indent="0">
              <a:buNone/>
            </a:pPr>
            <a:r>
              <a:rPr lang="en-US" sz="4800" dirty="0"/>
              <a:t>}</a:t>
            </a:r>
            <a:endParaRPr lang="en-US" dirty="0"/>
          </a:p>
        </p:txBody>
      </p:sp>
    </p:spTree>
    <p:extLst>
      <p:ext uri="{BB962C8B-B14F-4D97-AF65-F5344CB8AC3E}">
        <p14:creationId xmlns:p14="http://schemas.microsoft.com/office/powerpoint/2010/main" val="358105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F70D-17BA-0336-3B5D-D3C3A46C7689}"/>
              </a:ext>
            </a:extLst>
          </p:cNvPr>
          <p:cNvSpPr>
            <a:spLocks noGrp="1"/>
          </p:cNvSpPr>
          <p:nvPr>
            <p:ph type="title"/>
          </p:nvPr>
        </p:nvSpPr>
        <p:spPr/>
        <p:txBody>
          <a:bodyPr/>
          <a:lstStyle/>
          <a:p>
            <a:r>
              <a:rPr lang="en-US" dirty="0"/>
              <a:t>What is a Switch-Case Statement?</a:t>
            </a:r>
          </a:p>
        </p:txBody>
      </p:sp>
      <p:sp>
        <p:nvSpPr>
          <p:cNvPr id="3" name="Content Placeholder 2">
            <a:extLst>
              <a:ext uri="{FF2B5EF4-FFF2-40B4-BE49-F238E27FC236}">
                <a16:creationId xmlns:a16="http://schemas.microsoft.com/office/drawing/2014/main" id="{62C2F776-E795-9899-92AE-99F9DB87E20F}"/>
              </a:ext>
            </a:extLst>
          </p:cNvPr>
          <p:cNvSpPr>
            <a:spLocks noGrp="1"/>
          </p:cNvSpPr>
          <p:nvPr>
            <p:ph idx="1"/>
          </p:nvPr>
        </p:nvSpPr>
        <p:spPr/>
        <p:txBody>
          <a:bodyPr/>
          <a:lstStyle/>
          <a:p>
            <a:pPr algn="just"/>
            <a:r>
              <a:rPr lang="en-US" dirty="0"/>
              <a:t>Switch case in TypeScript is a flow control statement that allows you to execute different code blocks based on the value of an expression.</a:t>
            </a:r>
          </a:p>
          <a:p>
            <a:pPr algn="just"/>
            <a:r>
              <a:rPr lang="en-US" dirty="0"/>
              <a:t>Switch case usage: </a:t>
            </a:r>
          </a:p>
          <a:p>
            <a:pPr lvl="1" algn="just"/>
            <a:r>
              <a:rPr lang="en-US" dirty="0"/>
              <a:t>The switch case statement is useful when you need to check multiple values of an expression and take different actions accordingly. It is often used as an alternative to multiple if else statements.</a:t>
            </a:r>
          </a:p>
        </p:txBody>
      </p:sp>
    </p:spTree>
    <p:extLst>
      <p:ext uri="{BB962C8B-B14F-4D97-AF65-F5344CB8AC3E}">
        <p14:creationId xmlns:p14="http://schemas.microsoft.com/office/powerpoint/2010/main" val="35475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130D-08ED-69BC-6262-CE14ED1C5605}"/>
              </a:ext>
            </a:extLst>
          </p:cNvPr>
          <p:cNvSpPr>
            <a:spLocks noGrp="1"/>
          </p:cNvSpPr>
          <p:nvPr>
            <p:ph type="title" idx="4294967295"/>
          </p:nvPr>
        </p:nvSpPr>
        <p:spPr>
          <a:xfrm>
            <a:off x="0" y="973138"/>
            <a:ext cx="8761413" cy="708025"/>
          </a:xfrm>
        </p:spPr>
        <p:txBody>
          <a:bodyPr/>
          <a:lstStyle/>
          <a:p>
            <a:r>
              <a:rPr lang="en-US" dirty="0"/>
              <a:t>Switch-Case in Action:</a:t>
            </a:r>
          </a:p>
        </p:txBody>
      </p:sp>
      <p:sp>
        <p:nvSpPr>
          <p:cNvPr id="3" name="Content Placeholder 2">
            <a:extLst>
              <a:ext uri="{FF2B5EF4-FFF2-40B4-BE49-F238E27FC236}">
                <a16:creationId xmlns:a16="http://schemas.microsoft.com/office/drawing/2014/main" id="{AD6254E0-FE24-E9BD-B7A9-59855ADA4BEC}"/>
              </a:ext>
            </a:extLst>
          </p:cNvPr>
          <p:cNvSpPr>
            <a:spLocks noGrp="1"/>
          </p:cNvSpPr>
          <p:nvPr>
            <p:ph idx="4294967295"/>
          </p:nvPr>
        </p:nvSpPr>
        <p:spPr>
          <a:xfrm>
            <a:off x="554804" y="123291"/>
            <a:ext cx="11301574" cy="6691848"/>
          </a:xfrm>
        </p:spPr>
        <p:txBody>
          <a:bodyPr>
            <a:normAutofit fontScale="55000" lnSpcReduction="20000"/>
          </a:bodyPr>
          <a:lstStyle/>
          <a:p>
            <a:pPr marL="0" indent="0">
              <a:buNone/>
            </a:pPr>
            <a:r>
              <a:rPr lang="en-US" dirty="0"/>
              <a:t>// Example 1: Using switch case with integers</a:t>
            </a:r>
          </a:p>
          <a:p>
            <a:pPr marL="0" indent="0">
              <a:buNone/>
            </a:pPr>
            <a:r>
              <a:rPr lang="en-US" dirty="0"/>
              <a:t>let score: number = 85;</a:t>
            </a:r>
          </a:p>
          <a:p>
            <a:pPr marL="0" indent="0">
              <a:buNone/>
            </a:pPr>
            <a:r>
              <a:rPr lang="en-US" dirty="0"/>
              <a:t>switch (score) {</a:t>
            </a:r>
          </a:p>
          <a:p>
            <a:pPr marL="0" indent="0">
              <a:buNone/>
            </a:pPr>
            <a:r>
              <a:rPr lang="en-US" dirty="0"/>
              <a:t>  case 100:</a:t>
            </a:r>
          </a:p>
          <a:p>
            <a:pPr marL="0" indent="0">
              <a:buNone/>
            </a:pPr>
            <a:r>
              <a:rPr lang="en-US" dirty="0"/>
              <a:t>    console.log("Perfect score");</a:t>
            </a:r>
          </a:p>
          <a:p>
            <a:pPr marL="0" indent="0">
              <a:buNone/>
            </a:pPr>
            <a:r>
              <a:rPr lang="en-US" dirty="0"/>
              <a:t>    break;</a:t>
            </a:r>
          </a:p>
          <a:p>
            <a:pPr marL="0" indent="0">
              <a:buNone/>
            </a:pPr>
            <a:r>
              <a:rPr lang="en-US" dirty="0"/>
              <a:t>  case 90:</a:t>
            </a:r>
          </a:p>
          <a:p>
            <a:pPr marL="0" indent="0">
              <a:buNone/>
            </a:pPr>
            <a:r>
              <a:rPr lang="en-US" dirty="0"/>
              <a:t>    console.log("Excellent score");</a:t>
            </a:r>
          </a:p>
          <a:p>
            <a:pPr marL="0" indent="0">
              <a:buNone/>
            </a:pPr>
            <a:r>
              <a:rPr lang="en-US" dirty="0"/>
              <a:t>    break;</a:t>
            </a:r>
          </a:p>
          <a:p>
            <a:pPr marL="0" indent="0">
              <a:buNone/>
            </a:pPr>
            <a:r>
              <a:rPr lang="en-US" dirty="0"/>
              <a:t>  case 80:</a:t>
            </a:r>
          </a:p>
          <a:p>
            <a:pPr marL="0" indent="0">
              <a:buNone/>
            </a:pPr>
            <a:r>
              <a:rPr lang="en-US" dirty="0"/>
              <a:t>    console.log("Good score");</a:t>
            </a:r>
          </a:p>
          <a:p>
            <a:pPr marL="0" indent="0">
              <a:buNone/>
            </a:pPr>
            <a:r>
              <a:rPr lang="en-US" dirty="0"/>
              <a:t>    break;</a:t>
            </a:r>
          </a:p>
          <a:p>
            <a:pPr marL="0" indent="0">
              <a:buNone/>
            </a:pPr>
            <a:r>
              <a:rPr lang="en-US" dirty="0"/>
              <a:t>  case 70:</a:t>
            </a:r>
          </a:p>
          <a:p>
            <a:pPr marL="0" indent="0">
              <a:buNone/>
            </a:pPr>
            <a:r>
              <a:rPr lang="en-US" dirty="0"/>
              <a:t>    console.log("Passing score");</a:t>
            </a:r>
          </a:p>
          <a:p>
            <a:pPr marL="0" indent="0">
              <a:buNone/>
            </a:pPr>
            <a:r>
              <a:rPr lang="en-US" dirty="0"/>
              <a:t>    break;</a:t>
            </a:r>
          </a:p>
          <a:p>
            <a:pPr marL="0" indent="0">
              <a:buNone/>
            </a:pPr>
            <a:r>
              <a:rPr lang="en-US" dirty="0"/>
              <a:t>  default:</a:t>
            </a:r>
          </a:p>
          <a:p>
            <a:pPr marL="0" indent="0">
              <a:buNone/>
            </a:pPr>
            <a:r>
              <a:rPr lang="en-US" dirty="0"/>
              <a:t>    console.log("Failing score");</a:t>
            </a:r>
          </a:p>
          <a:p>
            <a:pPr marL="0" indent="0">
              <a:buNone/>
            </a:pPr>
            <a:r>
              <a:rPr lang="en-US" dirty="0"/>
              <a:t>    break;</a:t>
            </a:r>
          </a:p>
          <a:p>
            <a:pPr marL="0" indent="0">
              <a:buNone/>
            </a:pPr>
            <a:r>
              <a:rPr lang="en-US" dirty="0"/>
              <a:t>}</a:t>
            </a:r>
          </a:p>
        </p:txBody>
      </p:sp>
    </p:spTree>
    <p:extLst>
      <p:ext uri="{BB962C8B-B14F-4D97-AF65-F5344CB8AC3E}">
        <p14:creationId xmlns:p14="http://schemas.microsoft.com/office/powerpoint/2010/main" val="302011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C3877-AB22-6458-799A-BBC6B4D7665B}"/>
              </a:ext>
            </a:extLst>
          </p:cNvPr>
          <p:cNvSpPr txBox="1"/>
          <p:nvPr/>
        </p:nvSpPr>
        <p:spPr>
          <a:xfrm>
            <a:off x="410966" y="123291"/>
            <a:ext cx="8735602" cy="6001643"/>
          </a:xfrm>
          <a:prstGeom prst="rect">
            <a:avLst/>
          </a:prstGeom>
          <a:noFill/>
        </p:spPr>
        <p:txBody>
          <a:bodyPr wrap="square">
            <a:spAutoFit/>
          </a:bodyPr>
          <a:lstStyle/>
          <a:p>
            <a:r>
              <a:rPr lang="en-US" sz="2400" b="1" dirty="0"/>
              <a:t>// Example 2: Using switch case with strings</a:t>
            </a:r>
          </a:p>
          <a:p>
            <a:r>
              <a:rPr lang="en-US" sz="2400" b="1" dirty="0"/>
              <a:t>let color: string = "red";</a:t>
            </a:r>
          </a:p>
          <a:p>
            <a:r>
              <a:rPr lang="en-US" sz="2400" b="1" dirty="0"/>
              <a:t>switch (color) {</a:t>
            </a:r>
          </a:p>
          <a:p>
            <a:r>
              <a:rPr lang="en-US" sz="2400" b="1" dirty="0"/>
              <a:t>  case "red":</a:t>
            </a:r>
          </a:p>
          <a:p>
            <a:r>
              <a:rPr lang="en-US" sz="2400" b="1" dirty="0"/>
              <a:t>    console.log("The color is red");</a:t>
            </a:r>
          </a:p>
          <a:p>
            <a:r>
              <a:rPr lang="en-US" sz="2400" b="1" dirty="0"/>
              <a:t>    break;</a:t>
            </a:r>
          </a:p>
          <a:p>
            <a:r>
              <a:rPr lang="en-US" sz="2400" b="1" dirty="0"/>
              <a:t>  case "green":</a:t>
            </a:r>
          </a:p>
          <a:p>
            <a:r>
              <a:rPr lang="en-US" sz="2400" b="1" dirty="0"/>
              <a:t>    console.log("The color is green");</a:t>
            </a:r>
          </a:p>
          <a:p>
            <a:r>
              <a:rPr lang="en-US" sz="2400" b="1" dirty="0"/>
              <a:t>    break;</a:t>
            </a:r>
          </a:p>
          <a:p>
            <a:r>
              <a:rPr lang="en-US" sz="2400" b="1" dirty="0"/>
              <a:t>  case "blue":</a:t>
            </a:r>
          </a:p>
          <a:p>
            <a:r>
              <a:rPr lang="en-US" sz="2400" b="1" dirty="0"/>
              <a:t>    console.log("The color is blue");</a:t>
            </a:r>
          </a:p>
          <a:p>
            <a:r>
              <a:rPr lang="en-US" sz="2400" b="1" dirty="0"/>
              <a:t>    break;</a:t>
            </a:r>
          </a:p>
          <a:p>
            <a:r>
              <a:rPr lang="en-US" sz="2400" b="1" dirty="0"/>
              <a:t>  default:</a:t>
            </a:r>
          </a:p>
          <a:p>
            <a:r>
              <a:rPr lang="en-US" sz="2400" b="1" dirty="0"/>
              <a:t>    console.log("The color is unknown");</a:t>
            </a:r>
          </a:p>
          <a:p>
            <a:r>
              <a:rPr lang="en-US" sz="2400" b="1" dirty="0"/>
              <a:t>    break;</a:t>
            </a:r>
          </a:p>
          <a:p>
            <a:r>
              <a:rPr lang="en-US" sz="2400" b="1" dirty="0"/>
              <a:t>}</a:t>
            </a:r>
          </a:p>
        </p:txBody>
      </p:sp>
    </p:spTree>
    <p:extLst>
      <p:ext uri="{BB962C8B-B14F-4D97-AF65-F5344CB8AC3E}">
        <p14:creationId xmlns:p14="http://schemas.microsoft.com/office/powerpoint/2010/main" val="285429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2E3D-C543-51D0-AECB-96ABDEE1DC21}"/>
              </a:ext>
            </a:extLst>
          </p:cNvPr>
          <p:cNvSpPr>
            <a:spLocks noGrp="1"/>
          </p:cNvSpPr>
          <p:nvPr>
            <p:ph type="title"/>
          </p:nvPr>
        </p:nvSpPr>
        <p:spPr/>
        <p:txBody>
          <a:bodyPr/>
          <a:lstStyle/>
          <a:p>
            <a:r>
              <a:rPr lang="en-US" dirty="0"/>
              <a:t>Common Errors while using Switch-Case</a:t>
            </a:r>
          </a:p>
        </p:txBody>
      </p:sp>
      <p:sp>
        <p:nvSpPr>
          <p:cNvPr id="3" name="Content Placeholder 2">
            <a:extLst>
              <a:ext uri="{FF2B5EF4-FFF2-40B4-BE49-F238E27FC236}">
                <a16:creationId xmlns:a16="http://schemas.microsoft.com/office/drawing/2014/main" id="{C48A8A60-9A7F-E61B-F064-843838B1C71F}"/>
              </a:ext>
            </a:extLst>
          </p:cNvPr>
          <p:cNvSpPr>
            <a:spLocks noGrp="1"/>
          </p:cNvSpPr>
          <p:nvPr>
            <p:ph idx="1"/>
          </p:nvPr>
        </p:nvSpPr>
        <p:spPr/>
        <p:txBody>
          <a:bodyPr>
            <a:normAutofit fontScale="85000" lnSpcReduction="20000"/>
          </a:bodyPr>
          <a:lstStyle/>
          <a:p>
            <a:pPr algn="just"/>
            <a:r>
              <a:rPr lang="en-US" dirty="0"/>
              <a:t>Forgetting to use break statements: This can cause the code to fall through to the next case and execute unintended code blocks. To avoid this, always use break after each case, unless you want to intentionally fall through to the next case.</a:t>
            </a:r>
          </a:p>
          <a:p>
            <a:pPr algn="just"/>
            <a:r>
              <a:rPr lang="en-US" dirty="0"/>
              <a:t>Using non-constant expressions for case labels: This can cause a syntax error or a type error, as the case labels must be constant values that can be evaluated at compile time. To avoid this, only use constant values for case labels, such as literals, </a:t>
            </a:r>
            <a:r>
              <a:rPr lang="en-US" dirty="0" err="1"/>
              <a:t>enums</a:t>
            </a:r>
            <a:r>
              <a:rPr lang="en-US" dirty="0"/>
              <a:t>, or const variables.</a:t>
            </a:r>
          </a:p>
          <a:p>
            <a:pPr algn="just"/>
            <a:r>
              <a:rPr lang="en-US" dirty="0"/>
              <a:t>Using the wrong operator for comparison: This can cause unexpected results, as the switch case statement uses the === operator to compare the expression with the case labels. This means that it will check for both value and type equality. To avoid this, make sure that the expression and the case labels have the same type, or use if else statements for different operators</a:t>
            </a:r>
          </a:p>
        </p:txBody>
      </p:sp>
    </p:spTree>
    <p:extLst>
      <p:ext uri="{BB962C8B-B14F-4D97-AF65-F5344CB8AC3E}">
        <p14:creationId xmlns:p14="http://schemas.microsoft.com/office/powerpoint/2010/main" val="2826188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29FB-2400-37D0-142E-B208CF926E31}"/>
              </a:ext>
            </a:extLst>
          </p:cNvPr>
          <p:cNvSpPr>
            <a:spLocks noGrp="1"/>
          </p:cNvSpPr>
          <p:nvPr>
            <p:ph type="title"/>
          </p:nvPr>
        </p:nvSpPr>
        <p:spPr/>
        <p:txBody>
          <a:bodyPr/>
          <a:lstStyle/>
          <a:p>
            <a:r>
              <a:rPr lang="en-US" dirty="0"/>
              <a:t>Code Blocks and Scope of Variables</a:t>
            </a:r>
          </a:p>
        </p:txBody>
      </p:sp>
      <p:sp>
        <p:nvSpPr>
          <p:cNvPr id="3" name="Content Placeholder 2">
            <a:extLst>
              <a:ext uri="{FF2B5EF4-FFF2-40B4-BE49-F238E27FC236}">
                <a16:creationId xmlns:a16="http://schemas.microsoft.com/office/drawing/2014/main" id="{DF2DBCC2-B947-CC16-F27F-60E81556C19A}"/>
              </a:ext>
            </a:extLst>
          </p:cNvPr>
          <p:cNvSpPr>
            <a:spLocks noGrp="1"/>
          </p:cNvSpPr>
          <p:nvPr>
            <p:ph idx="1"/>
          </p:nvPr>
        </p:nvSpPr>
        <p:spPr/>
        <p:txBody>
          <a:bodyPr>
            <a:normAutofit/>
          </a:bodyPr>
          <a:lstStyle/>
          <a:p>
            <a:pPr algn="just"/>
            <a:r>
              <a:rPr lang="en-US" dirty="0"/>
              <a:t>Code blocks are sections of code enclosed within curly braces ({}). They can be used to create a scope for variables, functions, or statements. For example:</a:t>
            </a:r>
          </a:p>
          <a:p>
            <a:pPr marL="400050" lvl="1" indent="0" algn="just">
              <a:buNone/>
            </a:pPr>
            <a:r>
              <a:rPr lang="en-US" dirty="0"/>
              <a:t>{</a:t>
            </a:r>
          </a:p>
          <a:p>
            <a:pPr marL="400050" lvl="1" indent="0" algn="just">
              <a:buNone/>
            </a:pPr>
            <a:r>
              <a:rPr lang="en-US" dirty="0"/>
              <a:t>  // This is a code block</a:t>
            </a:r>
          </a:p>
          <a:p>
            <a:pPr marL="400050" lvl="1" indent="0" algn="just">
              <a:buNone/>
            </a:pPr>
            <a:r>
              <a:rPr lang="en-US" dirty="0"/>
              <a:t>  let x = 10; // This variable is scoped to this block</a:t>
            </a:r>
          </a:p>
          <a:p>
            <a:pPr marL="400050" lvl="1" indent="0" algn="just">
              <a:buNone/>
            </a:pPr>
            <a:r>
              <a:rPr lang="en-US" dirty="0"/>
              <a:t>  console.log(x); // This statement is executed within this block</a:t>
            </a:r>
          </a:p>
          <a:p>
            <a:pPr marL="400050" lvl="1" indent="0" algn="just">
              <a:buNone/>
            </a:pPr>
            <a:r>
              <a:rPr lang="en-US" dirty="0"/>
              <a:t>}</a:t>
            </a:r>
          </a:p>
          <a:p>
            <a:pPr algn="just"/>
            <a:endParaRPr lang="en-US" dirty="0"/>
          </a:p>
        </p:txBody>
      </p:sp>
    </p:spTree>
    <p:extLst>
      <p:ext uri="{BB962C8B-B14F-4D97-AF65-F5344CB8AC3E}">
        <p14:creationId xmlns:p14="http://schemas.microsoft.com/office/powerpoint/2010/main" val="379190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8DDD-0321-4723-1F32-620FF8E0EE80}"/>
              </a:ext>
            </a:extLst>
          </p:cNvPr>
          <p:cNvSpPr>
            <a:spLocks noGrp="1"/>
          </p:cNvSpPr>
          <p:nvPr>
            <p:ph type="title"/>
          </p:nvPr>
        </p:nvSpPr>
        <p:spPr/>
        <p:txBody>
          <a:bodyPr/>
          <a:lstStyle/>
          <a:p>
            <a:r>
              <a:rPr lang="en-US" dirty="0"/>
              <a:t>Code Block and Scope of Variable</a:t>
            </a:r>
          </a:p>
        </p:txBody>
      </p:sp>
      <p:sp>
        <p:nvSpPr>
          <p:cNvPr id="3" name="Content Placeholder 2">
            <a:extLst>
              <a:ext uri="{FF2B5EF4-FFF2-40B4-BE49-F238E27FC236}">
                <a16:creationId xmlns:a16="http://schemas.microsoft.com/office/drawing/2014/main" id="{CF94D46C-8217-D03E-FEC7-4742C9EC3906}"/>
              </a:ext>
            </a:extLst>
          </p:cNvPr>
          <p:cNvSpPr>
            <a:spLocks noGrp="1"/>
          </p:cNvSpPr>
          <p:nvPr>
            <p:ph idx="1"/>
          </p:nvPr>
        </p:nvSpPr>
        <p:spPr/>
        <p:txBody>
          <a:bodyPr/>
          <a:lstStyle/>
          <a:p>
            <a:pPr algn="just"/>
            <a:r>
              <a:rPr lang="en-US" dirty="0"/>
              <a:t>Block scopes are the scopes created by code blocks. Variables declared within a block scope are only accessible within that block and any nested blocks. They are not accessible outside the block. </a:t>
            </a:r>
          </a:p>
        </p:txBody>
      </p:sp>
    </p:spTree>
    <p:extLst>
      <p:ext uri="{BB962C8B-B14F-4D97-AF65-F5344CB8AC3E}">
        <p14:creationId xmlns:p14="http://schemas.microsoft.com/office/powerpoint/2010/main" val="216903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A3FD-E26E-52C0-49D8-846681C45879}"/>
              </a:ext>
            </a:extLst>
          </p:cNvPr>
          <p:cNvSpPr>
            <a:spLocks noGrp="1"/>
          </p:cNvSpPr>
          <p:nvPr>
            <p:ph type="title"/>
          </p:nvPr>
        </p:nvSpPr>
        <p:spPr/>
        <p:txBody>
          <a:bodyPr/>
          <a:lstStyle/>
          <a:p>
            <a:r>
              <a:rPr lang="en-US" dirty="0"/>
              <a:t>Example for Variable scope within Code Blocks and Nested Code Blocks</a:t>
            </a:r>
          </a:p>
        </p:txBody>
      </p:sp>
      <p:sp>
        <p:nvSpPr>
          <p:cNvPr id="3" name="Content Placeholder 2">
            <a:extLst>
              <a:ext uri="{FF2B5EF4-FFF2-40B4-BE49-F238E27FC236}">
                <a16:creationId xmlns:a16="http://schemas.microsoft.com/office/drawing/2014/main" id="{A653C9C1-E1B0-D02E-C544-06701D516BC1}"/>
              </a:ext>
            </a:extLst>
          </p:cNvPr>
          <p:cNvSpPr>
            <a:spLocks noGrp="1"/>
          </p:cNvSpPr>
          <p:nvPr>
            <p:ph idx="1"/>
          </p:nvPr>
        </p:nvSpPr>
        <p:spPr/>
        <p:txBody>
          <a:bodyPr>
            <a:normAutofit fontScale="55000" lnSpcReduction="20000"/>
          </a:bodyPr>
          <a:lstStyle/>
          <a:p>
            <a:pPr marL="0" indent="0">
              <a:buNone/>
            </a:pPr>
            <a:r>
              <a:rPr lang="en-US" dirty="0"/>
              <a:t>{</a:t>
            </a:r>
          </a:p>
          <a:p>
            <a:pPr marL="0" indent="0">
              <a:buNone/>
            </a:pPr>
            <a:r>
              <a:rPr lang="en-US" dirty="0"/>
              <a:t>  // This is a block scope</a:t>
            </a:r>
          </a:p>
          <a:p>
            <a:pPr marL="0" indent="0">
              <a:buNone/>
            </a:pPr>
            <a:r>
              <a:rPr lang="en-US" dirty="0"/>
              <a:t>  let x = 10; // This variable is scoped to this block</a:t>
            </a:r>
          </a:p>
          <a:p>
            <a:pPr marL="0" indent="0">
              <a:buNone/>
            </a:pPr>
            <a:r>
              <a:rPr lang="en-US" dirty="0"/>
              <a:t>  {</a:t>
            </a:r>
          </a:p>
          <a:p>
            <a:pPr marL="0" indent="0">
              <a:buNone/>
            </a:pPr>
            <a:r>
              <a:rPr lang="en-US" dirty="0"/>
              <a:t>    // This is a nested block scope</a:t>
            </a:r>
          </a:p>
          <a:p>
            <a:pPr marL="0" indent="0">
              <a:buNone/>
            </a:pPr>
            <a:r>
              <a:rPr lang="en-US" dirty="0"/>
              <a:t>    let y = 20; // This variable is scoped to this nested block</a:t>
            </a:r>
          </a:p>
          <a:p>
            <a:pPr marL="0" indent="0">
              <a:buNone/>
            </a:pPr>
            <a:r>
              <a:rPr lang="en-US" dirty="0"/>
              <a:t>    console.log(x); // This can access x from the outer block</a:t>
            </a:r>
          </a:p>
          <a:p>
            <a:pPr marL="0" indent="0">
              <a:buNone/>
            </a:pPr>
            <a:r>
              <a:rPr lang="en-US" dirty="0"/>
              <a:t>    console.log(y); // This can access y from the current block</a:t>
            </a:r>
          </a:p>
          <a:p>
            <a:pPr marL="0" indent="0">
              <a:buNone/>
            </a:pPr>
            <a:r>
              <a:rPr lang="en-US" dirty="0"/>
              <a:t>  }</a:t>
            </a:r>
          </a:p>
          <a:p>
            <a:pPr marL="0" indent="0">
              <a:buNone/>
            </a:pPr>
            <a:r>
              <a:rPr lang="en-US" dirty="0"/>
              <a:t>  console.log(x); // This can still access x from the current block</a:t>
            </a:r>
          </a:p>
          <a:p>
            <a:pPr marL="0" indent="0">
              <a:buNone/>
            </a:pPr>
            <a:r>
              <a:rPr lang="en-US" dirty="0"/>
              <a:t>  console.log(y); // This cannot access y from the nested block</a:t>
            </a:r>
          </a:p>
          <a:p>
            <a:pPr marL="0" indent="0">
              <a:buNone/>
            </a:pPr>
            <a:r>
              <a:rPr lang="en-US" dirty="0"/>
              <a:t>}</a:t>
            </a:r>
          </a:p>
          <a:p>
            <a:pPr marL="0" indent="0">
              <a:buNone/>
            </a:pPr>
            <a:r>
              <a:rPr lang="en-US" dirty="0"/>
              <a:t>console.log(x); // This cannot access x from the block scope</a:t>
            </a:r>
          </a:p>
          <a:p>
            <a:pPr marL="0" indent="0">
              <a:buNone/>
            </a:pPr>
            <a:r>
              <a:rPr lang="en-US" dirty="0"/>
              <a:t>console.log(y); // This cannot access y from the block scope</a:t>
            </a:r>
          </a:p>
          <a:p>
            <a:endParaRPr lang="en-US" dirty="0"/>
          </a:p>
        </p:txBody>
      </p:sp>
    </p:spTree>
    <p:extLst>
      <p:ext uri="{BB962C8B-B14F-4D97-AF65-F5344CB8AC3E}">
        <p14:creationId xmlns:p14="http://schemas.microsoft.com/office/powerpoint/2010/main" val="1014990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14BF-94EF-9E70-F438-08CF7792F59C}"/>
              </a:ext>
            </a:extLst>
          </p:cNvPr>
          <p:cNvSpPr>
            <a:spLocks noGrp="1"/>
          </p:cNvSpPr>
          <p:nvPr>
            <p:ph type="title"/>
          </p:nvPr>
        </p:nvSpPr>
        <p:spPr/>
        <p:txBody>
          <a:bodyPr/>
          <a:lstStyle/>
          <a:p>
            <a:r>
              <a:rPr lang="en-US" dirty="0"/>
              <a:t>What is the difference between LET,CONST, and VAR</a:t>
            </a:r>
          </a:p>
        </p:txBody>
      </p:sp>
      <p:sp>
        <p:nvSpPr>
          <p:cNvPr id="3" name="Content Placeholder 2">
            <a:extLst>
              <a:ext uri="{FF2B5EF4-FFF2-40B4-BE49-F238E27FC236}">
                <a16:creationId xmlns:a16="http://schemas.microsoft.com/office/drawing/2014/main" id="{24F14CD8-1634-0C4A-5BEE-1C35F49F8C98}"/>
              </a:ext>
            </a:extLst>
          </p:cNvPr>
          <p:cNvSpPr>
            <a:spLocks noGrp="1"/>
          </p:cNvSpPr>
          <p:nvPr>
            <p:ph idx="1"/>
          </p:nvPr>
        </p:nvSpPr>
        <p:spPr/>
        <p:txBody>
          <a:bodyPr>
            <a:normAutofit fontScale="85000" lnSpcReduction="20000"/>
          </a:bodyPr>
          <a:lstStyle/>
          <a:p>
            <a:r>
              <a:rPr lang="en-US" dirty="0"/>
              <a:t>The difference between let, const, and var in TypeScript is based on their scope, reassignment, and hoisting behavior.</a:t>
            </a:r>
          </a:p>
          <a:p>
            <a:r>
              <a:rPr lang="en-US" dirty="0"/>
              <a:t>var: is function-scoped or global-scoped, which means it can be accessed within the function or the whole window where it is declared.</a:t>
            </a:r>
          </a:p>
          <a:p>
            <a:r>
              <a:rPr lang="en-US" dirty="0"/>
              <a:t>let and const: are block-scoped, which means they can only be accessed within the block (such as a loop or an if statement) where they are declared.</a:t>
            </a:r>
          </a:p>
          <a:p>
            <a:r>
              <a:rPr lang="en-US" dirty="0"/>
              <a:t>Reassignment: This refers to whether the variables can be changed or reassigned after their declaration.</a:t>
            </a:r>
          </a:p>
          <a:p>
            <a:r>
              <a:rPr lang="en-US" dirty="0"/>
              <a:t>var and let can be reassigned, which means their values can be changed or updated.</a:t>
            </a:r>
          </a:p>
          <a:p>
            <a:r>
              <a:rPr lang="en-US" dirty="0"/>
              <a:t>const cannot be reassigned, which means its value is fixed and cannot be changed.</a:t>
            </a:r>
          </a:p>
        </p:txBody>
      </p:sp>
    </p:spTree>
    <p:extLst>
      <p:ext uri="{BB962C8B-B14F-4D97-AF65-F5344CB8AC3E}">
        <p14:creationId xmlns:p14="http://schemas.microsoft.com/office/powerpoint/2010/main" val="404717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5CFF-C592-4F53-982E-3C7581492D62}"/>
              </a:ext>
            </a:extLst>
          </p:cNvPr>
          <p:cNvSpPr>
            <a:spLocks noGrp="1"/>
          </p:cNvSpPr>
          <p:nvPr>
            <p:ph type="title"/>
          </p:nvPr>
        </p:nvSpPr>
        <p:spPr/>
        <p:txBody>
          <a:bodyPr/>
          <a:lstStyle/>
          <a:p>
            <a:r>
              <a:rPr lang="en-US" dirty="0"/>
              <a:t>What is Flow Control?</a:t>
            </a:r>
          </a:p>
        </p:txBody>
      </p:sp>
      <p:sp>
        <p:nvSpPr>
          <p:cNvPr id="3" name="Content Placeholder 2">
            <a:extLst>
              <a:ext uri="{FF2B5EF4-FFF2-40B4-BE49-F238E27FC236}">
                <a16:creationId xmlns:a16="http://schemas.microsoft.com/office/drawing/2014/main" id="{FC9C248B-9E2B-6680-3254-1A9B2846D989}"/>
              </a:ext>
            </a:extLst>
          </p:cNvPr>
          <p:cNvSpPr>
            <a:spLocks noGrp="1"/>
          </p:cNvSpPr>
          <p:nvPr>
            <p:ph idx="1"/>
          </p:nvPr>
        </p:nvSpPr>
        <p:spPr/>
        <p:txBody>
          <a:bodyPr>
            <a:normAutofit fontScale="92500" lnSpcReduction="10000"/>
          </a:bodyPr>
          <a:lstStyle/>
          <a:p>
            <a:pPr algn="just"/>
            <a:r>
              <a:rPr lang="en-US" dirty="0"/>
              <a:t>Flow control in TypeScript is the process of controlling the execution of code based on certain conditions, logic, or repetition. </a:t>
            </a:r>
          </a:p>
          <a:p>
            <a:pPr algn="just"/>
            <a:r>
              <a:rPr lang="en-US" dirty="0"/>
              <a:t>Flow control allows us to make decisions and repeat actions in our code.</a:t>
            </a:r>
          </a:p>
          <a:p>
            <a:pPr algn="just"/>
            <a:r>
              <a:rPr lang="en-US" dirty="0"/>
              <a:t>TypeScript supports various flow control statements, such as if, else, switch, while, and for.</a:t>
            </a:r>
          </a:p>
          <a:p>
            <a:pPr algn="just"/>
            <a:r>
              <a:rPr lang="en-US" dirty="0"/>
              <a:t>TypeScript also uses control flow analysis to narrow the types of variables based on their usage and context.</a:t>
            </a:r>
          </a:p>
          <a:p>
            <a:pPr algn="just"/>
            <a:r>
              <a:rPr lang="en-US" dirty="0"/>
              <a:t>Flow control helps us write more efficient, reliable, and expressive code.</a:t>
            </a:r>
          </a:p>
        </p:txBody>
      </p:sp>
    </p:spTree>
    <p:extLst>
      <p:ext uri="{BB962C8B-B14F-4D97-AF65-F5344CB8AC3E}">
        <p14:creationId xmlns:p14="http://schemas.microsoft.com/office/powerpoint/2010/main" val="591433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6C9A-DBCE-75DA-1EE6-42353234358C}"/>
              </a:ext>
            </a:extLst>
          </p:cNvPr>
          <p:cNvSpPr>
            <a:spLocks noGrp="1"/>
          </p:cNvSpPr>
          <p:nvPr>
            <p:ph type="title"/>
          </p:nvPr>
        </p:nvSpPr>
        <p:spPr/>
        <p:txBody>
          <a:bodyPr/>
          <a:lstStyle/>
          <a:p>
            <a:r>
              <a:rPr lang="en-US" dirty="0"/>
              <a:t>Using var in TypeScript</a:t>
            </a:r>
          </a:p>
        </p:txBody>
      </p:sp>
      <p:sp>
        <p:nvSpPr>
          <p:cNvPr id="3" name="Content Placeholder 2">
            <a:extLst>
              <a:ext uri="{FF2B5EF4-FFF2-40B4-BE49-F238E27FC236}">
                <a16:creationId xmlns:a16="http://schemas.microsoft.com/office/drawing/2014/main" id="{2C0FB665-2930-8032-C77F-AF5C6AE9587D}"/>
              </a:ext>
            </a:extLst>
          </p:cNvPr>
          <p:cNvSpPr>
            <a:spLocks noGrp="1"/>
          </p:cNvSpPr>
          <p:nvPr>
            <p:ph idx="1"/>
          </p:nvPr>
        </p:nvSpPr>
        <p:spPr/>
        <p:txBody>
          <a:bodyPr/>
          <a:lstStyle/>
          <a:p>
            <a:r>
              <a:rPr lang="en-US" dirty="0"/>
              <a:t>var is function-scoped or global-scoped, which means it can be accessed within the function or the whole window where it is declared. For Example:</a:t>
            </a:r>
          </a:p>
          <a:p>
            <a:pPr marL="400050" lvl="1" indent="0">
              <a:buNone/>
            </a:pPr>
            <a:r>
              <a:rPr lang="en-US" dirty="0"/>
              <a:t>console.log(d); // This will print undefined</a:t>
            </a:r>
          </a:p>
          <a:p>
            <a:pPr marL="400050" lvl="1" indent="0">
              <a:buNone/>
            </a:pPr>
            <a:r>
              <a:rPr lang="en-US" dirty="0"/>
              <a:t>var d = 10; // This declaration is hoisted to the top of the scope</a:t>
            </a:r>
          </a:p>
          <a:p>
            <a:pPr marL="400050" lvl="1" indent="0">
              <a:buNone/>
            </a:pPr>
            <a:r>
              <a:rPr lang="en-US" dirty="0"/>
              <a:t>console.log(d); // This will print 10</a:t>
            </a:r>
          </a:p>
          <a:p>
            <a:endParaRPr lang="en-US" dirty="0"/>
          </a:p>
        </p:txBody>
      </p:sp>
    </p:spTree>
    <p:extLst>
      <p:ext uri="{BB962C8B-B14F-4D97-AF65-F5344CB8AC3E}">
        <p14:creationId xmlns:p14="http://schemas.microsoft.com/office/powerpoint/2010/main" val="2340902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EC7D-9FE1-455E-CB6A-EE6B30F9E60F}"/>
              </a:ext>
            </a:extLst>
          </p:cNvPr>
          <p:cNvSpPr>
            <a:spLocks noGrp="1"/>
          </p:cNvSpPr>
          <p:nvPr>
            <p:ph type="title"/>
          </p:nvPr>
        </p:nvSpPr>
        <p:spPr/>
        <p:txBody>
          <a:bodyPr/>
          <a:lstStyle/>
          <a:p>
            <a:r>
              <a:rPr lang="en-US" dirty="0"/>
              <a:t>What is Hoisting?</a:t>
            </a:r>
          </a:p>
        </p:txBody>
      </p:sp>
      <p:sp>
        <p:nvSpPr>
          <p:cNvPr id="3" name="Content Placeholder 2">
            <a:extLst>
              <a:ext uri="{FF2B5EF4-FFF2-40B4-BE49-F238E27FC236}">
                <a16:creationId xmlns:a16="http://schemas.microsoft.com/office/drawing/2014/main" id="{20AFBC84-8A02-6F04-173E-432F697E2184}"/>
              </a:ext>
            </a:extLst>
          </p:cNvPr>
          <p:cNvSpPr>
            <a:spLocks noGrp="1"/>
          </p:cNvSpPr>
          <p:nvPr>
            <p:ph idx="1"/>
          </p:nvPr>
        </p:nvSpPr>
        <p:spPr/>
        <p:txBody>
          <a:bodyPr>
            <a:normAutofit fontScale="92500" lnSpcReduction="10000"/>
          </a:bodyPr>
          <a:lstStyle/>
          <a:p>
            <a:pPr algn="just"/>
            <a:r>
              <a:rPr lang="en-US" dirty="0"/>
              <a:t>Hoisting is a term used to describe the behavior of JavaScript and TypeScript that moves the declarations of variables, functions, classes, or imports to the top of their scope before executing the code. This means that you can use a variable, function, class, or import before it is declared, as long as it is declared somewhere in the same scope.</a:t>
            </a:r>
          </a:p>
          <a:p>
            <a:pPr algn="just"/>
            <a:r>
              <a:rPr lang="en-US" dirty="0"/>
              <a:t>Hoisting is based on the type of declaration and the scope of the declaration. TypeScript supports two keywords for declaring variables: let and var. let declares block-scoped variables, while var declares function-scoped or global-scoped variables. TypeScript also supports function declarations, class declarations, and import statements, which are also subject to hoisting</a:t>
            </a:r>
          </a:p>
        </p:txBody>
      </p:sp>
    </p:spTree>
    <p:extLst>
      <p:ext uri="{BB962C8B-B14F-4D97-AF65-F5344CB8AC3E}">
        <p14:creationId xmlns:p14="http://schemas.microsoft.com/office/powerpoint/2010/main" val="555073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48B8-1F1B-7C33-979D-5FD5F44B5101}"/>
              </a:ext>
            </a:extLst>
          </p:cNvPr>
          <p:cNvSpPr>
            <a:spLocks noGrp="1"/>
          </p:cNvSpPr>
          <p:nvPr>
            <p:ph type="title"/>
          </p:nvPr>
        </p:nvSpPr>
        <p:spPr/>
        <p:txBody>
          <a:bodyPr/>
          <a:lstStyle/>
          <a:p>
            <a:r>
              <a:rPr lang="en-US" dirty="0"/>
              <a:t>Variable Hoisting</a:t>
            </a:r>
          </a:p>
        </p:txBody>
      </p:sp>
      <p:sp>
        <p:nvSpPr>
          <p:cNvPr id="3" name="Content Placeholder 2">
            <a:extLst>
              <a:ext uri="{FF2B5EF4-FFF2-40B4-BE49-F238E27FC236}">
                <a16:creationId xmlns:a16="http://schemas.microsoft.com/office/drawing/2014/main" id="{AED2154E-B008-ABDC-463F-1842504A9120}"/>
              </a:ext>
            </a:extLst>
          </p:cNvPr>
          <p:cNvSpPr>
            <a:spLocks noGrp="1"/>
          </p:cNvSpPr>
          <p:nvPr>
            <p:ph idx="1"/>
          </p:nvPr>
        </p:nvSpPr>
        <p:spPr/>
        <p:txBody>
          <a:bodyPr/>
          <a:lstStyle/>
          <a:p>
            <a:pPr algn="just"/>
            <a:r>
              <a:rPr lang="en-US" dirty="0"/>
              <a:t>Variables declared with var are hoisted to the top of their function or global scope and initialized with a value of undefined. Variables declared with let are also hoisted to the top of their block scope, but they are not initialized until their actual declaration. This means they cannot be accessed or used before their declaration, otherwise a reference error will occur.</a:t>
            </a:r>
          </a:p>
        </p:txBody>
      </p:sp>
    </p:spTree>
    <p:extLst>
      <p:ext uri="{BB962C8B-B14F-4D97-AF65-F5344CB8AC3E}">
        <p14:creationId xmlns:p14="http://schemas.microsoft.com/office/powerpoint/2010/main" val="2179925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EE0E9D-6A4F-E3FE-EAEF-5F64DA880C52}"/>
              </a:ext>
            </a:extLst>
          </p:cNvPr>
          <p:cNvSpPr>
            <a:spLocks noGrp="1"/>
          </p:cNvSpPr>
          <p:nvPr>
            <p:ph idx="4294967295"/>
          </p:nvPr>
        </p:nvSpPr>
        <p:spPr>
          <a:xfrm>
            <a:off x="0" y="636105"/>
            <a:ext cx="11166475" cy="6179034"/>
          </a:xfrm>
        </p:spPr>
        <p:txBody>
          <a:bodyPr>
            <a:normAutofit/>
          </a:bodyPr>
          <a:lstStyle/>
          <a:p>
            <a:r>
              <a:rPr lang="en-US" dirty="0"/>
              <a:t>console.log(x); // Output: undefined</a:t>
            </a:r>
          </a:p>
          <a:p>
            <a:r>
              <a:rPr lang="en-US" dirty="0"/>
              <a:t>var x = 10; // This declaration is hoisted to the top of the scope</a:t>
            </a:r>
          </a:p>
          <a:p>
            <a:r>
              <a:rPr lang="en-US" dirty="0"/>
              <a:t>console.log(x); // Output: 10</a:t>
            </a:r>
          </a:p>
          <a:p>
            <a:endParaRPr lang="en-US" dirty="0"/>
          </a:p>
          <a:p>
            <a:r>
              <a:rPr lang="en-US" dirty="0"/>
              <a:t>console.log(y); // Output: Uncaught </a:t>
            </a:r>
            <a:r>
              <a:rPr lang="en-US" dirty="0" err="1"/>
              <a:t>ReferenceError</a:t>
            </a:r>
            <a:r>
              <a:rPr lang="en-US" dirty="0"/>
              <a:t>: Cannot access 'y' before initialization</a:t>
            </a:r>
          </a:p>
          <a:p>
            <a:r>
              <a:rPr lang="en-US" dirty="0"/>
              <a:t>let y = 10; // This declaration is hoisted to the top of the block scope</a:t>
            </a:r>
          </a:p>
          <a:p>
            <a:r>
              <a:rPr lang="en-US" dirty="0"/>
              <a:t>console.log(y); // Output: 10</a:t>
            </a:r>
          </a:p>
          <a:p>
            <a:endParaRPr lang="en-US" dirty="0"/>
          </a:p>
        </p:txBody>
      </p:sp>
    </p:spTree>
    <p:extLst>
      <p:ext uri="{BB962C8B-B14F-4D97-AF65-F5344CB8AC3E}">
        <p14:creationId xmlns:p14="http://schemas.microsoft.com/office/powerpoint/2010/main" val="342051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7923-B695-1A5E-9275-BD69EC10A2A5}"/>
              </a:ext>
            </a:extLst>
          </p:cNvPr>
          <p:cNvSpPr>
            <a:spLocks noGrp="1"/>
          </p:cNvSpPr>
          <p:nvPr>
            <p:ph type="title"/>
          </p:nvPr>
        </p:nvSpPr>
        <p:spPr/>
        <p:txBody>
          <a:bodyPr/>
          <a:lstStyle/>
          <a:p>
            <a:r>
              <a:rPr lang="en-US" dirty="0"/>
              <a:t>Function Hoisting</a:t>
            </a:r>
          </a:p>
        </p:txBody>
      </p:sp>
      <p:sp>
        <p:nvSpPr>
          <p:cNvPr id="3" name="Content Placeholder 2">
            <a:extLst>
              <a:ext uri="{FF2B5EF4-FFF2-40B4-BE49-F238E27FC236}">
                <a16:creationId xmlns:a16="http://schemas.microsoft.com/office/drawing/2014/main" id="{050D758F-EC9B-FB5F-F2EF-E34ED196FA60}"/>
              </a:ext>
            </a:extLst>
          </p:cNvPr>
          <p:cNvSpPr>
            <a:spLocks noGrp="1"/>
          </p:cNvSpPr>
          <p:nvPr>
            <p:ph idx="1"/>
          </p:nvPr>
        </p:nvSpPr>
        <p:spPr/>
        <p:txBody>
          <a:bodyPr/>
          <a:lstStyle/>
          <a:p>
            <a:pPr algn="just"/>
            <a:r>
              <a:rPr lang="en-US" dirty="0"/>
              <a:t>Function hoisting: Function declarations are hoisted to the top of their containing scope and can be called before their actual declaration. However, function expressions are not hoisted, and they cannot be called before their declaration.</a:t>
            </a:r>
          </a:p>
        </p:txBody>
      </p:sp>
    </p:spTree>
    <p:extLst>
      <p:ext uri="{BB962C8B-B14F-4D97-AF65-F5344CB8AC3E}">
        <p14:creationId xmlns:p14="http://schemas.microsoft.com/office/powerpoint/2010/main" val="1927689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BA636-45AF-43F0-6639-2095DF604199}"/>
              </a:ext>
            </a:extLst>
          </p:cNvPr>
          <p:cNvSpPr>
            <a:spLocks noGrp="1"/>
          </p:cNvSpPr>
          <p:nvPr>
            <p:ph idx="4294967295"/>
          </p:nvPr>
        </p:nvSpPr>
        <p:spPr>
          <a:xfrm>
            <a:off x="0" y="214685"/>
            <a:ext cx="11166475" cy="6600453"/>
          </a:xfrm>
        </p:spPr>
        <p:txBody>
          <a:bodyPr>
            <a:normAutofit fontScale="92500" lnSpcReduction="20000"/>
          </a:bodyPr>
          <a:lstStyle/>
          <a:p>
            <a:pPr marL="0" indent="0">
              <a:buNone/>
            </a:pPr>
            <a:r>
              <a:rPr lang="en-US" dirty="0"/>
              <a:t>//Function Hoisting Example</a:t>
            </a:r>
          </a:p>
          <a:p>
            <a:pPr marL="0" indent="0">
              <a:buNone/>
            </a:pPr>
            <a:r>
              <a:rPr lang="en-US" dirty="0" err="1"/>
              <a:t>myFunc</a:t>
            </a:r>
            <a:r>
              <a:rPr lang="en-US" dirty="0"/>
              <a:t>(); // Output: Hello</a:t>
            </a:r>
          </a:p>
          <a:p>
            <a:pPr marL="0" indent="0">
              <a:buNone/>
            </a:pPr>
            <a:r>
              <a:rPr lang="en-US" dirty="0"/>
              <a:t>function </a:t>
            </a:r>
            <a:r>
              <a:rPr lang="en-US" dirty="0" err="1"/>
              <a:t>myFunc</a:t>
            </a:r>
            <a:r>
              <a:rPr lang="en-US" dirty="0"/>
              <a:t>() {</a:t>
            </a:r>
          </a:p>
          <a:p>
            <a:pPr marL="0" indent="0">
              <a:buNone/>
            </a:pPr>
            <a:r>
              <a:rPr lang="en-US" dirty="0"/>
              <a:t>  // This declaration is hoisted to the top of the scope</a:t>
            </a:r>
          </a:p>
          <a:p>
            <a:pPr marL="0" indent="0">
              <a:buNone/>
            </a:pPr>
            <a:r>
              <a:rPr lang="en-US" dirty="0"/>
              <a:t>  console.log("Hello");</a:t>
            </a:r>
          </a:p>
          <a:p>
            <a:pPr marL="0" indent="0">
              <a:buNone/>
            </a:pPr>
            <a:r>
              <a:rPr lang="en-US" dirty="0"/>
              <a:t>}</a:t>
            </a:r>
          </a:p>
          <a:p>
            <a:pPr marL="0" indent="0">
              <a:buNone/>
            </a:pPr>
            <a:endParaRPr lang="en-US" dirty="0"/>
          </a:p>
          <a:p>
            <a:pPr marL="0" indent="0">
              <a:buNone/>
            </a:pPr>
            <a:r>
              <a:rPr lang="en-US" dirty="0"/>
              <a:t>myFunc2(); // Output: Uncaught </a:t>
            </a:r>
            <a:r>
              <a:rPr lang="en-US" dirty="0" err="1"/>
              <a:t>TypeError</a:t>
            </a:r>
            <a:r>
              <a:rPr lang="en-US" dirty="0"/>
              <a:t>: g is not a function</a:t>
            </a:r>
          </a:p>
          <a:p>
            <a:pPr marL="0" indent="0">
              <a:buNone/>
            </a:pPr>
            <a:r>
              <a:rPr lang="en-US" dirty="0"/>
              <a:t>let myFunc2 = function () {</a:t>
            </a:r>
          </a:p>
          <a:p>
            <a:pPr marL="0" indent="0">
              <a:buNone/>
            </a:pPr>
            <a:r>
              <a:rPr lang="en-US" dirty="0"/>
              <a:t>  // This expression is not hoisted</a:t>
            </a:r>
          </a:p>
          <a:p>
            <a:pPr marL="0" indent="0">
              <a:buNone/>
            </a:pPr>
            <a:r>
              <a:rPr lang="en-US" dirty="0"/>
              <a:t>  console.log("Hello");</a:t>
            </a:r>
          </a:p>
          <a:p>
            <a:pPr marL="0" indent="0">
              <a:buNone/>
            </a:pPr>
            <a:r>
              <a:rPr lang="en-US" dirty="0"/>
              <a:t>};</a:t>
            </a:r>
          </a:p>
        </p:txBody>
      </p:sp>
    </p:spTree>
    <p:extLst>
      <p:ext uri="{BB962C8B-B14F-4D97-AF65-F5344CB8AC3E}">
        <p14:creationId xmlns:p14="http://schemas.microsoft.com/office/powerpoint/2010/main" val="1373167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4D79-860C-D1FE-7D70-C6B1473F8F6A}"/>
              </a:ext>
            </a:extLst>
          </p:cNvPr>
          <p:cNvSpPr>
            <a:spLocks noGrp="1"/>
          </p:cNvSpPr>
          <p:nvPr>
            <p:ph type="title"/>
          </p:nvPr>
        </p:nvSpPr>
        <p:spPr/>
        <p:txBody>
          <a:bodyPr/>
          <a:lstStyle/>
          <a:p>
            <a:r>
              <a:rPr lang="en-US" dirty="0"/>
              <a:t>Class Hoisting</a:t>
            </a:r>
          </a:p>
        </p:txBody>
      </p:sp>
      <p:sp>
        <p:nvSpPr>
          <p:cNvPr id="3" name="Content Placeholder 2">
            <a:extLst>
              <a:ext uri="{FF2B5EF4-FFF2-40B4-BE49-F238E27FC236}">
                <a16:creationId xmlns:a16="http://schemas.microsoft.com/office/drawing/2014/main" id="{E1986C7B-2AC6-C561-7D22-173623AC610E}"/>
              </a:ext>
            </a:extLst>
          </p:cNvPr>
          <p:cNvSpPr>
            <a:spLocks noGrp="1"/>
          </p:cNvSpPr>
          <p:nvPr>
            <p:ph idx="1"/>
          </p:nvPr>
        </p:nvSpPr>
        <p:spPr/>
        <p:txBody>
          <a:bodyPr/>
          <a:lstStyle/>
          <a:p>
            <a:pPr algn="just"/>
            <a:r>
              <a:rPr lang="en-US" dirty="0"/>
              <a:t>Class declarations are hoisted to the top of their containing scope, but they are not initialized until their actual declaration. This means they cannot be accessed or used before their declaration, otherwise a reference error will occur.</a:t>
            </a:r>
          </a:p>
        </p:txBody>
      </p:sp>
    </p:spTree>
    <p:extLst>
      <p:ext uri="{BB962C8B-B14F-4D97-AF65-F5344CB8AC3E}">
        <p14:creationId xmlns:p14="http://schemas.microsoft.com/office/powerpoint/2010/main" val="1672379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9E485-ECA1-986B-47BA-EF42060A36CB}"/>
              </a:ext>
            </a:extLst>
          </p:cNvPr>
          <p:cNvSpPr>
            <a:spLocks noGrp="1"/>
          </p:cNvSpPr>
          <p:nvPr>
            <p:ph idx="4294967295"/>
          </p:nvPr>
        </p:nvSpPr>
        <p:spPr>
          <a:xfrm>
            <a:off x="636104" y="1144989"/>
            <a:ext cx="10721202" cy="6091569"/>
          </a:xfrm>
        </p:spPr>
        <p:txBody>
          <a:bodyPr>
            <a:normAutofit/>
          </a:bodyPr>
          <a:lstStyle/>
          <a:p>
            <a:pPr marL="0" indent="0">
              <a:buNone/>
            </a:pPr>
            <a:r>
              <a:rPr lang="en-US" dirty="0"/>
              <a:t>let c = new C(); // Output: Uncaught </a:t>
            </a:r>
            <a:r>
              <a:rPr lang="en-US" dirty="0" err="1"/>
              <a:t>ReferenceError</a:t>
            </a:r>
            <a:r>
              <a:rPr lang="en-US" dirty="0"/>
              <a:t>: Cannot access 'C' before initialization</a:t>
            </a:r>
          </a:p>
          <a:p>
            <a:pPr marL="0" indent="0">
              <a:buNone/>
            </a:pPr>
            <a:r>
              <a:rPr lang="en-US" dirty="0"/>
              <a:t>class C {</a:t>
            </a:r>
          </a:p>
          <a:p>
            <a:pPr marL="0" indent="0">
              <a:buNone/>
            </a:pPr>
            <a:r>
              <a:rPr lang="en-US" dirty="0"/>
              <a:t>  // This declaration is hoisted to the top of the scope</a:t>
            </a:r>
          </a:p>
          <a:p>
            <a:pPr marL="0" indent="0">
              <a:buNone/>
            </a:pPr>
            <a:r>
              <a:rPr lang="en-US" dirty="0"/>
              <a:t>  constructor() {</a:t>
            </a:r>
          </a:p>
          <a:p>
            <a:pPr marL="0" indent="0">
              <a:buNone/>
            </a:pPr>
            <a:r>
              <a:rPr lang="en-US" dirty="0"/>
              <a:t>    console.log("Hello");</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370476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0F5D-E0C2-1A6C-0B86-CF1E9782D92E}"/>
              </a:ext>
            </a:extLst>
          </p:cNvPr>
          <p:cNvSpPr>
            <a:spLocks noGrp="1"/>
          </p:cNvSpPr>
          <p:nvPr>
            <p:ph type="title"/>
          </p:nvPr>
        </p:nvSpPr>
        <p:spPr/>
        <p:txBody>
          <a:bodyPr/>
          <a:lstStyle/>
          <a:p>
            <a:r>
              <a:rPr lang="en-US" dirty="0"/>
              <a:t>Import Hoisting</a:t>
            </a:r>
          </a:p>
        </p:txBody>
      </p:sp>
      <p:sp>
        <p:nvSpPr>
          <p:cNvPr id="3" name="Content Placeholder 2">
            <a:extLst>
              <a:ext uri="{FF2B5EF4-FFF2-40B4-BE49-F238E27FC236}">
                <a16:creationId xmlns:a16="http://schemas.microsoft.com/office/drawing/2014/main" id="{CE17882B-D18E-310C-AB98-7F4A4E51F522}"/>
              </a:ext>
            </a:extLst>
          </p:cNvPr>
          <p:cNvSpPr>
            <a:spLocks noGrp="1"/>
          </p:cNvSpPr>
          <p:nvPr>
            <p:ph idx="1"/>
          </p:nvPr>
        </p:nvSpPr>
        <p:spPr/>
        <p:txBody>
          <a:bodyPr/>
          <a:lstStyle/>
          <a:p>
            <a:r>
              <a:rPr lang="en-US" dirty="0"/>
              <a:t>Import statements are hoisted to the top of the module scope and can be used before their actual declaration. However, they cannot be used inside conditional blocks or nested scopes, as they are only valid at the top level of a module</a:t>
            </a:r>
          </a:p>
        </p:txBody>
      </p:sp>
    </p:spTree>
    <p:extLst>
      <p:ext uri="{BB962C8B-B14F-4D97-AF65-F5344CB8AC3E}">
        <p14:creationId xmlns:p14="http://schemas.microsoft.com/office/powerpoint/2010/main" val="2159601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05175-6F6A-FB53-4915-F3A895F16F60}"/>
              </a:ext>
            </a:extLst>
          </p:cNvPr>
          <p:cNvSpPr>
            <a:spLocks noGrp="1"/>
          </p:cNvSpPr>
          <p:nvPr>
            <p:ph idx="4294967295"/>
          </p:nvPr>
        </p:nvSpPr>
        <p:spPr>
          <a:xfrm>
            <a:off x="914400" y="636105"/>
            <a:ext cx="10252075" cy="6179034"/>
          </a:xfrm>
        </p:spPr>
        <p:txBody>
          <a:bodyPr>
            <a:normAutofit/>
          </a:bodyPr>
          <a:lstStyle/>
          <a:p>
            <a:pPr marL="0" indent="0">
              <a:buNone/>
            </a:pPr>
            <a:r>
              <a:rPr lang="en-US" dirty="0"/>
              <a:t>console.log(add(1, 2)); // Output: 3</a:t>
            </a:r>
          </a:p>
          <a:p>
            <a:pPr marL="0" indent="0">
              <a:buNone/>
            </a:pPr>
            <a:r>
              <a:rPr lang="en-US" dirty="0"/>
              <a:t>import { add } from "./math"; // This statement is hoisted to the top of the module</a:t>
            </a:r>
          </a:p>
          <a:p>
            <a:pPr marL="0" indent="0">
              <a:buNone/>
            </a:pPr>
            <a:endParaRPr lang="en-US" dirty="0"/>
          </a:p>
          <a:p>
            <a:pPr marL="0" indent="0">
              <a:buNone/>
            </a:pPr>
            <a:r>
              <a:rPr lang="en-US" dirty="0"/>
              <a:t>if (true) {</a:t>
            </a:r>
          </a:p>
          <a:p>
            <a:pPr marL="0" indent="0">
              <a:buNone/>
            </a:pPr>
            <a:r>
              <a:rPr lang="en-US" dirty="0"/>
              <a:t>  import { subtract } from "./math"; // Error: Cannot use import statement outside a module</a:t>
            </a:r>
          </a:p>
          <a:p>
            <a:pPr marL="0" indent="0">
              <a:buNone/>
            </a:pPr>
            <a:r>
              <a:rPr lang="en-US" dirty="0"/>
              <a:t>  console.log(subtract(3, 2));</a:t>
            </a:r>
          </a:p>
          <a:p>
            <a:pPr marL="0" indent="0">
              <a:buNone/>
            </a:pPr>
            <a:r>
              <a:rPr lang="en-US" dirty="0"/>
              <a:t>}</a:t>
            </a:r>
          </a:p>
          <a:p>
            <a:endParaRPr lang="en-US" dirty="0"/>
          </a:p>
        </p:txBody>
      </p:sp>
    </p:spTree>
    <p:extLst>
      <p:ext uri="{BB962C8B-B14F-4D97-AF65-F5344CB8AC3E}">
        <p14:creationId xmlns:p14="http://schemas.microsoft.com/office/powerpoint/2010/main" val="143517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C204-177A-F51D-8C11-9BB67C4999B4}"/>
              </a:ext>
            </a:extLst>
          </p:cNvPr>
          <p:cNvSpPr>
            <a:spLocks noGrp="1"/>
          </p:cNvSpPr>
          <p:nvPr>
            <p:ph type="title"/>
          </p:nvPr>
        </p:nvSpPr>
        <p:spPr/>
        <p:txBody>
          <a:bodyPr/>
          <a:lstStyle/>
          <a:p>
            <a:r>
              <a:rPr lang="en-US" dirty="0"/>
              <a:t>What is a Condition in Programming?</a:t>
            </a:r>
          </a:p>
        </p:txBody>
      </p:sp>
      <p:sp>
        <p:nvSpPr>
          <p:cNvPr id="3" name="Content Placeholder 2">
            <a:extLst>
              <a:ext uri="{FF2B5EF4-FFF2-40B4-BE49-F238E27FC236}">
                <a16:creationId xmlns:a16="http://schemas.microsoft.com/office/drawing/2014/main" id="{6FA9D853-1661-6ED9-37D3-3F9D783548D8}"/>
              </a:ext>
            </a:extLst>
          </p:cNvPr>
          <p:cNvSpPr>
            <a:spLocks noGrp="1"/>
          </p:cNvSpPr>
          <p:nvPr>
            <p:ph idx="1"/>
          </p:nvPr>
        </p:nvSpPr>
        <p:spPr/>
        <p:txBody>
          <a:bodyPr>
            <a:normAutofit fontScale="70000" lnSpcReduction="20000"/>
          </a:bodyPr>
          <a:lstStyle/>
          <a:p>
            <a:pPr algn="just"/>
            <a:r>
              <a:rPr lang="en-US" dirty="0"/>
              <a:t>Conditions are essential for decision-making in algorithms and programs.</a:t>
            </a:r>
          </a:p>
          <a:p>
            <a:pPr lvl="1" algn="just"/>
            <a:r>
              <a:rPr lang="en-US" dirty="0"/>
              <a:t>They allow the program to perform different actions based on different scenarios.</a:t>
            </a:r>
          </a:p>
          <a:p>
            <a:pPr lvl="1" algn="just"/>
            <a:r>
              <a:rPr lang="en-US" dirty="0"/>
              <a:t>They help the program to handle errors, exceptions, and edge cases.</a:t>
            </a:r>
          </a:p>
          <a:p>
            <a:pPr lvl="1" algn="just"/>
            <a:r>
              <a:rPr lang="en-US" dirty="0"/>
              <a:t>They make the program more efficient, reliable, and expressive.</a:t>
            </a:r>
          </a:p>
          <a:p>
            <a:pPr algn="just"/>
            <a:r>
              <a:rPr lang="en-US" dirty="0"/>
              <a:t>Conditions are statements that evaluate to either true or false.</a:t>
            </a:r>
          </a:p>
          <a:p>
            <a:pPr algn="just"/>
            <a:r>
              <a:rPr lang="en-US" dirty="0"/>
              <a:t>They are used to control the flow of execution of a program based on certain criteria.</a:t>
            </a:r>
          </a:p>
          <a:p>
            <a:pPr algn="just"/>
            <a:r>
              <a:rPr lang="en-US" dirty="0"/>
              <a:t>They can be used with conditional statements, such as if, else, switch, or ternary operators, to execute different code blocks depending on the result of the condition.</a:t>
            </a:r>
          </a:p>
          <a:p>
            <a:pPr algn="just"/>
            <a:r>
              <a:rPr lang="en-US" dirty="0"/>
              <a:t>Conditions can be based on various factors, such as user input, variable value, file existence, etc.</a:t>
            </a:r>
          </a:p>
          <a:p>
            <a:pPr algn="just"/>
            <a:r>
              <a:rPr lang="en-US" dirty="0"/>
              <a:t>They can use various operators, such as comparison, logical, or bitwise, to form complex expressions.</a:t>
            </a:r>
          </a:p>
          <a:p>
            <a:pPr algn="just"/>
            <a:r>
              <a:rPr lang="en-US" dirty="0"/>
              <a:t>They can also use parentheses, brackets, or braces to group and prioritize expressions.</a:t>
            </a:r>
          </a:p>
        </p:txBody>
      </p:sp>
    </p:spTree>
    <p:extLst>
      <p:ext uri="{BB962C8B-B14F-4D97-AF65-F5344CB8AC3E}">
        <p14:creationId xmlns:p14="http://schemas.microsoft.com/office/powerpoint/2010/main" val="4289040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a:t>GitHub Repositories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a:xfrm>
            <a:off x="231112" y="2603500"/>
            <a:ext cx="11635991" cy="3416300"/>
          </a:xfrm>
        </p:spPr>
        <p:txBody>
          <a:bodyPr>
            <a:normAutofit fontScale="62500" lnSpcReduction="20000"/>
          </a:bodyPr>
          <a:lstStyle/>
          <a:p>
            <a:r>
              <a:rPr lang="en-US" b="1" dirty="0" err="1"/>
              <a:t>Panaverse</a:t>
            </a:r>
            <a:r>
              <a:rPr lang="en-US" b="1" dirty="0"/>
              <a:t> TypeScript Repository by Sir Zia Khan</a:t>
            </a:r>
          </a:p>
          <a:p>
            <a:pPr lvl="1"/>
            <a:r>
              <a:rPr lang="en-US" dirty="0">
                <a:hlinkClick r:id="rId2"/>
              </a:rPr>
              <a:t>https://github.com/panaverse/learn-typescript.git</a:t>
            </a:r>
            <a:endParaRPr lang="en-US" dirty="0"/>
          </a:p>
          <a:p>
            <a:r>
              <a:rPr lang="en-US" b="1" dirty="0"/>
              <a:t>Learn GIT by Zeeshan Hanif </a:t>
            </a:r>
          </a:p>
          <a:p>
            <a:pPr lvl="1"/>
            <a:r>
              <a:rPr lang="en-US" dirty="0"/>
              <a:t>https://www.youtube.com/watch?v=MiXAma2db8Y&amp;list=PLKueo-cldy_HjRnPUL4G3pWHS7FREAizF&amp;index=2</a:t>
            </a:r>
          </a:p>
          <a:p>
            <a:r>
              <a:rPr lang="en-US" b="1" dirty="0" err="1"/>
              <a:t>TypeScripts</a:t>
            </a:r>
            <a:r>
              <a:rPr lang="en-US" b="1" dirty="0"/>
              <a:t> Assignments</a:t>
            </a:r>
          </a:p>
          <a:p>
            <a:pPr lvl="1"/>
            <a:r>
              <a:rPr lang="en-US" dirty="0">
                <a:hlinkClick r:id="rId3"/>
              </a:rPr>
              <a:t>https://github.com/panaverse/learn-typescript/tree/master/NODE_PROJECTS</a:t>
            </a:r>
            <a:endParaRPr lang="en-US" dirty="0"/>
          </a:p>
          <a:p>
            <a:pPr lvl="1"/>
            <a:r>
              <a:rPr lang="en-US" dirty="0"/>
              <a:t>https://github.com/panaverse/learn-typescript/blob/master/NODE_PROJECTS/getting-started-exercises.md</a:t>
            </a:r>
          </a:p>
          <a:p>
            <a:r>
              <a:rPr lang="en-US" b="1" dirty="0"/>
              <a:t>Class Repository</a:t>
            </a:r>
          </a:p>
          <a:p>
            <a:pPr lvl="1"/>
            <a:r>
              <a:rPr lang="en-US" dirty="0">
                <a:hlinkClick r:id="rId4"/>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523C-A586-0D7B-A453-D6CAC8FF2162}"/>
              </a:ext>
            </a:extLst>
          </p:cNvPr>
          <p:cNvSpPr>
            <a:spLocks noGrp="1"/>
          </p:cNvSpPr>
          <p:nvPr>
            <p:ph type="title"/>
          </p:nvPr>
        </p:nvSpPr>
        <p:spPr/>
        <p:txBody>
          <a:bodyPr/>
          <a:lstStyle/>
          <a:p>
            <a:r>
              <a:rPr lang="en-US" dirty="0"/>
              <a:t>Generic Structure of an IF Statement.</a:t>
            </a:r>
          </a:p>
        </p:txBody>
      </p:sp>
      <p:pic>
        <p:nvPicPr>
          <p:cNvPr id="1026" name="Picture 2">
            <a:extLst>
              <a:ext uri="{FF2B5EF4-FFF2-40B4-BE49-F238E27FC236}">
                <a16:creationId xmlns:a16="http://schemas.microsoft.com/office/drawing/2014/main" id="{619CFF6E-F44F-0500-3C7C-62E8B879C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841" y="2508339"/>
            <a:ext cx="4210318" cy="4123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05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0FCA-942D-79DE-710C-608479B266BB}"/>
              </a:ext>
            </a:extLst>
          </p:cNvPr>
          <p:cNvSpPr>
            <a:spLocks noGrp="1"/>
          </p:cNvSpPr>
          <p:nvPr>
            <p:ph type="title"/>
          </p:nvPr>
        </p:nvSpPr>
        <p:spPr/>
        <p:txBody>
          <a:bodyPr/>
          <a:lstStyle/>
          <a:p>
            <a:r>
              <a:rPr lang="en-US" dirty="0"/>
              <a:t>How IF-Then-Else Statement works in TypeScript?</a:t>
            </a:r>
          </a:p>
        </p:txBody>
      </p:sp>
      <p:sp>
        <p:nvSpPr>
          <p:cNvPr id="3" name="Content Placeholder 2">
            <a:extLst>
              <a:ext uri="{FF2B5EF4-FFF2-40B4-BE49-F238E27FC236}">
                <a16:creationId xmlns:a16="http://schemas.microsoft.com/office/drawing/2014/main" id="{78CDDEE0-CEB9-B441-B505-65388EB7B788}"/>
              </a:ext>
            </a:extLst>
          </p:cNvPr>
          <p:cNvSpPr>
            <a:spLocks noGrp="1"/>
          </p:cNvSpPr>
          <p:nvPr>
            <p:ph idx="1"/>
          </p:nvPr>
        </p:nvSpPr>
        <p:spPr/>
        <p:txBody>
          <a:bodyPr/>
          <a:lstStyle/>
          <a:p>
            <a:r>
              <a:rPr lang="en-US" dirty="0"/>
              <a:t>if statements is used to test a condition and execute different code blocks based on the result.</a:t>
            </a:r>
          </a:p>
          <a:p>
            <a:r>
              <a:rPr lang="en-US" dirty="0"/>
              <a:t>How an IF Statement written in TypeScript:</a:t>
            </a:r>
          </a:p>
          <a:p>
            <a:pPr marL="400050" lvl="1" indent="0">
              <a:buNone/>
            </a:pPr>
            <a:r>
              <a:rPr lang="en-US" sz="2800" dirty="0"/>
              <a:t>if (condition) {</a:t>
            </a:r>
          </a:p>
          <a:p>
            <a:pPr marL="400050" lvl="1" indent="0">
              <a:buNone/>
            </a:pPr>
            <a:r>
              <a:rPr lang="en-US" sz="2800" dirty="0"/>
              <a:t>  </a:t>
            </a:r>
            <a:r>
              <a:rPr lang="en-US" sz="2800" dirty="0">
                <a:highlight>
                  <a:srgbClr val="FFFF00"/>
                </a:highlight>
              </a:rPr>
              <a:t>// Code block executed when the condition is true</a:t>
            </a:r>
          </a:p>
          <a:p>
            <a:pPr marL="400050" lvl="1" indent="0">
              <a:buNone/>
            </a:pPr>
            <a:r>
              <a:rPr lang="en-US" sz="2800" dirty="0"/>
              <a:t>} else {</a:t>
            </a:r>
          </a:p>
          <a:p>
            <a:pPr marL="400050" lvl="1" indent="0">
              <a:buNone/>
            </a:pPr>
            <a:r>
              <a:rPr lang="en-US" sz="2800" dirty="0"/>
              <a:t>  </a:t>
            </a:r>
            <a:r>
              <a:rPr lang="en-US" sz="2800" dirty="0">
                <a:highlight>
                  <a:srgbClr val="FFFF00"/>
                </a:highlight>
              </a:rPr>
              <a:t>// Code block executed when the condition is false</a:t>
            </a:r>
          </a:p>
          <a:p>
            <a:pPr marL="400050" lvl="1" indent="0">
              <a:buNone/>
            </a:pPr>
            <a:r>
              <a:rPr lang="en-US" sz="2800" dirty="0"/>
              <a:t>}</a:t>
            </a:r>
          </a:p>
        </p:txBody>
      </p:sp>
    </p:spTree>
    <p:extLst>
      <p:ext uri="{BB962C8B-B14F-4D97-AF65-F5344CB8AC3E}">
        <p14:creationId xmlns:p14="http://schemas.microsoft.com/office/powerpoint/2010/main" val="86564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FF31-A455-C0AA-3C32-A7280D2DF88B}"/>
              </a:ext>
            </a:extLst>
          </p:cNvPr>
          <p:cNvSpPr>
            <a:spLocks noGrp="1"/>
          </p:cNvSpPr>
          <p:nvPr>
            <p:ph type="title"/>
          </p:nvPr>
        </p:nvSpPr>
        <p:spPr/>
        <p:txBody>
          <a:bodyPr/>
          <a:lstStyle/>
          <a:p>
            <a:r>
              <a:rPr lang="en-US" dirty="0"/>
              <a:t>Sample Code for Building a Simple IF Statement</a:t>
            </a:r>
          </a:p>
        </p:txBody>
      </p:sp>
      <p:sp>
        <p:nvSpPr>
          <p:cNvPr id="3" name="Content Placeholder 2">
            <a:extLst>
              <a:ext uri="{FF2B5EF4-FFF2-40B4-BE49-F238E27FC236}">
                <a16:creationId xmlns:a16="http://schemas.microsoft.com/office/drawing/2014/main" id="{72806379-4629-2FEC-FEF2-F64A8A4EF9B4}"/>
              </a:ext>
            </a:extLst>
          </p:cNvPr>
          <p:cNvSpPr>
            <a:spLocks noGrp="1"/>
          </p:cNvSpPr>
          <p:nvPr>
            <p:ph idx="1"/>
          </p:nvPr>
        </p:nvSpPr>
        <p:spPr/>
        <p:txBody>
          <a:bodyPr>
            <a:normAutofit fontScale="92500" lnSpcReduction="20000"/>
          </a:bodyPr>
          <a:lstStyle/>
          <a:p>
            <a:pPr marL="0" indent="0">
              <a:buNone/>
            </a:pPr>
            <a:r>
              <a:rPr lang="en-US" dirty="0">
                <a:highlight>
                  <a:srgbClr val="FFFF00"/>
                </a:highlight>
              </a:rPr>
              <a:t>// Declare a variable and assign a value</a:t>
            </a:r>
          </a:p>
          <a:p>
            <a:pPr marL="0" indent="0">
              <a:buNone/>
            </a:pPr>
            <a:r>
              <a:rPr lang="en-US" dirty="0"/>
              <a:t>let x: number = 10;</a:t>
            </a:r>
          </a:p>
          <a:p>
            <a:pPr marL="0" indent="0">
              <a:buNone/>
            </a:pPr>
            <a:r>
              <a:rPr lang="en-US" dirty="0">
                <a:highlight>
                  <a:srgbClr val="FFFF00"/>
                </a:highlight>
              </a:rPr>
              <a:t>// Use an if statement to check a condition</a:t>
            </a:r>
          </a:p>
          <a:p>
            <a:pPr marL="0" indent="0">
              <a:buNone/>
            </a:pPr>
            <a:r>
              <a:rPr lang="en-US" dirty="0"/>
              <a:t>if (x &gt; 0) {</a:t>
            </a:r>
          </a:p>
          <a:p>
            <a:pPr marL="0" indent="0">
              <a:buNone/>
            </a:pPr>
            <a:r>
              <a:rPr lang="en-US" dirty="0"/>
              <a:t>  </a:t>
            </a:r>
            <a:r>
              <a:rPr lang="en-US" dirty="0">
                <a:highlight>
                  <a:srgbClr val="FFFF00"/>
                </a:highlight>
              </a:rPr>
              <a:t>// Execute this code block if the condition is true</a:t>
            </a:r>
          </a:p>
          <a:p>
            <a:pPr marL="0" indent="0">
              <a:buNone/>
            </a:pPr>
            <a:r>
              <a:rPr lang="en-US" dirty="0"/>
              <a:t>  console.log("x is positive");</a:t>
            </a:r>
          </a:p>
          <a:p>
            <a:pPr marL="0" indent="0">
              <a:buNone/>
            </a:pPr>
            <a:r>
              <a:rPr lang="en-US" dirty="0"/>
              <a:t>} else {</a:t>
            </a:r>
          </a:p>
          <a:p>
            <a:pPr marL="0" indent="0">
              <a:buNone/>
            </a:pPr>
            <a:r>
              <a:rPr lang="en-US" dirty="0"/>
              <a:t>  </a:t>
            </a:r>
            <a:r>
              <a:rPr lang="en-US" dirty="0">
                <a:highlight>
                  <a:srgbClr val="FFFF00"/>
                </a:highlight>
              </a:rPr>
              <a:t>// Execute this code block if the condition is false</a:t>
            </a:r>
          </a:p>
          <a:p>
            <a:pPr marL="0" indent="0">
              <a:buNone/>
            </a:pPr>
            <a:r>
              <a:rPr lang="en-US" dirty="0"/>
              <a:t>  console.log("x is negative or zero");</a:t>
            </a:r>
          </a:p>
          <a:p>
            <a:pPr marL="0" indent="0">
              <a:buNone/>
            </a:pPr>
            <a:r>
              <a:rPr lang="en-US" dirty="0"/>
              <a:t>}</a:t>
            </a:r>
          </a:p>
        </p:txBody>
      </p:sp>
    </p:spTree>
    <p:extLst>
      <p:ext uri="{BB962C8B-B14F-4D97-AF65-F5344CB8AC3E}">
        <p14:creationId xmlns:p14="http://schemas.microsoft.com/office/powerpoint/2010/main" val="318710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D530-B1C1-777E-66E2-54E714F6290C}"/>
              </a:ext>
            </a:extLst>
          </p:cNvPr>
          <p:cNvSpPr>
            <a:spLocks noGrp="1"/>
          </p:cNvSpPr>
          <p:nvPr>
            <p:ph type="title"/>
          </p:nvPr>
        </p:nvSpPr>
        <p:spPr/>
        <p:txBody>
          <a:bodyPr/>
          <a:lstStyle/>
          <a:p>
            <a:r>
              <a:rPr lang="en-US" dirty="0"/>
              <a:t>How to use an Else-IF Statement to Check Multiple Conditions</a:t>
            </a:r>
          </a:p>
        </p:txBody>
      </p:sp>
      <p:sp>
        <p:nvSpPr>
          <p:cNvPr id="3" name="Content Placeholder 2">
            <a:extLst>
              <a:ext uri="{FF2B5EF4-FFF2-40B4-BE49-F238E27FC236}">
                <a16:creationId xmlns:a16="http://schemas.microsoft.com/office/drawing/2014/main" id="{8EDE2E67-A902-18E0-5451-511C93B7A47A}"/>
              </a:ext>
            </a:extLst>
          </p:cNvPr>
          <p:cNvSpPr>
            <a:spLocks noGrp="1"/>
          </p:cNvSpPr>
          <p:nvPr>
            <p:ph idx="1"/>
          </p:nvPr>
        </p:nvSpPr>
        <p:spPr/>
        <p:txBody>
          <a:bodyPr>
            <a:normAutofit fontScale="55000" lnSpcReduction="20000"/>
          </a:bodyPr>
          <a:lstStyle/>
          <a:p>
            <a:pPr marL="0" indent="0">
              <a:buNone/>
            </a:pPr>
            <a:r>
              <a:rPr lang="en-US" sz="3200" dirty="0">
                <a:highlight>
                  <a:srgbClr val="FFFF00"/>
                </a:highlight>
              </a:rPr>
              <a:t>// Declare a variable and assign a value</a:t>
            </a:r>
          </a:p>
          <a:p>
            <a:pPr marL="0" indent="0">
              <a:buNone/>
            </a:pPr>
            <a:r>
              <a:rPr lang="en-US" sz="3200" dirty="0"/>
              <a:t>let x: number = 10;</a:t>
            </a:r>
            <a:endParaRPr lang="en-US" sz="3100" dirty="0"/>
          </a:p>
          <a:p>
            <a:pPr marL="0" indent="0">
              <a:buNone/>
            </a:pPr>
            <a:r>
              <a:rPr lang="en-US" sz="3100" dirty="0">
                <a:highlight>
                  <a:srgbClr val="FFFF00"/>
                </a:highlight>
              </a:rPr>
              <a:t>// Use an else if statement to check multiple conditions</a:t>
            </a:r>
          </a:p>
          <a:p>
            <a:pPr marL="0" indent="0">
              <a:buNone/>
            </a:pPr>
            <a:r>
              <a:rPr lang="en-US" sz="3100" dirty="0"/>
              <a:t>if (x % 2 == 0) {</a:t>
            </a:r>
          </a:p>
          <a:p>
            <a:pPr marL="0" indent="0">
              <a:buNone/>
            </a:pPr>
            <a:r>
              <a:rPr lang="en-US" sz="3100" dirty="0"/>
              <a:t>  </a:t>
            </a:r>
            <a:r>
              <a:rPr lang="en-US" sz="3100" dirty="0">
                <a:highlight>
                  <a:srgbClr val="FFFF00"/>
                </a:highlight>
              </a:rPr>
              <a:t>// Execute this code block if x is divisible by 2</a:t>
            </a:r>
          </a:p>
          <a:p>
            <a:pPr marL="0" indent="0">
              <a:buNone/>
            </a:pPr>
            <a:r>
              <a:rPr lang="en-US" sz="3100" dirty="0"/>
              <a:t>  console.log("x is even");</a:t>
            </a:r>
          </a:p>
          <a:p>
            <a:pPr marL="0" indent="0">
              <a:buNone/>
            </a:pPr>
            <a:r>
              <a:rPr lang="en-US" sz="3100" dirty="0"/>
              <a:t>} else if (x % 3 == 0) {</a:t>
            </a:r>
          </a:p>
          <a:p>
            <a:pPr marL="0" indent="0">
              <a:buNone/>
            </a:pPr>
            <a:r>
              <a:rPr lang="en-US" sz="3100" dirty="0"/>
              <a:t>  </a:t>
            </a:r>
            <a:r>
              <a:rPr lang="en-US" sz="3100" dirty="0">
                <a:highlight>
                  <a:srgbClr val="FFFF00"/>
                </a:highlight>
              </a:rPr>
              <a:t>// Execute this code block if x is divisible by 3</a:t>
            </a:r>
          </a:p>
          <a:p>
            <a:pPr marL="0" indent="0">
              <a:buNone/>
            </a:pPr>
            <a:r>
              <a:rPr lang="en-US" sz="3100" dirty="0"/>
              <a:t>  console.log("x is odd and divisible by 3");</a:t>
            </a:r>
          </a:p>
          <a:p>
            <a:pPr marL="0" indent="0">
              <a:buNone/>
            </a:pPr>
            <a:r>
              <a:rPr lang="en-US" sz="3100" dirty="0"/>
              <a:t>} else {</a:t>
            </a:r>
          </a:p>
          <a:p>
            <a:pPr marL="0" indent="0">
              <a:buNone/>
            </a:pPr>
            <a:r>
              <a:rPr lang="en-US" sz="3100" dirty="0"/>
              <a:t>  </a:t>
            </a:r>
            <a:r>
              <a:rPr lang="en-US" sz="3100" dirty="0">
                <a:highlight>
                  <a:srgbClr val="FFFF00"/>
                </a:highlight>
              </a:rPr>
              <a:t>// Execute this code block if none of the above conditions are true</a:t>
            </a:r>
          </a:p>
          <a:p>
            <a:pPr marL="0" indent="0">
              <a:buNone/>
            </a:pPr>
            <a:r>
              <a:rPr lang="en-US" sz="3100" dirty="0"/>
              <a:t>  console.log("x is odd and not divisible by 3");</a:t>
            </a:r>
          </a:p>
          <a:p>
            <a:pPr marL="0" indent="0">
              <a:buNone/>
            </a:pPr>
            <a:r>
              <a:rPr lang="en-US" sz="3100" dirty="0"/>
              <a:t>}</a:t>
            </a:r>
          </a:p>
          <a:p>
            <a:endParaRPr lang="en-US" dirty="0"/>
          </a:p>
        </p:txBody>
      </p:sp>
    </p:spTree>
    <p:extLst>
      <p:ext uri="{BB962C8B-B14F-4D97-AF65-F5344CB8AC3E}">
        <p14:creationId xmlns:p14="http://schemas.microsoft.com/office/powerpoint/2010/main" val="106800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5A3F-D80D-3043-ADBE-770F767C3FBF}"/>
              </a:ext>
            </a:extLst>
          </p:cNvPr>
          <p:cNvSpPr>
            <a:spLocks noGrp="1"/>
          </p:cNvSpPr>
          <p:nvPr>
            <p:ph type="title"/>
          </p:nvPr>
        </p:nvSpPr>
        <p:spPr/>
        <p:txBody>
          <a:bodyPr/>
          <a:lstStyle/>
          <a:p>
            <a:r>
              <a:rPr lang="en-US" dirty="0"/>
              <a:t>Another Example for Checking Multiple Condition using IF-ELSE-IF</a:t>
            </a:r>
          </a:p>
        </p:txBody>
      </p:sp>
      <p:sp>
        <p:nvSpPr>
          <p:cNvPr id="3" name="Content Placeholder 2">
            <a:extLst>
              <a:ext uri="{FF2B5EF4-FFF2-40B4-BE49-F238E27FC236}">
                <a16:creationId xmlns:a16="http://schemas.microsoft.com/office/drawing/2014/main" id="{F149CA7E-9660-A5B2-3CF5-B54609786521}"/>
              </a:ext>
            </a:extLst>
          </p:cNvPr>
          <p:cNvSpPr>
            <a:spLocks noGrp="1"/>
          </p:cNvSpPr>
          <p:nvPr>
            <p:ph idx="1"/>
          </p:nvPr>
        </p:nvSpPr>
        <p:spPr/>
        <p:txBody>
          <a:bodyPr>
            <a:normAutofit fontScale="62500" lnSpcReduction="20000"/>
          </a:bodyPr>
          <a:lstStyle/>
          <a:p>
            <a:pPr marL="0" indent="0">
              <a:buNone/>
            </a:pPr>
            <a:r>
              <a:rPr lang="en-US" sz="2800" dirty="0">
                <a:highlight>
                  <a:srgbClr val="FFFF00"/>
                </a:highlight>
              </a:rPr>
              <a:t>// Declare a variable and assign a value</a:t>
            </a:r>
          </a:p>
          <a:p>
            <a:pPr marL="0" indent="0">
              <a:buNone/>
            </a:pPr>
            <a:r>
              <a:rPr lang="en-US" sz="2800" dirty="0"/>
              <a:t>let x: string = “Hello”;</a:t>
            </a:r>
          </a:p>
          <a:p>
            <a:pPr marL="0" indent="0">
              <a:buNone/>
            </a:pPr>
            <a:r>
              <a:rPr lang="en-US" sz="2800" dirty="0">
                <a:highlight>
                  <a:srgbClr val="FFFF00"/>
                </a:highlight>
              </a:rPr>
              <a:t>// Use an else if statement to check multiple conditions</a:t>
            </a:r>
          </a:p>
          <a:p>
            <a:pPr marL="0" indent="0">
              <a:buNone/>
            </a:pPr>
            <a:r>
              <a:rPr lang="en-US" sz="2800" dirty="0"/>
              <a:t>if (x === “Hello1”) {</a:t>
            </a:r>
          </a:p>
          <a:p>
            <a:pPr marL="0" indent="0">
              <a:buNone/>
            </a:pPr>
            <a:r>
              <a:rPr lang="en-US" sz="2800" dirty="0"/>
              <a:t>  </a:t>
            </a:r>
            <a:r>
              <a:rPr lang="en-US" sz="2800" dirty="0">
                <a:highlight>
                  <a:srgbClr val="FFFF00"/>
                </a:highlight>
              </a:rPr>
              <a:t>// Execute this code block if x is equals to Hello1</a:t>
            </a:r>
          </a:p>
          <a:p>
            <a:pPr marL="0" indent="0">
              <a:buNone/>
            </a:pPr>
            <a:r>
              <a:rPr lang="en-US" sz="2800" dirty="0"/>
              <a:t>  console.log("x is equals to Hello1");</a:t>
            </a:r>
          </a:p>
          <a:p>
            <a:pPr marL="0" indent="0">
              <a:buNone/>
            </a:pPr>
            <a:r>
              <a:rPr lang="en-US" sz="2800" dirty="0"/>
              <a:t>} else if (x === “Hello”) {</a:t>
            </a:r>
          </a:p>
          <a:p>
            <a:pPr marL="0" indent="0">
              <a:buNone/>
            </a:pPr>
            <a:r>
              <a:rPr lang="en-US" sz="2800" dirty="0"/>
              <a:t>  </a:t>
            </a:r>
            <a:r>
              <a:rPr lang="en-US" sz="2800" dirty="0">
                <a:highlight>
                  <a:srgbClr val="FFFF00"/>
                </a:highlight>
              </a:rPr>
              <a:t>// Execute this code block if x is equal to Hello</a:t>
            </a:r>
          </a:p>
          <a:p>
            <a:pPr marL="0" indent="0">
              <a:buNone/>
            </a:pPr>
            <a:r>
              <a:rPr lang="en-US" sz="2800" dirty="0"/>
              <a:t>  console.log("x is equal to Hello");</a:t>
            </a:r>
          </a:p>
          <a:p>
            <a:pPr marL="0" indent="0">
              <a:buNone/>
            </a:pPr>
            <a:r>
              <a:rPr lang="en-US" sz="2800" dirty="0"/>
              <a:t>} else {</a:t>
            </a:r>
          </a:p>
          <a:p>
            <a:pPr marL="0" indent="0">
              <a:buNone/>
            </a:pPr>
            <a:r>
              <a:rPr lang="en-US" sz="2800" dirty="0"/>
              <a:t>  </a:t>
            </a:r>
            <a:r>
              <a:rPr lang="en-US" sz="2800" dirty="0">
                <a:highlight>
                  <a:srgbClr val="FFFF00"/>
                </a:highlight>
              </a:rPr>
              <a:t>// Execute this code block if none of the above conditions are true</a:t>
            </a:r>
          </a:p>
          <a:p>
            <a:pPr marL="0" indent="0">
              <a:buNone/>
            </a:pPr>
            <a:r>
              <a:rPr lang="en-US" sz="2800" dirty="0"/>
              <a:t>  console.log("x is neither Hello or Hello1");</a:t>
            </a:r>
          </a:p>
          <a:p>
            <a:pPr marL="0" indent="0">
              <a:buNone/>
            </a:pPr>
            <a:r>
              <a:rPr lang="en-US" sz="2800" dirty="0"/>
              <a:t>}</a:t>
            </a:r>
          </a:p>
          <a:p>
            <a:pPr marL="0" indent="0">
              <a:buNone/>
            </a:pPr>
            <a:endParaRPr lang="en-US" dirty="0"/>
          </a:p>
        </p:txBody>
      </p:sp>
    </p:spTree>
    <p:extLst>
      <p:ext uri="{BB962C8B-B14F-4D97-AF65-F5344CB8AC3E}">
        <p14:creationId xmlns:p14="http://schemas.microsoft.com/office/powerpoint/2010/main" val="98270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F58A-B8B2-94F1-B25E-DBE7E944EF14}"/>
              </a:ext>
            </a:extLst>
          </p:cNvPr>
          <p:cNvSpPr>
            <a:spLocks noGrp="1"/>
          </p:cNvSpPr>
          <p:nvPr>
            <p:ph type="title"/>
          </p:nvPr>
        </p:nvSpPr>
        <p:spPr/>
        <p:txBody>
          <a:bodyPr/>
          <a:lstStyle/>
          <a:p>
            <a:r>
              <a:rPr lang="en-US" dirty="0"/>
              <a:t>How to Write a Nested IF in Typescript?</a:t>
            </a:r>
          </a:p>
        </p:txBody>
      </p:sp>
      <p:sp>
        <p:nvSpPr>
          <p:cNvPr id="3" name="Content Placeholder 2">
            <a:extLst>
              <a:ext uri="{FF2B5EF4-FFF2-40B4-BE49-F238E27FC236}">
                <a16:creationId xmlns:a16="http://schemas.microsoft.com/office/drawing/2014/main" id="{B6241729-FBBC-B8C3-2BFE-CADCEA41E2A2}"/>
              </a:ext>
            </a:extLst>
          </p:cNvPr>
          <p:cNvSpPr>
            <a:spLocks noGrp="1"/>
          </p:cNvSpPr>
          <p:nvPr>
            <p:ph idx="1"/>
          </p:nvPr>
        </p:nvSpPr>
        <p:spPr/>
        <p:txBody>
          <a:bodyPr/>
          <a:lstStyle/>
          <a:p>
            <a:r>
              <a:rPr lang="en-US" dirty="0"/>
              <a:t>Nested if condition is useful when you need to check multiple conditions that depend on each other. For example, you can use nested if condition to check the grade of a student based on their score:</a:t>
            </a:r>
          </a:p>
        </p:txBody>
      </p:sp>
    </p:spTree>
    <p:extLst>
      <p:ext uri="{BB962C8B-B14F-4D97-AF65-F5344CB8AC3E}">
        <p14:creationId xmlns:p14="http://schemas.microsoft.com/office/powerpoint/2010/main" val="843778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137</TotalTime>
  <Words>2656</Words>
  <Application>Microsoft Office PowerPoint</Application>
  <PresentationFormat>Widescreen</PresentationFormat>
  <Paragraphs>243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Ion Boardroom</vt:lpstr>
      <vt:lpstr>Introduction to Flow Control</vt:lpstr>
      <vt:lpstr>What is Flow Control?</vt:lpstr>
      <vt:lpstr>What is a Condition in Programming?</vt:lpstr>
      <vt:lpstr>Generic Structure of an IF Statement.</vt:lpstr>
      <vt:lpstr>How IF-Then-Else Statement works in TypeScript?</vt:lpstr>
      <vt:lpstr>Sample Code for Building a Simple IF Statement</vt:lpstr>
      <vt:lpstr>How to use an Else-IF Statement to Check Multiple Conditions</vt:lpstr>
      <vt:lpstr>Another Example for Checking Multiple Condition using IF-ELSE-IF</vt:lpstr>
      <vt:lpstr>How to Write a Nested IF in Typescript?</vt:lpstr>
      <vt:lpstr>Nested IF-Grade Checker Example</vt:lpstr>
      <vt:lpstr>PowerPoint Presentation</vt:lpstr>
      <vt:lpstr>What is a Switch-Case Statement?</vt:lpstr>
      <vt:lpstr>Switch-Case in Action:</vt:lpstr>
      <vt:lpstr>PowerPoint Presentation</vt:lpstr>
      <vt:lpstr>Common Errors while using Switch-Case</vt:lpstr>
      <vt:lpstr>Code Blocks and Scope of Variables</vt:lpstr>
      <vt:lpstr>Code Block and Scope of Variable</vt:lpstr>
      <vt:lpstr>Example for Variable scope within Code Blocks and Nested Code Blocks</vt:lpstr>
      <vt:lpstr>What is the difference between LET,CONST, and VAR</vt:lpstr>
      <vt:lpstr>Using var in TypeScript</vt:lpstr>
      <vt:lpstr>What is Hoisting?</vt:lpstr>
      <vt:lpstr>Variable Hoisting</vt:lpstr>
      <vt:lpstr>PowerPoint Presentation</vt:lpstr>
      <vt:lpstr>Function Hoisting</vt:lpstr>
      <vt:lpstr>PowerPoint Presentation</vt:lpstr>
      <vt:lpstr>Class Hoisting</vt:lpstr>
      <vt:lpstr>PowerPoint Presentation</vt:lpstr>
      <vt:lpstr>Import Hoisting</vt:lpstr>
      <vt:lpstr>PowerPoint Presentation</vt:lpstr>
      <vt:lpstr>GitHub Repositories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Flow Control</dc:title>
  <dc:creator>Faisal Khan</dc:creator>
  <cp:lastModifiedBy>Faisal Khan</cp:lastModifiedBy>
  <cp:revision>6</cp:revision>
  <dcterms:created xsi:type="dcterms:W3CDTF">2024-02-27T18:20:33Z</dcterms:created>
  <dcterms:modified xsi:type="dcterms:W3CDTF">2024-02-27T20:40:15Z</dcterms:modified>
</cp:coreProperties>
</file>