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7" r:id="rId3"/>
    <p:sldId id="288" r:id="rId4"/>
    <p:sldId id="289" r:id="rId5"/>
    <p:sldId id="294" r:id="rId6"/>
    <p:sldId id="295" r:id="rId7"/>
    <p:sldId id="297" r:id="rId8"/>
    <p:sldId id="298" r:id="rId9"/>
    <p:sldId id="296" r:id="rId10"/>
    <p:sldId id="290" r:id="rId11"/>
    <p:sldId id="291" r:id="rId12"/>
    <p:sldId id="299" r:id="rId13"/>
    <p:sldId id="300" r:id="rId14"/>
    <p:sldId id="301" r:id="rId15"/>
    <p:sldId id="302" r:id="rId16"/>
    <p:sldId id="303" r:id="rId17"/>
    <p:sldId id="292" r:id="rId18"/>
    <p:sldId id="293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87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Multiple Type Parameters: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function merge takes two type parameters, T and U.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allows the function to accept two objects of different types and merge them.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Constraints with extends: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constraints T extends object and U extends object ensure that both parameters are objects.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prevents invalid types, like number or string, from being passed to the function.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Type Intersection: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return type T &amp; U represents an intersection type.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means the returned object has all properties of both T and U.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Use Cases: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Merging configurations or settings objects.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Combining data from different 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Copying Arrays: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spread operator creates a shallow copy of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Merging Arrays: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Multiple arrays can be combined into one using the spread operator.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Function Arguments:</a:t>
            </a:r>
            <a:r>
              <a:rPr lang="en-US" dirty="0"/>
              <a:t> The spread operator can spread array elements as individual arguments to a </a:t>
            </a:r>
            <a:r>
              <a:rPr lang="en-US" dirty="0" err="1"/>
              <a:t>function.</a:t>
            </a:r>
            <a:r>
              <a:rPr lang="en-US" b="1" dirty="0" err="1">
                <a:effectLst/>
              </a:rPr>
              <a:t>Use</a:t>
            </a:r>
            <a:r>
              <a:rPr lang="en-US" b="1" dirty="0">
                <a:effectLst/>
              </a:rPr>
              <a:t> Case:</a:t>
            </a:r>
            <a:r>
              <a:rPr lang="en-US" dirty="0"/>
              <a:t> Useful for passing elements of an array to a variadic function (a function that takes a variable number of arguments).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Rest Parameters: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syntax ...numbers: number[] allows the function to accept any number of arguments as an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makes the function more flexible and reusable.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Using reduce: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reduce method iterates over the array and accumulates the sum.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initial value 0 ensures the sum starts from zero.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Enhanced Flexibility: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refactored function can handle arrays of any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Example with five elements: [1, 2, 3, 4, 5] results in 15.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Benefits: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Scalability: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function is now scalable for any number of inputs.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Code Readability: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intention of summing multiple numbers is clear.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Copying Objects: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spread operator creates a shallow copy of an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Merging Objects: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Multiple objects can be combined into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Overriding Properties: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When merging, properties in the last object will override those in previous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Generic Function: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function identity takes a type parameter 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type parameter T allows the function to accept arguments of any type and return the same type.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Type Inference: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TypeScript can infer the type parameter based on the argument provided.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Example: identity(42) infers T as number.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Type Annotations: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Explicit type annotations can also be provided.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Example: identity&lt;number&gt;(42) specifies T as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First Level Copy: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Only the first level of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originalObject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is copied.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Shared Nested Objects: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address object is shared between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originalObject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shallowCopy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Mutations: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Changes to nested objects in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shallowCopy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affect </a:t>
            </a:r>
            <a:r>
              <a:rPr lang="en-US" b="0" i="0" dirty="0" err="1">
                <a:solidFill>
                  <a:srgbClr val="ECECEC"/>
                </a:solidFill>
                <a:effectLst/>
                <a:latin typeface="Söhne"/>
              </a:rPr>
              <a:t>originalObject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Optional and Generic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5AF-1AB6-DCB6-28FE-1EE75E78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CD95-D569-4CCB-6900-EA92A68C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provide a way to create reusable and flexible code components that work with any data type.</a:t>
            </a:r>
          </a:p>
          <a:p>
            <a:r>
              <a:rPr lang="en-US" dirty="0"/>
              <a:t>Type Safety: Ensures that code components work with the specified types.</a:t>
            </a:r>
          </a:p>
          <a:p>
            <a:r>
              <a:rPr lang="en-US" dirty="0"/>
              <a:t>Reusability: Allows functions and classes to work with different data types without rewriting code.</a:t>
            </a:r>
          </a:p>
          <a:p>
            <a:r>
              <a:rPr lang="en-US" dirty="0"/>
              <a:t>Flexibility: Enables the creation of complex data structures and algorithms that can operate on various types.</a:t>
            </a:r>
          </a:p>
        </p:txBody>
      </p:sp>
    </p:spTree>
    <p:extLst>
      <p:ext uri="{BB962C8B-B14F-4D97-AF65-F5344CB8AC3E}">
        <p14:creationId xmlns:p14="http://schemas.microsoft.com/office/powerpoint/2010/main" val="32914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844-15CA-4DD6-CB3D-E7D7E42B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Example for a Generics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1723-2CC4-51A7-8A06-938C1DC4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Generic function definition</a:t>
            </a:r>
          </a:p>
          <a:p>
            <a:pPr marL="0" indent="0">
              <a:buNone/>
            </a:pPr>
            <a:r>
              <a:rPr lang="en-US" dirty="0"/>
              <a:t>function identity&lt;T&gt;(</a:t>
            </a:r>
            <a:r>
              <a:rPr lang="en-US" dirty="0" err="1"/>
              <a:t>arg</a:t>
            </a:r>
            <a:r>
              <a:rPr lang="en-US" dirty="0"/>
              <a:t>: T): T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Using the generic function with different types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numberResult</a:t>
            </a:r>
            <a:r>
              <a:rPr lang="en-US" dirty="0"/>
              <a:t> = identity&lt;number&gt;(42);  // Type parameter is number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stringResult</a:t>
            </a:r>
            <a:r>
              <a:rPr lang="en-US" dirty="0"/>
              <a:t> = identity&lt;string&gt;("Hello");  // Type parameter is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numberResult</a:t>
            </a:r>
            <a:r>
              <a:rPr lang="en-US" dirty="0"/>
              <a:t>);  // Output: 42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stringResult</a:t>
            </a:r>
            <a:r>
              <a:rPr lang="en-US" dirty="0"/>
              <a:t>);  // Output: Hello</a:t>
            </a:r>
          </a:p>
        </p:txBody>
      </p:sp>
    </p:spTree>
    <p:extLst>
      <p:ext uri="{BB962C8B-B14F-4D97-AF65-F5344CB8AC3E}">
        <p14:creationId xmlns:p14="http://schemas.microsoft.com/office/powerpoint/2010/main" val="5039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751A-4689-0ABF-5FAE-5F0829F0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Copy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3C40-FD74-CF31-46CD-B6A55ADF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Copy: A copy of an object where only the first level of the object is duplicated, and nested objects are shared between the original and the copy.</a:t>
            </a:r>
          </a:p>
          <a:p>
            <a:r>
              <a:rPr lang="en-US" dirty="0"/>
              <a:t>Deep Copy: A copy of an object where all levels of the object are duplicated, including nested objects, resulting in completely independent objects.</a:t>
            </a:r>
          </a:p>
        </p:txBody>
      </p:sp>
    </p:spTree>
    <p:extLst>
      <p:ext uri="{BB962C8B-B14F-4D97-AF65-F5344CB8AC3E}">
        <p14:creationId xmlns:p14="http://schemas.microsoft.com/office/powerpoint/2010/main" val="67478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C23-1022-520A-43C9-B9BC1DC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3C2B-0D8D-8FE7-9CC0-DBD3B189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Example of a shallow copy using the spread operator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originalObject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name: "Alice",</a:t>
            </a:r>
          </a:p>
          <a:p>
            <a:pPr marL="0" indent="0">
              <a:buNone/>
            </a:pPr>
            <a:r>
              <a:rPr lang="en-US" dirty="0"/>
              <a:t>    address: {</a:t>
            </a:r>
          </a:p>
          <a:p>
            <a:pPr marL="0" indent="0">
              <a:buNone/>
            </a:pPr>
            <a:r>
              <a:rPr lang="en-US" dirty="0"/>
              <a:t>        city: "Wonderland",</a:t>
            </a:r>
          </a:p>
          <a:p>
            <a:pPr marL="0" indent="0">
              <a:buNone/>
            </a:pPr>
            <a:r>
              <a:rPr lang="en-US" dirty="0"/>
              <a:t>        zip: 12345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shallowCopy</a:t>
            </a:r>
            <a:r>
              <a:rPr lang="en-US" dirty="0"/>
              <a:t> = { ...</a:t>
            </a:r>
            <a:r>
              <a:rPr lang="en-US" dirty="0" err="1"/>
              <a:t>originalObject</a:t>
            </a:r>
            <a:r>
              <a:rPr lang="en-US" dirty="0"/>
              <a:t> };</a:t>
            </a:r>
          </a:p>
          <a:p>
            <a:pPr marL="0" indent="0">
              <a:buNone/>
            </a:pPr>
            <a:r>
              <a:rPr lang="en-US" dirty="0"/>
              <a:t>shallowCopy.name = "Bob";  // Changes only the copy</a:t>
            </a:r>
          </a:p>
          <a:p>
            <a:pPr marL="0" indent="0">
              <a:buNone/>
            </a:pPr>
            <a:r>
              <a:rPr lang="en-US" dirty="0" err="1"/>
              <a:t>shallowCopy.address.city</a:t>
            </a:r>
            <a:r>
              <a:rPr lang="en-US" dirty="0"/>
              <a:t> = "Dreamland";  // Changes both original and copy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originalObject</a:t>
            </a:r>
            <a:r>
              <a:rPr lang="en-US" dirty="0"/>
              <a:t>);  // Output: { name: "Alice", address: { city: "Dreamland", zip: 12345 } 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shallowCopy</a:t>
            </a:r>
            <a:r>
              <a:rPr lang="en-US" dirty="0"/>
              <a:t>);  // Output: { name: "Bob", address: { city: "Dreamland", zip: 12345 } }</a:t>
            </a:r>
          </a:p>
        </p:txBody>
      </p:sp>
    </p:spTree>
    <p:extLst>
      <p:ext uri="{BB962C8B-B14F-4D97-AF65-F5344CB8AC3E}">
        <p14:creationId xmlns:p14="http://schemas.microsoft.com/office/powerpoint/2010/main" val="140922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9D94-B3E4-E831-1363-3CF98360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114-E35C-4B21-3A46-D1B34DE3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Example of a deep copy using JSON methods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deepCopy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originalObject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deepCopy.name = "Charlie";  // Changes only the copy</a:t>
            </a:r>
          </a:p>
          <a:p>
            <a:pPr marL="0" indent="0">
              <a:buNone/>
            </a:pPr>
            <a:r>
              <a:rPr lang="en-US" dirty="0" err="1"/>
              <a:t>deepCopy.address.city</a:t>
            </a:r>
            <a:r>
              <a:rPr lang="en-US" dirty="0"/>
              <a:t> = "Neverland";  // Changes only the copy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originalObject</a:t>
            </a:r>
            <a:r>
              <a:rPr lang="en-US" dirty="0"/>
              <a:t>);  // Output: { name: "Alice", address: { city: "Dreamland", zip: 12345 } 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deepCopy</a:t>
            </a:r>
            <a:r>
              <a:rPr lang="en-US" dirty="0"/>
              <a:t>);  // Output: { name: "Charlie", address: { city: "Neverland", zip: 12345 } }</a:t>
            </a:r>
          </a:p>
        </p:txBody>
      </p:sp>
    </p:spTree>
    <p:extLst>
      <p:ext uri="{BB962C8B-B14F-4D97-AF65-F5344CB8AC3E}">
        <p14:creationId xmlns:p14="http://schemas.microsoft.com/office/powerpoint/2010/main" val="20294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70E-C0AC-75C0-76C2-AFDCF49F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A794-F362-0BF1-A9F2-D9FF98A6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Example of a deep copy using a custom recursive function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deepCopy</a:t>
            </a:r>
            <a:r>
              <a:rPr lang="en-US" dirty="0"/>
              <a:t>(obj: any) {</a:t>
            </a:r>
          </a:p>
          <a:p>
            <a:pPr marL="0" indent="0">
              <a:buNone/>
            </a:pPr>
            <a:r>
              <a:rPr lang="en-US" dirty="0"/>
              <a:t>    if (obj === null || </a:t>
            </a:r>
            <a:r>
              <a:rPr lang="en-US" dirty="0" err="1"/>
              <a:t>typeof</a:t>
            </a:r>
            <a:r>
              <a:rPr lang="en-US" dirty="0"/>
              <a:t> obj !== 'object') {</a:t>
            </a:r>
          </a:p>
          <a:p>
            <a:pPr marL="0" indent="0">
              <a:buNone/>
            </a:pPr>
            <a:r>
              <a:rPr lang="en-US" dirty="0"/>
              <a:t>        return obj;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Array.isArray</a:t>
            </a:r>
            <a:r>
              <a:rPr lang="en-US" dirty="0"/>
              <a:t>(obj))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obj.map</a:t>
            </a:r>
            <a:r>
              <a:rPr lang="en-US" dirty="0"/>
              <a:t>(</a:t>
            </a:r>
            <a:r>
              <a:rPr lang="en-US" dirty="0" err="1"/>
              <a:t>deepCopy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const copy = {} as any;</a:t>
            </a:r>
          </a:p>
          <a:p>
            <a:pPr marL="0" indent="0">
              <a:buNone/>
            </a:pPr>
            <a:r>
              <a:rPr lang="en-US" dirty="0"/>
              <a:t>    for (const key in obj)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obj.hasOwnProperty</a:t>
            </a:r>
            <a:r>
              <a:rPr lang="en-US" dirty="0"/>
              <a:t>(key)) {</a:t>
            </a:r>
          </a:p>
          <a:p>
            <a:pPr marL="0" indent="0">
              <a:buNone/>
            </a:pPr>
            <a:r>
              <a:rPr lang="en-US" dirty="0"/>
              <a:t>            copy[key] = </a:t>
            </a:r>
            <a:r>
              <a:rPr lang="en-US" dirty="0" err="1"/>
              <a:t>deepCopy</a:t>
            </a:r>
            <a:r>
              <a:rPr lang="en-US" dirty="0"/>
              <a:t>(obj[key]);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copy;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79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33CC-A888-6C33-10F6-F9A83DB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Deep Copy…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38BD-F8F1-6B0D-B493-90ECF1D0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customDeepCopy</a:t>
            </a:r>
            <a:r>
              <a:rPr lang="en-US" dirty="0"/>
              <a:t> = </a:t>
            </a:r>
            <a:r>
              <a:rPr lang="en-US" dirty="0" err="1"/>
              <a:t>deepCopy</a:t>
            </a:r>
            <a:r>
              <a:rPr lang="en-US" dirty="0"/>
              <a:t>(</a:t>
            </a:r>
            <a:r>
              <a:rPr lang="en-US" dirty="0" err="1"/>
              <a:t>originalObject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customDeepCopy.name = "Dave";  // Changes only the copy</a:t>
            </a:r>
          </a:p>
          <a:p>
            <a:pPr marL="0" indent="0">
              <a:buNone/>
            </a:pPr>
            <a:r>
              <a:rPr lang="en-US" dirty="0" err="1"/>
              <a:t>customDeepCopy.address.city</a:t>
            </a:r>
            <a:r>
              <a:rPr lang="en-US" dirty="0"/>
              <a:t> = "Fantasyland";  // Changes only the copy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originalObject</a:t>
            </a:r>
            <a:r>
              <a:rPr lang="en-US" dirty="0"/>
              <a:t>);  // Output: { name: "Alice", address: { city: "Dreamland", zip: 12345 } 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customDeepCopy</a:t>
            </a:r>
            <a:r>
              <a:rPr lang="en-US" dirty="0"/>
              <a:t>);  // Output: { name: "Dave", address: { city: "Fantasyland", zip: 12345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3780-19DD-A509-B78A-919068CE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Usage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03F3-9C7E-0A3D-1D6F-E3020847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Generics can also be used in more complex functions that work with multiple type parameters and constraints.</a:t>
            </a:r>
          </a:p>
          <a:p>
            <a:r>
              <a:rPr lang="en-US" dirty="0"/>
              <a:t>Constraints: Limit the types that can be used with generics by using the extends keyword.</a:t>
            </a:r>
          </a:p>
        </p:txBody>
      </p:sp>
    </p:spTree>
    <p:extLst>
      <p:ext uri="{BB962C8B-B14F-4D97-AF65-F5344CB8AC3E}">
        <p14:creationId xmlns:p14="http://schemas.microsoft.com/office/powerpoint/2010/main" val="246254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A035-45FF-74C3-D564-4594D4E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Generic Function with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3155-FB56-1DF6-6306-8AD86CC7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Generic function with multiple type parameters and constraints</a:t>
            </a:r>
          </a:p>
          <a:p>
            <a:pPr marL="0" indent="0">
              <a:buNone/>
            </a:pPr>
            <a:r>
              <a:rPr lang="en-US" dirty="0"/>
              <a:t>function merge&lt;T extends object, U extends object&gt;(obj1: T, obj2: U): T &amp; U {</a:t>
            </a:r>
          </a:p>
          <a:p>
            <a:pPr marL="0" indent="0">
              <a:buNone/>
            </a:pPr>
            <a:r>
              <a:rPr lang="en-US" dirty="0"/>
              <a:t>    return { ...obj1, ...obj2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Using the generic function with objects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mergedResult</a:t>
            </a:r>
            <a:r>
              <a:rPr lang="en-US" dirty="0"/>
              <a:t> = merge({ name: "Alice" }, { age: 25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mergedResult</a:t>
            </a:r>
            <a:r>
              <a:rPr lang="en-US" dirty="0"/>
              <a:t>);  // Output: { name: "Alice", age: 25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Using the generic function with different object types</a:t>
            </a:r>
          </a:p>
          <a:p>
            <a:pPr marL="0" indent="0">
              <a:buNone/>
            </a:pPr>
            <a:r>
              <a:rPr lang="en-US" dirty="0"/>
              <a:t>let mergedResult2 = merge({ brand: "Toyota" }, { model: "Corolla", year: 2020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console.log(mergedResult2);  // Output: { brand: "Toyota", model: "Corolla", year: 2020 }</a:t>
            </a:r>
          </a:p>
        </p:txBody>
      </p:sp>
    </p:spTree>
    <p:extLst>
      <p:ext uri="{BB962C8B-B14F-4D97-AF65-F5344CB8AC3E}">
        <p14:creationId xmlns:p14="http://schemas.microsoft.com/office/powerpoint/2010/main" val="340034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12F7-3C1A-EDCC-3B03-BF7C30AC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C5E6-6786-69BF-A528-B8B557A2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71717"/>
                </a:solidFill>
                <a:effectLst/>
                <a:latin typeface="-apple-system"/>
              </a:rPr>
              <a:t>Optional parameters in TypeScript are parameters that may or may not be provided when a function is called.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71717"/>
                </a:solidFill>
                <a:effectLst/>
                <a:latin typeface="-apple-system"/>
              </a:rPr>
              <a:t>Use the ? symbol after the parameter name to indicate that it is optional.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function greet(name: string, </a:t>
            </a:r>
            <a:r>
              <a:rPr lang="en-US" b="0" dirty="0">
                <a:solidFill>
                  <a:schemeClr val="tx1"/>
                </a:solidFill>
                <a:highlight>
                  <a:srgbClr val="FFFF00"/>
                </a:highlight>
              </a:rPr>
              <a:t>greeting?: string</a:t>
            </a:r>
            <a:r>
              <a:rPr lang="en-US" b="0" dirty="0">
                <a:solidFill>
                  <a:schemeClr val="tx1"/>
                </a:solidFill>
              </a:rPr>
              <a:t>): string {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    if (greeting) {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        return `${greeting}, ${name}!`;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    } else {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        return `Hello, ${name}!`;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console.log(greet("Alice")); // Output: Hello, Alice!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chemeClr val="tx1"/>
                </a:solidFill>
              </a:rPr>
              <a:t>console.log(greet("Bob", "Hi")); // Output: Hi, Bob!</a:t>
            </a:r>
          </a:p>
        </p:txBody>
      </p:sp>
    </p:spTree>
    <p:extLst>
      <p:ext uri="{BB962C8B-B14F-4D97-AF65-F5344CB8AC3E}">
        <p14:creationId xmlns:p14="http://schemas.microsoft.com/office/powerpoint/2010/main" val="7092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41EA-422C-4F44-7A38-3AF6AF2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CE34-36B7-B38F-6751-CDDBCD34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parameters allow you to specify a default value for a parameter if it is not provided.</a:t>
            </a:r>
          </a:p>
          <a:p>
            <a:r>
              <a:rPr lang="en-US" dirty="0"/>
              <a:t>Assign a value to the parameter in the function signature.</a:t>
            </a:r>
          </a:p>
          <a:p>
            <a:pPr marL="400050" lvl="1" indent="0">
              <a:buNone/>
            </a:pPr>
            <a:r>
              <a:rPr lang="en-US" dirty="0"/>
              <a:t>function greet(name: string, </a:t>
            </a:r>
            <a:r>
              <a:rPr lang="en-US" dirty="0">
                <a:highlight>
                  <a:srgbClr val="FFFF00"/>
                </a:highlight>
              </a:rPr>
              <a:t>greeting: string = "Hello"</a:t>
            </a:r>
            <a:r>
              <a:rPr lang="en-US" dirty="0"/>
              <a:t>): string {</a:t>
            </a:r>
          </a:p>
          <a:p>
            <a:pPr marL="400050" lvl="1" indent="0">
              <a:buNone/>
            </a:pPr>
            <a:r>
              <a:rPr lang="en-US" dirty="0"/>
              <a:t>    return `${greeting}, ${name}!`;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console.log(greet("Alice")); // Output: Hello, Alice!</a:t>
            </a:r>
          </a:p>
          <a:p>
            <a:pPr marL="400050" lvl="1" indent="0">
              <a:buNone/>
            </a:pPr>
            <a:r>
              <a:rPr lang="en-US" dirty="0"/>
              <a:t>console.log(</a:t>
            </a:r>
            <a:r>
              <a:rPr lang="en-US" dirty="0">
                <a:highlight>
                  <a:srgbClr val="FFFF00"/>
                </a:highlight>
              </a:rPr>
              <a:t>greet("Bob", "Hi")</a:t>
            </a:r>
            <a:r>
              <a:rPr lang="en-US" dirty="0"/>
              <a:t>); // Output: Hi, Bob!</a:t>
            </a:r>
          </a:p>
        </p:txBody>
      </p:sp>
    </p:spTree>
    <p:extLst>
      <p:ext uri="{BB962C8B-B14F-4D97-AF65-F5344CB8AC3E}">
        <p14:creationId xmlns:p14="http://schemas.microsoft.com/office/powerpoint/2010/main" val="69009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08D1-742D-7098-DEEB-DC00237E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Optional and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BA71-CDE2-76C6-FEA2-458CE999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Optional and default parameters can be used together in a function.</a:t>
            </a:r>
          </a:p>
          <a:p>
            <a:pPr marL="400050" lvl="1" indent="0">
              <a:buNone/>
            </a:pPr>
            <a:r>
              <a:rPr lang="en-US" dirty="0"/>
              <a:t>function greet(name: string, </a:t>
            </a:r>
            <a:r>
              <a:rPr lang="en-US" dirty="0">
                <a:highlight>
                  <a:srgbClr val="FFFF00"/>
                </a:highlight>
              </a:rPr>
              <a:t>greeting?: string, punctuation: string = "!"</a:t>
            </a:r>
            <a:r>
              <a:rPr lang="en-US" dirty="0"/>
              <a:t>): string {</a:t>
            </a:r>
          </a:p>
          <a:p>
            <a:pPr marL="400050" lvl="1" indent="0">
              <a:buNone/>
            </a:pPr>
            <a:r>
              <a:rPr lang="en-US" dirty="0"/>
              <a:t>    if (greeting) {</a:t>
            </a:r>
          </a:p>
          <a:p>
            <a:pPr marL="400050" lvl="1" indent="0">
              <a:buNone/>
            </a:pPr>
            <a:r>
              <a:rPr lang="en-US" dirty="0"/>
              <a:t>        return `${greeting}, ${name}${punctuation}`;</a:t>
            </a:r>
          </a:p>
          <a:p>
            <a:pPr marL="400050" lvl="1" indent="0">
              <a:buNone/>
            </a:pPr>
            <a:r>
              <a:rPr lang="en-US" dirty="0"/>
              <a:t>    } else {</a:t>
            </a:r>
          </a:p>
          <a:p>
            <a:pPr marL="400050" lvl="1" indent="0">
              <a:buNone/>
            </a:pPr>
            <a:r>
              <a:rPr lang="en-US" dirty="0"/>
              <a:t>        return `Hello, ${name}${punctuation}`;</a:t>
            </a:r>
          </a:p>
          <a:p>
            <a:pPr marL="400050" lvl="1" indent="0">
              <a:buNone/>
            </a:pPr>
            <a:r>
              <a:rPr lang="en-US" dirty="0"/>
              <a:t>    }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console.log(greet("Alice")); // Output: Hello, Alice!</a:t>
            </a:r>
          </a:p>
          <a:p>
            <a:pPr marL="400050" lvl="1" indent="0">
              <a:buNone/>
            </a:pPr>
            <a:r>
              <a:rPr lang="en-US" dirty="0"/>
              <a:t>console.log(greet("Bob", "Hi")); // Output: Hi, Bob!</a:t>
            </a:r>
          </a:p>
          <a:p>
            <a:pPr marL="400050" lvl="1" indent="0">
              <a:buNone/>
            </a:pPr>
            <a:r>
              <a:rPr lang="en-US" dirty="0"/>
              <a:t>console.log(greet("Charlie", undefined, ".")); // Output: Hello, Charlie.</a:t>
            </a:r>
          </a:p>
        </p:txBody>
      </p:sp>
    </p:spTree>
    <p:extLst>
      <p:ext uri="{BB962C8B-B14F-4D97-AF65-F5344CB8AC3E}">
        <p14:creationId xmlns:p14="http://schemas.microsoft.com/office/powerpoint/2010/main" val="13156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5252-2DB6-F3CF-1EC9-94A39D3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 (…)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A222-79D3-DC3C-6898-96E53A9A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spread operator (...) allows an </a:t>
            </a:r>
            <a:r>
              <a:rPr lang="en-US" dirty="0" err="1"/>
              <a:t>iterable</a:t>
            </a:r>
            <a:r>
              <a:rPr lang="en-US" dirty="0"/>
              <a:t> (like an array or object) to be expanded in places where multiple elements or fields are expected.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Arrays: Expanding elements.</a:t>
            </a:r>
          </a:p>
          <a:p>
            <a:pPr lvl="1"/>
            <a:r>
              <a:rPr lang="en-US" dirty="0"/>
              <a:t>Objects: Expanding properties.</a:t>
            </a:r>
          </a:p>
          <a:p>
            <a:pPr lvl="1"/>
            <a:r>
              <a:rPr lang="en-US" dirty="0"/>
              <a:t>Function Arguments: Spreading elements as arguments.</a:t>
            </a:r>
          </a:p>
        </p:txBody>
      </p:sp>
    </p:spTree>
    <p:extLst>
      <p:ext uri="{BB962C8B-B14F-4D97-AF65-F5344CB8AC3E}">
        <p14:creationId xmlns:p14="http://schemas.microsoft.com/office/powerpoint/2010/main" val="19654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6B52-49FF-A797-81B7-5295DE7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Spread (…)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75C9-69DA-CF86-9496-196E0099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Example 1: Copying an array</a:t>
            </a:r>
          </a:p>
          <a:p>
            <a:pPr marL="0" indent="0">
              <a:buNone/>
            </a:pPr>
            <a:r>
              <a:rPr lang="en-US" dirty="0"/>
              <a:t>const numbers = [1, 2, 3];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copiedNumbers</a:t>
            </a:r>
            <a:r>
              <a:rPr lang="en-US" dirty="0"/>
              <a:t> = [...numbers];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copiedNumbers</a:t>
            </a:r>
            <a:r>
              <a:rPr lang="en-US" dirty="0"/>
              <a:t>);  // Output: [1, 2, 3]</a:t>
            </a:r>
          </a:p>
          <a:p>
            <a:pPr marL="0" indent="0">
              <a:buNone/>
            </a:pPr>
            <a:r>
              <a:rPr lang="en-US" dirty="0"/>
              <a:t>// Example 2: Merging arrays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moreNumbers</a:t>
            </a:r>
            <a:r>
              <a:rPr lang="en-US" dirty="0"/>
              <a:t> = [4, 5, 6];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mergedNumbers</a:t>
            </a:r>
            <a:r>
              <a:rPr lang="en-US" dirty="0"/>
              <a:t> = [...numbers, ...</a:t>
            </a:r>
            <a:r>
              <a:rPr lang="en-US" dirty="0" err="1"/>
              <a:t>moreNumbers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mergedNumbers</a:t>
            </a:r>
            <a:r>
              <a:rPr lang="en-US" dirty="0"/>
              <a:t>);  // Output: [1, 2, 3, 4, 5, 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D35E-EA1D-6BAD-0159-D521574B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as Function Arguments: 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9A24-6FC8-2E23-EB44-70480B50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(a: number, b: number, c: number): number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a + b +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number[] = [1, 2, 3];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 result =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console.log(result);  // Output: 6</a:t>
            </a:r>
          </a:p>
        </p:txBody>
      </p:sp>
    </p:spTree>
    <p:extLst>
      <p:ext uri="{BB962C8B-B14F-4D97-AF65-F5344CB8AC3E}">
        <p14:creationId xmlns:p14="http://schemas.microsoft.com/office/powerpoint/2010/main" val="142793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D35E-EA1D-6BAD-0159-D521574B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as Function Arguments: 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9A24-6FC8-2E23-EB44-70480B50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Refactored function to use rest parameters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 sum(...numbers: number[]): number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numbers.reduce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((acc,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acc +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number[] = [1, 2, 3, 4, 5];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result = sum(...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numbersArray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console.log(result);  // Output: 15</a:t>
            </a:r>
          </a:p>
        </p:txBody>
      </p:sp>
    </p:spTree>
    <p:extLst>
      <p:ext uri="{BB962C8B-B14F-4D97-AF65-F5344CB8AC3E}">
        <p14:creationId xmlns:p14="http://schemas.microsoft.com/office/powerpoint/2010/main" val="252711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886-7868-CECE-BC95-F030F23F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Spread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1DAA-B192-DC22-93FB-2CAF794A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Example 3: Copying an object</a:t>
            </a:r>
          </a:p>
          <a:p>
            <a:pPr marL="0" indent="0">
              <a:buNone/>
            </a:pPr>
            <a:r>
              <a:rPr lang="en-US" dirty="0"/>
              <a:t>const person = { name: "Alice", age: 30 };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copiedPerson</a:t>
            </a:r>
            <a:r>
              <a:rPr lang="en-US" dirty="0"/>
              <a:t> = { ...person 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copiedPerson</a:t>
            </a:r>
            <a:r>
              <a:rPr lang="en-US" dirty="0"/>
              <a:t>);  // Output: { name: "Alice", age: 30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Example 4: Merging objects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additionalInfo</a:t>
            </a:r>
            <a:r>
              <a:rPr lang="en-US" dirty="0"/>
              <a:t> = { gender: "female", country: "UK" };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mergedPerson</a:t>
            </a:r>
            <a:r>
              <a:rPr lang="en-US" dirty="0"/>
              <a:t> = { ...person, ...</a:t>
            </a:r>
            <a:r>
              <a:rPr lang="en-US" dirty="0" err="1"/>
              <a:t>additionalInfo</a:t>
            </a:r>
            <a:r>
              <a:rPr lang="en-US" dirty="0"/>
              <a:t> 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mergedPerson</a:t>
            </a:r>
            <a:r>
              <a:rPr lang="en-US" dirty="0"/>
              <a:t>);  // Output: { name: "Alice", age: 30, gender: "female", country: "UK"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Example 5: Overriding properties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updatedPerson</a:t>
            </a:r>
            <a:r>
              <a:rPr lang="en-US" dirty="0"/>
              <a:t> = { ...person, age: 31 };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updatedPerson</a:t>
            </a:r>
            <a:r>
              <a:rPr lang="en-US" dirty="0"/>
              <a:t>);  // Output: { name: "Alice", age: 31 }</a:t>
            </a:r>
          </a:p>
        </p:txBody>
      </p:sp>
    </p:spTree>
    <p:extLst>
      <p:ext uri="{BB962C8B-B14F-4D97-AF65-F5344CB8AC3E}">
        <p14:creationId xmlns:p14="http://schemas.microsoft.com/office/powerpoint/2010/main" val="396809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564</TotalTime>
  <Words>2163</Words>
  <Application>Microsoft Office PowerPoint</Application>
  <PresentationFormat>Widescreen</PresentationFormat>
  <Paragraphs>222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Century Gothic</vt:lpstr>
      <vt:lpstr>Consolas</vt:lpstr>
      <vt:lpstr>SegoeUIVariable</vt:lpstr>
      <vt:lpstr>Söhne</vt:lpstr>
      <vt:lpstr>Wingdings 3</vt:lpstr>
      <vt:lpstr>Ion Boardroom</vt:lpstr>
      <vt:lpstr>Functions</vt:lpstr>
      <vt:lpstr>Optional Parameters</vt:lpstr>
      <vt:lpstr>Default Parameters</vt:lpstr>
      <vt:lpstr>Using Optional and Default Parameters</vt:lpstr>
      <vt:lpstr>The Spread (…) Operator</vt:lpstr>
      <vt:lpstr>Example: Spread (…) Operations</vt:lpstr>
      <vt:lpstr>Spread as Function Arguments: Strategy 1</vt:lpstr>
      <vt:lpstr>Spread as Function Arguments: Strategy 2</vt:lpstr>
      <vt:lpstr>Using Spread with Objects</vt:lpstr>
      <vt:lpstr>Generics</vt:lpstr>
      <vt:lpstr>Basic Code Example for a Generics Function</vt:lpstr>
      <vt:lpstr>Shallow Vs Deep Copy in TypeScript</vt:lpstr>
      <vt:lpstr>Shallow Copy</vt:lpstr>
      <vt:lpstr>Deep Copy</vt:lpstr>
      <vt:lpstr>Advanced Deep Copy</vt:lpstr>
      <vt:lpstr>Advanced Deep Copy…</vt:lpstr>
      <vt:lpstr>Generics Usage in Functions</vt:lpstr>
      <vt:lpstr>Example: Generic Function with Constraints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Khan</cp:lastModifiedBy>
  <cp:revision>22</cp:revision>
  <dcterms:created xsi:type="dcterms:W3CDTF">2024-02-27T18:20:33Z</dcterms:created>
  <dcterms:modified xsi:type="dcterms:W3CDTF">2024-05-16T19:27:01Z</dcterms:modified>
</cp:coreProperties>
</file>