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60" r:id="rId5"/>
    <p:sldId id="267" r:id="rId6"/>
    <p:sldId id="261"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7"/>
    <p:restoredTop sz="95884"/>
  </p:normalViewPr>
  <p:slideViewPr>
    <p:cSldViewPr snapToGrid="0" snapToObjects="1">
      <p:cViewPr varScale="1">
        <p:scale>
          <a:sx n="107" d="100"/>
          <a:sy n="107" d="100"/>
        </p:scale>
        <p:origin x="176"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85948E5-B690-4847-83B9-BA9B9A1CA96D}" type="datetimeFigureOut">
              <a:rPr lang="en-US" smtClean="0"/>
              <a:t>4/13/22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4076500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5948E5-B690-4847-83B9-BA9B9A1CA96D}" type="datetimeFigureOut">
              <a:rPr lang="en-US" smtClean="0"/>
              <a:t>4/13/22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3163315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5948E5-B690-4847-83B9-BA9B9A1CA96D}" type="datetimeFigureOut">
              <a:rPr lang="en-US" smtClean="0"/>
              <a:t>4/13/22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2869575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5948E5-B690-4847-83B9-BA9B9A1CA96D}" type="datetimeFigureOut">
              <a:rPr lang="en-US" smtClean="0"/>
              <a:t>4/13/22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ECEBC-6385-9F41-BDD6-B3FF3B327460}"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778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5948E5-B690-4847-83B9-BA9B9A1CA96D}" type="datetimeFigureOut">
              <a:rPr lang="en-US" smtClean="0"/>
              <a:t>4/13/22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2312527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5948E5-B690-4847-83B9-BA9B9A1CA96D}" type="datetimeFigureOut">
              <a:rPr lang="en-US" smtClean="0"/>
              <a:t>4/13/22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2390652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5948E5-B690-4847-83B9-BA9B9A1CA96D}" type="datetimeFigureOut">
              <a:rPr lang="en-US" smtClean="0"/>
              <a:t>4/13/22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2495003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948E5-B690-4847-83B9-BA9B9A1CA96D}" type="datetimeFigureOut">
              <a:rPr lang="en-US" smtClean="0"/>
              <a:t>4/13/22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2798207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948E5-B690-4847-83B9-BA9B9A1CA96D}" type="datetimeFigureOut">
              <a:rPr lang="en-US" smtClean="0"/>
              <a:t>4/13/22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54498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5948E5-B690-4847-83B9-BA9B9A1CA96D}" type="datetimeFigureOut">
              <a:rPr lang="en-US" smtClean="0"/>
              <a:t>4/13/22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2500985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5948E5-B690-4847-83B9-BA9B9A1CA96D}" type="datetimeFigureOut">
              <a:rPr lang="en-US" smtClean="0"/>
              <a:t>4/13/22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738959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5948E5-B690-4847-83B9-BA9B9A1CA96D}" type="datetimeFigureOut">
              <a:rPr lang="en-US" smtClean="0"/>
              <a:t>4/13/22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196852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5948E5-B690-4847-83B9-BA9B9A1CA96D}" type="datetimeFigureOut">
              <a:rPr lang="en-US" smtClean="0"/>
              <a:t>4/13/22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177438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5948E5-B690-4847-83B9-BA9B9A1CA96D}" type="datetimeFigureOut">
              <a:rPr lang="en-US" smtClean="0"/>
              <a:t>4/13/22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857181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948E5-B690-4847-83B9-BA9B9A1CA96D}" type="datetimeFigureOut">
              <a:rPr lang="en-US" smtClean="0"/>
              <a:t>4/13/22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3029766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5948E5-B690-4847-83B9-BA9B9A1CA96D}" type="datetimeFigureOut">
              <a:rPr lang="en-US" smtClean="0"/>
              <a:t>4/13/22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2277814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5948E5-B690-4847-83B9-BA9B9A1CA96D}" type="datetimeFigureOut">
              <a:rPr lang="en-US" smtClean="0"/>
              <a:t>4/13/22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FECEBC-6385-9F41-BDD6-B3FF3B327460}" type="slidenum">
              <a:rPr lang="en-US" smtClean="0"/>
              <a:t>‹#›</a:t>
            </a:fld>
            <a:endParaRPr lang="en-US"/>
          </a:p>
        </p:txBody>
      </p:sp>
    </p:spTree>
    <p:extLst>
      <p:ext uri="{BB962C8B-B14F-4D97-AF65-F5344CB8AC3E}">
        <p14:creationId xmlns:p14="http://schemas.microsoft.com/office/powerpoint/2010/main" val="3366257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5948E5-B690-4847-83B9-BA9B9A1CA96D}" type="datetimeFigureOut">
              <a:rPr lang="en-US" smtClean="0"/>
              <a:t>4/13/22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FECEBC-6385-9F41-BDD6-B3FF3B327460}" type="slidenum">
              <a:rPr lang="en-US" smtClean="0"/>
              <a:t>‹#›</a:t>
            </a:fld>
            <a:endParaRPr lang="en-US"/>
          </a:p>
        </p:txBody>
      </p:sp>
    </p:spTree>
    <p:extLst>
      <p:ext uri="{BB962C8B-B14F-4D97-AF65-F5344CB8AC3E}">
        <p14:creationId xmlns:p14="http://schemas.microsoft.com/office/powerpoint/2010/main" val="54960190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F41A-1348-7649-B213-65909A919DB0}"/>
              </a:ext>
            </a:extLst>
          </p:cNvPr>
          <p:cNvSpPr>
            <a:spLocks noGrp="1"/>
          </p:cNvSpPr>
          <p:nvPr>
            <p:ph type="ctrTitle"/>
          </p:nvPr>
        </p:nvSpPr>
        <p:spPr/>
        <p:txBody>
          <a:bodyPr>
            <a:normAutofit/>
          </a:bodyPr>
          <a:lstStyle/>
          <a:p>
            <a:pPr algn="ctr"/>
            <a:r>
              <a:rPr lang="en-US" sz="5400" dirty="0"/>
              <a:t>Loan Prediction</a:t>
            </a:r>
          </a:p>
        </p:txBody>
      </p:sp>
      <p:sp>
        <p:nvSpPr>
          <p:cNvPr id="3" name="Subtitle 2">
            <a:extLst>
              <a:ext uri="{FF2B5EF4-FFF2-40B4-BE49-F238E27FC236}">
                <a16:creationId xmlns:a16="http://schemas.microsoft.com/office/drawing/2014/main" id="{87C6206F-E0B1-0141-BBE2-F0D6CD74FB23}"/>
              </a:ext>
            </a:extLst>
          </p:cNvPr>
          <p:cNvSpPr>
            <a:spLocks noGrp="1"/>
          </p:cNvSpPr>
          <p:nvPr>
            <p:ph type="subTitle" idx="1"/>
          </p:nvPr>
        </p:nvSpPr>
        <p:spPr>
          <a:xfrm>
            <a:off x="1876424" y="4337823"/>
            <a:ext cx="8791575" cy="1397813"/>
          </a:xfrm>
        </p:spPr>
        <p:txBody>
          <a:bodyPr>
            <a:normAutofit lnSpcReduction="10000"/>
          </a:bodyPr>
          <a:lstStyle/>
          <a:p>
            <a:pPr algn="ctr"/>
            <a:endParaRPr lang="en-US" dirty="0">
              <a:solidFill>
                <a:schemeClr val="tx1"/>
              </a:solidFill>
            </a:endParaRPr>
          </a:p>
          <a:p>
            <a:pPr algn="ctr"/>
            <a:r>
              <a:rPr lang="en-US" dirty="0">
                <a:solidFill>
                  <a:schemeClr val="tx1"/>
                </a:solidFill>
              </a:rPr>
              <a:t>April, 2022</a:t>
            </a:r>
          </a:p>
          <a:p>
            <a:pPr algn="ctr"/>
            <a:r>
              <a:rPr lang="en-US" dirty="0" err="1">
                <a:solidFill>
                  <a:schemeClr val="tx1"/>
                </a:solidFill>
              </a:rPr>
              <a:t>Oleksandra</a:t>
            </a:r>
            <a:r>
              <a:rPr lang="en-US" dirty="0">
                <a:solidFill>
                  <a:schemeClr val="tx1"/>
                </a:solidFill>
              </a:rPr>
              <a:t> </a:t>
            </a:r>
            <a:r>
              <a:rPr lang="en-US" dirty="0" err="1">
                <a:solidFill>
                  <a:schemeClr val="tx1"/>
                </a:solidFill>
              </a:rPr>
              <a:t>Aliyeva</a:t>
            </a:r>
            <a:endParaRPr lang="en-US" dirty="0">
              <a:solidFill>
                <a:schemeClr val="tx1"/>
              </a:solidFill>
            </a:endParaRPr>
          </a:p>
          <a:p>
            <a:endParaRPr lang="en-US" dirty="0"/>
          </a:p>
        </p:txBody>
      </p:sp>
    </p:spTree>
    <p:extLst>
      <p:ext uri="{BB962C8B-B14F-4D97-AF65-F5344CB8AC3E}">
        <p14:creationId xmlns:p14="http://schemas.microsoft.com/office/powerpoint/2010/main" val="393457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9B63-8E62-7A48-905A-DD1F50D67518}"/>
              </a:ext>
            </a:extLst>
          </p:cNvPr>
          <p:cNvSpPr>
            <a:spLocks noGrp="1"/>
          </p:cNvSpPr>
          <p:nvPr>
            <p:ph type="title"/>
          </p:nvPr>
        </p:nvSpPr>
        <p:spPr>
          <a:xfrm>
            <a:off x="1249879" y="547267"/>
            <a:ext cx="9905998" cy="640266"/>
          </a:xfrm>
        </p:spPr>
        <p:txBody>
          <a:bodyPr>
            <a:noAutofit/>
          </a:bodyPr>
          <a:lstStyle/>
          <a:p>
            <a:r>
              <a:rPr lang="en-US" b="1" dirty="0"/>
              <a:t>THE Problem:</a:t>
            </a:r>
            <a:endParaRPr lang="en-US" dirty="0"/>
          </a:p>
        </p:txBody>
      </p:sp>
      <p:sp>
        <p:nvSpPr>
          <p:cNvPr id="3" name="TextBox 2">
            <a:extLst>
              <a:ext uri="{FF2B5EF4-FFF2-40B4-BE49-F238E27FC236}">
                <a16:creationId xmlns:a16="http://schemas.microsoft.com/office/drawing/2014/main" id="{E7418FFD-3AC9-6946-BC01-3D19AA893A8B}"/>
              </a:ext>
            </a:extLst>
          </p:cNvPr>
          <p:cNvSpPr txBox="1"/>
          <p:nvPr/>
        </p:nvSpPr>
        <p:spPr>
          <a:xfrm>
            <a:off x="1249879" y="1332330"/>
            <a:ext cx="9627917" cy="1692771"/>
          </a:xfrm>
          <a:prstGeom prst="rect">
            <a:avLst/>
          </a:prstGeom>
          <a:noFill/>
        </p:spPr>
        <p:txBody>
          <a:bodyPr wrap="square" rtlCol="0">
            <a:spAutoFit/>
          </a:bodyPr>
          <a:lstStyle/>
          <a:p>
            <a:pPr algn="just"/>
            <a:r>
              <a:rPr lang="en-US" sz="2600" dirty="0"/>
              <a:t>Singapore private bank faced an enormous surge of bank loan application in 2021. BANK wants to identify applicants that are eligible for the loan amount requested so that those who met the requirements will be granted loan and reject those who failed. </a:t>
            </a:r>
          </a:p>
        </p:txBody>
      </p:sp>
      <p:sp>
        <p:nvSpPr>
          <p:cNvPr id="5" name="TextBox 4">
            <a:extLst>
              <a:ext uri="{FF2B5EF4-FFF2-40B4-BE49-F238E27FC236}">
                <a16:creationId xmlns:a16="http://schemas.microsoft.com/office/drawing/2014/main" id="{04A0CD93-B456-594D-81DC-7F6CCEEA2250}"/>
              </a:ext>
            </a:extLst>
          </p:cNvPr>
          <p:cNvSpPr txBox="1"/>
          <p:nvPr/>
        </p:nvSpPr>
        <p:spPr>
          <a:xfrm>
            <a:off x="1249879" y="3289089"/>
            <a:ext cx="5281549" cy="646331"/>
          </a:xfrm>
          <a:prstGeom prst="rect">
            <a:avLst/>
          </a:prstGeom>
          <a:noFill/>
        </p:spPr>
        <p:txBody>
          <a:bodyPr wrap="square" rtlCol="0">
            <a:spAutoFit/>
          </a:bodyPr>
          <a:lstStyle/>
          <a:p>
            <a:r>
              <a:rPr lang="en" sz="3600" b="1" dirty="0">
                <a:solidFill>
                  <a:schemeClr val="lt1"/>
                </a:solidFill>
              </a:rPr>
              <a:t>WHAT IS THE SOLUTION?</a:t>
            </a:r>
            <a:endParaRPr lang="en-US" sz="3600" b="1" dirty="0"/>
          </a:p>
        </p:txBody>
      </p:sp>
      <p:sp>
        <p:nvSpPr>
          <p:cNvPr id="6" name="TextBox 5">
            <a:extLst>
              <a:ext uri="{FF2B5EF4-FFF2-40B4-BE49-F238E27FC236}">
                <a16:creationId xmlns:a16="http://schemas.microsoft.com/office/drawing/2014/main" id="{26EADE3E-5BFA-BA47-A521-A5E9EF2616EE}"/>
              </a:ext>
            </a:extLst>
          </p:cNvPr>
          <p:cNvSpPr txBox="1"/>
          <p:nvPr/>
        </p:nvSpPr>
        <p:spPr>
          <a:xfrm>
            <a:off x="1249879" y="4106032"/>
            <a:ext cx="9414163" cy="1292662"/>
          </a:xfrm>
          <a:prstGeom prst="rect">
            <a:avLst/>
          </a:prstGeom>
          <a:noFill/>
        </p:spPr>
        <p:txBody>
          <a:bodyPr wrap="square" rtlCol="0">
            <a:spAutoFit/>
          </a:bodyPr>
          <a:lstStyle/>
          <a:p>
            <a:r>
              <a:rPr lang="en-US" sz="2600" dirty="0"/>
              <a:t>Building a machine learning model to help bank workers to determine faster which client will be approved or disapproved for a loan.</a:t>
            </a:r>
          </a:p>
          <a:p>
            <a:endParaRPr lang="en-US" sz="2600" dirty="0"/>
          </a:p>
        </p:txBody>
      </p:sp>
    </p:spTree>
    <p:extLst>
      <p:ext uri="{BB962C8B-B14F-4D97-AF65-F5344CB8AC3E}">
        <p14:creationId xmlns:p14="http://schemas.microsoft.com/office/powerpoint/2010/main" val="1843595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FE10-F034-D146-8722-78C608FD6104}"/>
              </a:ext>
            </a:extLst>
          </p:cNvPr>
          <p:cNvSpPr>
            <a:spLocks noGrp="1"/>
          </p:cNvSpPr>
          <p:nvPr>
            <p:ph type="title"/>
          </p:nvPr>
        </p:nvSpPr>
        <p:spPr>
          <a:xfrm>
            <a:off x="1143001" y="206792"/>
            <a:ext cx="9905998" cy="719628"/>
          </a:xfrm>
        </p:spPr>
        <p:txBody>
          <a:bodyPr/>
          <a:lstStyle/>
          <a:p>
            <a:pPr algn="ctr"/>
            <a:r>
              <a:rPr lang="en-US" dirty="0"/>
              <a:t> Dataset information</a:t>
            </a:r>
          </a:p>
        </p:txBody>
      </p:sp>
      <p:sp>
        <p:nvSpPr>
          <p:cNvPr id="3" name="TextBox 2">
            <a:extLst>
              <a:ext uri="{FF2B5EF4-FFF2-40B4-BE49-F238E27FC236}">
                <a16:creationId xmlns:a16="http://schemas.microsoft.com/office/drawing/2014/main" id="{0D44F629-BE0C-0B47-95F6-D0AB2B3D6091}"/>
              </a:ext>
            </a:extLst>
          </p:cNvPr>
          <p:cNvSpPr txBox="1"/>
          <p:nvPr/>
        </p:nvSpPr>
        <p:spPr>
          <a:xfrm>
            <a:off x="1634784" y="6000499"/>
            <a:ext cx="2770310" cy="369332"/>
          </a:xfrm>
          <a:prstGeom prst="rect">
            <a:avLst/>
          </a:prstGeom>
          <a:noFill/>
        </p:spPr>
        <p:txBody>
          <a:bodyPr wrap="none" rtlCol="0">
            <a:spAutoFit/>
          </a:bodyPr>
          <a:lstStyle/>
          <a:p>
            <a:r>
              <a:rPr lang="en-US" dirty="0"/>
              <a:t>Source of Data: </a:t>
            </a:r>
            <a:r>
              <a:rPr lang="en-US" dirty="0" err="1"/>
              <a:t>Kaggle.com</a:t>
            </a:r>
            <a:endParaRPr lang="en-US" dirty="0"/>
          </a:p>
        </p:txBody>
      </p:sp>
      <p:sp>
        <p:nvSpPr>
          <p:cNvPr id="4" name="TextBox 3">
            <a:extLst>
              <a:ext uri="{FF2B5EF4-FFF2-40B4-BE49-F238E27FC236}">
                <a16:creationId xmlns:a16="http://schemas.microsoft.com/office/drawing/2014/main" id="{D864C177-A678-D345-8A34-4808D3314078}"/>
              </a:ext>
            </a:extLst>
          </p:cNvPr>
          <p:cNvSpPr txBox="1"/>
          <p:nvPr/>
        </p:nvSpPr>
        <p:spPr>
          <a:xfrm>
            <a:off x="1589288" y="1066799"/>
            <a:ext cx="5405277" cy="4832092"/>
          </a:xfrm>
          <a:prstGeom prst="rect">
            <a:avLst/>
          </a:prstGeom>
          <a:noFill/>
        </p:spPr>
        <p:txBody>
          <a:bodyPr wrap="square" rtlCol="0">
            <a:spAutoFit/>
          </a:bodyPr>
          <a:lstStyle/>
          <a:p>
            <a:r>
              <a:rPr lang="en-US" sz="2200" dirty="0"/>
              <a:t>Data has information about 5584 clients </a:t>
            </a:r>
          </a:p>
          <a:p>
            <a:r>
              <a:rPr lang="en-US" sz="2200" dirty="0"/>
              <a:t>13 columns:</a:t>
            </a:r>
          </a:p>
          <a:p>
            <a:pPr marL="285750" indent="-285750">
              <a:buFont typeface="Arial" panose="020B0604020202020204" pitchFamily="34" charset="0"/>
              <a:buChar char="•"/>
            </a:pPr>
            <a:r>
              <a:rPr lang="en-US" sz="2200" dirty="0"/>
              <a:t>Gender</a:t>
            </a:r>
          </a:p>
          <a:p>
            <a:pPr marL="285750" indent="-285750">
              <a:buFont typeface="Arial" panose="020B0604020202020204" pitchFamily="34" charset="0"/>
              <a:buChar char="•"/>
            </a:pPr>
            <a:r>
              <a:rPr lang="en-US" sz="2200" dirty="0"/>
              <a:t>Marriage status</a:t>
            </a:r>
          </a:p>
          <a:p>
            <a:pPr marL="285750" indent="-285750">
              <a:buFont typeface="Arial" panose="020B0604020202020204" pitchFamily="34" charset="0"/>
              <a:buChar char="•"/>
            </a:pPr>
            <a:r>
              <a:rPr lang="en-US" sz="2200" dirty="0"/>
              <a:t>Number of dependent/s</a:t>
            </a:r>
          </a:p>
          <a:p>
            <a:pPr marL="285750" indent="-285750">
              <a:buFont typeface="Arial" panose="020B0604020202020204" pitchFamily="34" charset="0"/>
              <a:buChar char="•"/>
            </a:pPr>
            <a:r>
              <a:rPr lang="en-US" sz="2200" dirty="0"/>
              <a:t>Education status</a:t>
            </a:r>
          </a:p>
          <a:p>
            <a:pPr marL="285750" indent="-285750">
              <a:buFont typeface="Arial" panose="020B0604020202020204" pitchFamily="34" charset="0"/>
              <a:buChar char="•"/>
            </a:pPr>
            <a:r>
              <a:rPr lang="en-US" sz="2200" dirty="0"/>
              <a:t>Employment status</a:t>
            </a:r>
          </a:p>
          <a:p>
            <a:pPr marL="285750" indent="-285750">
              <a:buFont typeface="Arial" panose="020B0604020202020204" pitchFamily="34" charset="0"/>
              <a:buChar char="•"/>
            </a:pPr>
            <a:r>
              <a:rPr lang="en-US" sz="2200" dirty="0"/>
              <a:t>Amount of applicant's income</a:t>
            </a:r>
          </a:p>
          <a:p>
            <a:pPr marL="285750" indent="-285750">
              <a:buFont typeface="Arial" panose="020B0604020202020204" pitchFamily="34" charset="0"/>
              <a:buChar char="•"/>
            </a:pPr>
            <a:r>
              <a:rPr lang="en-US" sz="2200" dirty="0"/>
              <a:t>Amount of co-applicant's income</a:t>
            </a:r>
          </a:p>
          <a:p>
            <a:pPr marL="285750" indent="-285750">
              <a:buFont typeface="Arial" panose="020B0604020202020204" pitchFamily="34" charset="0"/>
              <a:buChar char="•"/>
            </a:pPr>
            <a:r>
              <a:rPr lang="en-US" sz="2200" dirty="0"/>
              <a:t>Amount of loan requested</a:t>
            </a:r>
          </a:p>
          <a:p>
            <a:pPr marL="285750" indent="-285750">
              <a:buFont typeface="Arial" panose="020B0604020202020204" pitchFamily="34" charset="0"/>
              <a:buChar char="•"/>
            </a:pPr>
            <a:r>
              <a:rPr lang="en-US" sz="2200" dirty="0"/>
              <a:t>Term of loan in months</a:t>
            </a:r>
          </a:p>
          <a:p>
            <a:pPr marL="285750" indent="-285750">
              <a:buFont typeface="Arial" panose="020B0604020202020204" pitchFamily="34" charset="0"/>
              <a:buChar char="•"/>
            </a:pPr>
            <a:r>
              <a:rPr lang="en-US" sz="2200" dirty="0"/>
              <a:t>Applicant's credit history</a:t>
            </a:r>
          </a:p>
          <a:p>
            <a:pPr marL="285750" indent="-285750">
              <a:buFont typeface="Arial" panose="020B0604020202020204" pitchFamily="34" charset="0"/>
              <a:buChar char="•"/>
            </a:pPr>
            <a:r>
              <a:rPr lang="en-US" sz="2200" dirty="0"/>
              <a:t>Applicant's district of property owned</a:t>
            </a:r>
          </a:p>
          <a:p>
            <a:pPr marL="285750" indent="-285750">
              <a:buFont typeface="Arial" panose="020B0604020202020204" pitchFamily="34" charset="0"/>
              <a:buChar char="•"/>
            </a:pPr>
            <a:r>
              <a:rPr lang="en-US" sz="2200" dirty="0"/>
              <a:t>Loan approval status</a:t>
            </a:r>
            <a:endParaRPr lang="en-US" dirty="0"/>
          </a:p>
        </p:txBody>
      </p:sp>
    </p:spTree>
    <p:extLst>
      <p:ext uri="{BB962C8B-B14F-4D97-AF65-F5344CB8AC3E}">
        <p14:creationId xmlns:p14="http://schemas.microsoft.com/office/powerpoint/2010/main" val="2412969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A3B8-D8D5-A448-8AD6-05C223B826B0}"/>
              </a:ext>
            </a:extLst>
          </p:cNvPr>
          <p:cNvSpPr>
            <a:spLocks noGrp="1"/>
          </p:cNvSpPr>
          <p:nvPr>
            <p:ph type="title"/>
          </p:nvPr>
        </p:nvSpPr>
        <p:spPr>
          <a:xfrm>
            <a:off x="1143001" y="402121"/>
            <a:ext cx="9905998" cy="1048236"/>
          </a:xfrm>
        </p:spPr>
        <p:txBody>
          <a:bodyPr>
            <a:normAutofit fontScale="90000"/>
          </a:bodyPr>
          <a:lstStyle/>
          <a:p>
            <a:r>
              <a:rPr lang="en-US" dirty="0"/>
              <a:t>Credit history and number of clients by district</a:t>
            </a:r>
          </a:p>
        </p:txBody>
      </p:sp>
      <p:pic>
        <p:nvPicPr>
          <p:cNvPr id="5" name="Content Placeholder 4">
            <a:extLst>
              <a:ext uri="{FF2B5EF4-FFF2-40B4-BE49-F238E27FC236}">
                <a16:creationId xmlns:a16="http://schemas.microsoft.com/office/drawing/2014/main" id="{8C89FF97-74F3-DD46-A6CD-6B7F5DE4CE43}"/>
              </a:ext>
            </a:extLst>
          </p:cNvPr>
          <p:cNvPicPr>
            <a:picLocks noGrp="1" noChangeAspect="1"/>
          </p:cNvPicPr>
          <p:nvPr>
            <p:ph idx="1"/>
          </p:nvPr>
        </p:nvPicPr>
        <p:blipFill>
          <a:blip r:embed="rId2"/>
          <a:stretch>
            <a:fillRect/>
          </a:stretch>
        </p:blipFill>
        <p:spPr>
          <a:xfrm>
            <a:off x="831142" y="1450357"/>
            <a:ext cx="7477404" cy="4673378"/>
          </a:xfrm>
        </p:spPr>
      </p:pic>
      <p:sp>
        <p:nvSpPr>
          <p:cNvPr id="6" name="TextBox 5">
            <a:extLst>
              <a:ext uri="{FF2B5EF4-FFF2-40B4-BE49-F238E27FC236}">
                <a16:creationId xmlns:a16="http://schemas.microsoft.com/office/drawing/2014/main" id="{1C3116D6-30CF-4B45-9195-A6F1FA81F2B4}"/>
              </a:ext>
            </a:extLst>
          </p:cNvPr>
          <p:cNvSpPr txBox="1"/>
          <p:nvPr/>
        </p:nvSpPr>
        <p:spPr>
          <a:xfrm>
            <a:off x="8487508" y="1551008"/>
            <a:ext cx="3540369" cy="4493538"/>
          </a:xfrm>
          <a:prstGeom prst="rect">
            <a:avLst/>
          </a:prstGeom>
          <a:noFill/>
        </p:spPr>
        <p:txBody>
          <a:bodyPr wrap="square" rtlCol="0">
            <a:spAutoFit/>
          </a:bodyPr>
          <a:lstStyle/>
          <a:p>
            <a:r>
              <a:rPr lang="en-US" sz="2200" dirty="0"/>
              <a:t>Clients in </a:t>
            </a:r>
            <a:r>
              <a:rPr lang="en-US" sz="2200" b="1" u="sng" dirty="0"/>
              <a:t>OCR</a:t>
            </a:r>
            <a:r>
              <a:rPr lang="en-US" sz="2200" dirty="0"/>
              <a:t>:</a:t>
            </a:r>
          </a:p>
          <a:p>
            <a:r>
              <a:rPr lang="en-US" sz="2200" dirty="0"/>
              <a:t>Total: 2798 (50%)</a:t>
            </a:r>
          </a:p>
          <a:p>
            <a:r>
              <a:rPr lang="en-US" sz="2200" dirty="0"/>
              <a:t>Credit history: 1845 (66%)</a:t>
            </a:r>
          </a:p>
          <a:p>
            <a:r>
              <a:rPr lang="en-US" sz="2200" dirty="0"/>
              <a:t>No credit history: 953 (34%)</a:t>
            </a:r>
          </a:p>
          <a:p>
            <a:r>
              <a:rPr lang="en-US" sz="2200" b="1" u="sng" dirty="0"/>
              <a:t>RCR:</a:t>
            </a:r>
          </a:p>
          <a:p>
            <a:r>
              <a:rPr lang="en-US" sz="2200" dirty="0"/>
              <a:t>Total: 1397 (25%)</a:t>
            </a:r>
          </a:p>
          <a:p>
            <a:r>
              <a:rPr lang="en-US" sz="2200" dirty="0"/>
              <a:t>Credit history: 920 (67%)</a:t>
            </a:r>
          </a:p>
          <a:p>
            <a:r>
              <a:rPr lang="en-US" sz="2200" dirty="0"/>
              <a:t>No credit history: 461 (33%)</a:t>
            </a:r>
            <a:endParaRPr lang="en-US" sz="2200" b="1" dirty="0"/>
          </a:p>
          <a:p>
            <a:r>
              <a:rPr lang="en-US" sz="2200" b="1" dirty="0"/>
              <a:t>CCR:</a:t>
            </a:r>
          </a:p>
          <a:p>
            <a:r>
              <a:rPr lang="en-US" sz="2200" dirty="0"/>
              <a:t>Total: 1381 (25%)</a:t>
            </a:r>
          </a:p>
          <a:p>
            <a:r>
              <a:rPr lang="en-US" sz="2200" dirty="0"/>
              <a:t>Credit history: 937 (67%)</a:t>
            </a:r>
          </a:p>
          <a:p>
            <a:r>
              <a:rPr lang="en-US" sz="2200" dirty="0"/>
              <a:t>No credit history: 460 (33%)</a:t>
            </a:r>
          </a:p>
          <a:p>
            <a:endParaRPr lang="en-US" sz="2200" b="1" dirty="0"/>
          </a:p>
        </p:txBody>
      </p:sp>
    </p:spTree>
    <p:extLst>
      <p:ext uri="{BB962C8B-B14F-4D97-AF65-F5344CB8AC3E}">
        <p14:creationId xmlns:p14="http://schemas.microsoft.com/office/powerpoint/2010/main" val="27752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E4FB0-4C3B-A74C-8275-D6B50825E37D}"/>
              </a:ext>
            </a:extLst>
          </p:cNvPr>
          <p:cNvSpPr>
            <a:spLocks noGrp="1"/>
          </p:cNvSpPr>
          <p:nvPr>
            <p:ph type="title"/>
          </p:nvPr>
        </p:nvSpPr>
        <p:spPr>
          <a:xfrm>
            <a:off x="1141413" y="286008"/>
            <a:ext cx="9905998" cy="1067779"/>
          </a:xfrm>
        </p:spPr>
        <p:txBody>
          <a:bodyPr>
            <a:normAutofit fontScale="90000"/>
          </a:bodyPr>
          <a:lstStyle/>
          <a:p>
            <a:pPr algn="ctr"/>
            <a:r>
              <a:rPr lang="en-US" dirty="0"/>
              <a:t>Number of Disapproved ana Approved Loans by Gender</a:t>
            </a:r>
          </a:p>
        </p:txBody>
      </p:sp>
      <p:pic>
        <p:nvPicPr>
          <p:cNvPr id="5" name="Content Placeholder 4">
            <a:extLst>
              <a:ext uri="{FF2B5EF4-FFF2-40B4-BE49-F238E27FC236}">
                <a16:creationId xmlns:a16="http://schemas.microsoft.com/office/drawing/2014/main" id="{1CE8875F-17CD-FD43-838F-28D8B1F8D5D8}"/>
              </a:ext>
            </a:extLst>
          </p:cNvPr>
          <p:cNvPicPr>
            <a:picLocks noGrp="1" noChangeAspect="1"/>
          </p:cNvPicPr>
          <p:nvPr>
            <p:ph idx="1"/>
          </p:nvPr>
        </p:nvPicPr>
        <p:blipFill>
          <a:blip r:embed="rId2"/>
          <a:stretch>
            <a:fillRect/>
          </a:stretch>
        </p:blipFill>
        <p:spPr>
          <a:xfrm>
            <a:off x="868280" y="1550823"/>
            <a:ext cx="7438865" cy="4339338"/>
          </a:xfrm>
        </p:spPr>
      </p:pic>
      <p:sp>
        <p:nvSpPr>
          <p:cNvPr id="6" name="TextBox 5">
            <a:extLst>
              <a:ext uri="{FF2B5EF4-FFF2-40B4-BE49-F238E27FC236}">
                <a16:creationId xmlns:a16="http://schemas.microsoft.com/office/drawing/2014/main" id="{D8BC4D08-445A-CB48-A401-D6BC6C0F5C5D}"/>
              </a:ext>
            </a:extLst>
          </p:cNvPr>
          <p:cNvSpPr txBox="1"/>
          <p:nvPr/>
        </p:nvSpPr>
        <p:spPr>
          <a:xfrm>
            <a:off x="8538358" y="1550823"/>
            <a:ext cx="3289512"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70% of clients are male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67% of Loans get approved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Disapproved:</a:t>
            </a:r>
          </a:p>
          <a:p>
            <a:pPr marL="800100" lvl="1" indent="-342900">
              <a:buFont typeface="Wingdings" pitchFamily="2" charset="2"/>
              <a:buChar char="ü"/>
            </a:pPr>
            <a:r>
              <a:rPr lang="en-US" sz="2000" dirty="0"/>
              <a:t>Male – 70%</a:t>
            </a:r>
          </a:p>
          <a:p>
            <a:pPr marL="800100" lvl="1" indent="-342900">
              <a:buFont typeface="Wingdings" pitchFamily="2" charset="2"/>
              <a:buChar char="ü"/>
            </a:pPr>
            <a:r>
              <a:rPr lang="en-US" sz="2000" dirty="0"/>
              <a:t>Female – 30%</a:t>
            </a:r>
          </a:p>
          <a:p>
            <a:pPr marL="285750" indent="-285750">
              <a:buFont typeface="Arial" panose="020B0604020202020204" pitchFamily="34" charset="0"/>
              <a:buChar char="•"/>
            </a:pPr>
            <a:r>
              <a:rPr lang="en-US" sz="2000" dirty="0"/>
              <a:t>Approved:</a:t>
            </a:r>
          </a:p>
          <a:p>
            <a:pPr marL="800100" lvl="1" indent="-342900">
              <a:buFont typeface="Wingdings" pitchFamily="2" charset="2"/>
              <a:buChar char="ü"/>
            </a:pPr>
            <a:r>
              <a:rPr lang="en-US" sz="2000" dirty="0"/>
              <a:t>Male – 68%</a:t>
            </a:r>
          </a:p>
          <a:p>
            <a:pPr marL="800100" lvl="1" indent="-342900">
              <a:buFont typeface="Wingdings" pitchFamily="2" charset="2"/>
              <a:buChar char="ü"/>
            </a:pPr>
            <a:r>
              <a:rPr lang="en-US" sz="2000" dirty="0"/>
              <a:t>Female – 32%</a:t>
            </a:r>
          </a:p>
          <a:p>
            <a:endParaRPr lang="en-US" sz="2000" dirty="0"/>
          </a:p>
          <a:p>
            <a:endParaRPr lang="en-US" sz="2000" dirty="0"/>
          </a:p>
          <a:p>
            <a:endParaRPr lang="en-US" sz="2000" dirty="0"/>
          </a:p>
        </p:txBody>
      </p:sp>
    </p:spTree>
    <p:extLst>
      <p:ext uri="{BB962C8B-B14F-4D97-AF65-F5344CB8AC3E}">
        <p14:creationId xmlns:p14="http://schemas.microsoft.com/office/powerpoint/2010/main" val="38293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6E8E-F257-EA46-902B-DD0C896BF9E1}"/>
              </a:ext>
            </a:extLst>
          </p:cNvPr>
          <p:cNvSpPr>
            <a:spLocks noGrp="1"/>
          </p:cNvSpPr>
          <p:nvPr>
            <p:ph type="title"/>
          </p:nvPr>
        </p:nvSpPr>
        <p:spPr>
          <a:xfrm>
            <a:off x="766539" y="200194"/>
            <a:ext cx="10271908" cy="1003574"/>
          </a:xfrm>
        </p:spPr>
        <p:txBody>
          <a:bodyPr>
            <a:normAutofit fontScale="90000"/>
          </a:bodyPr>
          <a:lstStyle/>
          <a:p>
            <a:pPr algn="ctr"/>
            <a:r>
              <a:rPr lang="en-US" dirty="0"/>
              <a:t>Average Applicant and co-applicant income in different Districts</a:t>
            </a:r>
          </a:p>
        </p:txBody>
      </p:sp>
      <p:pic>
        <p:nvPicPr>
          <p:cNvPr id="7" name="Content Placeholder 6">
            <a:extLst>
              <a:ext uri="{FF2B5EF4-FFF2-40B4-BE49-F238E27FC236}">
                <a16:creationId xmlns:a16="http://schemas.microsoft.com/office/drawing/2014/main" id="{662EEBCF-EAB7-894B-9C73-53EC9D5FB39F}"/>
              </a:ext>
            </a:extLst>
          </p:cNvPr>
          <p:cNvPicPr>
            <a:picLocks noGrp="1" noChangeAspect="1"/>
          </p:cNvPicPr>
          <p:nvPr>
            <p:ph idx="1"/>
          </p:nvPr>
        </p:nvPicPr>
        <p:blipFill>
          <a:blip r:embed="rId2"/>
          <a:stretch>
            <a:fillRect/>
          </a:stretch>
        </p:blipFill>
        <p:spPr>
          <a:xfrm>
            <a:off x="766539" y="1417653"/>
            <a:ext cx="10823778" cy="4638763"/>
          </a:xfrm>
        </p:spPr>
      </p:pic>
    </p:spTree>
    <p:extLst>
      <p:ext uri="{BB962C8B-B14F-4D97-AF65-F5344CB8AC3E}">
        <p14:creationId xmlns:p14="http://schemas.microsoft.com/office/powerpoint/2010/main" val="3433717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28BD0-D0BE-E94B-B142-9DB65BDAD9BE}"/>
              </a:ext>
            </a:extLst>
          </p:cNvPr>
          <p:cNvSpPr>
            <a:spLocks noGrp="1"/>
          </p:cNvSpPr>
          <p:nvPr>
            <p:ph type="title"/>
          </p:nvPr>
        </p:nvSpPr>
        <p:spPr>
          <a:xfrm>
            <a:off x="961901" y="618518"/>
            <a:ext cx="10474037" cy="1257783"/>
          </a:xfrm>
        </p:spPr>
        <p:txBody>
          <a:bodyPr/>
          <a:lstStyle/>
          <a:p>
            <a:r>
              <a:rPr lang="en-US" dirty="0"/>
              <a:t>MACHINE Learning Models used for predictions</a:t>
            </a:r>
          </a:p>
        </p:txBody>
      </p:sp>
      <p:sp>
        <p:nvSpPr>
          <p:cNvPr id="3" name="Content Placeholder 2">
            <a:extLst>
              <a:ext uri="{FF2B5EF4-FFF2-40B4-BE49-F238E27FC236}">
                <a16:creationId xmlns:a16="http://schemas.microsoft.com/office/drawing/2014/main" id="{EFECE9BD-C18E-204A-BDC9-10751889FC75}"/>
              </a:ext>
            </a:extLst>
          </p:cNvPr>
          <p:cNvSpPr>
            <a:spLocks noGrp="1"/>
          </p:cNvSpPr>
          <p:nvPr>
            <p:ph idx="1"/>
          </p:nvPr>
        </p:nvSpPr>
        <p:spPr>
          <a:xfrm>
            <a:off x="1143000" y="2023856"/>
            <a:ext cx="9905999" cy="3541714"/>
          </a:xfrm>
        </p:spPr>
        <p:txBody>
          <a:bodyPr/>
          <a:lstStyle/>
          <a:p>
            <a:r>
              <a:rPr lang="en-US" dirty="0"/>
              <a:t>KNN, Random Forest, LGBM Classifier, SMOTE with Logistic Regression, SMOTE with Random Forest</a:t>
            </a:r>
          </a:p>
          <a:p>
            <a:r>
              <a:rPr lang="en-US" b="1" dirty="0"/>
              <a:t>FINAL MODEL  </a:t>
            </a:r>
            <a:r>
              <a:rPr lang="en-US" dirty="0"/>
              <a:t>- Random Forest.</a:t>
            </a:r>
          </a:p>
          <a:p>
            <a:pPr marL="0" indent="0">
              <a:buNone/>
            </a:pPr>
            <a:r>
              <a:rPr lang="en-US" dirty="0"/>
              <a:t>Predicted 28% of Loans that will be Disapproved</a:t>
            </a:r>
          </a:p>
          <a:p>
            <a:pPr marL="0" indent="0">
              <a:buNone/>
            </a:pPr>
            <a:r>
              <a:rPr lang="en-US" dirty="0"/>
              <a:t>73 % of Loans that will be Approved</a:t>
            </a:r>
          </a:p>
          <a:p>
            <a:pPr marL="0" indent="0">
              <a:buNone/>
            </a:pPr>
            <a:r>
              <a:rPr lang="en-US" dirty="0"/>
              <a:t>Overall predicted correctly 58% of Data</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66721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FB58F-8148-8548-A024-E634BC22A309}"/>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46531F18-2062-B348-9B54-ECCF8CDA3267}"/>
              </a:ext>
            </a:extLst>
          </p:cNvPr>
          <p:cNvSpPr>
            <a:spLocks noGrp="1"/>
          </p:cNvSpPr>
          <p:nvPr>
            <p:ph idx="1"/>
          </p:nvPr>
        </p:nvSpPr>
        <p:spPr>
          <a:xfrm>
            <a:off x="1141412" y="2249486"/>
            <a:ext cx="10231438" cy="3842703"/>
          </a:xfrm>
        </p:spPr>
        <p:txBody>
          <a:bodyPr>
            <a:normAutofit/>
          </a:bodyPr>
          <a:lstStyle/>
          <a:p>
            <a:pPr marL="0" indent="0">
              <a:buNone/>
            </a:pPr>
            <a:r>
              <a:rPr lang="en-US" dirty="0"/>
              <a:t>Model needs improvements before implementation: </a:t>
            </a:r>
          </a:p>
          <a:p>
            <a:r>
              <a:rPr lang="en-US" dirty="0"/>
              <a:t>Re-consider the application process in order to eliminate the lack of critical data required for adjudication by making certain fields as mandatory</a:t>
            </a:r>
          </a:p>
          <a:p>
            <a:r>
              <a:rPr lang="en-US" dirty="0"/>
              <a:t>Extend the application to include additional information about:</a:t>
            </a:r>
          </a:p>
          <a:p>
            <a:pPr lvl="1"/>
            <a:r>
              <a:rPr lang="en-US" dirty="0"/>
              <a:t>purpose of the loan</a:t>
            </a:r>
          </a:p>
          <a:p>
            <a:pPr lvl="1"/>
            <a:r>
              <a:rPr lang="en-US" dirty="0"/>
              <a:t>debt-to-income ratio</a:t>
            </a:r>
          </a:p>
          <a:p>
            <a:pPr lvl="1"/>
            <a:endParaRPr lang="en-US" dirty="0"/>
          </a:p>
          <a:p>
            <a:pPr lvl="1"/>
            <a:endParaRPr lang="en-US" dirty="0"/>
          </a:p>
          <a:p>
            <a:pPr marL="0" indent="0">
              <a:buNone/>
            </a:pPr>
            <a:endParaRPr lang="en-US" dirty="0"/>
          </a:p>
        </p:txBody>
      </p:sp>
      <p:sp>
        <p:nvSpPr>
          <p:cNvPr id="5" name="TextBox 4">
            <a:extLst>
              <a:ext uri="{FF2B5EF4-FFF2-40B4-BE49-F238E27FC236}">
                <a16:creationId xmlns:a16="http://schemas.microsoft.com/office/drawing/2014/main" id="{BC6117BD-7A71-6E41-B714-BDCE759C2E91}"/>
              </a:ext>
            </a:extLst>
          </p:cNvPr>
          <p:cNvSpPr txBox="1"/>
          <p:nvPr/>
        </p:nvSpPr>
        <p:spPr>
          <a:xfrm>
            <a:off x="3040083" y="3247303"/>
            <a:ext cx="6103916" cy="369332"/>
          </a:xfrm>
          <a:prstGeom prst="rect">
            <a:avLst/>
          </a:prstGeom>
          <a:noFill/>
        </p:spPr>
        <p:txBody>
          <a:bodyPr wrap="square">
            <a:spAutoFit/>
          </a:bodyPr>
          <a:lstStyle/>
          <a:p>
            <a:pPr lvl="1"/>
            <a:endParaRPr lang="en-US" dirty="0"/>
          </a:p>
        </p:txBody>
      </p:sp>
    </p:spTree>
    <p:extLst>
      <p:ext uri="{BB962C8B-B14F-4D97-AF65-F5344CB8AC3E}">
        <p14:creationId xmlns:p14="http://schemas.microsoft.com/office/powerpoint/2010/main" val="101613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4401-383E-FE48-9CA9-8CEDAF52B63E}"/>
              </a:ext>
            </a:extLst>
          </p:cNvPr>
          <p:cNvSpPr>
            <a:spLocks noGrp="1"/>
          </p:cNvSpPr>
          <p:nvPr>
            <p:ph type="title"/>
          </p:nvPr>
        </p:nvSpPr>
        <p:spPr>
          <a:xfrm>
            <a:off x="834391" y="2689715"/>
            <a:ext cx="9905998" cy="1478570"/>
          </a:xfrm>
        </p:spPr>
        <p:txBody>
          <a:bodyPr/>
          <a:lstStyle/>
          <a:p>
            <a:pPr algn="ctr"/>
            <a:r>
              <a:rPr lang="en-US" dirty="0"/>
              <a:t>Thank you</a:t>
            </a:r>
          </a:p>
        </p:txBody>
      </p:sp>
    </p:spTree>
    <p:extLst>
      <p:ext uri="{BB962C8B-B14F-4D97-AF65-F5344CB8AC3E}">
        <p14:creationId xmlns:p14="http://schemas.microsoft.com/office/powerpoint/2010/main" val="2607033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{28728988-28C0-8A4A-8017-CD6AA32A6EDF}tf10001122</Template>
  <TotalTime>7245</TotalTime>
  <Words>367</Words>
  <Application>Microsoft Macintosh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Tw Cen MT</vt:lpstr>
      <vt:lpstr>Wingdings</vt:lpstr>
      <vt:lpstr>Circuit</vt:lpstr>
      <vt:lpstr>Loan Prediction</vt:lpstr>
      <vt:lpstr>THE Problem:</vt:lpstr>
      <vt:lpstr> Dataset information</vt:lpstr>
      <vt:lpstr>Credit history and number of clients by district</vt:lpstr>
      <vt:lpstr>Number of Disapproved ana Approved Loans by Gender</vt:lpstr>
      <vt:lpstr>Average Applicant and co-applicant income in different Districts</vt:lpstr>
      <vt:lpstr>MACHINE Learning Models used for predictions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dc:title>
  <dc:creator>Oleksandr M Gandzyuk</dc:creator>
  <cp:lastModifiedBy>Oleksandr M Gandzyuk</cp:lastModifiedBy>
  <cp:revision>5</cp:revision>
  <dcterms:created xsi:type="dcterms:W3CDTF">2022-04-03T15:04:09Z</dcterms:created>
  <dcterms:modified xsi:type="dcterms:W3CDTF">2022-04-14T16:29:50Z</dcterms:modified>
</cp:coreProperties>
</file>