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47"/>
    <p:restoredTop sz="95884"/>
  </p:normalViewPr>
  <p:slideViewPr>
    <p:cSldViewPr snapToGrid="0" snapToObjects="1">
      <p:cViewPr varScale="1">
        <p:scale>
          <a:sx n="109" d="100"/>
          <a:sy n="109" d="100"/>
        </p:scale>
        <p:origin x="200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85948E5-B690-4847-83B9-BA9B9A1CA96D}" type="datetimeFigureOut">
              <a:rPr lang="en-US" smtClean="0"/>
              <a:t>4/7/22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57FECEBC-6385-9F41-BDD6-B3FF3B327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500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948E5-B690-4847-83B9-BA9B9A1CA96D}" type="datetimeFigureOut">
              <a:rPr lang="en-US" smtClean="0"/>
              <a:t>4/7/22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ECEBC-6385-9F41-BDD6-B3FF3B327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315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948E5-B690-4847-83B9-BA9B9A1CA96D}" type="datetimeFigureOut">
              <a:rPr lang="en-US" smtClean="0"/>
              <a:t>4/7/22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ECEBC-6385-9F41-BDD6-B3FF3B327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5754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948E5-B690-4847-83B9-BA9B9A1CA96D}" type="datetimeFigureOut">
              <a:rPr lang="en-US" smtClean="0"/>
              <a:t>4/7/22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ECEBC-6385-9F41-BDD6-B3FF3B327460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57781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948E5-B690-4847-83B9-BA9B9A1CA96D}" type="datetimeFigureOut">
              <a:rPr lang="en-US" smtClean="0"/>
              <a:t>4/7/22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ECEBC-6385-9F41-BDD6-B3FF3B327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5272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948E5-B690-4847-83B9-BA9B9A1CA96D}" type="datetimeFigureOut">
              <a:rPr lang="en-US" smtClean="0"/>
              <a:t>4/7/22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ECEBC-6385-9F41-BDD6-B3FF3B327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6528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948E5-B690-4847-83B9-BA9B9A1CA96D}" type="datetimeFigureOut">
              <a:rPr lang="en-US" smtClean="0"/>
              <a:t>4/7/22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ECEBC-6385-9F41-BDD6-B3FF3B327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0038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948E5-B690-4847-83B9-BA9B9A1CA96D}" type="datetimeFigureOut">
              <a:rPr lang="en-US" smtClean="0"/>
              <a:t>4/7/22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ECEBC-6385-9F41-BDD6-B3FF3B327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2071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948E5-B690-4847-83B9-BA9B9A1CA96D}" type="datetimeFigureOut">
              <a:rPr lang="en-US" smtClean="0"/>
              <a:t>4/7/22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ECEBC-6385-9F41-BDD6-B3FF3B327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98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948E5-B690-4847-83B9-BA9B9A1CA96D}" type="datetimeFigureOut">
              <a:rPr lang="en-US" smtClean="0"/>
              <a:t>4/7/22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ECEBC-6385-9F41-BDD6-B3FF3B327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985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948E5-B690-4847-83B9-BA9B9A1CA96D}" type="datetimeFigureOut">
              <a:rPr lang="en-US" smtClean="0"/>
              <a:t>4/7/22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ECEBC-6385-9F41-BDD6-B3FF3B327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959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948E5-B690-4847-83B9-BA9B9A1CA96D}" type="datetimeFigureOut">
              <a:rPr lang="en-US" smtClean="0"/>
              <a:t>4/7/22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ECEBC-6385-9F41-BDD6-B3FF3B327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529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948E5-B690-4847-83B9-BA9B9A1CA96D}" type="datetimeFigureOut">
              <a:rPr lang="en-US" smtClean="0"/>
              <a:t>4/7/22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ECEBC-6385-9F41-BDD6-B3FF3B327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384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948E5-B690-4847-83B9-BA9B9A1CA96D}" type="datetimeFigureOut">
              <a:rPr lang="en-US" smtClean="0"/>
              <a:t>4/7/22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ECEBC-6385-9F41-BDD6-B3FF3B327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181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948E5-B690-4847-83B9-BA9B9A1CA96D}" type="datetimeFigureOut">
              <a:rPr lang="en-US" smtClean="0"/>
              <a:t>4/7/22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ECEBC-6385-9F41-BDD6-B3FF3B327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66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948E5-B690-4847-83B9-BA9B9A1CA96D}" type="datetimeFigureOut">
              <a:rPr lang="en-US" smtClean="0"/>
              <a:t>4/7/22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ECEBC-6385-9F41-BDD6-B3FF3B327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814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948E5-B690-4847-83B9-BA9B9A1CA96D}" type="datetimeFigureOut">
              <a:rPr lang="en-US" smtClean="0"/>
              <a:t>4/7/22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ECEBC-6385-9F41-BDD6-B3FF3B327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257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5948E5-B690-4847-83B9-BA9B9A1CA96D}" type="datetimeFigureOut">
              <a:rPr lang="en-US" smtClean="0"/>
              <a:t>4/7/22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FECEBC-6385-9F41-BDD6-B3FF3B327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6019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DF41A-1348-7649-B213-65909A919D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/>
              <a:t>Loan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C6206F-E0B1-0141-BBE2-F0D6CD74FB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4337823"/>
            <a:ext cx="8791575" cy="1397813"/>
          </a:xfrm>
        </p:spPr>
        <p:txBody>
          <a:bodyPr>
            <a:normAutofit lnSpcReduction="10000"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April, 2022</a:t>
            </a: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Oleksandra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Aliyeva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5703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D4401-383E-FE48-9CA9-8CEDAF52B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391" y="2689715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607033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C9B63-8E62-7A48-905A-DD1F50D67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2810482"/>
          </a:xfrm>
        </p:spPr>
        <p:txBody>
          <a:bodyPr>
            <a:normAutofit/>
          </a:bodyPr>
          <a:lstStyle/>
          <a:p>
            <a:r>
              <a:rPr lang="en-US" b="1" dirty="0"/>
              <a:t>Objective of the Project:</a:t>
            </a:r>
            <a:br>
              <a:rPr lang="en-US" b="1" dirty="0"/>
            </a:br>
            <a:br>
              <a:rPr lang="en-US" dirty="0"/>
            </a:br>
            <a:r>
              <a:rPr lang="en-US" dirty="0"/>
              <a:t>	IDENTIFY the MOST EFFICIENT classification model that can predict loan approval or disapproval. </a:t>
            </a:r>
          </a:p>
        </p:txBody>
      </p:sp>
    </p:spTree>
    <p:extLst>
      <p:ext uri="{BB962C8B-B14F-4D97-AF65-F5344CB8AC3E}">
        <p14:creationId xmlns:p14="http://schemas.microsoft.com/office/powerpoint/2010/main" val="1843595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5FE10-F034-D146-8722-78C608FD6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47171"/>
            <a:ext cx="9905998" cy="719628"/>
          </a:xfrm>
        </p:spPr>
        <p:txBody>
          <a:bodyPr/>
          <a:lstStyle/>
          <a:p>
            <a:pPr algn="ctr"/>
            <a:r>
              <a:rPr lang="en-US" dirty="0"/>
              <a:t> Table of content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2712E2E-97E6-3842-AEF3-8421E7E8B4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2830737"/>
              </p:ext>
            </p:extLst>
          </p:nvPr>
        </p:nvGraphicFramePr>
        <p:xfrm>
          <a:off x="2769835" y="1066799"/>
          <a:ext cx="7401455" cy="536363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991557">
                  <a:extLst>
                    <a:ext uri="{9D8B030D-6E8A-4147-A177-3AD203B41FA5}">
                      <a16:colId xmlns:a16="http://schemas.microsoft.com/office/drawing/2014/main" val="1909620334"/>
                    </a:ext>
                  </a:extLst>
                </a:gridCol>
                <a:gridCol w="4409898">
                  <a:extLst>
                    <a:ext uri="{9D8B030D-6E8A-4147-A177-3AD203B41FA5}">
                      <a16:colId xmlns:a16="http://schemas.microsoft.com/office/drawing/2014/main" val="2481701937"/>
                    </a:ext>
                  </a:extLst>
                </a:gridCol>
              </a:tblGrid>
              <a:tr h="38311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7047344"/>
                  </a:ext>
                </a:extLst>
              </a:tr>
              <a:tr h="3831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Loan_ID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Unique loan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0207736"/>
                  </a:ext>
                </a:extLst>
              </a:tr>
              <a:tr h="3831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Gender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Male/Female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6454912"/>
                  </a:ext>
                </a:extLst>
              </a:tr>
              <a:tr h="3831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Married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Marriage status (TRUE/FALSE)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723252"/>
                  </a:ext>
                </a:extLst>
              </a:tr>
              <a:tr h="3831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Dependent_No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Number of dependent/s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377085"/>
                  </a:ext>
                </a:extLst>
              </a:tr>
              <a:tr h="3831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Education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Education status (Graduate/Not Graduate)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1815127"/>
                  </a:ext>
                </a:extLst>
              </a:tr>
              <a:tr h="3831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Self_Employed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Employment status (TRUE/FALSE)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9255351"/>
                  </a:ext>
                </a:extLst>
              </a:tr>
              <a:tr h="3831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Applicant_Income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Amount of applicant's income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957900"/>
                  </a:ext>
                </a:extLst>
              </a:tr>
              <a:tr h="3831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CoApplicant_Income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Amount of co-applicant's income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4431295"/>
                  </a:ext>
                </a:extLst>
              </a:tr>
              <a:tr h="3831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Loan_Amount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Amount of loan requested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700431"/>
                  </a:ext>
                </a:extLst>
              </a:tr>
              <a:tr h="3831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LoanAmountTerm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Term of loan in months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512566"/>
                  </a:ext>
                </a:extLst>
              </a:tr>
              <a:tr h="3831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Credit_History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Applicant's credit history (0 for no /1 for yes)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7054343"/>
                  </a:ext>
                </a:extLst>
              </a:tr>
              <a:tr h="3831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Property_District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Applicant's district of property owned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8872514"/>
                  </a:ext>
                </a:extLst>
              </a:tr>
              <a:tr h="3831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Loan_Status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Loan approval status (0 for no /1 for yes)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19757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2969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3CF02-E731-A443-9148-B498F708D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939349"/>
          </a:xfrm>
        </p:spPr>
        <p:txBody>
          <a:bodyPr/>
          <a:lstStyle/>
          <a:p>
            <a:pPr algn="ctr"/>
            <a:r>
              <a:rPr lang="en-US" dirty="0"/>
              <a:t>Information about clients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1127C-C931-A24A-935A-CFC8430742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51665" y="1713054"/>
            <a:ext cx="3269367" cy="3806356"/>
          </a:xfrm>
        </p:spPr>
        <p:txBody>
          <a:bodyPr>
            <a:normAutofit fontScale="85000" lnSpcReduction="10000"/>
          </a:bodyPr>
          <a:lstStyle/>
          <a:p>
            <a:pPr marL="285750" indent="-285750"/>
            <a:r>
              <a:rPr lang="en-US" dirty="0"/>
              <a:t>70% of clients are male</a:t>
            </a:r>
          </a:p>
          <a:p>
            <a:pPr marL="285750" indent="-285750"/>
            <a:r>
              <a:rPr lang="en-US" dirty="0"/>
              <a:t>Clients split almost evenly between two main categories in Marital Status</a:t>
            </a:r>
          </a:p>
          <a:p>
            <a:pPr marL="285750" indent="-285750"/>
            <a:r>
              <a:rPr lang="en-US" dirty="0"/>
              <a:t>38,3% of clients have Graduate level of education</a:t>
            </a:r>
          </a:p>
          <a:p>
            <a:pPr marL="285750" indent="-285750"/>
            <a:r>
              <a:rPr lang="en-US" dirty="0"/>
              <a:t>65% of clients are Self Employed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E48D33-A5F7-DF48-B164-28A36DCA2D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496" y="857099"/>
            <a:ext cx="6996852" cy="5830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420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5A3B8-D8D5-A448-8AD6-05C223B82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402121"/>
            <a:ext cx="9905998" cy="1048236"/>
          </a:xfrm>
        </p:spPr>
        <p:txBody>
          <a:bodyPr>
            <a:normAutofit fontScale="90000"/>
          </a:bodyPr>
          <a:lstStyle/>
          <a:p>
            <a:r>
              <a:rPr lang="en-US" dirty="0"/>
              <a:t>Credit history and number of clients by district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C89FF97-74F3-DD46-A6CD-6B7F5DE4CE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1142" y="1450357"/>
            <a:ext cx="7477404" cy="467337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C3116D6-30CF-4B45-9195-A6F1FA81F2B4}"/>
              </a:ext>
            </a:extLst>
          </p:cNvPr>
          <p:cNvSpPr txBox="1"/>
          <p:nvPr/>
        </p:nvSpPr>
        <p:spPr>
          <a:xfrm>
            <a:off x="8487508" y="1551008"/>
            <a:ext cx="3540369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Clients in </a:t>
            </a:r>
            <a:r>
              <a:rPr lang="en-US" sz="2200" b="1" u="sng" dirty="0"/>
              <a:t>OCR</a:t>
            </a:r>
            <a:r>
              <a:rPr lang="en-US" sz="2200" dirty="0"/>
              <a:t>:</a:t>
            </a:r>
          </a:p>
          <a:p>
            <a:r>
              <a:rPr lang="en-US" sz="2200" dirty="0"/>
              <a:t>Total: 2798 (50%)</a:t>
            </a:r>
          </a:p>
          <a:p>
            <a:r>
              <a:rPr lang="en-US" sz="2200" dirty="0"/>
              <a:t>Credit history: 1845 (66%)</a:t>
            </a:r>
          </a:p>
          <a:p>
            <a:r>
              <a:rPr lang="en-US" sz="2200" dirty="0"/>
              <a:t>No credit history: 953 (34%)</a:t>
            </a:r>
          </a:p>
          <a:p>
            <a:r>
              <a:rPr lang="en-US" sz="2200" b="1" u="sng" dirty="0"/>
              <a:t>RCR:</a:t>
            </a:r>
          </a:p>
          <a:p>
            <a:r>
              <a:rPr lang="en-US" sz="2200" dirty="0"/>
              <a:t>Total: 1397 (25%)</a:t>
            </a:r>
          </a:p>
          <a:p>
            <a:r>
              <a:rPr lang="en-US" sz="2200" dirty="0"/>
              <a:t>Credit history: 920 (67%)</a:t>
            </a:r>
          </a:p>
          <a:p>
            <a:r>
              <a:rPr lang="en-US" sz="2200" dirty="0"/>
              <a:t>No credit history: 461 (33%)</a:t>
            </a:r>
            <a:endParaRPr lang="en-US" sz="2200" b="1" dirty="0"/>
          </a:p>
          <a:p>
            <a:r>
              <a:rPr lang="en-US" sz="2200" b="1" dirty="0"/>
              <a:t>CCR:</a:t>
            </a:r>
          </a:p>
          <a:p>
            <a:r>
              <a:rPr lang="en-US" sz="2200" dirty="0"/>
              <a:t>Total: 1381 (25%)</a:t>
            </a:r>
          </a:p>
          <a:p>
            <a:r>
              <a:rPr lang="en-US" sz="2200" dirty="0"/>
              <a:t>Credit history: 937 (67%)</a:t>
            </a:r>
          </a:p>
          <a:p>
            <a:r>
              <a:rPr lang="en-US" sz="2200" dirty="0"/>
              <a:t>No credit history: 460 (33%)</a:t>
            </a:r>
          </a:p>
          <a:p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277524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A6E8E-F257-EA46-902B-DD0C896BF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539" y="200194"/>
            <a:ext cx="10271908" cy="100357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Average Applicant and co-applicant income in different Districts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6D336C-F9FC-9248-8C31-C84C4BBF43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9752" y="1766852"/>
            <a:ext cx="10565482" cy="4528064"/>
          </a:xfrm>
        </p:spPr>
      </p:pic>
    </p:spTree>
    <p:extLst>
      <p:ext uri="{BB962C8B-B14F-4D97-AF65-F5344CB8AC3E}">
        <p14:creationId xmlns:p14="http://schemas.microsoft.com/office/powerpoint/2010/main" val="3433717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28BD0-D0BE-E94B-B142-9DB65BDAD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used for predictions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CE9BD-C18E-204A-BDC9-10751889F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KNN</a:t>
            </a:r>
          </a:p>
          <a:p>
            <a:r>
              <a:rPr lang="en-US" dirty="0"/>
              <a:t>Random Forest</a:t>
            </a:r>
          </a:p>
          <a:p>
            <a:r>
              <a:rPr lang="en-US" dirty="0"/>
              <a:t>LGBM Classifier</a:t>
            </a:r>
          </a:p>
          <a:p>
            <a:r>
              <a:rPr lang="en-US" dirty="0"/>
              <a:t>SMOTE with Logistic Regression</a:t>
            </a:r>
          </a:p>
          <a:p>
            <a:r>
              <a:rPr lang="en-US" dirty="0"/>
              <a:t>SMOTE with Random Forest</a:t>
            </a:r>
          </a:p>
        </p:txBody>
      </p:sp>
    </p:spTree>
    <p:extLst>
      <p:ext uri="{BB962C8B-B14F-4D97-AF65-F5344CB8AC3E}">
        <p14:creationId xmlns:p14="http://schemas.microsoft.com/office/powerpoint/2010/main" val="667218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037A9-0C8C-9040-AC10-D4DF2393C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7143" y="104168"/>
            <a:ext cx="9905998" cy="1478570"/>
          </a:xfrm>
        </p:spPr>
        <p:txBody>
          <a:bodyPr/>
          <a:lstStyle/>
          <a:p>
            <a:r>
              <a:rPr lang="en-US" dirty="0"/>
              <a:t>Evaluation Of Models for Test Data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D27F924-E243-EB46-A65C-648DB38E2C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2658033"/>
              </p:ext>
            </p:extLst>
          </p:nvPr>
        </p:nvGraphicFramePr>
        <p:xfrm>
          <a:off x="762317" y="1534161"/>
          <a:ext cx="10664190" cy="307435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895283">
                  <a:extLst>
                    <a:ext uri="{9D8B030D-6E8A-4147-A177-3AD203B41FA5}">
                      <a16:colId xmlns:a16="http://schemas.microsoft.com/office/drawing/2014/main" val="1006674239"/>
                    </a:ext>
                  </a:extLst>
                </a:gridCol>
                <a:gridCol w="1370393">
                  <a:extLst>
                    <a:ext uri="{9D8B030D-6E8A-4147-A177-3AD203B41FA5}">
                      <a16:colId xmlns:a16="http://schemas.microsoft.com/office/drawing/2014/main" val="760837440"/>
                    </a:ext>
                  </a:extLst>
                </a:gridCol>
                <a:gridCol w="1066419">
                  <a:extLst>
                    <a:ext uri="{9D8B030D-6E8A-4147-A177-3AD203B41FA5}">
                      <a16:colId xmlns:a16="http://schemas.microsoft.com/office/drawing/2014/main" val="392937024"/>
                    </a:ext>
                  </a:extLst>
                </a:gridCol>
                <a:gridCol w="1066419">
                  <a:extLst>
                    <a:ext uri="{9D8B030D-6E8A-4147-A177-3AD203B41FA5}">
                      <a16:colId xmlns:a16="http://schemas.microsoft.com/office/drawing/2014/main" val="2430030395"/>
                    </a:ext>
                  </a:extLst>
                </a:gridCol>
                <a:gridCol w="1066419">
                  <a:extLst>
                    <a:ext uri="{9D8B030D-6E8A-4147-A177-3AD203B41FA5}">
                      <a16:colId xmlns:a16="http://schemas.microsoft.com/office/drawing/2014/main" val="3505312231"/>
                    </a:ext>
                  </a:extLst>
                </a:gridCol>
                <a:gridCol w="1066419">
                  <a:extLst>
                    <a:ext uri="{9D8B030D-6E8A-4147-A177-3AD203B41FA5}">
                      <a16:colId xmlns:a16="http://schemas.microsoft.com/office/drawing/2014/main" val="3632655818"/>
                    </a:ext>
                  </a:extLst>
                </a:gridCol>
                <a:gridCol w="1066419">
                  <a:extLst>
                    <a:ext uri="{9D8B030D-6E8A-4147-A177-3AD203B41FA5}">
                      <a16:colId xmlns:a16="http://schemas.microsoft.com/office/drawing/2014/main" val="3114141009"/>
                    </a:ext>
                  </a:extLst>
                </a:gridCol>
                <a:gridCol w="1066419">
                  <a:extLst>
                    <a:ext uri="{9D8B030D-6E8A-4147-A177-3AD203B41FA5}">
                      <a16:colId xmlns:a16="http://schemas.microsoft.com/office/drawing/2014/main" val="1438596018"/>
                    </a:ext>
                  </a:extLst>
                </a:gridCol>
              </a:tblGrid>
              <a:tr h="475456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Precision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Recall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7871933"/>
                  </a:ext>
                </a:extLst>
              </a:tr>
              <a:tr h="47545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Class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Class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Class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Class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Class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Class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285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KNN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0.67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0.78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91642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0.34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0.28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0.73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0.31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78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LGBM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581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SMOTE with 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5315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SMOTE with 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0.61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0.33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0.67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0.18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0.82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0.23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0.74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68803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76DACD6-1F65-864A-A5B2-F6482A814763}"/>
              </a:ext>
            </a:extLst>
          </p:cNvPr>
          <p:cNvSpPr txBox="1"/>
          <p:nvPr/>
        </p:nvSpPr>
        <p:spPr>
          <a:xfrm>
            <a:off x="762317" y="4789170"/>
            <a:ext cx="37132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Class 0 – Loan will be disapproved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Class 1 – Loan will be approved </a:t>
            </a:r>
          </a:p>
        </p:txBody>
      </p:sp>
    </p:spTree>
    <p:extLst>
      <p:ext uri="{BB962C8B-B14F-4D97-AF65-F5344CB8AC3E}">
        <p14:creationId xmlns:p14="http://schemas.microsoft.com/office/powerpoint/2010/main" val="3557704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FB58F-8148-8548-A024-E634BC22A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31F18-2062-B348-9B54-ECCF8CDA3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10231438" cy="3842703"/>
          </a:xfrm>
        </p:spPr>
        <p:txBody>
          <a:bodyPr>
            <a:normAutofit/>
          </a:bodyPr>
          <a:lstStyle/>
          <a:p>
            <a:r>
              <a:rPr lang="en-US" dirty="0"/>
              <a:t>Re-consider the application process in order to eliminate the lack of critical data required for adjudication by making certain fields as mandatory</a:t>
            </a:r>
          </a:p>
          <a:p>
            <a:r>
              <a:rPr lang="en-US" dirty="0"/>
              <a:t>Extend the application to include additional information about:</a:t>
            </a:r>
          </a:p>
          <a:p>
            <a:pPr lvl="1"/>
            <a:r>
              <a:rPr lang="en-US" dirty="0"/>
              <a:t>purpose of the loan</a:t>
            </a:r>
          </a:p>
          <a:p>
            <a:pPr lvl="1"/>
            <a:r>
              <a:rPr lang="en-US" dirty="0"/>
              <a:t>debt-to-income ratio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1382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{28728988-28C0-8A4A-8017-CD6AA32A6EDF}tf10001122</Template>
  <TotalTime>6165</TotalTime>
  <Words>408</Words>
  <Application>Microsoft Macintosh PowerPoint</Application>
  <PresentationFormat>Widescreen</PresentationFormat>
  <Paragraphs>118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Tw Cen MT</vt:lpstr>
      <vt:lpstr>Circuit</vt:lpstr>
      <vt:lpstr>Loan Prediction</vt:lpstr>
      <vt:lpstr>Objective of the Project:   IDENTIFY the MOST EFFICIENT classification model that can predict loan approval or disapproval. </vt:lpstr>
      <vt:lpstr> Table of content</vt:lpstr>
      <vt:lpstr>Information about clients</vt:lpstr>
      <vt:lpstr>Credit history and number of clients by district</vt:lpstr>
      <vt:lpstr>Average Applicant and co-applicant income in different Districts</vt:lpstr>
      <vt:lpstr>Models used for predictions</vt:lpstr>
      <vt:lpstr>Evaluation Of Models for Test Data</vt:lpstr>
      <vt:lpstr>Recommendations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Loan Prediction</dc:title>
  <dc:creator>Oleksandr M Gandzyuk</dc:creator>
  <cp:lastModifiedBy>Oleksandr M Gandzyuk</cp:lastModifiedBy>
  <cp:revision>4</cp:revision>
  <dcterms:created xsi:type="dcterms:W3CDTF">2022-04-03T15:04:09Z</dcterms:created>
  <dcterms:modified xsi:type="dcterms:W3CDTF">2022-04-08T13:36:30Z</dcterms:modified>
</cp:coreProperties>
</file>