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90" r:id="rId1"/>
  </p:sldMasterIdLst>
  <p:sldIdLst>
    <p:sldId id="256" r:id="rId2"/>
    <p:sldId id="257" r:id="rId3"/>
    <p:sldId id="267" r:id="rId4"/>
    <p:sldId id="259" r:id="rId5"/>
    <p:sldId id="258" r:id="rId6"/>
    <p:sldId id="265" r:id="rId7"/>
    <p:sldId id="264" r:id="rId8"/>
    <p:sldId id="266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2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86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9F5A0F-9133-D845-9E10-129ABCD05F6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8121-437B-C648-AC18-8AB849B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  <p:sldLayoutId id="2147484604" r:id="rId14"/>
    <p:sldLayoutId id="2147484605" r:id="rId15"/>
    <p:sldLayoutId id="2147484606" r:id="rId16"/>
    <p:sldLayoutId id="21474846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9B60-99F0-DB41-926C-AC61A642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274" y="11474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Opportunities in Improving Product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865E0-AD40-5F49-89F3-83841FCD5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931" y="5528532"/>
            <a:ext cx="6792686" cy="76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March 5 2022</a:t>
            </a:r>
          </a:p>
          <a:p>
            <a:r>
              <a:rPr lang="en-US" dirty="0" err="1"/>
              <a:t>Oleksandra</a:t>
            </a:r>
            <a:r>
              <a:rPr lang="en-US" dirty="0"/>
              <a:t> </a:t>
            </a:r>
            <a:r>
              <a:rPr lang="en-US" dirty="0" err="1"/>
              <a:t>Aliyeva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0C9F857-4B00-EE4C-B530-51E5CAFCAD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8"/>
    </mc:Choice>
    <mc:Fallback>
      <p:transition spd="slow" advTm="8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C710-FC3F-AB4F-B02E-5ABB4A84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624" y="1439143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Thank you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FF147EF-EBF7-8C4B-BBEC-8C60A487EC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"/>
    </mc:Choice>
    <mc:Fallback>
      <p:transition spd="slow" advTm="1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78C9-04DF-2846-92C9-B25FECD9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5" y="803536"/>
            <a:ext cx="9094940" cy="14511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700" dirty="0"/>
            </a:br>
            <a:r>
              <a:rPr lang="en-US" dirty="0"/>
              <a:t>Understanding the properties of products and outlets that play crucial roles in increasing sales.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7292A-DD86-684A-8DA9-D6549C5F351A}"/>
              </a:ext>
            </a:extLst>
          </p:cNvPr>
          <p:cNvSpPr txBox="1"/>
          <p:nvPr/>
        </p:nvSpPr>
        <p:spPr>
          <a:xfrm>
            <a:off x="3142989" y="953848"/>
            <a:ext cx="4885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Problem Statement:</a:t>
            </a:r>
            <a:endParaRPr lang="en-US" sz="4400" dirty="0">
              <a:latin typeface="+mj-lt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149FB98-3310-6D40-9215-345A565A57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0"/>
    </mc:Choice>
    <mc:Fallback>
      <p:transition spd="slow" advTm="7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CF4-6570-B545-B855-804BEB69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587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General Information About Stores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8EA4E-556B-0A46-97DD-CD850BEA7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829464"/>
              </p:ext>
            </p:extLst>
          </p:nvPr>
        </p:nvGraphicFramePr>
        <p:xfrm>
          <a:off x="322740" y="2206271"/>
          <a:ext cx="3452506" cy="300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346">
                  <a:extLst>
                    <a:ext uri="{9D8B030D-6E8A-4147-A177-3AD203B41FA5}">
                      <a16:colId xmlns:a16="http://schemas.microsoft.com/office/drawing/2014/main" val="12681466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70571462"/>
                    </a:ext>
                  </a:extLst>
                </a:gridCol>
              </a:tblGrid>
              <a:tr h="511739">
                <a:tc>
                  <a:txBody>
                    <a:bodyPr/>
                    <a:lstStyle/>
                    <a:p>
                      <a:r>
                        <a:rPr lang="en-US" dirty="0"/>
                        <a:t>Type of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6347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Supermarket Type1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9866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Grocery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95096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Supermarket Type3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37199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Supermarket Type2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412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C4CAD5-BB17-8349-9339-20EE1138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95093"/>
              </p:ext>
            </p:extLst>
          </p:nvPr>
        </p:nvGraphicFramePr>
        <p:xfrm>
          <a:off x="4088106" y="2206271"/>
          <a:ext cx="33541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565">
                  <a:extLst>
                    <a:ext uri="{9D8B030D-6E8A-4147-A177-3AD203B41FA5}">
                      <a16:colId xmlns:a16="http://schemas.microsoft.com/office/drawing/2014/main" val="1066758552"/>
                    </a:ext>
                  </a:extLst>
                </a:gridCol>
                <a:gridCol w="1218627">
                  <a:extLst>
                    <a:ext uri="{9D8B030D-6E8A-4147-A177-3AD203B41FA5}">
                      <a16:colId xmlns:a16="http://schemas.microsoft.com/office/drawing/2014/main" val="428525552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 of area in which the store is located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41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6665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9838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2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0DFD59-5DB3-6549-92DC-FBF11F74C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6723"/>
              </p:ext>
            </p:extLst>
          </p:nvPr>
        </p:nvGraphicFramePr>
        <p:xfrm>
          <a:off x="7755158" y="2206271"/>
          <a:ext cx="396796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83">
                  <a:extLst>
                    <a:ext uri="{9D8B030D-6E8A-4147-A177-3AD203B41FA5}">
                      <a16:colId xmlns:a16="http://schemas.microsoft.com/office/drawing/2014/main" val="2118958596"/>
                    </a:ext>
                  </a:extLst>
                </a:gridCol>
                <a:gridCol w="1983983">
                  <a:extLst>
                    <a:ext uri="{9D8B030D-6E8A-4147-A177-3AD203B41FA5}">
                      <a16:colId xmlns:a16="http://schemas.microsoft.com/office/drawing/2014/main" val="3595877564"/>
                    </a:ext>
                  </a:extLst>
                </a:gridCol>
              </a:tblGrid>
              <a:tr h="34023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 Identifier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3787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9679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41595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19315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05381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3123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5694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20457"/>
                  </a:ext>
                </a:extLst>
              </a:tr>
              <a:tr h="340235">
                <a:tc>
                  <a:txBody>
                    <a:bodyPr/>
                    <a:lstStyle/>
                    <a:p>
                      <a:r>
                        <a:rPr lang="en-US" dirty="0"/>
                        <a:t>OUT017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35298"/>
                  </a:ext>
                </a:extLst>
              </a:tr>
              <a:tr h="165686">
                <a:tc>
                  <a:txBody>
                    <a:bodyPr/>
                    <a:lstStyle/>
                    <a:p>
                      <a:r>
                        <a:rPr lang="en-US" dirty="0"/>
                        <a:t>OUT010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68081"/>
                  </a:ext>
                </a:extLst>
              </a:tr>
              <a:tr h="165686">
                <a:tc>
                  <a:txBody>
                    <a:bodyPr/>
                    <a:lstStyle/>
                    <a:p>
                      <a:r>
                        <a:rPr lang="en-US" dirty="0"/>
                        <a:t>OUT019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2622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E562E7F-CBB5-4F48-A318-78F2121B1A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81"/>
    </mc:Choice>
    <mc:Fallback>
      <p:transition spd="slow" advTm="50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62D-6FF6-D94F-BAF8-3C175DD0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633" y="320110"/>
            <a:ext cx="5937337" cy="6694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Gross Sales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1AD57-363B-684A-B120-A307402E7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735" y="1147117"/>
            <a:ext cx="8610601" cy="5390773"/>
          </a:xfr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E9201-C93B-DD49-82DA-53D6876B048B}"/>
              </a:ext>
            </a:extLst>
          </p:cNvPr>
          <p:cNvSpPr txBox="1"/>
          <p:nvPr/>
        </p:nvSpPr>
        <p:spPr>
          <a:xfrm>
            <a:off x="8985337" y="2321962"/>
            <a:ext cx="3206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total sales has Supermarket Type 1 – $12,917,340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total sales has  </a:t>
            </a:r>
          </a:p>
          <a:p>
            <a:r>
              <a:rPr lang="en-US" dirty="0"/>
              <a:t>    Grocery Store – $368,034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391619A-B68F-2A43-8FBF-D07E17BEA8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74"/>
    </mc:Choice>
    <mc:Fallback>
      <p:transition spd="slow" advTm="19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FF1-FD4A-9F46-92BF-6FA096C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81" y="365703"/>
            <a:ext cx="9506327" cy="6276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Average Sales In Different Outlet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A0096-E04E-F748-8B89-BEEE1C5F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0482" y="1340286"/>
            <a:ext cx="8186403" cy="5152011"/>
          </a:xfr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69F03-F200-884D-A4FD-8DCEC9B0C86C}"/>
              </a:ext>
            </a:extLst>
          </p:cNvPr>
          <p:cNvSpPr txBox="1"/>
          <p:nvPr/>
        </p:nvSpPr>
        <p:spPr>
          <a:xfrm>
            <a:off x="8709723" y="2136338"/>
            <a:ext cx="3390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Sales of Products </a:t>
            </a:r>
          </a:p>
          <a:p>
            <a:r>
              <a:rPr lang="en-US" dirty="0"/>
              <a:t>has </a:t>
            </a:r>
            <a:r>
              <a:rPr lang="en-US" b="1" dirty="0"/>
              <a:t>Supermarket Type 3</a:t>
            </a:r>
            <a:r>
              <a:rPr lang="en-US" dirty="0"/>
              <a:t>.</a:t>
            </a:r>
          </a:p>
          <a:p>
            <a:r>
              <a:rPr lang="en-US" dirty="0"/>
              <a:t>It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37% more than Supermarket Type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46% more than Supermarket Type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more than Grocery Store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D99F486-9088-F64D-8C8F-42077B6AB2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71"/>
    </mc:Choice>
    <mc:Fallback>
      <p:transition spd="slow" advTm="255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1CF8-30A3-4B49-AAE4-17990F7A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11" y="127041"/>
            <a:ext cx="10451949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Comparison of Gross Sale in Different Stores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66F5256-C9B7-DC4C-91ED-55E8446A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11" y="1643733"/>
            <a:ext cx="7717077" cy="491186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4D0AEC-4D1B-6D4E-AB60-F223277BAC46}"/>
              </a:ext>
            </a:extLst>
          </p:cNvPr>
          <p:cNvSpPr txBox="1"/>
          <p:nvPr/>
        </p:nvSpPr>
        <p:spPr>
          <a:xfrm>
            <a:off x="8355216" y="1803747"/>
            <a:ext cx="383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OUT027</a:t>
            </a:r>
            <a:r>
              <a:rPr lang="en-US" dirty="0"/>
              <a:t> has $ 3,453,926 of total sales.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store is from Outlet Type – </a:t>
            </a:r>
          </a:p>
          <a:p>
            <a:r>
              <a:rPr lang="en-US" dirty="0"/>
              <a:t>Supermarket Type 3.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location is Tier3.</a:t>
            </a:r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 most effective sale produced</a:t>
            </a:r>
          </a:p>
          <a:p>
            <a:r>
              <a:rPr lang="en-US" dirty="0"/>
              <a:t>in Supermarket Type 3, that located in Tier3 area</a:t>
            </a:r>
          </a:p>
          <a:p>
            <a:r>
              <a:rPr lang="en-US" dirty="0"/>
              <a:t>and belongs to Outlet Store - OUT027. </a:t>
            </a:r>
          </a:p>
          <a:p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D5CF0E-40CA-3D48-9CBD-36CF2629DE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2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60"/>
    </mc:Choice>
    <mc:Fallback>
      <p:transition spd="slow" advTm="40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594C4A-6BFB-3A44-B093-B44B6C771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7" y="1792476"/>
            <a:ext cx="5945632" cy="34747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73FC7D-418D-D844-ADC9-C4B10422A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792476"/>
            <a:ext cx="5713984" cy="34747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0BEBA-9DB0-A44C-B981-04FDB5E8A0A3}"/>
              </a:ext>
            </a:extLst>
          </p:cNvPr>
          <p:cNvSpPr txBox="1"/>
          <p:nvPr/>
        </p:nvSpPr>
        <p:spPr>
          <a:xfrm>
            <a:off x="0" y="315594"/>
            <a:ext cx="10910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Comparison of Gross Sales by Product</a:t>
            </a:r>
          </a:p>
          <a:p>
            <a:pPr algn="ctr"/>
            <a:r>
              <a:rPr lang="en-US" sz="4000" b="1" dirty="0"/>
              <a:t> Type Across All Stores and Store OUT027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0C41EE1-DFF5-1148-A8E5-761CA9BAAD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26"/>
    </mc:Choice>
    <mc:Fallback>
      <p:transition spd="slow" advTm="33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FB9C-CAD2-594F-9001-58652F16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6" y="25239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Visibility comparison of Product Categories in all stores and in Store OUT027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270E-9CD4-C140-8837-66E48B5F3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906" y="1708162"/>
            <a:ext cx="6266688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A4E4D-0465-BB47-A9C2-C75750C7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9" y="1708162"/>
            <a:ext cx="6250432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CEC1D-3C94-D242-8610-4700D2C1000D}"/>
              </a:ext>
            </a:extLst>
          </p:cNvPr>
          <p:cNvSpPr txBox="1"/>
          <p:nvPr/>
        </p:nvSpPr>
        <p:spPr>
          <a:xfrm>
            <a:off x="1215021" y="5759016"/>
            <a:ext cx="92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Product Categories in Store OUT027 have less visibility that average in all stores.  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2CFADEF-8B9A-9E44-929D-609D9FB40A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59"/>
    </mc:Choice>
    <mc:Fallback>
      <p:transition spd="slow" advTm="41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41F0-85DB-DE43-A0B4-DE6D7364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FA0E-A338-EB4B-A5AA-B00FC4DC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254" y="2052918"/>
            <a:ext cx="8946541" cy="4195481"/>
          </a:xfrm>
        </p:spPr>
        <p:txBody>
          <a:bodyPr/>
          <a:lstStyle/>
          <a:p>
            <a:r>
              <a:rPr lang="en-US" sz="2400" dirty="0"/>
              <a:t>Increase the amount of Supermarket Type 3 Outlets located in Tier3 </a:t>
            </a:r>
          </a:p>
          <a:p>
            <a:r>
              <a:rPr lang="en-US" sz="2400" dirty="0"/>
              <a:t>Continue analysis of sales as per product type in order to find opportunities in sales growth. </a:t>
            </a:r>
          </a:p>
          <a:p>
            <a:r>
              <a:rPr lang="en-US" sz="2400" dirty="0"/>
              <a:t>Implement a visibility scheme used in Store OUT027 in a couple stores to see if it helps to increase the sales.</a:t>
            </a:r>
            <a:endParaRPr lang="ru-RU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BA116EF-8B6E-0242-8369-75CF09BB06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52"/>
    </mc:Choice>
    <mc:Fallback>
      <p:transition spd="slow" advTm="2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{358D9D8E-263A-0B45-96F3-8384B466B200}tf10001062</Template>
  <TotalTime>1637</TotalTime>
  <Words>316</Words>
  <Application>Microsoft Macintosh PowerPoint</Application>
  <PresentationFormat>Widescreen</PresentationFormat>
  <Paragraphs>81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Opportunities in Improving Product Sales</vt:lpstr>
      <vt:lpstr>    Understanding the properties of products and outlets that play crucial roles in increasing sales. </vt:lpstr>
      <vt:lpstr>General Information About Stores</vt:lpstr>
      <vt:lpstr>Gross Sales Analysis</vt:lpstr>
      <vt:lpstr>Average Sales In Different Outlet Types</vt:lpstr>
      <vt:lpstr>Comparison of Gross Sale in Different Stores</vt:lpstr>
      <vt:lpstr>PowerPoint Presentation</vt:lpstr>
      <vt:lpstr>Visibility comparison of Product Categories in all stores and in Store OUT027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Product Sales</dc:title>
  <dc:creator>Oleksandr M Gandzyuk</dc:creator>
  <cp:lastModifiedBy>Oleksandr M Gandzyuk</cp:lastModifiedBy>
  <cp:revision>5</cp:revision>
  <dcterms:created xsi:type="dcterms:W3CDTF">2022-03-05T15:24:38Z</dcterms:created>
  <dcterms:modified xsi:type="dcterms:W3CDTF">2022-03-06T19:28:11Z</dcterms:modified>
</cp:coreProperties>
</file>