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Arimo Bold" panose="020B0604020202020204" charset="0"/>
      <p:regular r:id="rId16"/>
    </p:embeddedFont>
    <p:embeddedFont>
      <p:font typeface="Calibri" panose="020F0502020204030204" pitchFamily="34" charset="0"/>
      <p:regular r:id="rId17"/>
      <p:bold r:id="rId18"/>
      <p:italic r:id="rId19"/>
      <p:boldItalic r:id="rId20"/>
    </p:embeddedFont>
    <p:embeddedFont>
      <p:font typeface="Roboto Condensed" panose="02000000000000000000" pitchFamily="2" charset="0"/>
      <p:regular r:id="rId21"/>
      <p:bold r:id="rId22"/>
      <p:italic r:id="rId23"/>
      <p:boldItalic r:id="rId24"/>
    </p:embeddedFont>
    <p:embeddedFont>
      <p:font typeface="Roboto Condensed Bold" panose="02000000000000000000" charset="0"/>
      <p:regular r:id="rId25"/>
    </p:embeddedFont>
    <p:embeddedFont>
      <p:font typeface="TT Rounds Condensed" panose="020B060402020202020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4622" autoAdjust="0"/>
  </p:normalViewPr>
  <p:slideViewPr>
    <p:cSldViewPr>
      <p:cViewPr varScale="1">
        <p:scale>
          <a:sx n="44" d="100"/>
          <a:sy n="44" d="100"/>
        </p:scale>
        <p:origin x="660"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16.05.2024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This is Social buzz Analysis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data from Social Buzz users provides valuable insights into their content preferences and engagement. Animal-related content is the most popular, followed by a strong interest in health and wellness, particularly in the Food and Healthy Eating categories. The presence of Science and Technology content indicates a diverse user base with varied interests. Platform activity is highest in May, while engagement is lower in February. Different content formats are preferred, with animal content performing well with photos, Science and Food with videos, Healthy Eating and Technology with audio, and limited use of GIFs, which are more prevalent in the Technology category. Science content tends to evoke a neutral sentiment, suggesting an informative appeal.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Content Strategy Recommendations:</a:t>
            </a:r>
          </a:p>
          <a:p>
            <a:endParaRPr lang="en-US"/>
          </a:p>
          <a:p>
            <a:r>
              <a:rPr lang="en-US"/>
              <a:t>- Ensure balance across categories and investigate algorithm bias.</a:t>
            </a:r>
          </a:p>
          <a:p>
            <a:r>
              <a:rPr lang="en-US"/>
              <a:t>- Develop recipes, fitness tips, and healthy lifestyle inspiration.</a:t>
            </a:r>
          </a:p>
          <a:p>
            <a:r>
              <a:rPr lang="en-US"/>
              <a:t>- Encourage varied formats based on category preferences.</a:t>
            </a:r>
          </a:p>
          <a:p>
            <a:r>
              <a:rPr lang="en-US"/>
              <a:t>- Science Content Engagement: Include interactive elements to boost engagement.</a:t>
            </a:r>
          </a:p>
          <a:p>
            <a:endParaRPr lang="en-US"/>
          </a:p>
          <a:p>
            <a:r>
              <a:rPr lang="en-US"/>
              <a:t>Data-Driven Decisions:</a:t>
            </a:r>
          </a:p>
          <a:p>
            <a:endParaRPr lang="en-US"/>
          </a:p>
          <a:p>
            <a:r>
              <a:rPr lang="en-US"/>
              <a:t>- A/B Testing: Continuously test content types, formats, and posting times.</a:t>
            </a:r>
          </a:p>
          <a:p>
            <a:r>
              <a:rPr lang="en-US"/>
              <a:t>- Sentiment Analysis Expansion: Expand sentiment analysis to other categories.</a:t>
            </a:r>
          </a:p>
          <a:p>
            <a:endParaRPr lang="en-US"/>
          </a:p>
          <a:p>
            <a:r>
              <a:rPr lang="en-US"/>
              <a:t>Next Steps:</a:t>
            </a:r>
          </a:p>
          <a:p>
            <a:endParaRPr lang="en-US"/>
          </a:p>
          <a:p>
            <a:r>
              <a:rPr lang="en-US"/>
              <a:t>- Prioritize recommendations based on impact.</a:t>
            </a:r>
          </a:p>
          <a:p>
            <a:r>
              <a:rPr lang="en-US"/>
              <a:t>- Develop an action plan with specific tasks, timelines, and ownership.</a:t>
            </a:r>
          </a:p>
          <a:p>
            <a:r>
              <a:rPr lang="en-US"/>
              <a:t>- Continuously monitor user behaviour and adapt strategies based on new data and trends.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Social Buzz, a social media giant with over 500 million users, is challenged by managing a large amount of daily user data. This data offers an opportunity to enhance user experience and establish Social Buzz as an industry leader.</a:t>
            </a:r>
          </a:p>
          <a:p>
            <a:endParaRPr lang="en-US" dirty="0"/>
          </a:p>
          <a:p>
            <a:r>
              <a:rPr lang="en-US" dirty="0"/>
              <a:t>Next Steps:</a:t>
            </a:r>
          </a:p>
          <a:p>
            <a:r>
              <a:rPr lang="en-US" dirty="0"/>
              <a:t>1. Prioritize Recommendations: </a:t>
            </a:r>
          </a:p>
          <a:p>
            <a:r>
              <a:rPr lang="en-US" dirty="0"/>
              <a:t>2. Action Plan Development: </a:t>
            </a:r>
          </a:p>
          <a:p>
            <a:r>
              <a:rPr lang="en-US" dirty="0"/>
              <a:t>3. Continuous Monitoring: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13.12.2023</a:t>
            </a:r>
          </a:p>
          <a:p>
            <a:endParaRPr lang="en-US"/>
          </a:p>
          <a:p>
            <a:endParaRPr lang="en-US"/>
          </a:p>
          <a:p>
            <a:endParaRPr lang="en-US"/>
          </a:p>
          <a:p>
            <a:r>
              <a:rPr lang="en-US"/>
              <a:t>11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And here is the agenda for the Analysis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Social Buzz is experiencing significant growth, which has created challenges in managing its data infrastructure and optimizing user engagement. Accenture's engagement will provide a comprehensive approach, including improvements in data analysis, guidance for an IPO, and strategies for content optimization. By leveraging Accenture's expertise, Social Buzz can ensure continued success and a smooth transition to a public company.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Social Buzz platform generates a large amount of user data, which presents a unique opportunity to gain valuable insights. Analyzing this data allows Social Buzz to:</a:t>
            </a:r>
          </a:p>
          <a:p>
            <a:endParaRPr lang="en-US"/>
          </a:p>
          <a:p>
            <a:r>
              <a:rPr lang="en-US"/>
              <a:t>- Understand user preferences and optimize content.</a:t>
            </a:r>
          </a:p>
          <a:p>
            <a:r>
              <a:rPr lang="en-US"/>
              <a:t>- Identify peak engagement periods to maximize impact.</a:t>
            </a:r>
          </a:p>
          <a:p>
            <a:r>
              <a:rPr lang="en-US"/>
              <a:t>- Refine content based on user reactions.</a:t>
            </a:r>
          </a:p>
          <a:p>
            <a:r>
              <a:rPr lang="en-US"/>
              <a:t>- Adapt the platform to user sentiment.</a:t>
            </a:r>
          </a:p>
          <a:p>
            <a:endParaRPr lang="en-US"/>
          </a:p>
          <a:p>
            <a:r>
              <a:rPr lang="en-US"/>
              <a:t>By harnessing these insights, Social Buzz can further engage its massive user base and solidify its position as a leading social media platform.</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Here is the team that worked on the project.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process started with defining objectives and ended with the report"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Here are insights from the data</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13.12.2023</a:t>
            </a:r>
          </a:p>
          <a:p>
            <a:endParaRPr lang="en-US"/>
          </a:p>
          <a:p>
            <a:endParaRPr lang="en-US"/>
          </a:p>
          <a:p>
            <a:endParaRPr lang="en-US"/>
          </a:p>
          <a:p>
            <a:r>
              <a:rPr lang="en-US"/>
              <a:t>9</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1.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2.svg"/></Relationships>
</file>

<file path=ppt/slides/_rels/slide1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1.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5.png"/><Relationship Id="rId7" Type="http://schemas.openxmlformats.org/officeDocument/2006/relationships/image" Target="../media/image12.sv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31.jpeg"/><Relationship Id="rId4" Type="http://schemas.openxmlformats.org/officeDocument/2006/relationships/image" Target="../media/image26.svg"/><Relationship Id="rId9" Type="http://schemas.openxmlformats.org/officeDocument/2006/relationships/image" Target="../media/image33.svg"/></Relationships>
</file>

<file path=ppt/slides/_rels/slide13.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34.png"/><Relationship Id="rId7"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35.svg"/></Relationships>
</file>

<file path=ppt/slides/_rels/slide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2.svg"/><Relationship Id="rId13" Type="http://schemas.openxmlformats.org/officeDocument/2006/relationships/image" Target="../media/image17.jpeg"/><Relationship Id="rId3" Type="http://schemas.openxmlformats.org/officeDocument/2006/relationships/image" Target="../media/image7.png"/><Relationship Id="rId7" Type="http://schemas.openxmlformats.org/officeDocument/2006/relationships/image" Target="../media/image1.png"/><Relationship Id="rId12" Type="http://schemas.openxmlformats.org/officeDocument/2006/relationships/image" Target="../media/image14.sv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0.svg"/><Relationship Id="rId11" Type="http://schemas.openxmlformats.org/officeDocument/2006/relationships/image" Target="../media/image13.png"/><Relationship Id="rId5" Type="http://schemas.openxmlformats.org/officeDocument/2006/relationships/image" Target="../media/image9.png"/><Relationship Id="rId10" Type="http://schemas.openxmlformats.org/officeDocument/2006/relationships/image" Target="../media/image16.svg"/><Relationship Id="rId4" Type="http://schemas.openxmlformats.org/officeDocument/2006/relationships/image" Target="../media/image8.sv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1.png"/><Relationship Id="rId7"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2.svg"/><Relationship Id="rId9" Type="http://schemas.openxmlformats.org/officeDocument/2006/relationships/image" Target="../media/image22.jpeg"/></Relationships>
</file>

<file path=ppt/slides/_rels/slide6.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6.svg"/></Relationships>
</file>

<file path=ppt/slides/_rels/slide8.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1.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8.svg"/><Relationship Id="rId11" Type="http://schemas.openxmlformats.org/officeDocument/2006/relationships/image" Target="../media/image29.png"/><Relationship Id="rId5" Type="http://schemas.openxmlformats.org/officeDocument/2006/relationships/image" Target="../media/image27.png"/><Relationship Id="rId10" Type="http://schemas.openxmlformats.org/officeDocument/2006/relationships/image" Target="../media/image8.svg"/><Relationship Id="rId4" Type="http://schemas.openxmlformats.org/officeDocument/2006/relationships/image" Target="../media/image12.svg"/><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1.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8.svg"/><Relationship Id="rId11" Type="http://schemas.openxmlformats.org/officeDocument/2006/relationships/image" Target="../media/image30.png"/><Relationship Id="rId5" Type="http://schemas.openxmlformats.org/officeDocument/2006/relationships/image" Target="../media/image27.png"/><Relationship Id="rId10" Type="http://schemas.openxmlformats.org/officeDocument/2006/relationships/image" Target="../media/image8.svg"/><Relationship Id="rId4" Type="http://schemas.openxmlformats.org/officeDocument/2006/relationships/image" Target="../media/image12.sv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16394731" y="0"/>
            <a:ext cx="1893269" cy="10287000"/>
            <a:chOff x="0" y="0"/>
            <a:chExt cx="2524359" cy="13716000"/>
          </a:xfrm>
        </p:grpSpPr>
        <p:sp>
          <p:nvSpPr>
            <p:cNvPr id="3" name="Freeform 3"/>
            <p:cNvSpPr/>
            <p:nvPr/>
          </p:nvSpPr>
          <p:spPr>
            <a:xfrm>
              <a:off x="0" y="0"/>
              <a:ext cx="2524379" cy="13716000"/>
            </a:xfrm>
            <a:custGeom>
              <a:avLst/>
              <a:gdLst/>
              <a:ahLst/>
              <a:cxnLst/>
              <a:rect l="l" t="t" r="r" b="b"/>
              <a:pathLst>
                <a:path w="2524379" h="13716000">
                  <a:moveTo>
                    <a:pt x="0" y="0"/>
                  </a:moveTo>
                  <a:lnTo>
                    <a:pt x="2524379" y="0"/>
                  </a:lnTo>
                  <a:lnTo>
                    <a:pt x="2524379" y="13716000"/>
                  </a:lnTo>
                  <a:lnTo>
                    <a:pt x="0" y="13716000"/>
                  </a:lnTo>
                  <a:close/>
                </a:path>
              </a:pathLst>
            </a:custGeom>
            <a:solidFill>
              <a:srgbClr val="FFFFFF"/>
            </a:solidFill>
          </p:spPr>
        </p:sp>
      </p:grpSp>
      <p:sp>
        <p:nvSpPr>
          <p:cNvPr id="4" name="Freeform 4"/>
          <p:cNvSpPr/>
          <p:nvPr/>
        </p:nvSpPr>
        <p:spPr>
          <a:xfrm>
            <a:off x="11738225" y="406153"/>
            <a:ext cx="2253799" cy="2096032"/>
          </a:xfrm>
          <a:custGeom>
            <a:avLst/>
            <a:gdLst/>
            <a:ahLst/>
            <a:cxnLst/>
            <a:rect l="l" t="t" r="r" b="b"/>
            <a:pathLst>
              <a:path w="2253799" h="2096032">
                <a:moveTo>
                  <a:pt x="0" y="0"/>
                </a:moveTo>
                <a:lnTo>
                  <a:pt x="2253799" y="0"/>
                </a:lnTo>
                <a:lnTo>
                  <a:pt x="2253799" y="2096033"/>
                </a:lnTo>
                <a:lnTo>
                  <a:pt x="0" y="2096033"/>
                </a:lnTo>
                <a:lnTo>
                  <a:pt x="0" y="0"/>
                </a:lnTo>
                <a:close/>
              </a:path>
            </a:pathLst>
          </a:custGeom>
          <a:blipFill>
            <a:blip r:embed="rId3">
              <a:extLst>
                <a:ext uri="{96DAC541-7B7A-43D3-8B79-37D633B846F1}">
                  <asvg:svgBlip xmlns:asvg="http://schemas.microsoft.com/office/drawing/2016/SVG/main" r:embed="rId4"/>
                </a:ext>
              </a:extLst>
            </a:blip>
            <a:stretch>
              <a:fillRect b="-721"/>
            </a:stretch>
          </a:blipFill>
        </p:spPr>
      </p:sp>
      <p:sp>
        <p:nvSpPr>
          <p:cNvPr id="5" name="Freeform 5"/>
          <p:cNvSpPr/>
          <p:nvPr/>
        </p:nvSpPr>
        <p:spPr>
          <a:xfrm>
            <a:off x="11738225" y="2865707"/>
            <a:ext cx="2253799" cy="2096032"/>
          </a:xfrm>
          <a:custGeom>
            <a:avLst/>
            <a:gdLst/>
            <a:ahLst/>
            <a:cxnLst/>
            <a:rect l="l" t="t" r="r" b="b"/>
            <a:pathLst>
              <a:path w="2253799" h="2096032">
                <a:moveTo>
                  <a:pt x="0" y="0"/>
                </a:moveTo>
                <a:lnTo>
                  <a:pt x="2253799" y="0"/>
                </a:lnTo>
                <a:lnTo>
                  <a:pt x="2253799" y="2096032"/>
                </a:lnTo>
                <a:lnTo>
                  <a:pt x="0" y="2096032"/>
                </a:lnTo>
                <a:lnTo>
                  <a:pt x="0" y="0"/>
                </a:lnTo>
                <a:close/>
              </a:path>
            </a:pathLst>
          </a:custGeom>
          <a:blipFill>
            <a:blip r:embed="rId3">
              <a:extLst>
                <a:ext uri="{96DAC541-7B7A-43D3-8B79-37D633B846F1}">
                  <asvg:svgBlip xmlns:asvg="http://schemas.microsoft.com/office/drawing/2016/SVG/main" r:embed="rId4"/>
                </a:ext>
              </a:extLst>
            </a:blip>
            <a:stretch>
              <a:fillRect b="-721"/>
            </a:stretch>
          </a:blipFill>
        </p:spPr>
      </p:sp>
      <p:sp>
        <p:nvSpPr>
          <p:cNvPr id="6" name="Freeform 6"/>
          <p:cNvSpPr/>
          <p:nvPr/>
        </p:nvSpPr>
        <p:spPr>
          <a:xfrm>
            <a:off x="11738225" y="5325260"/>
            <a:ext cx="2253799" cy="2096032"/>
          </a:xfrm>
          <a:custGeom>
            <a:avLst/>
            <a:gdLst/>
            <a:ahLst/>
            <a:cxnLst/>
            <a:rect l="l" t="t" r="r" b="b"/>
            <a:pathLst>
              <a:path w="2253799" h="2096032">
                <a:moveTo>
                  <a:pt x="0" y="0"/>
                </a:moveTo>
                <a:lnTo>
                  <a:pt x="2253799" y="0"/>
                </a:lnTo>
                <a:lnTo>
                  <a:pt x="2253799" y="2096032"/>
                </a:lnTo>
                <a:lnTo>
                  <a:pt x="0" y="2096032"/>
                </a:lnTo>
                <a:lnTo>
                  <a:pt x="0" y="0"/>
                </a:lnTo>
                <a:close/>
              </a:path>
            </a:pathLst>
          </a:custGeom>
          <a:blipFill>
            <a:blip r:embed="rId3">
              <a:extLst>
                <a:ext uri="{96DAC541-7B7A-43D3-8B79-37D633B846F1}">
                  <asvg:svgBlip xmlns:asvg="http://schemas.microsoft.com/office/drawing/2016/SVG/main" r:embed="rId4"/>
                </a:ext>
              </a:extLst>
            </a:blip>
            <a:stretch>
              <a:fillRect b="-721"/>
            </a:stretch>
          </a:blipFill>
        </p:spPr>
      </p:sp>
      <p:sp>
        <p:nvSpPr>
          <p:cNvPr id="7" name="Freeform 7"/>
          <p:cNvSpPr/>
          <p:nvPr/>
        </p:nvSpPr>
        <p:spPr>
          <a:xfrm>
            <a:off x="11738225" y="7784814"/>
            <a:ext cx="2253799" cy="2096032"/>
          </a:xfrm>
          <a:custGeom>
            <a:avLst/>
            <a:gdLst/>
            <a:ahLst/>
            <a:cxnLst/>
            <a:rect l="l" t="t" r="r" b="b"/>
            <a:pathLst>
              <a:path w="2253799" h="2096032">
                <a:moveTo>
                  <a:pt x="0" y="0"/>
                </a:moveTo>
                <a:lnTo>
                  <a:pt x="2253799" y="0"/>
                </a:lnTo>
                <a:lnTo>
                  <a:pt x="2253799" y="2096032"/>
                </a:lnTo>
                <a:lnTo>
                  <a:pt x="0" y="2096032"/>
                </a:lnTo>
                <a:lnTo>
                  <a:pt x="0" y="0"/>
                </a:lnTo>
                <a:close/>
              </a:path>
            </a:pathLst>
          </a:custGeom>
          <a:blipFill>
            <a:blip r:embed="rId3">
              <a:extLst>
                <a:ext uri="{96DAC541-7B7A-43D3-8B79-37D633B846F1}">
                  <asvg:svgBlip xmlns:asvg="http://schemas.microsoft.com/office/drawing/2016/SVG/main" r:embed="rId4"/>
                </a:ext>
              </a:extLst>
            </a:blip>
            <a:stretch>
              <a:fillRect b="-721"/>
            </a:stretch>
          </a:blipFill>
        </p:spPr>
      </p:sp>
      <p:sp>
        <p:nvSpPr>
          <p:cNvPr id="8" name="Freeform 8"/>
          <p:cNvSpPr/>
          <p:nvPr/>
        </p:nvSpPr>
        <p:spPr>
          <a:xfrm>
            <a:off x="9141980" y="406153"/>
            <a:ext cx="2253799" cy="2096032"/>
          </a:xfrm>
          <a:custGeom>
            <a:avLst/>
            <a:gdLst/>
            <a:ahLst/>
            <a:cxnLst/>
            <a:rect l="l" t="t" r="r" b="b"/>
            <a:pathLst>
              <a:path w="2253799" h="2096032">
                <a:moveTo>
                  <a:pt x="0" y="0"/>
                </a:moveTo>
                <a:lnTo>
                  <a:pt x="2253799" y="0"/>
                </a:lnTo>
                <a:lnTo>
                  <a:pt x="2253799" y="2096033"/>
                </a:lnTo>
                <a:lnTo>
                  <a:pt x="0" y="2096033"/>
                </a:lnTo>
                <a:lnTo>
                  <a:pt x="0" y="0"/>
                </a:lnTo>
                <a:close/>
              </a:path>
            </a:pathLst>
          </a:custGeom>
          <a:blipFill>
            <a:blip r:embed="rId3">
              <a:extLst>
                <a:ext uri="{96DAC541-7B7A-43D3-8B79-37D633B846F1}">
                  <asvg:svgBlip xmlns:asvg="http://schemas.microsoft.com/office/drawing/2016/SVG/main" r:embed="rId4"/>
                </a:ext>
              </a:extLst>
            </a:blip>
            <a:stretch>
              <a:fillRect b="-721"/>
            </a:stretch>
          </a:blipFill>
        </p:spPr>
      </p:sp>
      <p:sp>
        <p:nvSpPr>
          <p:cNvPr id="9" name="Freeform 9"/>
          <p:cNvSpPr/>
          <p:nvPr/>
        </p:nvSpPr>
        <p:spPr>
          <a:xfrm>
            <a:off x="9141980" y="2865707"/>
            <a:ext cx="2253799" cy="2096032"/>
          </a:xfrm>
          <a:custGeom>
            <a:avLst/>
            <a:gdLst/>
            <a:ahLst/>
            <a:cxnLst/>
            <a:rect l="l" t="t" r="r" b="b"/>
            <a:pathLst>
              <a:path w="2253799" h="2096032">
                <a:moveTo>
                  <a:pt x="0" y="0"/>
                </a:moveTo>
                <a:lnTo>
                  <a:pt x="2253799" y="0"/>
                </a:lnTo>
                <a:lnTo>
                  <a:pt x="2253799" y="2096032"/>
                </a:lnTo>
                <a:lnTo>
                  <a:pt x="0" y="2096032"/>
                </a:lnTo>
                <a:lnTo>
                  <a:pt x="0" y="0"/>
                </a:lnTo>
                <a:close/>
              </a:path>
            </a:pathLst>
          </a:custGeom>
          <a:blipFill>
            <a:blip r:embed="rId3">
              <a:extLst>
                <a:ext uri="{96DAC541-7B7A-43D3-8B79-37D633B846F1}">
                  <asvg:svgBlip xmlns:asvg="http://schemas.microsoft.com/office/drawing/2016/SVG/main" r:embed="rId4"/>
                </a:ext>
              </a:extLst>
            </a:blip>
            <a:stretch>
              <a:fillRect b="-721"/>
            </a:stretch>
          </a:blipFill>
        </p:spPr>
      </p:sp>
      <p:sp>
        <p:nvSpPr>
          <p:cNvPr id="10" name="Freeform 10"/>
          <p:cNvSpPr/>
          <p:nvPr/>
        </p:nvSpPr>
        <p:spPr>
          <a:xfrm>
            <a:off x="9141980" y="5325260"/>
            <a:ext cx="2253799" cy="2096032"/>
          </a:xfrm>
          <a:custGeom>
            <a:avLst/>
            <a:gdLst/>
            <a:ahLst/>
            <a:cxnLst/>
            <a:rect l="l" t="t" r="r" b="b"/>
            <a:pathLst>
              <a:path w="2253799" h="2096032">
                <a:moveTo>
                  <a:pt x="0" y="0"/>
                </a:moveTo>
                <a:lnTo>
                  <a:pt x="2253799" y="0"/>
                </a:lnTo>
                <a:lnTo>
                  <a:pt x="2253799" y="2096032"/>
                </a:lnTo>
                <a:lnTo>
                  <a:pt x="0" y="2096032"/>
                </a:lnTo>
                <a:lnTo>
                  <a:pt x="0" y="0"/>
                </a:lnTo>
                <a:close/>
              </a:path>
            </a:pathLst>
          </a:custGeom>
          <a:blipFill>
            <a:blip r:embed="rId3">
              <a:extLst>
                <a:ext uri="{96DAC541-7B7A-43D3-8B79-37D633B846F1}">
                  <asvg:svgBlip xmlns:asvg="http://schemas.microsoft.com/office/drawing/2016/SVG/main" r:embed="rId4"/>
                </a:ext>
              </a:extLst>
            </a:blip>
            <a:stretch>
              <a:fillRect b="-721"/>
            </a:stretch>
          </a:blipFill>
        </p:spPr>
      </p:sp>
      <p:sp>
        <p:nvSpPr>
          <p:cNvPr id="11" name="Freeform 11"/>
          <p:cNvSpPr/>
          <p:nvPr/>
        </p:nvSpPr>
        <p:spPr>
          <a:xfrm>
            <a:off x="9141980" y="7784814"/>
            <a:ext cx="2253799" cy="2096032"/>
          </a:xfrm>
          <a:custGeom>
            <a:avLst/>
            <a:gdLst/>
            <a:ahLst/>
            <a:cxnLst/>
            <a:rect l="l" t="t" r="r" b="b"/>
            <a:pathLst>
              <a:path w="2253799" h="2096032">
                <a:moveTo>
                  <a:pt x="0" y="0"/>
                </a:moveTo>
                <a:lnTo>
                  <a:pt x="2253799" y="0"/>
                </a:lnTo>
                <a:lnTo>
                  <a:pt x="2253799" y="2096032"/>
                </a:lnTo>
                <a:lnTo>
                  <a:pt x="0" y="2096032"/>
                </a:lnTo>
                <a:lnTo>
                  <a:pt x="0" y="0"/>
                </a:lnTo>
                <a:close/>
              </a:path>
            </a:pathLst>
          </a:custGeom>
          <a:blipFill>
            <a:blip r:embed="rId3">
              <a:extLst>
                <a:ext uri="{96DAC541-7B7A-43D3-8B79-37D633B846F1}">
                  <asvg:svgBlip xmlns:asvg="http://schemas.microsoft.com/office/drawing/2016/SVG/main" r:embed="rId4"/>
                </a:ext>
              </a:extLst>
            </a:blip>
            <a:stretch>
              <a:fillRect b="-721"/>
            </a:stretch>
          </a:blipFill>
        </p:spPr>
      </p:sp>
      <p:sp>
        <p:nvSpPr>
          <p:cNvPr id="12" name="Freeform 12"/>
          <p:cNvSpPr/>
          <p:nvPr/>
        </p:nvSpPr>
        <p:spPr>
          <a:xfrm>
            <a:off x="6545735" y="406153"/>
            <a:ext cx="2253799" cy="2096032"/>
          </a:xfrm>
          <a:custGeom>
            <a:avLst/>
            <a:gdLst/>
            <a:ahLst/>
            <a:cxnLst/>
            <a:rect l="l" t="t" r="r" b="b"/>
            <a:pathLst>
              <a:path w="2253799" h="2096032">
                <a:moveTo>
                  <a:pt x="0" y="0"/>
                </a:moveTo>
                <a:lnTo>
                  <a:pt x="2253799" y="0"/>
                </a:lnTo>
                <a:lnTo>
                  <a:pt x="2253799" y="2096033"/>
                </a:lnTo>
                <a:lnTo>
                  <a:pt x="0" y="2096033"/>
                </a:lnTo>
                <a:lnTo>
                  <a:pt x="0" y="0"/>
                </a:lnTo>
                <a:close/>
              </a:path>
            </a:pathLst>
          </a:custGeom>
          <a:blipFill>
            <a:blip r:embed="rId3">
              <a:extLst>
                <a:ext uri="{96DAC541-7B7A-43D3-8B79-37D633B846F1}">
                  <asvg:svgBlip xmlns:asvg="http://schemas.microsoft.com/office/drawing/2016/SVG/main" r:embed="rId4"/>
                </a:ext>
              </a:extLst>
            </a:blip>
            <a:stretch>
              <a:fillRect b="-721"/>
            </a:stretch>
          </a:blipFill>
        </p:spPr>
      </p:sp>
      <p:sp>
        <p:nvSpPr>
          <p:cNvPr id="13" name="Freeform 13"/>
          <p:cNvSpPr/>
          <p:nvPr/>
        </p:nvSpPr>
        <p:spPr>
          <a:xfrm>
            <a:off x="6545735" y="2865707"/>
            <a:ext cx="2253799" cy="2096032"/>
          </a:xfrm>
          <a:custGeom>
            <a:avLst/>
            <a:gdLst/>
            <a:ahLst/>
            <a:cxnLst/>
            <a:rect l="l" t="t" r="r" b="b"/>
            <a:pathLst>
              <a:path w="2253799" h="2096032">
                <a:moveTo>
                  <a:pt x="0" y="0"/>
                </a:moveTo>
                <a:lnTo>
                  <a:pt x="2253799" y="0"/>
                </a:lnTo>
                <a:lnTo>
                  <a:pt x="2253799" y="2096032"/>
                </a:lnTo>
                <a:lnTo>
                  <a:pt x="0" y="2096032"/>
                </a:lnTo>
                <a:lnTo>
                  <a:pt x="0" y="0"/>
                </a:lnTo>
                <a:close/>
              </a:path>
            </a:pathLst>
          </a:custGeom>
          <a:blipFill>
            <a:blip r:embed="rId3">
              <a:extLst>
                <a:ext uri="{96DAC541-7B7A-43D3-8B79-37D633B846F1}">
                  <asvg:svgBlip xmlns:asvg="http://schemas.microsoft.com/office/drawing/2016/SVG/main" r:embed="rId4"/>
                </a:ext>
              </a:extLst>
            </a:blip>
            <a:stretch>
              <a:fillRect b="-721"/>
            </a:stretch>
          </a:blipFill>
        </p:spPr>
      </p:sp>
      <p:sp>
        <p:nvSpPr>
          <p:cNvPr id="14" name="Freeform 14"/>
          <p:cNvSpPr/>
          <p:nvPr/>
        </p:nvSpPr>
        <p:spPr>
          <a:xfrm>
            <a:off x="6545735" y="5325260"/>
            <a:ext cx="2253799" cy="2096032"/>
          </a:xfrm>
          <a:custGeom>
            <a:avLst/>
            <a:gdLst/>
            <a:ahLst/>
            <a:cxnLst/>
            <a:rect l="l" t="t" r="r" b="b"/>
            <a:pathLst>
              <a:path w="2253799" h="2096032">
                <a:moveTo>
                  <a:pt x="0" y="0"/>
                </a:moveTo>
                <a:lnTo>
                  <a:pt x="2253799" y="0"/>
                </a:lnTo>
                <a:lnTo>
                  <a:pt x="2253799" y="2096032"/>
                </a:lnTo>
                <a:lnTo>
                  <a:pt x="0" y="2096032"/>
                </a:lnTo>
                <a:lnTo>
                  <a:pt x="0" y="0"/>
                </a:lnTo>
                <a:close/>
              </a:path>
            </a:pathLst>
          </a:custGeom>
          <a:blipFill>
            <a:blip r:embed="rId3">
              <a:extLst>
                <a:ext uri="{96DAC541-7B7A-43D3-8B79-37D633B846F1}">
                  <asvg:svgBlip xmlns:asvg="http://schemas.microsoft.com/office/drawing/2016/SVG/main" r:embed="rId4"/>
                </a:ext>
              </a:extLst>
            </a:blip>
            <a:stretch>
              <a:fillRect b="-721"/>
            </a:stretch>
          </a:blipFill>
        </p:spPr>
      </p:sp>
      <p:sp>
        <p:nvSpPr>
          <p:cNvPr id="15" name="Freeform 15"/>
          <p:cNvSpPr/>
          <p:nvPr/>
        </p:nvSpPr>
        <p:spPr>
          <a:xfrm>
            <a:off x="6545735" y="7784814"/>
            <a:ext cx="2253799" cy="2096032"/>
          </a:xfrm>
          <a:custGeom>
            <a:avLst/>
            <a:gdLst/>
            <a:ahLst/>
            <a:cxnLst/>
            <a:rect l="l" t="t" r="r" b="b"/>
            <a:pathLst>
              <a:path w="2253799" h="2096032">
                <a:moveTo>
                  <a:pt x="0" y="0"/>
                </a:moveTo>
                <a:lnTo>
                  <a:pt x="2253799" y="0"/>
                </a:lnTo>
                <a:lnTo>
                  <a:pt x="2253799" y="2096032"/>
                </a:lnTo>
                <a:lnTo>
                  <a:pt x="0" y="2096032"/>
                </a:lnTo>
                <a:lnTo>
                  <a:pt x="0" y="0"/>
                </a:lnTo>
                <a:close/>
              </a:path>
            </a:pathLst>
          </a:custGeom>
          <a:blipFill>
            <a:blip r:embed="rId3">
              <a:extLst>
                <a:ext uri="{96DAC541-7B7A-43D3-8B79-37D633B846F1}">
                  <asvg:svgBlip xmlns:asvg="http://schemas.microsoft.com/office/drawing/2016/SVG/main" r:embed="rId4"/>
                </a:ext>
              </a:extLst>
            </a:blip>
            <a:stretch>
              <a:fillRect b="-721"/>
            </a:stretch>
          </a:blipFill>
        </p:spPr>
      </p:sp>
      <p:sp>
        <p:nvSpPr>
          <p:cNvPr id="16" name="Freeform 16"/>
          <p:cNvSpPr/>
          <p:nvPr/>
        </p:nvSpPr>
        <p:spPr>
          <a:xfrm>
            <a:off x="14334470" y="406153"/>
            <a:ext cx="2253799" cy="2096032"/>
          </a:xfrm>
          <a:custGeom>
            <a:avLst/>
            <a:gdLst/>
            <a:ahLst/>
            <a:cxnLst/>
            <a:rect l="l" t="t" r="r" b="b"/>
            <a:pathLst>
              <a:path w="2253799" h="2096032">
                <a:moveTo>
                  <a:pt x="0" y="0"/>
                </a:moveTo>
                <a:lnTo>
                  <a:pt x="2253799" y="0"/>
                </a:lnTo>
                <a:lnTo>
                  <a:pt x="2253799" y="2096033"/>
                </a:lnTo>
                <a:lnTo>
                  <a:pt x="0" y="2096033"/>
                </a:lnTo>
                <a:lnTo>
                  <a:pt x="0" y="0"/>
                </a:lnTo>
                <a:close/>
              </a:path>
            </a:pathLst>
          </a:custGeom>
          <a:blipFill>
            <a:blip r:embed="rId3">
              <a:extLst>
                <a:ext uri="{96DAC541-7B7A-43D3-8B79-37D633B846F1}">
                  <asvg:svgBlip xmlns:asvg="http://schemas.microsoft.com/office/drawing/2016/SVG/main" r:embed="rId4"/>
                </a:ext>
              </a:extLst>
            </a:blip>
            <a:stretch>
              <a:fillRect b="-721"/>
            </a:stretch>
          </a:blipFill>
        </p:spPr>
      </p:sp>
      <p:sp>
        <p:nvSpPr>
          <p:cNvPr id="17" name="Freeform 17"/>
          <p:cNvSpPr/>
          <p:nvPr/>
        </p:nvSpPr>
        <p:spPr>
          <a:xfrm>
            <a:off x="14334470" y="2865707"/>
            <a:ext cx="2253799" cy="2096032"/>
          </a:xfrm>
          <a:custGeom>
            <a:avLst/>
            <a:gdLst/>
            <a:ahLst/>
            <a:cxnLst/>
            <a:rect l="l" t="t" r="r" b="b"/>
            <a:pathLst>
              <a:path w="2253799" h="2096032">
                <a:moveTo>
                  <a:pt x="0" y="0"/>
                </a:moveTo>
                <a:lnTo>
                  <a:pt x="2253799" y="0"/>
                </a:lnTo>
                <a:lnTo>
                  <a:pt x="2253799" y="2096032"/>
                </a:lnTo>
                <a:lnTo>
                  <a:pt x="0" y="2096032"/>
                </a:lnTo>
                <a:lnTo>
                  <a:pt x="0" y="0"/>
                </a:lnTo>
                <a:close/>
              </a:path>
            </a:pathLst>
          </a:custGeom>
          <a:blipFill>
            <a:blip r:embed="rId3">
              <a:extLst>
                <a:ext uri="{96DAC541-7B7A-43D3-8B79-37D633B846F1}">
                  <asvg:svgBlip xmlns:asvg="http://schemas.microsoft.com/office/drawing/2016/SVG/main" r:embed="rId4"/>
                </a:ext>
              </a:extLst>
            </a:blip>
            <a:stretch>
              <a:fillRect b="-721"/>
            </a:stretch>
          </a:blipFill>
        </p:spPr>
      </p:sp>
      <p:sp>
        <p:nvSpPr>
          <p:cNvPr id="18" name="Freeform 18"/>
          <p:cNvSpPr/>
          <p:nvPr/>
        </p:nvSpPr>
        <p:spPr>
          <a:xfrm>
            <a:off x="14334470" y="5325260"/>
            <a:ext cx="2253799" cy="2096032"/>
          </a:xfrm>
          <a:custGeom>
            <a:avLst/>
            <a:gdLst/>
            <a:ahLst/>
            <a:cxnLst/>
            <a:rect l="l" t="t" r="r" b="b"/>
            <a:pathLst>
              <a:path w="2253799" h="2096032">
                <a:moveTo>
                  <a:pt x="0" y="0"/>
                </a:moveTo>
                <a:lnTo>
                  <a:pt x="2253799" y="0"/>
                </a:lnTo>
                <a:lnTo>
                  <a:pt x="2253799" y="2096032"/>
                </a:lnTo>
                <a:lnTo>
                  <a:pt x="0" y="2096032"/>
                </a:lnTo>
                <a:lnTo>
                  <a:pt x="0" y="0"/>
                </a:lnTo>
                <a:close/>
              </a:path>
            </a:pathLst>
          </a:custGeom>
          <a:blipFill>
            <a:blip r:embed="rId3">
              <a:extLst>
                <a:ext uri="{96DAC541-7B7A-43D3-8B79-37D633B846F1}">
                  <asvg:svgBlip xmlns:asvg="http://schemas.microsoft.com/office/drawing/2016/SVG/main" r:embed="rId4"/>
                </a:ext>
              </a:extLst>
            </a:blip>
            <a:stretch>
              <a:fillRect b="-721"/>
            </a:stretch>
          </a:blipFill>
        </p:spPr>
      </p:sp>
      <p:sp>
        <p:nvSpPr>
          <p:cNvPr id="19" name="Freeform 19"/>
          <p:cNvSpPr/>
          <p:nvPr/>
        </p:nvSpPr>
        <p:spPr>
          <a:xfrm>
            <a:off x="14334470" y="7784814"/>
            <a:ext cx="2253799" cy="2096032"/>
          </a:xfrm>
          <a:custGeom>
            <a:avLst/>
            <a:gdLst/>
            <a:ahLst/>
            <a:cxnLst/>
            <a:rect l="l" t="t" r="r" b="b"/>
            <a:pathLst>
              <a:path w="2253799" h="2096032">
                <a:moveTo>
                  <a:pt x="0" y="0"/>
                </a:moveTo>
                <a:lnTo>
                  <a:pt x="2253799" y="0"/>
                </a:lnTo>
                <a:lnTo>
                  <a:pt x="2253799" y="2096032"/>
                </a:lnTo>
                <a:lnTo>
                  <a:pt x="0" y="2096032"/>
                </a:lnTo>
                <a:lnTo>
                  <a:pt x="0" y="0"/>
                </a:lnTo>
                <a:close/>
              </a:path>
            </a:pathLst>
          </a:custGeom>
          <a:blipFill>
            <a:blip r:embed="rId3">
              <a:extLst>
                <a:ext uri="{96DAC541-7B7A-43D3-8B79-37D633B846F1}">
                  <asvg:svgBlip xmlns:asvg="http://schemas.microsoft.com/office/drawing/2016/SVG/main" r:embed="rId4"/>
                </a:ext>
              </a:extLst>
            </a:blip>
            <a:stretch>
              <a:fillRect b="-721"/>
            </a:stretch>
          </a:blipFill>
        </p:spPr>
      </p:sp>
      <p:sp>
        <p:nvSpPr>
          <p:cNvPr id="20" name="Freeform 20"/>
          <p:cNvSpPr/>
          <p:nvPr/>
        </p:nvSpPr>
        <p:spPr>
          <a:xfrm>
            <a:off x="2553776" y="1840510"/>
            <a:ext cx="8446489" cy="8446490"/>
          </a:xfrm>
          <a:custGeom>
            <a:avLst/>
            <a:gdLst/>
            <a:ahLst/>
            <a:cxnLst/>
            <a:rect l="l" t="t" r="r" b="b"/>
            <a:pathLst>
              <a:path w="8446489" h="8446490">
                <a:moveTo>
                  <a:pt x="0" y="0"/>
                </a:moveTo>
                <a:lnTo>
                  <a:pt x="8446489" y="0"/>
                </a:lnTo>
                <a:lnTo>
                  <a:pt x="8446489" y="8446490"/>
                </a:lnTo>
                <a:lnTo>
                  <a:pt x="0" y="844649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1" name="Freeform 21"/>
          <p:cNvSpPr/>
          <p:nvPr/>
        </p:nvSpPr>
        <p:spPr>
          <a:xfrm rot="-5115457">
            <a:off x="1370082" y="1148549"/>
            <a:ext cx="8390145" cy="8408032"/>
          </a:xfrm>
          <a:custGeom>
            <a:avLst/>
            <a:gdLst/>
            <a:ahLst/>
            <a:cxnLst/>
            <a:rect l="l" t="t" r="r" b="b"/>
            <a:pathLst>
              <a:path w="8390145" h="8408032">
                <a:moveTo>
                  <a:pt x="0" y="0"/>
                </a:moveTo>
                <a:lnTo>
                  <a:pt x="8390145" y="0"/>
                </a:lnTo>
                <a:lnTo>
                  <a:pt x="8390145" y="8408032"/>
                </a:lnTo>
                <a:lnTo>
                  <a:pt x="0" y="8408032"/>
                </a:lnTo>
                <a:lnTo>
                  <a:pt x="0" y="0"/>
                </a:lnTo>
                <a:close/>
              </a:path>
            </a:pathLst>
          </a:custGeom>
          <a:blipFill>
            <a:blip r:embed="rId7">
              <a:extLst>
                <a:ext uri="{96DAC541-7B7A-43D3-8B79-37D633B846F1}">
                  <asvg:svgBlip xmlns:asvg="http://schemas.microsoft.com/office/drawing/2016/SVG/main" r:embed="rId8"/>
                </a:ext>
              </a:extLst>
            </a:blip>
            <a:stretch>
              <a:fillRect r="-144" b="-322"/>
            </a:stretch>
          </a:blipFill>
        </p:spPr>
      </p:sp>
      <p:sp>
        <p:nvSpPr>
          <p:cNvPr id="22" name="TextBox 22"/>
          <p:cNvSpPr txBox="1"/>
          <p:nvPr/>
        </p:nvSpPr>
        <p:spPr>
          <a:xfrm>
            <a:off x="2101990" y="3434547"/>
            <a:ext cx="6697090" cy="3820156"/>
          </a:xfrm>
          <a:prstGeom prst="rect">
            <a:avLst/>
          </a:prstGeom>
        </p:spPr>
        <p:txBody>
          <a:bodyPr lIns="0" tIns="0" rIns="0" bIns="0" rtlCol="0" anchor="t">
            <a:spAutoFit/>
          </a:bodyPr>
          <a:lstStyle/>
          <a:p>
            <a:pPr algn="ctr">
              <a:lnSpc>
                <a:spcPts val="9964"/>
              </a:lnSpc>
            </a:pPr>
            <a:r>
              <a:rPr lang="en-US" sz="9499">
                <a:solidFill>
                  <a:srgbClr val="FFFFFF"/>
                </a:solidFill>
                <a:latin typeface="TT Rounds Condensed"/>
              </a:rPr>
              <a:t>SOCIAL BUZZ</a:t>
            </a:r>
          </a:p>
          <a:p>
            <a:pPr algn="ctr">
              <a:lnSpc>
                <a:spcPts val="9973"/>
              </a:lnSpc>
            </a:pPr>
            <a:r>
              <a:rPr lang="en-US" sz="9499">
                <a:solidFill>
                  <a:srgbClr val="FFFFFF"/>
                </a:solidFill>
                <a:latin typeface="TT Rounds Condensed"/>
              </a:rPr>
              <a:t>CONTENT ANALYSIS</a:t>
            </a:r>
          </a:p>
        </p:txBody>
      </p:sp>
      <p:sp>
        <p:nvSpPr>
          <p:cNvPr id="23" name="TextBox 23"/>
          <p:cNvSpPr txBox="1"/>
          <p:nvPr/>
        </p:nvSpPr>
        <p:spPr>
          <a:xfrm>
            <a:off x="10535281" y="8813780"/>
            <a:ext cx="5425778" cy="990600"/>
          </a:xfrm>
          <a:prstGeom prst="rect">
            <a:avLst/>
          </a:prstGeom>
        </p:spPr>
        <p:txBody>
          <a:bodyPr lIns="0" tIns="0" rIns="0" bIns="0" rtlCol="0" anchor="t">
            <a:spAutoFit/>
          </a:bodyPr>
          <a:lstStyle/>
          <a:p>
            <a:pPr algn="ctr">
              <a:lnSpc>
                <a:spcPts val="7719"/>
              </a:lnSpc>
              <a:spcBef>
                <a:spcPct val="0"/>
              </a:spcBef>
            </a:pPr>
            <a:r>
              <a:rPr lang="en-US" sz="6433">
                <a:solidFill>
                  <a:srgbClr val="FFFFFF"/>
                </a:solidFill>
                <a:latin typeface="Roboto Condensed Bold"/>
              </a:rPr>
              <a:t>ALIYU KUBURAT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226479" y="-1235382"/>
            <a:ext cx="2168903" cy="2017079"/>
          </a:xfrm>
          <a:custGeom>
            <a:avLst/>
            <a:gdLst/>
            <a:ahLst/>
            <a:cxnLst/>
            <a:rect l="l" t="t" r="r" b="b"/>
            <a:pathLst>
              <a:path w="2168903" h="2017079">
                <a:moveTo>
                  <a:pt x="0" y="0"/>
                </a:moveTo>
                <a:lnTo>
                  <a:pt x="2168902" y="0"/>
                </a:lnTo>
                <a:lnTo>
                  <a:pt x="2168902"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3" name="Freeform 3"/>
          <p:cNvSpPr/>
          <p:nvPr/>
        </p:nvSpPr>
        <p:spPr>
          <a:xfrm>
            <a:off x="10712334" y="-1235382"/>
            <a:ext cx="2168903" cy="2017079"/>
          </a:xfrm>
          <a:custGeom>
            <a:avLst/>
            <a:gdLst/>
            <a:ahLst/>
            <a:cxnLst/>
            <a:rect l="l" t="t" r="r" b="b"/>
            <a:pathLst>
              <a:path w="2168903" h="2017079">
                <a:moveTo>
                  <a:pt x="0" y="0"/>
                </a:moveTo>
                <a:lnTo>
                  <a:pt x="2168903" y="0"/>
                </a:lnTo>
                <a:lnTo>
                  <a:pt x="2168903"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4" name="Freeform 4"/>
          <p:cNvSpPr/>
          <p:nvPr/>
        </p:nvSpPr>
        <p:spPr>
          <a:xfrm>
            <a:off x="8198189" y="-1235382"/>
            <a:ext cx="2168903" cy="2017079"/>
          </a:xfrm>
          <a:custGeom>
            <a:avLst/>
            <a:gdLst/>
            <a:ahLst/>
            <a:cxnLst/>
            <a:rect l="l" t="t" r="r" b="b"/>
            <a:pathLst>
              <a:path w="2168903" h="2017079">
                <a:moveTo>
                  <a:pt x="0" y="0"/>
                </a:moveTo>
                <a:lnTo>
                  <a:pt x="2168902" y="0"/>
                </a:lnTo>
                <a:lnTo>
                  <a:pt x="2168902"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5" name="Freeform 5"/>
          <p:cNvSpPr/>
          <p:nvPr/>
        </p:nvSpPr>
        <p:spPr>
          <a:xfrm>
            <a:off x="15740624" y="-1235382"/>
            <a:ext cx="2168903" cy="2017079"/>
          </a:xfrm>
          <a:custGeom>
            <a:avLst/>
            <a:gdLst/>
            <a:ahLst/>
            <a:cxnLst/>
            <a:rect l="l" t="t" r="r" b="b"/>
            <a:pathLst>
              <a:path w="2168903" h="2017079">
                <a:moveTo>
                  <a:pt x="0" y="0"/>
                </a:moveTo>
                <a:lnTo>
                  <a:pt x="2168903" y="0"/>
                </a:lnTo>
                <a:lnTo>
                  <a:pt x="2168903"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6" name="Freeform 6"/>
          <p:cNvSpPr/>
          <p:nvPr/>
        </p:nvSpPr>
        <p:spPr>
          <a:xfrm>
            <a:off x="5684043" y="-1235382"/>
            <a:ext cx="2168903" cy="2017079"/>
          </a:xfrm>
          <a:custGeom>
            <a:avLst/>
            <a:gdLst/>
            <a:ahLst/>
            <a:cxnLst/>
            <a:rect l="l" t="t" r="r" b="b"/>
            <a:pathLst>
              <a:path w="2168903" h="2017079">
                <a:moveTo>
                  <a:pt x="0" y="0"/>
                </a:moveTo>
                <a:lnTo>
                  <a:pt x="2168903" y="0"/>
                </a:lnTo>
                <a:lnTo>
                  <a:pt x="2168903"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7" name="Freeform 7"/>
          <p:cNvSpPr/>
          <p:nvPr/>
        </p:nvSpPr>
        <p:spPr>
          <a:xfrm>
            <a:off x="3169898" y="-1235382"/>
            <a:ext cx="2168903" cy="2017079"/>
          </a:xfrm>
          <a:custGeom>
            <a:avLst/>
            <a:gdLst/>
            <a:ahLst/>
            <a:cxnLst/>
            <a:rect l="l" t="t" r="r" b="b"/>
            <a:pathLst>
              <a:path w="2168903" h="2017079">
                <a:moveTo>
                  <a:pt x="0" y="0"/>
                </a:moveTo>
                <a:lnTo>
                  <a:pt x="2168902" y="0"/>
                </a:lnTo>
                <a:lnTo>
                  <a:pt x="2168902"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8" name="Freeform 8"/>
          <p:cNvSpPr/>
          <p:nvPr/>
        </p:nvSpPr>
        <p:spPr>
          <a:xfrm>
            <a:off x="655752" y="-1235382"/>
            <a:ext cx="2168903" cy="2017079"/>
          </a:xfrm>
          <a:custGeom>
            <a:avLst/>
            <a:gdLst/>
            <a:ahLst/>
            <a:cxnLst/>
            <a:rect l="l" t="t" r="r" b="b"/>
            <a:pathLst>
              <a:path w="2168903" h="2017079">
                <a:moveTo>
                  <a:pt x="0" y="0"/>
                </a:moveTo>
                <a:lnTo>
                  <a:pt x="2168903" y="0"/>
                </a:lnTo>
                <a:lnTo>
                  <a:pt x="2168903"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grpSp>
        <p:nvGrpSpPr>
          <p:cNvPr id="9" name="Group 9"/>
          <p:cNvGrpSpPr/>
          <p:nvPr/>
        </p:nvGrpSpPr>
        <p:grpSpPr>
          <a:xfrm>
            <a:off x="0" y="0"/>
            <a:ext cx="731850" cy="10277729"/>
            <a:chOff x="0" y="0"/>
            <a:chExt cx="976680" cy="13716000"/>
          </a:xfrm>
        </p:grpSpPr>
        <p:sp>
          <p:nvSpPr>
            <p:cNvPr id="10" name="Freeform 10"/>
            <p:cNvSpPr/>
            <p:nvPr/>
          </p:nvSpPr>
          <p:spPr>
            <a:xfrm>
              <a:off x="0" y="0"/>
              <a:ext cx="976689" cy="13716000"/>
            </a:xfrm>
            <a:custGeom>
              <a:avLst/>
              <a:gdLst/>
              <a:ahLst/>
              <a:cxnLst/>
              <a:rect l="l" t="t" r="r" b="b"/>
              <a:pathLst>
                <a:path w="976689" h="13716000">
                  <a:moveTo>
                    <a:pt x="0" y="0"/>
                  </a:moveTo>
                  <a:lnTo>
                    <a:pt x="976689" y="0"/>
                  </a:lnTo>
                  <a:lnTo>
                    <a:pt x="976689" y="13716000"/>
                  </a:lnTo>
                  <a:lnTo>
                    <a:pt x="0" y="13716000"/>
                  </a:lnTo>
                  <a:close/>
                </a:path>
              </a:pathLst>
            </a:custGeom>
            <a:solidFill>
              <a:srgbClr val="A100FF"/>
            </a:solidFill>
          </p:spPr>
        </p:sp>
      </p:grpSp>
      <p:sp>
        <p:nvSpPr>
          <p:cNvPr id="11" name="Freeform 11"/>
          <p:cNvSpPr/>
          <p:nvPr/>
        </p:nvSpPr>
        <p:spPr>
          <a:xfrm>
            <a:off x="16998300" y="-1377303"/>
            <a:ext cx="3062454" cy="3062454"/>
          </a:xfrm>
          <a:custGeom>
            <a:avLst/>
            <a:gdLst/>
            <a:ahLst/>
            <a:cxnLst/>
            <a:rect l="l" t="t" r="r" b="b"/>
            <a:pathLst>
              <a:path w="3062454" h="3062454">
                <a:moveTo>
                  <a:pt x="0" y="0"/>
                </a:moveTo>
                <a:lnTo>
                  <a:pt x="3062454" y="0"/>
                </a:lnTo>
                <a:lnTo>
                  <a:pt x="3062454" y="3062454"/>
                </a:lnTo>
                <a:lnTo>
                  <a:pt x="0" y="306245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2" name="Freeform 12"/>
          <p:cNvSpPr/>
          <p:nvPr/>
        </p:nvSpPr>
        <p:spPr>
          <a:xfrm>
            <a:off x="16515246" y="-1685151"/>
            <a:ext cx="3062454" cy="3068983"/>
          </a:xfrm>
          <a:custGeom>
            <a:avLst/>
            <a:gdLst/>
            <a:ahLst/>
            <a:cxnLst/>
            <a:rect l="l" t="t" r="r" b="b"/>
            <a:pathLst>
              <a:path w="3062454" h="3068983">
                <a:moveTo>
                  <a:pt x="0" y="0"/>
                </a:moveTo>
                <a:lnTo>
                  <a:pt x="3062454" y="0"/>
                </a:lnTo>
                <a:lnTo>
                  <a:pt x="3062454" y="3068983"/>
                </a:lnTo>
                <a:lnTo>
                  <a:pt x="0" y="3068983"/>
                </a:lnTo>
                <a:lnTo>
                  <a:pt x="0" y="0"/>
                </a:lnTo>
                <a:close/>
              </a:path>
            </a:pathLst>
          </a:custGeom>
          <a:blipFill>
            <a:blip r:embed="rId7">
              <a:extLst>
                <a:ext uri="{96DAC541-7B7A-43D3-8B79-37D633B846F1}">
                  <asvg:svgBlip xmlns:asvg="http://schemas.microsoft.com/office/drawing/2016/SVG/main" r:embed="rId8"/>
                </a:ext>
              </a:extLst>
            </a:blip>
            <a:stretch>
              <a:fillRect r="-224" b="-322"/>
            </a:stretch>
          </a:blipFill>
        </p:spPr>
      </p:sp>
      <p:sp>
        <p:nvSpPr>
          <p:cNvPr id="13" name="TextBox 13"/>
          <p:cNvSpPr txBox="1"/>
          <p:nvPr/>
        </p:nvSpPr>
        <p:spPr>
          <a:xfrm>
            <a:off x="731850" y="1123286"/>
            <a:ext cx="17556150" cy="8820150"/>
          </a:xfrm>
          <a:prstGeom prst="rect">
            <a:avLst/>
          </a:prstGeom>
        </p:spPr>
        <p:txBody>
          <a:bodyPr lIns="0" tIns="0" rIns="0" bIns="0" rtlCol="0" anchor="t">
            <a:spAutoFit/>
          </a:bodyPr>
          <a:lstStyle/>
          <a:p>
            <a:pPr algn="just">
              <a:lnSpc>
                <a:spcPts val="4621"/>
              </a:lnSpc>
              <a:spcBef>
                <a:spcPct val="0"/>
              </a:spcBef>
            </a:pPr>
            <a:r>
              <a:rPr lang="en-US" sz="3851">
                <a:solidFill>
                  <a:srgbClr val="000000"/>
                </a:solidFill>
                <a:latin typeface="Roboto Condensed Bold"/>
              </a:rPr>
              <a:t>Decoding User Engagement</a:t>
            </a:r>
          </a:p>
          <a:p>
            <a:pPr algn="just">
              <a:lnSpc>
                <a:spcPts val="3661"/>
              </a:lnSpc>
              <a:spcBef>
                <a:spcPct val="0"/>
              </a:spcBef>
            </a:pPr>
            <a:endParaRPr lang="en-US" sz="3851">
              <a:solidFill>
                <a:srgbClr val="000000"/>
              </a:solidFill>
              <a:latin typeface="Roboto Condensed Bold"/>
            </a:endParaRPr>
          </a:p>
          <a:p>
            <a:pPr algn="just">
              <a:lnSpc>
                <a:spcPts val="3661"/>
              </a:lnSpc>
              <a:spcBef>
                <a:spcPct val="0"/>
              </a:spcBef>
            </a:pPr>
            <a:r>
              <a:rPr lang="en-US" sz="3051">
                <a:solidFill>
                  <a:srgbClr val="000000"/>
                </a:solidFill>
                <a:latin typeface="Roboto Condensed Bold"/>
              </a:rPr>
              <a:t>Top Content Categories &amp; Engagement Trends</a:t>
            </a:r>
          </a:p>
          <a:p>
            <a:pPr algn="just">
              <a:lnSpc>
                <a:spcPts val="3661"/>
              </a:lnSpc>
              <a:spcBef>
                <a:spcPct val="0"/>
              </a:spcBef>
            </a:pPr>
            <a:endParaRPr lang="en-US" sz="3051">
              <a:solidFill>
                <a:srgbClr val="000000"/>
              </a:solidFill>
              <a:latin typeface="Roboto Condensed Bold"/>
            </a:endParaRPr>
          </a:p>
          <a:p>
            <a:pPr algn="just">
              <a:lnSpc>
                <a:spcPts val="3661"/>
              </a:lnSpc>
              <a:spcBef>
                <a:spcPct val="0"/>
              </a:spcBef>
            </a:pPr>
            <a:r>
              <a:rPr lang="en-US" sz="3051">
                <a:solidFill>
                  <a:srgbClr val="000000"/>
                </a:solidFill>
                <a:latin typeface="Roboto Condensed"/>
              </a:rPr>
              <a:t>Social Buzz user data reveals fascinating insights into content preferences and user behaviour:</a:t>
            </a:r>
          </a:p>
          <a:p>
            <a:pPr algn="just">
              <a:lnSpc>
                <a:spcPts val="3661"/>
              </a:lnSpc>
              <a:spcBef>
                <a:spcPct val="0"/>
              </a:spcBef>
            </a:pPr>
            <a:endParaRPr lang="en-US" sz="3051">
              <a:solidFill>
                <a:srgbClr val="000000"/>
              </a:solidFill>
              <a:latin typeface="Roboto Condensed"/>
            </a:endParaRPr>
          </a:p>
          <a:p>
            <a:pPr algn="just">
              <a:lnSpc>
                <a:spcPts val="3661"/>
              </a:lnSpc>
              <a:spcBef>
                <a:spcPct val="0"/>
              </a:spcBef>
            </a:pPr>
            <a:r>
              <a:rPr lang="en-US" sz="3051">
                <a:solidFill>
                  <a:srgbClr val="000000"/>
                </a:solidFill>
                <a:latin typeface="Roboto Condensed Bold"/>
              </a:rPr>
              <a:t>Animals Reign Supreme</a:t>
            </a:r>
            <a:r>
              <a:rPr lang="en-US" sz="3051">
                <a:solidFill>
                  <a:srgbClr val="000000"/>
                </a:solidFill>
                <a:latin typeface="Roboto Condensed"/>
              </a:rPr>
              <a:t>: Animal content takes the top spot with a 21.4% share (aggregate popularity score: 74,965).</a:t>
            </a:r>
          </a:p>
          <a:p>
            <a:pPr algn="just">
              <a:lnSpc>
                <a:spcPts val="3661"/>
              </a:lnSpc>
              <a:spcBef>
                <a:spcPct val="0"/>
              </a:spcBef>
            </a:pPr>
            <a:endParaRPr lang="en-US" sz="3051">
              <a:solidFill>
                <a:srgbClr val="000000"/>
              </a:solidFill>
              <a:latin typeface="Roboto Condensed"/>
            </a:endParaRPr>
          </a:p>
          <a:p>
            <a:pPr algn="just">
              <a:lnSpc>
                <a:spcPts val="3661"/>
              </a:lnSpc>
              <a:spcBef>
                <a:spcPct val="0"/>
              </a:spcBef>
            </a:pPr>
            <a:r>
              <a:rPr lang="en-US" sz="3051">
                <a:solidFill>
                  <a:srgbClr val="000000"/>
                </a:solidFill>
                <a:latin typeface="Roboto Condensed Bold"/>
              </a:rPr>
              <a:t>Health &amp; Food Focus</a:t>
            </a:r>
            <a:r>
              <a:rPr lang="en-US" sz="3051">
                <a:solidFill>
                  <a:srgbClr val="000000"/>
                </a:solidFill>
                <a:latin typeface="Roboto Condensed"/>
              </a:rPr>
              <a:t>: Food and Healthy Eating content rank highly, indicating user interest in wellness.</a:t>
            </a:r>
          </a:p>
          <a:p>
            <a:pPr algn="just">
              <a:lnSpc>
                <a:spcPts val="3661"/>
              </a:lnSpc>
              <a:spcBef>
                <a:spcPct val="0"/>
              </a:spcBef>
            </a:pPr>
            <a:r>
              <a:rPr lang="en-US" sz="3051">
                <a:solidFill>
                  <a:srgbClr val="000000"/>
                </a:solidFill>
                <a:latin typeface="Roboto Condensed"/>
              </a:rPr>
              <a:t>Diverse Interests: Science and Technology's presence showcases a broad user base with varied interests.</a:t>
            </a:r>
          </a:p>
          <a:p>
            <a:pPr algn="just">
              <a:lnSpc>
                <a:spcPts val="3661"/>
              </a:lnSpc>
              <a:spcBef>
                <a:spcPct val="0"/>
              </a:spcBef>
            </a:pPr>
            <a:r>
              <a:rPr lang="en-US" sz="3051">
                <a:solidFill>
                  <a:srgbClr val="000000"/>
                </a:solidFill>
                <a:latin typeface="Roboto Condensed"/>
              </a:rPr>
              <a:t>Engagement Patterns:</a:t>
            </a:r>
          </a:p>
          <a:p>
            <a:pPr algn="just">
              <a:lnSpc>
                <a:spcPts val="3661"/>
              </a:lnSpc>
              <a:spcBef>
                <a:spcPct val="0"/>
              </a:spcBef>
            </a:pPr>
            <a:endParaRPr lang="en-US" sz="3051">
              <a:solidFill>
                <a:srgbClr val="000000"/>
              </a:solidFill>
              <a:latin typeface="Roboto Condensed"/>
            </a:endParaRPr>
          </a:p>
          <a:p>
            <a:pPr algn="just">
              <a:lnSpc>
                <a:spcPts val="3661"/>
              </a:lnSpc>
              <a:spcBef>
                <a:spcPct val="0"/>
              </a:spcBef>
            </a:pPr>
            <a:r>
              <a:rPr lang="en-US" sz="3051">
                <a:solidFill>
                  <a:srgbClr val="000000"/>
                </a:solidFill>
                <a:latin typeface="Roboto Condensed Bold"/>
              </a:rPr>
              <a:t>May is the Merrier Month</a:t>
            </a:r>
            <a:r>
              <a:rPr lang="en-US" sz="3051">
                <a:solidFill>
                  <a:srgbClr val="000000"/>
                </a:solidFill>
                <a:latin typeface="Roboto Condensed"/>
              </a:rPr>
              <a:t>: May boasts the highest engagement (2,138), while February sees the least (1,914).</a:t>
            </a:r>
          </a:p>
          <a:p>
            <a:pPr algn="just">
              <a:lnSpc>
                <a:spcPts val="3661"/>
              </a:lnSpc>
              <a:spcBef>
                <a:spcPct val="0"/>
              </a:spcBef>
            </a:pPr>
            <a:r>
              <a:rPr lang="en-US" sz="3051">
                <a:solidFill>
                  <a:srgbClr val="000000"/>
                </a:solidFill>
                <a:latin typeface="Roboto Condensed Bold"/>
              </a:rPr>
              <a:t>Content Format Preference</a:t>
            </a:r>
            <a:r>
              <a:rPr lang="en-US" sz="3051">
                <a:solidFill>
                  <a:srgbClr val="000000"/>
                </a:solidFill>
                <a:latin typeface="Roboto Condensed"/>
              </a:rPr>
              <a:t>: Animal content thrives with photos, Science &amp; Food with videos, Healthy Eating &amp; Technology with audio, and GIFs see limited use (more prevalent in Technology).</a:t>
            </a:r>
          </a:p>
          <a:p>
            <a:pPr algn="just">
              <a:lnSpc>
                <a:spcPts val="3661"/>
              </a:lnSpc>
              <a:spcBef>
                <a:spcPct val="0"/>
              </a:spcBef>
            </a:pPr>
            <a:r>
              <a:rPr lang="en-US" sz="3051">
                <a:solidFill>
                  <a:srgbClr val="000000"/>
                </a:solidFill>
                <a:latin typeface="Roboto Condensed"/>
              </a:rPr>
              <a:t>Sentiment Analysis:</a:t>
            </a:r>
          </a:p>
          <a:p>
            <a:pPr algn="just">
              <a:lnSpc>
                <a:spcPts val="3661"/>
              </a:lnSpc>
              <a:spcBef>
                <a:spcPct val="0"/>
              </a:spcBef>
            </a:pPr>
            <a:endParaRPr lang="en-US" sz="3051">
              <a:solidFill>
                <a:srgbClr val="000000"/>
              </a:solidFill>
              <a:latin typeface="Roboto Condensed"/>
            </a:endParaRPr>
          </a:p>
          <a:p>
            <a:pPr algn="just">
              <a:lnSpc>
                <a:spcPts val="3661"/>
              </a:lnSpc>
              <a:spcBef>
                <a:spcPct val="0"/>
              </a:spcBef>
            </a:pPr>
            <a:r>
              <a:rPr lang="en-US" sz="3051">
                <a:solidFill>
                  <a:srgbClr val="000000"/>
                </a:solidFill>
                <a:latin typeface="Roboto Condensed Bold"/>
              </a:rPr>
              <a:t>Science (Neutral Ground)</a:t>
            </a:r>
            <a:r>
              <a:rPr lang="en-US" sz="3051">
                <a:solidFill>
                  <a:srgbClr val="000000"/>
                </a:solidFill>
                <a:latin typeface="Roboto Condensed"/>
              </a:rPr>
              <a:t>: Science content primarily evokes a neutral sentiment, suggesting informative appeal.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226479" y="-1235382"/>
            <a:ext cx="2168903" cy="2017079"/>
          </a:xfrm>
          <a:custGeom>
            <a:avLst/>
            <a:gdLst/>
            <a:ahLst/>
            <a:cxnLst/>
            <a:rect l="l" t="t" r="r" b="b"/>
            <a:pathLst>
              <a:path w="2168903" h="2017079">
                <a:moveTo>
                  <a:pt x="0" y="0"/>
                </a:moveTo>
                <a:lnTo>
                  <a:pt x="2168902" y="0"/>
                </a:lnTo>
                <a:lnTo>
                  <a:pt x="2168902"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3" name="Freeform 3"/>
          <p:cNvSpPr/>
          <p:nvPr/>
        </p:nvSpPr>
        <p:spPr>
          <a:xfrm>
            <a:off x="10712334" y="-1235382"/>
            <a:ext cx="2168903" cy="2017079"/>
          </a:xfrm>
          <a:custGeom>
            <a:avLst/>
            <a:gdLst/>
            <a:ahLst/>
            <a:cxnLst/>
            <a:rect l="l" t="t" r="r" b="b"/>
            <a:pathLst>
              <a:path w="2168903" h="2017079">
                <a:moveTo>
                  <a:pt x="0" y="0"/>
                </a:moveTo>
                <a:lnTo>
                  <a:pt x="2168903" y="0"/>
                </a:lnTo>
                <a:lnTo>
                  <a:pt x="2168903"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4" name="Freeform 4"/>
          <p:cNvSpPr/>
          <p:nvPr/>
        </p:nvSpPr>
        <p:spPr>
          <a:xfrm>
            <a:off x="8198189" y="-1235382"/>
            <a:ext cx="2168903" cy="2017079"/>
          </a:xfrm>
          <a:custGeom>
            <a:avLst/>
            <a:gdLst/>
            <a:ahLst/>
            <a:cxnLst/>
            <a:rect l="l" t="t" r="r" b="b"/>
            <a:pathLst>
              <a:path w="2168903" h="2017079">
                <a:moveTo>
                  <a:pt x="0" y="0"/>
                </a:moveTo>
                <a:lnTo>
                  <a:pt x="2168902" y="0"/>
                </a:lnTo>
                <a:lnTo>
                  <a:pt x="2168902"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5" name="Freeform 5"/>
          <p:cNvSpPr/>
          <p:nvPr/>
        </p:nvSpPr>
        <p:spPr>
          <a:xfrm>
            <a:off x="15740624" y="-1235382"/>
            <a:ext cx="2168903" cy="2017079"/>
          </a:xfrm>
          <a:custGeom>
            <a:avLst/>
            <a:gdLst/>
            <a:ahLst/>
            <a:cxnLst/>
            <a:rect l="l" t="t" r="r" b="b"/>
            <a:pathLst>
              <a:path w="2168903" h="2017079">
                <a:moveTo>
                  <a:pt x="0" y="0"/>
                </a:moveTo>
                <a:lnTo>
                  <a:pt x="2168903" y="0"/>
                </a:lnTo>
                <a:lnTo>
                  <a:pt x="2168903"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6" name="Freeform 6"/>
          <p:cNvSpPr/>
          <p:nvPr/>
        </p:nvSpPr>
        <p:spPr>
          <a:xfrm>
            <a:off x="5684043" y="-1235382"/>
            <a:ext cx="2168903" cy="2017079"/>
          </a:xfrm>
          <a:custGeom>
            <a:avLst/>
            <a:gdLst/>
            <a:ahLst/>
            <a:cxnLst/>
            <a:rect l="l" t="t" r="r" b="b"/>
            <a:pathLst>
              <a:path w="2168903" h="2017079">
                <a:moveTo>
                  <a:pt x="0" y="0"/>
                </a:moveTo>
                <a:lnTo>
                  <a:pt x="2168903" y="0"/>
                </a:lnTo>
                <a:lnTo>
                  <a:pt x="2168903"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7" name="Freeform 7"/>
          <p:cNvSpPr/>
          <p:nvPr/>
        </p:nvSpPr>
        <p:spPr>
          <a:xfrm>
            <a:off x="3169898" y="-1235382"/>
            <a:ext cx="2168903" cy="2017079"/>
          </a:xfrm>
          <a:custGeom>
            <a:avLst/>
            <a:gdLst/>
            <a:ahLst/>
            <a:cxnLst/>
            <a:rect l="l" t="t" r="r" b="b"/>
            <a:pathLst>
              <a:path w="2168903" h="2017079">
                <a:moveTo>
                  <a:pt x="0" y="0"/>
                </a:moveTo>
                <a:lnTo>
                  <a:pt x="2168902" y="0"/>
                </a:lnTo>
                <a:lnTo>
                  <a:pt x="2168902"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8" name="Freeform 8"/>
          <p:cNvSpPr/>
          <p:nvPr/>
        </p:nvSpPr>
        <p:spPr>
          <a:xfrm>
            <a:off x="655752" y="-1235382"/>
            <a:ext cx="2168903" cy="2017079"/>
          </a:xfrm>
          <a:custGeom>
            <a:avLst/>
            <a:gdLst/>
            <a:ahLst/>
            <a:cxnLst/>
            <a:rect l="l" t="t" r="r" b="b"/>
            <a:pathLst>
              <a:path w="2168903" h="2017079">
                <a:moveTo>
                  <a:pt x="0" y="0"/>
                </a:moveTo>
                <a:lnTo>
                  <a:pt x="2168903" y="0"/>
                </a:lnTo>
                <a:lnTo>
                  <a:pt x="2168903"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grpSp>
        <p:nvGrpSpPr>
          <p:cNvPr id="9" name="Group 9"/>
          <p:cNvGrpSpPr/>
          <p:nvPr/>
        </p:nvGrpSpPr>
        <p:grpSpPr>
          <a:xfrm>
            <a:off x="0" y="0"/>
            <a:ext cx="731850" cy="10277729"/>
            <a:chOff x="0" y="0"/>
            <a:chExt cx="976680" cy="13716000"/>
          </a:xfrm>
        </p:grpSpPr>
        <p:sp>
          <p:nvSpPr>
            <p:cNvPr id="10" name="Freeform 10"/>
            <p:cNvSpPr/>
            <p:nvPr/>
          </p:nvSpPr>
          <p:spPr>
            <a:xfrm>
              <a:off x="0" y="0"/>
              <a:ext cx="976689" cy="13716000"/>
            </a:xfrm>
            <a:custGeom>
              <a:avLst/>
              <a:gdLst/>
              <a:ahLst/>
              <a:cxnLst/>
              <a:rect l="l" t="t" r="r" b="b"/>
              <a:pathLst>
                <a:path w="976689" h="13716000">
                  <a:moveTo>
                    <a:pt x="0" y="0"/>
                  </a:moveTo>
                  <a:lnTo>
                    <a:pt x="976689" y="0"/>
                  </a:lnTo>
                  <a:lnTo>
                    <a:pt x="976689" y="13716000"/>
                  </a:lnTo>
                  <a:lnTo>
                    <a:pt x="0" y="13716000"/>
                  </a:lnTo>
                  <a:close/>
                </a:path>
              </a:pathLst>
            </a:custGeom>
            <a:solidFill>
              <a:srgbClr val="A100FF"/>
            </a:solidFill>
          </p:spPr>
        </p:sp>
      </p:grpSp>
      <p:sp>
        <p:nvSpPr>
          <p:cNvPr id="11" name="Freeform 11"/>
          <p:cNvSpPr/>
          <p:nvPr/>
        </p:nvSpPr>
        <p:spPr>
          <a:xfrm>
            <a:off x="16998300" y="-1377303"/>
            <a:ext cx="3062454" cy="3062454"/>
          </a:xfrm>
          <a:custGeom>
            <a:avLst/>
            <a:gdLst/>
            <a:ahLst/>
            <a:cxnLst/>
            <a:rect l="l" t="t" r="r" b="b"/>
            <a:pathLst>
              <a:path w="3062454" h="3062454">
                <a:moveTo>
                  <a:pt x="0" y="0"/>
                </a:moveTo>
                <a:lnTo>
                  <a:pt x="3062454" y="0"/>
                </a:lnTo>
                <a:lnTo>
                  <a:pt x="3062454" y="3062454"/>
                </a:lnTo>
                <a:lnTo>
                  <a:pt x="0" y="306245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2" name="Freeform 12"/>
          <p:cNvSpPr/>
          <p:nvPr/>
        </p:nvSpPr>
        <p:spPr>
          <a:xfrm>
            <a:off x="16515246" y="-1685151"/>
            <a:ext cx="3062454" cy="3068983"/>
          </a:xfrm>
          <a:custGeom>
            <a:avLst/>
            <a:gdLst/>
            <a:ahLst/>
            <a:cxnLst/>
            <a:rect l="l" t="t" r="r" b="b"/>
            <a:pathLst>
              <a:path w="3062454" h="3068983">
                <a:moveTo>
                  <a:pt x="0" y="0"/>
                </a:moveTo>
                <a:lnTo>
                  <a:pt x="3062454" y="0"/>
                </a:lnTo>
                <a:lnTo>
                  <a:pt x="3062454" y="3068983"/>
                </a:lnTo>
                <a:lnTo>
                  <a:pt x="0" y="3068983"/>
                </a:lnTo>
                <a:lnTo>
                  <a:pt x="0" y="0"/>
                </a:lnTo>
                <a:close/>
              </a:path>
            </a:pathLst>
          </a:custGeom>
          <a:blipFill>
            <a:blip r:embed="rId7">
              <a:extLst>
                <a:ext uri="{96DAC541-7B7A-43D3-8B79-37D633B846F1}">
                  <asvg:svgBlip xmlns:asvg="http://schemas.microsoft.com/office/drawing/2016/SVG/main" r:embed="rId8"/>
                </a:ext>
              </a:extLst>
            </a:blip>
            <a:stretch>
              <a:fillRect r="-224" b="-322"/>
            </a:stretch>
          </a:blipFill>
        </p:spPr>
      </p:sp>
      <p:sp>
        <p:nvSpPr>
          <p:cNvPr id="13" name="TextBox 13"/>
          <p:cNvSpPr txBox="1"/>
          <p:nvPr/>
        </p:nvSpPr>
        <p:spPr>
          <a:xfrm>
            <a:off x="731850" y="1123286"/>
            <a:ext cx="17556150" cy="10086975"/>
          </a:xfrm>
          <a:prstGeom prst="rect">
            <a:avLst/>
          </a:prstGeom>
        </p:spPr>
        <p:txBody>
          <a:bodyPr lIns="0" tIns="0" rIns="0" bIns="0" rtlCol="0" anchor="t">
            <a:spAutoFit/>
          </a:bodyPr>
          <a:lstStyle/>
          <a:p>
            <a:pPr algn="just">
              <a:lnSpc>
                <a:spcPts val="3960"/>
              </a:lnSpc>
            </a:pPr>
            <a:r>
              <a:rPr lang="en-US" sz="3300">
                <a:solidFill>
                  <a:srgbClr val="A100FF"/>
                </a:solidFill>
                <a:latin typeface="Roboto Condensed Bold"/>
              </a:rPr>
              <a:t>Based on the data analysis, here are some recommendations and next steps for Social Buzz:</a:t>
            </a:r>
          </a:p>
          <a:p>
            <a:pPr algn="just">
              <a:lnSpc>
                <a:spcPts val="3960"/>
              </a:lnSpc>
            </a:pPr>
            <a:endParaRPr lang="en-US" sz="3300">
              <a:solidFill>
                <a:srgbClr val="A100FF"/>
              </a:solidFill>
              <a:latin typeface="Roboto Condensed Bold"/>
            </a:endParaRPr>
          </a:p>
          <a:p>
            <a:pPr algn="just">
              <a:lnSpc>
                <a:spcPts val="3960"/>
              </a:lnSpc>
            </a:pPr>
            <a:r>
              <a:rPr lang="en-US" sz="3300">
                <a:solidFill>
                  <a:srgbClr val="A100FF"/>
                </a:solidFill>
                <a:latin typeface="Roboto Condensed Bold"/>
              </a:rPr>
              <a:t>Content Strategy:</a:t>
            </a:r>
          </a:p>
          <a:p>
            <a:pPr marL="712470" lvl="1" indent="-356235" algn="just">
              <a:lnSpc>
                <a:spcPts val="3960"/>
              </a:lnSpc>
              <a:buFont typeface="Arial"/>
              <a:buChar char="•"/>
            </a:pPr>
            <a:r>
              <a:rPr lang="en-US" sz="3300">
                <a:solidFill>
                  <a:srgbClr val="000000"/>
                </a:solidFill>
                <a:latin typeface="Roboto Condensed"/>
              </a:rPr>
              <a:t>Capitalize on Animal Popularity: While animal content is viral, investigate if the algorithm is over-favoring it. Ensure a healthy balance with other categories.</a:t>
            </a:r>
          </a:p>
          <a:p>
            <a:pPr marL="712470" lvl="1" indent="-356235" algn="just">
              <a:lnSpc>
                <a:spcPts val="3960"/>
              </a:lnSpc>
              <a:buFont typeface="Arial"/>
              <a:buChar char="•"/>
            </a:pPr>
            <a:r>
              <a:rPr lang="en-US" sz="3300">
                <a:solidFill>
                  <a:srgbClr val="000000"/>
                </a:solidFill>
                <a:latin typeface="Roboto Condensed"/>
              </a:rPr>
              <a:t>Cater to Health &amp; Wellness: The high engagement for food and healthy eating content suggests a user interest in wellness. Develop more content in these areas, including recipes, fitness tips, and healthy lifestyle inspiration.</a:t>
            </a:r>
          </a:p>
          <a:p>
            <a:pPr marL="712470" lvl="1" indent="-356235" algn="just">
              <a:lnSpc>
                <a:spcPts val="3960"/>
              </a:lnSpc>
              <a:buFont typeface="Arial"/>
              <a:buChar char="•"/>
            </a:pPr>
            <a:r>
              <a:rPr lang="en-US" sz="3300">
                <a:solidFill>
                  <a:srgbClr val="000000"/>
                </a:solidFill>
                <a:latin typeface="Roboto Condensed"/>
              </a:rPr>
              <a:t>Diversify Content Formats: While preferences exist, encourage a wider variety of content formats. Explore promoting under-utilized formats like GIFs, especially for technology content.</a:t>
            </a:r>
          </a:p>
          <a:p>
            <a:pPr marL="712470" lvl="1" indent="-356235" algn="just">
              <a:lnSpc>
                <a:spcPts val="3960"/>
              </a:lnSpc>
              <a:buFont typeface="Arial"/>
              <a:buChar char="•"/>
            </a:pPr>
            <a:r>
              <a:rPr lang="en-US" sz="3300">
                <a:solidFill>
                  <a:srgbClr val="000000"/>
                </a:solidFill>
                <a:latin typeface="Roboto Condensed"/>
              </a:rPr>
              <a:t>Target Science Engagement: Analyze why science content receives mostly neutral reactions. Consider incorporating more engaging elements like interactive quizzes, experiments, or explainer videos.</a:t>
            </a:r>
          </a:p>
          <a:p>
            <a:pPr algn="just">
              <a:lnSpc>
                <a:spcPts val="3960"/>
              </a:lnSpc>
            </a:pPr>
            <a:endParaRPr lang="en-US" sz="3300">
              <a:solidFill>
                <a:srgbClr val="000000"/>
              </a:solidFill>
              <a:latin typeface="Roboto Condensed"/>
            </a:endParaRPr>
          </a:p>
          <a:p>
            <a:pPr algn="just">
              <a:lnSpc>
                <a:spcPts val="3960"/>
              </a:lnSpc>
            </a:pPr>
            <a:r>
              <a:rPr lang="en-US" sz="3300">
                <a:solidFill>
                  <a:srgbClr val="A100FF"/>
                </a:solidFill>
                <a:latin typeface="Roboto Condensed Bold"/>
              </a:rPr>
              <a:t>Data-Driven Decisions:</a:t>
            </a:r>
          </a:p>
          <a:p>
            <a:pPr marL="712470" lvl="1" indent="-356235" algn="just">
              <a:lnSpc>
                <a:spcPts val="3960"/>
              </a:lnSpc>
              <a:buFont typeface="Arial"/>
              <a:buChar char="•"/>
            </a:pPr>
            <a:r>
              <a:rPr lang="en-US" sz="3300">
                <a:solidFill>
                  <a:srgbClr val="000000"/>
                </a:solidFill>
                <a:latin typeface="Roboto Condensed"/>
              </a:rPr>
              <a:t>A/B Testing: Conduct A/B testing to compare different content types, formats, and posting times to optimize for user engagement.</a:t>
            </a:r>
          </a:p>
          <a:p>
            <a:pPr marL="712470" lvl="1" indent="-356235" algn="just">
              <a:lnSpc>
                <a:spcPts val="3960"/>
              </a:lnSpc>
              <a:buFont typeface="Arial"/>
              <a:buChar char="•"/>
            </a:pPr>
            <a:r>
              <a:rPr lang="en-US" sz="3300">
                <a:solidFill>
                  <a:srgbClr val="000000"/>
                </a:solidFill>
                <a:latin typeface="Roboto Condensed"/>
              </a:rPr>
              <a:t>Sentiment Analysis Expansion: Expand sentiment analysis to other categories to gain a more comprehensive understanding of user reactions.</a:t>
            </a:r>
          </a:p>
          <a:p>
            <a:pPr algn="just">
              <a:lnSpc>
                <a:spcPts val="4621"/>
              </a:lnSpc>
            </a:pPr>
            <a:endParaRPr lang="en-US" sz="3300">
              <a:solidFill>
                <a:srgbClr val="000000"/>
              </a:solidFill>
              <a:latin typeface="Roboto Condensed"/>
            </a:endParaRPr>
          </a:p>
          <a:p>
            <a:pPr algn="just">
              <a:lnSpc>
                <a:spcPts val="4621"/>
              </a:lnSpc>
              <a:spcBef>
                <a:spcPct val="0"/>
              </a:spcBef>
            </a:pPr>
            <a:endParaRPr lang="en-US" sz="3300">
              <a:solidFill>
                <a:srgbClr val="000000"/>
              </a:solidFill>
              <a:latin typeface="Roboto Condense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8812566" y="5159674"/>
            <a:ext cx="942466" cy="279598"/>
          </a:xfrm>
          <a:custGeom>
            <a:avLst/>
            <a:gdLst/>
            <a:ahLst/>
            <a:cxnLst/>
            <a:rect l="l" t="t" r="r" b="b"/>
            <a:pathLst>
              <a:path w="942466" h="279598">
                <a:moveTo>
                  <a:pt x="0" y="0"/>
                </a:moveTo>
                <a:lnTo>
                  <a:pt x="942466" y="0"/>
                </a:lnTo>
                <a:lnTo>
                  <a:pt x="942466" y="279598"/>
                </a:lnTo>
                <a:lnTo>
                  <a:pt x="0" y="279598"/>
                </a:lnTo>
                <a:lnTo>
                  <a:pt x="0" y="0"/>
                </a:lnTo>
                <a:close/>
              </a:path>
            </a:pathLst>
          </a:custGeom>
          <a:blipFill>
            <a:blip r:embed="rId3">
              <a:extLst>
                <a:ext uri="{96DAC541-7B7A-43D3-8B79-37D633B846F1}">
                  <asvg:svgBlip xmlns:asvg="http://schemas.microsoft.com/office/drawing/2016/SVG/main" r:embed="rId4"/>
                </a:ext>
              </a:extLst>
            </a:blip>
            <a:stretch>
              <a:fillRect b="-2145"/>
            </a:stretch>
          </a:blipFill>
        </p:spPr>
      </p:sp>
      <p:sp>
        <p:nvSpPr>
          <p:cNvPr id="3" name="Freeform 3"/>
          <p:cNvSpPr/>
          <p:nvPr/>
        </p:nvSpPr>
        <p:spPr>
          <a:xfrm rot="5400000">
            <a:off x="8812566" y="2489372"/>
            <a:ext cx="942466" cy="279598"/>
          </a:xfrm>
          <a:custGeom>
            <a:avLst/>
            <a:gdLst/>
            <a:ahLst/>
            <a:cxnLst/>
            <a:rect l="l" t="t" r="r" b="b"/>
            <a:pathLst>
              <a:path w="942466" h="279598">
                <a:moveTo>
                  <a:pt x="0" y="0"/>
                </a:moveTo>
                <a:lnTo>
                  <a:pt x="942466" y="0"/>
                </a:lnTo>
                <a:lnTo>
                  <a:pt x="942466" y="279598"/>
                </a:lnTo>
                <a:lnTo>
                  <a:pt x="0" y="279598"/>
                </a:lnTo>
                <a:lnTo>
                  <a:pt x="0" y="0"/>
                </a:lnTo>
                <a:close/>
              </a:path>
            </a:pathLst>
          </a:custGeom>
          <a:blipFill>
            <a:blip r:embed="rId3">
              <a:extLst>
                <a:ext uri="{96DAC541-7B7A-43D3-8B79-37D633B846F1}">
                  <asvg:svgBlip xmlns:asvg="http://schemas.microsoft.com/office/drawing/2016/SVG/main" r:embed="rId4"/>
                </a:ext>
              </a:extLst>
            </a:blip>
            <a:stretch>
              <a:fillRect b="-2145"/>
            </a:stretch>
          </a:blipFill>
        </p:spPr>
      </p:sp>
      <p:sp>
        <p:nvSpPr>
          <p:cNvPr id="4" name="Freeform 4"/>
          <p:cNvSpPr/>
          <p:nvPr/>
        </p:nvSpPr>
        <p:spPr>
          <a:xfrm rot="5400000">
            <a:off x="8812566" y="7937050"/>
            <a:ext cx="942466" cy="279598"/>
          </a:xfrm>
          <a:custGeom>
            <a:avLst/>
            <a:gdLst/>
            <a:ahLst/>
            <a:cxnLst/>
            <a:rect l="l" t="t" r="r" b="b"/>
            <a:pathLst>
              <a:path w="942466" h="279598">
                <a:moveTo>
                  <a:pt x="0" y="0"/>
                </a:moveTo>
                <a:lnTo>
                  <a:pt x="942466" y="0"/>
                </a:lnTo>
                <a:lnTo>
                  <a:pt x="942466" y="279598"/>
                </a:lnTo>
                <a:lnTo>
                  <a:pt x="0" y="279598"/>
                </a:lnTo>
                <a:lnTo>
                  <a:pt x="0" y="0"/>
                </a:lnTo>
                <a:close/>
              </a:path>
            </a:pathLst>
          </a:custGeom>
          <a:blipFill>
            <a:blip r:embed="rId3">
              <a:extLst>
                <a:ext uri="{96DAC541-7B7A-43D3-8B79-37D633B846F1}">
                  <asvg:svgBlip xmlns:asvg="http://schemas.microsoft.com/office/drawing/2016/SVG/main" r:embed="rId4"/>
                </a:ext>
              </a:extLst>
            </a:blip>
            <a:stretch>
              <a:fillRect b="-2145"/>
            </a:stretch>
          </a:blipFill>
        </p:spPr>
      </p:sp>
      <p:sp>
        <p:nvSpPr>
          <p:cNvPr id="5" name="Freeform 5"/>
          <p:cNvSpPr/>
          <p:nvPr/>
        </p:nvSpPr>
        <p:spPr>
          <a:xfrm>
            <a:off x="4622330" y="1580430"/>
            <a:ext cx="4521670" cy="7544765"/>
          </a:xfrm>
          <a:custGeom>
            <a:avLst/>
            <a:gdLst/>
            <a:ahLst/>
            <a:cxnLst/>
            <a:rect l="l" t="t" r="r" b="b"/>
            <a:pathLst>
              <a:path w="4521670" h="7544765">
                <a:moveTo>
                  <a:pt x="0" y="0"/>
                </a:moveTo>
                <a:lnTo>
                  <a:pt x="4521670" y="0"/>
                </a:lnTo>
                <a:lnTo>
                  <a:pt x="4521670" y="7544765"/>
                </a:lnTo>
                <a:lnTo>
                  <a:pt x="0" y="7544765"/>
                </a:lnTo>
                <a:lnTo>
                  <a:pt x="0" y="0"/>
                </a:lnTo>
                <a:close/>
              </a:path>
            </a:pathLst>
          </a:custGeom>
          <a:blipFill>
            <a:blip r:embed="rId5"/>
            <a:stretch>
              <a:fillRect t="-10683" r="-35007" b="-10683"/>
            </a:stretch>
          </a:blipFill>
        </p:spPr>
      </p:sp>
      <p:sp>
        <p:nvSpPr>
          <p:cNvPr id="6" name="TextBox 6"/>
          <p:cNvSpPr txBox="1"/>
          <p:nvPr/>
        </p:nvSpPr>
        <p:spPr>
          <a:xfrm>
            <a:off x="457200" y="4520550"/>
            <a:ext cx="4703553" cy="1250156"/>
          </a:xfrm>
          <a:prstGeom prst="rect">
            <a:avLst/>
          </a:prstGeom>
        </p:spPr>
        <p:txBody>
          <a:bodyPr lIns="0" tIns="0" rIns="0" bIns="0" rtlCol="0" anchor="t">
            <a:spAutoFit/>
          </a:bodyPr>
          <a:lstStyle/>
          <a:p>
            <a:pPr algn="l">
              <a:lnSpc>
                <a:spcPts val="9600"/>
              </a:lnSpc>
            </a:pPr>
            <a:r>
              <a:rPr lang="en-US" sz="8000" spc="-5">
                <a:solidFill>
                  <a:srgbClr val="000000"/>
                </a:solidFill>
                <a:latin typeface="TT Rounds Condensed"/>
              </a:rPr>
              <a:t>Summary</a:t>
            </a:r>
          </a:p>
        </p:txBody>
      </p:sp>
      <p:sp>
        <p:nvSpPr>
          <p:cNvPr id="7" name="Freeform 7"/>
          <p:cNvSpPr/>
          <p:nvPr/>
        </p:nvSpPr>
        <p:spPr>
          <a:xfrm>
            <a:off x="7869468" y="9481425"/>
            <a:ext cx="2168902" cy="2017079"/>
          </a:xfrm>
          <a:custGeom>
            <a:avLst/>
            <a:gdLst/>
            <a:ahLst/>
            <a:cxnLst/>
            <a:rect l="l" t="t" r="r" b="b"/>
            <a:pathLst>
              <a:path w="2168902" h="2017079">
                <a:moveTo>
                  <a:pt x="0" y="0"/>
                </a:moveTo>
                <a:lnTo>
                  <a:pt x="2168903" y="0"/>
                </a:lnTo>
                <a:lnTo>
                  <a:pt x="2168903" y="2017079"/>
                </a:lnTo>
                <a:lnTo>
                  <a:pt x="0" y="2017079"/>
                </a:lnTo>
                <a:lnTo>
                  <a:pt x="0" y="0"/>
                </a:lnTo>
                <a:close/>
              </a:path>
            </a:pathLst>
          </a:custGeom>
          <a:blipFill>
            <a:blip r:embed="rId6">
              <a:extLst>
                <a:ext uri="{96DAC541-7B7A-43D3-8B79-37D633B846F1}">
                  <asvg:svgBlip xmlns:asvg="http://schemas.microsoft.com/office/drawing/2016/SVG/main" r:embed="rId7"/>
                </a:ext>
              </a:extLst>
            </a:blip>
            <a:stretch>
              <a:fillRect b="-452"/>
            </a:stretch>
          </a:blipFill>
        </p:spPr>
      </p:sp>
      <p:sp>
        <p:nvSpPr>
          <p:cNvPr id="8" name="Freeform 8"/>
          <p:cNvSpPr/>
          <p:nvPr/>
        </p:nvSpPr>
        <p:spPr>
          <a:xfrm>
            <a:off x="5355323" y="9481425"/>
            <a:ext cx="2168902" cy="2017079"/>
          </a:xfrm>
          <a:custGeom>
            <a:avLst/>
            <a:gdLst/>
            <a:ahLst/>
            <a:cxnLst/>
            <a:rect l="l" t="t" r="r" b="b"/>
            <a:pathLst>
              <a:path w="2168902" h="2017079">
                <a:moveTo>
                  <a:pt x="0" y="0"/>
                </a:moveTo>
                <a:lnTo>
                  <a:pt x="2168902" y="0"/>
                </a:lnTo>
                <a:lnTo>
                  <a:pt x="2168902" y="2017079"/>
                </a:lnTo>
                <a:lnTo>
                  <a:pt x="0" y="2017079"/>
                </a:lnTo>
                <a:lnTo>
                  <a:pt x="0" y="0"/>
                </a:lnTo>
                <a:close/>
              </a:path>
            </a:pathLst>
          </a:custGeom>
          <a:blipFill>
            <a:blip r:embed="rId6">
              <a:extLst>
                <a:ext uri="{96DAC541-7B7A-43D3-8B79-37D633B846F1}">
                  <asvg:svgBlip xmlns:asvg="http://schemas.microsoft.com/office/drawing/2016/SVG/main" r:embed="rId7"/>
                </a:ext>
              </a:extLst>
            </a:blip>
            <a:stretch>
              <a:fillRect b="-452"/>
            </a:stretch>
          </a:blipFill>
        </p:spPr>
      </p:sp>
      <p:sp>
        <p:nvSpPr>
          <p:cNvPr id="9" name="Freeform 9"/>
          <p:cNvSpPr/>
          <p:nvPr/>
        </p:nvSpPr>
        <p:spPr>
          <a:xfrm>
            <a:off x="2841177" y="9481425"/>
            <a:ext cx="2168902" cy="2017079"/>
          </a:xfrm>
          <a:custGeom>
            <a:avLst/>
            <a:gdLst/>
            <a:ahLst/>
            <a:cxnLst/>
            <a:rect l="l" t="t" r="r" b="b"/>
            <a:pathLst>
              <a:path w="2168902" h="2017079">
                <a:moveTo>
                  <a:pt x="0" y="0"/>
                </a:moveTo>
                <a:lnTo>
                  <a:pt x="2168903" y="0"/>
                </a:lnTo>
                <a:lnTo>
                  <a:pt x="2168903" y="2017079"/>
                </a:lnTo>
                <a:lnTo>
                  <a:pt x="0" y="2017079"/>
                </a:lnTo>
                <a:lnTo>
                  <a:pt x="0" y="0"/>
                </a:lnTo>
                <a:close/>
              </a:path>
            </a:pathLst>
          </a:custGeom>
          <a:blipFill>
            <a:blip r:embed="rId6">
              <a:extLst>
                <a:ext uri="{96DAC541-7B7A-43D3-8B79-37D633B846F1}">
                  <asvg:svgBlip xmlns:asvg="http://schemas.microsoft.com/office/drawing/2016/SVG/main" r:embed="rId7"/>
                </a:ext>
              </a:extLst>
            </a:blip>
            <a:stretch>
              <a:fillRect b="-452"/>
            </a:stretch>
          </a:blipFill>
        </p:spPr>
      </p:sp>
      <p:sp>
        <p:nvSpPr>
          <p:cNvPr id="10" name="Freeform 10"/>
          <p:cNvSpPr/>
          <p:nvPr/>
        </p:nvSpPr>
        <p:spPr>
          <a:xfrm>
            <a:off x="327032" y="9481425"/>
            <a:ext cx="2168902" cy="2017079"/>
          </a:xfrm>
          <a:custGeom>
            <a:avLst/>
            <a:gdLst/>
            <a:ahLst/>
            <a:cxnLst/>
            <a:rect l="l" t="t" r="r" b="b"/>
            <a:pathLst>
              <a:path w="2168902" h="2017079">
                <a:moveTo>
                  <a:pt x="0" y="0"/>
                </a:moveTo>
                <a:lnTo>
                  <a:pt x="2168902" y="0"/>
                </a:lnTo>
                <a:lnTo>
                  <a:pt x="2168902" y="2017079"/>
                </a:lnTo>
                <a:lnTo>
                  <a:pt x="0" y="2017079"/>
                </a:lnTo>
                <a:lnTo>
                  <a:pt x="0" y="0"/>
                </a:lnTo>
                <a:close/>
              </a:path>
            </a:pathLst>
          </a:custGeom>
          <a:blipFill>
            <a:blip r:embed="rId6">
              <a:extLst>
                <a:ext uri="{96DAC541-7B7A-43D3-8B79-37D633B846F1}">
                  <asvg:svgBlip xmlns:asvg="http://schemas.microsoft.com/office/drawing/2016/SVG/main" r:embed="rId7"/>
                </a:ext>
              </a:extLst>
            </a:blip>
            <a:stretch>
              <a:fillRect b="-452"/>
            </a:stretch>
          </a:blipFill>
        </p:spPr>
      </p:sp>
      <p:sp>
        <p:nvSpPr>
          <p:cNvPr id="11" name="Freeform 11"/>
          <p:cNvSpPr/>
          <p:nvPr/>
        </p:nvSpPr>
        <p:spPr>
          <a:xfrm>
            <a:off x="7869468" y="-1179605"/>
            <a:ext cx="2168902" cy="2017079"/>
          </a:xfrm>
          <a:custGeom>
            <a:avLst/>
            <a:gdLst/>
            <a:ahLst/>
            <a:cxnLst/>
            <a:rect l="l" t="t" r="r" b="b"/>
            <a:pathLst>
              <a:path w="2168902" h="2017079">
                <a:moveTo>
                  <a:pt x="0" y="0"/>
                </a:moveTo>
                <a:lnTo>
                  <a:pt x="2168903" y="0"/>
                </a:lnTo>
                <a:lnTo>
                  <a:pt x="2168903" y="2017079"/>
                </a:lnTo>
                <a:lnTo>
                  <a:pt x="0" y="2017079"/>
                </a:lnTo>
                <a:lnTo>
                  <a:pt x="0" y="0"/>
                </a:lnTo>
                <a:close/>
              </a:path>
            </a:pathLst>
          </a:custGeom>
          <a:blipFill>
            <a:blip r:embed="rId6">
              <a:extLst>
                <a:ext uri="{96DAC541-7B7A-43D3-8B79-37D633B846F1}">
                  <asvg:svgBlip xmlns:asvg="http://schemas.microsoft.com/office/drawing/2016/SVG/main" r:embed="rId7"/>
                </a:ext>
              </a:extLst>
            </a:blip>
            <a:stretch>
              <a:fillRect b="-452"/>
            </a:stretch>
          </a:blipFill>
        </p:spPr>
      </p:sp>
      <p:sp>
        <p:nvSpPr>
          <p:cNvPr id="12" name="Freeform 12"/>
          <p:cNvSpPr/>
          <p:nvPr/>
        </p:nvSpPr>
        <p:spPr>
          <a:xfrm>
            <a:off x="5355323" y="-1179605"/>
            <a:ext cx="2168902" cy="2017079"/>
          </a:xfrm>
          <a:custGeom>
            <a:avLst/>
            <a:gdLst/>
            <a:ahLst/>
            <a:cxnLst/>
            <a:rect l="l" t="t" r="r" b="b"/>
            <a:pathLst>
              <a:path w="2168902" h="2017079">
                <a:moveTo>
                  <a:pt x="0" y="0"/>
                </a:moveTo>
                <a:lnTo>
                  <a:pt x="2168902" y="0"/>
                </a:lnTo>
                <a:lnTo>
                  <a:pt x="2168902" y="2017079"/>
                </a:lnTo>
                <a:lnTo>
                  <a:pt x="0" y="2017079"/>
                </a:lnTo>
                <a:lnTo>
                  <a:pt x="0" y="0"/>
                </a:lnTo>
                <a:close/>
              </a:path>
            </a:pathLst>
          </a:custGeom>
          <a:blipFill>
            <a:blip r:embed="rId6">
              <a:extLst>
                <a:ext uri="{96DAC541-7B7A-43D3-8B79-37D633B846F1}">
                  <asvg:svgBlip xmlns:asvg="http://schemas.microsoft.com/office/drawing/2016/SVG/main" r:embed="rId7"/>
                </a:ext>
              </a:extLst>
            </a:blip>
            <a:stretch>
              <a:fillRect b="-452"/>
            </a:stretch>
          </a:blipFill>
        </p:spPr>
      </p:sp>
      <p:sp>
        <p:nvSpPr>
          <p:cNvPr id="13" name="Freeform 13"/>
          <p:cNvSpPr/>
          <p:nvPr/>
        </p:nvSpPr>
        <p:spPr>
          <a:xfrm>
            <a:off x="2841177" y="-1179605"/>
            <a:ext cx="2168902" cy="2017079"/>
          </a:xfrm>
          <a:custGeom>
            <a:avLst/>
            <a:gdLst/>
            <a:ahLst/>
            <a:cxnLst/>
            <a:rect l="l" t="t" r="r" b="b"/>
            <a:pathLst>
              <a:path w="2168902" h="2017079">
                <a:moveTo>
                  <a:pt x="0" y="0"/>
                </a:moveTo>
                <a:lnTo>
                  <a:pt x="2168903" y="0"/>
                </a:lnTo>
                <a:lnTo>
                  <a:pt x="2168903" y="2017079"/>
                </a:lnTo>
                <a:lnTo>
                  <a:pt x="0" y="2017079"/>
                </a:lnTo>
                <a:lnTo>
                  <a:pt x="0" y="0"/>
                </a:lnTo>
                <a:close/>
              </a:path>
            </a:pathLst>
          </a:custGeom>
          <a:blipFill>
            <a:blip r:embed="rId6">
              <a:extLst>
                <a:ext uri="{96DAC541-7B7A-43D3-8B79-37D633B846F1}">
                  <asvg:svgBlip xmlns:asvg="http://schemas.microsoft.com/office/drawing/2016/SVG/main" r:embed="rId7"/>
                </a:ext>
              </a:extLst>
            </a:blip>
            <a:stretch>
              <a:fillRect b="-452"/>
            </a:stretch>
          </a:blipFill>
        </p:spPr>
      </p:sp>
      <p:sp>
        <p:nvSpPr>
          <p:cNvPr id="14" name="Freeform 14"/>
          <p:cNvSpPr/>
          <p:nvPr/>
        </p:nvSpPr>
        <p:spPr>
          <a:xfrm>
            <a:off x="327032" y="-1179605"/>
            <a:ext cx="2168902" cy="2017079"/>
          </a:xfrm>
          <a:custGeom>
            <a:avLst/>
            <a:gdLst/>
            <a:ahLst/>
            <a:cxnLst/>
            <a:rect l="l" t="t" r="r" b="b"/>
            <a:pathLst>
              <a:path w="2168902" h="2017079">
                <a:moveTo>
                  <a:pt x="0" y="0"/>
                </a:moveTo>
                <a:lnTo>
                  <a:pt x="2168902" y="0"/>
                </a:lnTo>
                <a:lnTo>
                  <a:pt x="2168902" y="2017079"/>
                </a:lnTo>
                <a:lnTo>
                  <a:pt x="0" y="2017079"/>
                </a:lnTo>
                <a:lnTo>
                  <a:pt x="0" y="0"/>
                </a:lnTo>
                <a:close/>
              </a:path>
            </a:pathLst>
          </a:custGeom>
          <a:blipFill>
            <a:blip r:embed="rId6">
              <a:extLst>
                <a:ext uri="{96DAC541-7B7A-43D3-8B79-37D633B846F1}">
                  <asvg:svgBlip xmlns:asvg="http://schemas.microsoft.com/office/drawing/2016/SVG/main" r:embed="rId7"/>
                </a:ext>
              </a:extLst>
            </a:blip>
            <a:stretch>
              <a:fillRect b="-452"/>
            </a:stretch>
          </a:blipFill>
        </p:spPr>
      </p:sp>
      <p:sp>
        <p:nvSpPr>
          <p:cNvPr id="15" name="Freeform 15"/>
          <p:cNvSpPr/>
          <p:nvPr/>
        </p:nvSpPr>
        <p:spPr>
          <a:xfrm>
            <a:off x="11581833" y="1580430"/>
            <a:ext cx="5677467" cy="867617"/>
          </a:xfrm>
          <a:custGeom>
            <a:avLst/>
            <a:gdLst/>
            <a:ahLst/>
            <a:cxnLst/>
            <a:rect l="l" t="t" r="r" b="b"/>
            <a:pathLst>
              <a:path w="5677467" h="867617">
                <a:moveTo>
                  <a:pt x="0" y="0"/>
                </a:moveTo>
                <a:lnTo>
                  <a:pt x="5677467" y="0"/>
                </a:lnTo>
                <a:lnTo>
                  <a:pt x="5677467" y="867617"/>
                </a:lnTo>
                <a:lnTo>
                  <a:pt x="0" y="86761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6" name="TextBox 16"/>
          <p:cNvSpPr txBox="1"/>
          <p:nvPr/>
        </p:nvSpPr>
        <p:spPr>
          <a:xfrm>
            <a:off x="9423598" y="486301"/>
            <a:ext cx="8909390" cy="2981325"/>
          </a:xfrm>
          <a:prstGeom prst="rect">
            <a:avLst/>
          </a:prstGeom>
        </p:spPr>
        <p:txBody>
          <a:bodyPr lIns="0" tIns="0" rIns="0" bIns="0" rtlCol="0" anchor="t">
            <a:spAutoFit/>
          </a:bodyPr>
          <a:lstStyle/>
          <a:p>
            <a:pPr algn="ctr">
              <a:lnSpc>
                <a:spcPts val="4307"/>
              </a:lnSpc>
              <a:spcBef>
                <a:spcPct val="0"/>
              </a:spcBef>
            </a:pPr>
            <a:r>
              <a:rPr lang="en-US" sz="3589">
                <a:solidFill>
                  <a:srgbClr val="A100FF"/>
                </a:solidFill>
                <a:latin typeface="Roboto Condensed Bold"/>
              </a:rPr>
              <a:t>Social Buzz: A World of Opportunity</a:t>
            </a:r>
          </a:p>
          <a:p>
            <a:pPr algn="ctr">
              <a:lnSpc>
                <a:spcPts val="3827"/>
              </a:lnSpc>
              <a:spcBef>
                <a:spcPct val="0"/>
              </a:spcBef>
            </a:pPr>
            <a:endParaRPr lang="en-US" sz="3589">
              <a:solidFill>
                <a:srgbClr val="A100FF"/>
              </a:solidFill>
              <a:latin typeface="Roboto Condensed Bold"/>
            </a:endParaRPr>
          </a:p>
          <a:p>
            <a:pPr algn="just">
              <a:lnSpc>
                <a:spcPts val="3827"/>
              </a:lnSpc>
              <a:spcBef>
                <a:spcPct val="0"/>
              </a:spcBef>
            </a:pPr>
            <a:r>
              <a:rPr lang="en-US" sz="3189">
                <a:solidFill>
                  <a:srgbClr val="000000"/>
                </a:solidFill>
                <a:latin typeface="Roboto Condensed"/>
              </a:rPr>
              <a:t>Social Buzz, a social media giant with over 500 million monthly users, is experiencing explosive growth. This translates to a vast amount of data generated daily, presenting both challenges and exciting opportunities.</a:t>
            </a:r>
          </a:p>
        </p:txBody>
      </p:sp>
      <p:sp>
        <p:nvSpPr>
          <p:cNvPr id="17" name="TextBox 17"/>
          <p:cNvSpPr txBox="1"/>
          <p:nvPr/>
        </p:nvSpPr>
        <p:spPr>
          <a:xfrm>
            <a:off x="9423598" y="3810529"/>
            <a:ext cx="8537370" cy="6463308"/>
          </a:xfrm>
          <a:prstGeom prst="rect">
            <a:avLst/>
          </a:prstGeom>
        </p:spPr>
        <p:txBody>
          <a:bodyPr wrap="square" lIns="0" tIns="0" rIns="0" bIns="0" rtlCol="0" anchor="t">
            <a:spAutoFit/>
          </a:bodyPr>
          <a:lstStyle/>
          <a:p>
            <a:pPr algn="l">
              <a:lnSpc>
                <a:spcPts val="3639"/>
              </a:lnSpc>
              <a:spcBef>
                <a:spcPct val="0"/>
              </a:spcBef>
            </a:pPr>
            <a:r>
              <a:rPr lang="en-US" sz="3033" dirty="0">
                <a:solidFill>
                  <a:srgbClr val="A100FF"/>
                </a:solidFill>
                <a:latin typeface="Roboto Condensed"/>
              </a:rPr>
              <a:t>Next Steps:</a:t>
            </a:r>
          </a:p>
          <a:p>
            <a:pPr algn="l">
              <a:lnSpc>
                <a:spcPts val="3639"/>
              </a:lnSpc>
              <a:spcBef>
                <a:spcPct val="0"/>
              </a:spcBef>
            </a:pPr>
            <a:endParaRPr lang="en-US" sz="3033" dirty="0">
              <a:solidFill>
                <a:srgbClr val="A100FF"/>
              </a:solidFill>
              <a:latin typeface="Roboto Condensed"/>
            </a:endParaRPr>
          </a:p>
          <a:p>
            <a:pPr algn="just">
              <a:lnSpc>
                <a:spcPts val="3639"/>
              </a:lnSpc>
              <a:spcBef>
                <a:spcPct val="0"/>
              </a:spcBef>
            </a:pPr>
            <a:r>
              <a:rPr lang="en-US" sz="3033" dirty="0">
                <a:solidFill>
                  <a:srgbClr val="000000"/>
                </a:solidFill>
                <a:latin typeface="Roboto Condensed"/>
              </a:rPr>
              <a:t>Prioritize recommendations based on potential impact.</a:t>
            </a:r>
          </a:p>
          <a:p>
            <a:pPr algn="just">
              <a:lnSpc>
                <a:spcPts val="3639"/>
              </a:lnSpc>
              <a:spcBef>
                <a:spcPct val="0"/>
              </a:spcBef>
            </a:pPr>
            <a:r>
              <a:rPr lang="en-US" sz="3033" dirty="0">
                <a:solidFill>
                  <a:srgbClr val="000000"/>
                </a:solidFill>
                <a:latin typeface="Roboto Condensed"/>
              </a:rPr>
              <a:t>Develop an action plan with tasks, timelines, and ownership.</a:t>
            </a:r>
          </a:p>
          <a:p>
            <a:pPr algn="just">
              <a:lnSpc>
                <a:spcPts val="3639"/>
              </a:lnSpc>
              <a:spcBef>
                <a:spcPct val="0"/>
              </a:spcBef>
            </a:pPr>
            <a:endParaRPr lang="en-US" sz="3033" dirty="0">
              <a:solidFill>
                <a:srgbClr val="000000"/>
              </a:solidFill>
              <a:latin typeface="Roboto Condensed"/>
            </a:endParaRPr>
          </a:p>
          <a:p>
            <a:pPr algn="just">
              <a:lnSpc>
                <a:spcPts val="3639"/>
              </a:lnSpc>
              <a:spcBef>
                <a:spcPct val="0"/>
              </a:spcBef>
            </a:pPr>
            <a:r>
              <a:rPr lang="en-US" sz="3033" dirty="0">
                <a:solidFill>
                  <a:srgbClr val="000000"/>
                </a:solidFill>
                <a:latin typeface="Roboto Condensed"/>
              </a:rPr>
              <a:t>Continuously monitor user </a:t>
            </a:r>
            <a:r>
              <a:rPr lang="en-US" sz="3033" dirty="0" err="1">
                <a:solidFill>
                  <a:srgbClr val="000000"/>
                </a:solidFill>
                <a:latin typeface="Roboto Condensed"/>
              </a:rPr>
              <a:t>behaviour</a:t>
            </a:r>
            <a:r>
              <a:rPr lang="en-US" sz="3033" dirty="0">
                <a:solidFill>
                  <a:srgbClr val="000000"/>
                </a:solidFill>
                <a:latin typeface="Roboto Condensed"/>
              </a:rPr>
              <a:t> and adapt strategies based on new data and trends.</a:t>
            </a:r>
          </a:p>
          <a:p>
            <a:pPr algn="just">
              <a:lnSpc>
                <a:spcPts val="3639"/>
              </a:lnSpc>
              <a:spcBef>
                <a:spcPct val="0"/>
              </a:spcBef>
            </a:pPr>
            <a:endParaRPr lang="en-US" sz="3033" dirty="0">
              <a:solidFill>
                <a:srgbClr val="000000"/>
              </a:solidFill>
              <a:latin typeface="Roboto Condensed"/>
            </a:endParaRPr>
          </a:p>
          <a:p>
            <a:pPr algn="just">
              <a:lnSpc>
                <a:spcPts val="3639"/>
              </a:lnSpc>
              <a:spcBef>
                <a:spcPct val="0"/>
              </a:spcBef>
            </a:pPr>
            <a:r>
              <a:rPr lang="en-US" sz="3033" dirty="0">
                <a:solidFill>
                  <a:srgbClr val="000000"/>
                </a:solidFill>
                <a:latin typeface="Roboto Condensed"/>
              </a:rPr>
              <a:t>By harnessing the power of user data and implementing these recommendations, Social Buzz can unlock its full potential, creating a more engaging and personalized user experience to solidify its position as a leader in the social media landscape.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495096"/>
            <a:ext cx="5385738" cy="491371"/>
          </a:xfrm>
          <a:prstGeom prst="rect">
            <a:avLst/>
          </a:prstGeom>
        </p:spPr>
        <p:txBody>
          <a:bodyPr lIns="0" tIns="0" rIns="0" bIns="0" rtlCol="0" anchor="t">
            <a:spAutoFit/>
          </a:bodyPr>
          <a:lstStyle/>
          <a:p>
            <a:pPr algn="l">
              <a:lnSpc>
                <a:spcPts val="3640"/>
              </a:lnSpc>
            </a:pPr>
            <a:r>
              <a:rPr lang="en-US" sz="2600" spc="-1">
                <a:solidFill>
                  <a:srgbClr val="FFFFFF"/>
                </a:solidFill>
                <a:latin typeface="TT Rounds Condensed"/>
              </a:rPr>
              <a:t>ANY QUESTIONS?</a:t>
            </a:r>
          </a:p>
        </p:txBody>
      </p:sp>
      <p:sp>
        <p:nvSpPr>
          <p:cNvPr id="3" name="Freeform 3"/>
          <p:cNvSpPr/>
          <p:nvPr/>
        </p:nvSpPr>
        <p:spPr>
          <a:xfrm>
            <a:off x="1315637" y="4011087"/>
            <a:ext cx="2959386" cy="2959386"/>
          </a:xfrm>
          <a:custGeom>
            <a:avLst/>
            <a:gdLst/>
            <a:ahLst/>
            <a:cxnLst/>
            <a:rect l="l" t="t" r="r" b="b"/>
            <a:pathLst>
              <a:path w="2959386" h="2959386">
                <a:moveTo>
                  <a:pt x="0" y="0"/>
                </a:moveTo>
                <a:lnTo>
                  <a:pt x="2959386" y="0"/>
                </a:lnTo>
                <a:lnTo>
                  <a:pt x="2959386" y="2959386"/>
                </a:lnTo>
                <a:lnTo>
                  <a:pt x="0" y="295938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5115457">
            <a:off x="848840" y="3713600"/>
            <a:ext cx="2959386" cy="2965695"/>
          </a:xfrm>
          <a:custGeom>
            <a:avLst/>
            <a:gdLst/>
            <a:ahLst/>
            <a:cxnLst/>
            <a:rect l="l" t="t" r="r" b="b"/>
            <a:pathLst>
              <a:path w="2959386" h="2965695">
                <a:moveTo>
                  <a:pt x="0" y="0"/>
                </a:moveTo>
                <a:lnTo>
                  <a:pt x="2959386" y="0"/>
                </a:lnTo>
                <a:lnTo>
                  <a:pt x="2959386" y="2965695"/>
                </a:lnTo>
                <a:lnTo>
                  <a:pt x="0" y="2965695"/>
                </a:lnTo>
                <a:lnTo>
                  <a:pt x="0" y="0"/>
                </a:lnTo>
                <a:close/>
              </a:path>
            </a:pathLst>
          </a:custGeom>
          <a:blipFill>
            <a:blip r:embed="rId5">
              <a:extLst>
                <a:ext uri="{96DAC541-7B7A-43D3-8B79-37D633B846F1}">
                  <asvg:svgBlip xmlns:asvg="http://schemas.microsoft.com/office/drawing/2016/SVG/main" r:embed="rId6"/>
                </a:ext>
              </a:extLst>
            </a:blip>
            <a:stretch>
              <a:fillRect r="-213" b="-322"/>
            </a:stretch>
          </a:blipFill>
        </p:spPr>
      </p:sp>
      <p:sp>
        <p:nvSpPr>
          <p:cNvPr id="5" name="TextBox 5"/>
          <p:cNvSpPr txBox="1"/>
          <p:nvPr/>
        </p:nvSpPr>
        <p:spPr>
          <a:xfrm>
            <a:off x="4669076" y="4159325"/>
            <a:ext cx="5729829" cy="1250156"/>
          </a:xfrm>
          <a:prstGeom prst="rect">
            <a:avLst/>
          </a:prstGeom>
        </p:spPr>
        <p:txBody>
          <a:bodyPr lIns="0" tIns="0" rIns="0" bIns="0" rtlCol="0" anchor="t">
            <a:spAutoFit/>
          </a:bodyPr>
          <a:lstStyle/>
          <a:p>
            <a:pPr algn="r">
              <a:lnSpc>
                <a:spcPts val="9600"/>
              </a:lnSpc>
            </a:pPr>
            <a:r>
              <a:rPr lang="en-US" sz="8000" spc="-5">
                <a:solidFill>
                  <a:srgbClr val="FFFFFF"/>
                </a:solidFill>
                <a:latin typeface="TT Rounds Condensed"/>
              </a:rPr>
              <a:t>Thank you!</a:t>
            </a:r>
          </a:p>
        </p:txBody>
      </p:sp>
      <p:sp>
        <p:nvSpPr>
          <p:cNvPr id="6" name="Freeform 6"/>
          <p:cNvSpPr/>
          <p:nvPr/>
        </p:nvSpPr>
        <p:spPr>
          <a:xfrm>
            <a:off x="13087840" y="-1140306"/>
            <a:ext cx="2168903" cy="2017079"/>
          </a:xfrm>
          <a:custGeom>
            <a:avLst/>
            <a:gdLst/>
            <a:ahLst/>
            <a:cxnLst/>
            <a:rect l="l" t="t" r="r" b="b"/>
            <a:pathLst>
              <a:path w="2168903" h="2017079">
                <a:moveTo>
                  <a:pt x="0" y="0"/>
                </a:moveTo>
                <a:lnTo>
                  <a:pt x="2168902" y="0"/>
                </a:lnTo>
                <a:lnTo>
                  <a:pt x="2168902" y="2017079"/>
                </a:lnTo>
                <a:lnTo>
                  <a:pt x="0" y="2017079"/>
                </a:lnTo>
                <a:lnTo>
                  <a:pt x="0" y="0"/>
                </a:lnTo>
                <a:close/>
              </a:path>
            </a:pathLst>
          </a:custGeom>
          <a:blipFill>
            <a:blip r:embed="rId7">
              <a:extLst>
                <a:ext uri="{96DAC541-7B7A-43D3-8B79-37D633B846F1}">
                  <asvg:svgBlip xmlns:asvg="http://schemas.microsoft.com/office/drawing/2016/SVG/main" r:embed="rId8"/>
                </a:ext>
              </a:extLst>
            </a:blip>
            <a:stretch>
              <a:fillRect b="-452"/>
            </a:stretch>
          </a:blipFill>
        </p:spPr>
      </p:sp>
      <p:sp>
        <p:nvSpPr>
          <p:cNvPr id="7" name="Freeform 7"/>
          <p:cNvSpPr/>
          <p:nvPr/>
        </p:nvSpPr>
        <p:spPr>
          <a:xfrm>
            <a:off x="10573695" y="-1140306"/>
            <a:ext cx="2168903" cy="2017079"/>
          </a:xfrm>
          <a:custGeom>
            <a:avLst/>
            <a:gdLst/>
            <a:ahLst/>
            <a:cxnLst/>
            <a:rect l="l" t="t" r="r" b="b"/>
            <a:pathLst>
              <a:path w="2168903" h="2017079">
                <a:moveTo>
                  <a:pt x="0" y="0"/>
                </a:moveTo>
                <a:lnTo>
                  <a:pt x="2168903" y="0"/>
                </a:lnTo>
                <a:lnTo>
                  <a:pt x="2168903" y="2017079"/>
                </a:lnTo>
                <a:lnTo>
                  <a:pt x="0" y="2017079"/>
                </a:lnTo>
                <a:lnTo>
                  <a:pt x="0" y="0"/>
                </a:lnTo>
                <a:close/>
              </a:path>
            </a:pathLst>
          </a:custGeom>
          <a:blipFill>
            <a:blip r:embed="rId7">
              <a:extLst>
                <a:ext uri="{96DAC541-7B7A-43D3-8B79-37D633B846F1}">
                  <asvg:svgBlip xmlns:asvg="http://schemas.microsoft.com/office/drawing/2016/SVG/main" r:embed="rId8"/>
                </a:ext>
              </a:extLst>
            </a:blip>
            <a:stretch>
              <a:fillRect b="-452"/>
            </a:stretch>
          </a:blipFill>
        </p:spPr>
      </p:sp>
      <p:sp>
        <p:nvSpPr>
          <p:cNvPr id="8" name="Freeform 8"/>
          <p:cNvSpPr/>
          <p:nvPr/>
        </p:nvSpPr>
        <p:spPr>
          <a:xfrm>
            <a:off x="8059550" y="-1140306"/>
            <a:ext cx="2168903" cy="2017079"/>
          </a:xfrm>
          <a:custGeom>
            <a:avLst/>
            <a:gdLst/>
            <a:ahLst/>
            <a:cxnLst/>
            <a:rect l="l" t="t" r="r" b="b"/>
            <a:pathLst>
              <a:path w="2168903" h="2017079">
                <a:moveTo>
                  <a:pt x="0" y="0"/>
                </a:moveTo>
                <a:lnTo>
                  <a:pt x="2168902" y="0"/>
                </a:lnTo>
                <a:lnTo>
                  <a:pt x="2168902" y="2017079"/>
                </a:lnTo>
                <a:lnTo>
                  <a:pt x="0" y="2017079"/>
                </a:lnTo>
                <a:lnTo>
                  <a:pt x="0" y="0"/>
                </a:lnTo>
                <a:close/>
              </a:path>
            </a:pathLst>
          </a:custGeom>
          <a:blipFill>
            <a:blip r:embed="rId7">
              <a:extLst>
                <a:ext uri="{96DAC541-7B7A-43D3-8B79-37D633B846F1}">
                  <asvg:svgBlip xmlns:asvg="http://schemas.microsoft.com/office/drawing/2016/SVG/main" r:embed="rId8"/>
                </a:ext>
              </a:extLst>
            </a:blip>
            <a:stretch>
              <a:fillRect b="-452"/>
            </a:stretch>
          </a:blipFill>
        </p:spPr>
      </p:sp>
      <p:sp>
        <p:nvSpPr>
          <p:cNvPr id="9" name="Freeform 9"/>
          <p:cNvSpPr/>
          <p:nvPr/>
        </p:nvSpPr>
        <p:spPr>
          <a:xfrm>
            <a:off x="15601985" y="-1140306"/>
            <a:ext cx="2168903" cy="2017079"/>
          </a:xfrm>
          <a:custGeom>
            <a:avLst/>
            <a:gdLst/>
            <a:ahLst/>
            <a:cxnLst/>
            <a:rect l="l" t="t" r="r" b="b"/>
            <a:pathLst>
              <a:path w="2168903" h="2017079">
                <a:moveTo>
                  <a:pt x="0" y="0"/>
                </a:moveTo>
                <a:lnTo>
                  <a:pt x="2168903" y="0"/>
                </a:lnTo>
                <a:lnTo>
                  <a:pt x="2168903" y="2017079"/>
                </a:lnTo>
                <a:lnTo>
                  <a:pt x="0" y="2017079"/>
                </a:lnTo>
                <a:lnTo>
                  <a:pt x="0" y="0"/>
                </a:lnTo>
                <a:close/>
              </a:path>
            </a:pathLst>
          </a:custGeom>
          <a:blipFill>
            <a:blip r:embed="rId7">
              <a:extLst>
                <a:ext uri="{96DAC541-7B7A-43D3-8B79-37D633B846F1}">
                  <asvg:svgBlip xmlns:asvg="http://schemas.microsoft.com/office/drawing/2016/SVG/main" r:embed="rId8"/>
                </a:ext>
              </a:extLst>
            </a:blip>
            <a:stretch>
              <a:fillRect b="-452"/>
            </a:stretch>
          </a:blipFill>
        </p:spPr>
      </p:sp>
      <p:sp>
        <p:nvSpPr>
          <p:cNvPr id="10" name="Freeform 10"/>
          <p:cNvSpPr/>
          <p:nvPr/>
        </p:nvSpPr>
        <p:spPr>
          <a:xfrm>
            <a:off x="5545404" y="-1140306"/>
            <a:ext cx="2168903" cy="2017079"/>
          </a:xfrm>
          <a:custGeom>
            <a:avLst/>
            <a:gdLst/>
            <a:ahLst/>
            <a:cxnLst/>
            <a:rect l="l" t="t" r="r" b="b"/>
            <a:pathLst>
              <a:path w="2168903" h="2017079">
                <a:moveTo>
                  <a:pt x="0" y="0"/>
                </a:moveTo>
                <a:lnTo>
                  <a:pt x="2168903" y="0"/>
                </a:lnTo>
                <a:lnTo>
                  <a:pt x="2168903" y="2017079"/>
                </a:lnTo>
                <a:lnTo>
                  <a:pt x="0" y="2017079"/>
                </a:lnTo>
                <a:lnTo>
                  <a:pt x="0" y="0"/>
                </a:lnTo>
                <a:close/>
              </a:path>
            </a:pathLst>
          </a:custGeom>
          <a:blipFill>
            <a:blip r:embed="rId7">
              <a:extLst>
                <a:ext uri="{96DAC541-7B7A-43D3-8B79-37D633B846F1}">
                  <asvg:svgBlip xmlns:asvg="http://schemas.microsoft.com/office/drawing/2016/SVG/main" r:embed="rId8"/>
                </a:ext>
              </a:extLst>
            </a:blip>
            <a:stretch>
              <a:fillRect b="-452"/>
            </a:stretch>
          </a:blipFill>
        </p:spPr>
      </p:sp>
      <p:sp>
        <p:nvSpPr>
          <p:cNvPr id="11" name="Freeform 11"/>
          <p:cNvSpPr/>
          <p:nvPr/>
        </p:nvSpPr>
        <p:spPr>
          <a:xfrm>
            <a:off x="3031259" y="-1140306"/>
            <a:ext cx="2168903" cy="2017079"/>
          </a:xfrm>
          <a:custGeom>
            <a:avLst/>
            <a:gdLst/>
            <a:ahLst/>
            <a:cxnLst/>
            <a:rect l="l" t="t" r="r" b="b"/>
            <a:pathLst>
              <a:path w="2168903" h="2017079">
                <a:moveTo>
                  <a:pt x="0" y="0"/>
                </a:moveTo>
                <a:lnTo>
                  <a:pt x="2168902" y="0"/>
                </a:lnTo>
                <a:lnTo>
                  <a:pt x="2168902" y="2017079"/>
                </a:lnTo>
                <a:lnTo>
                  <a:pt x="0" y="2017079"/>
                </a:lnTo>
                <a:lnTo>
                  <a:pt x="0" y="0"/>
                </a:lnTo>
                <a:close/>
              </a:path>
            </a:pathLst>
          </a:custGeom>
          <a:blipFill>
            <a:blip r:embed="rId7">
              <a:extLst>
                <a:ext uri="{96DAC541-7B7A-43D3-8B79-37D633B846F1}">
                  <asvg:svgBlip xmlns:asvg="http://schemas.microsoft.com/office/drawing/2016/SVG/main" r:embed="rId8"/>
                </a:ext>
              </a:extLst>
            </a:blip>
            <a:stretch>
              <a:fillRect b="-452"/>
            </a:stretch>
          </a:blipFill>
        </p:spPr>
      </p:sp>
      <p:sp>
        <p:nvSpPr>
          <p:cNvPr id="12" name="Freeform 12"/>
          <p:cNvSpPr/>
          <p:nvPr/>
        </p:nvSpPr>
        <p:spPr>
          <a:xfrm>
            <a:off x="517113" y="-1140306"/>
            <a:ext cx="2168903" cy="2017079"/>
          </a:xfrm>
          <a:custGeom>
            <a:avLst/>
            <a:gdLst/>
            <a:ahLst/>
            <a:cxnLst/>
            <a:rect l="l" t="t" r="r" b="b"/>
            <a:pathLst>
              <a:path w="2168903" h="2017079">
                <a:moveTo>
                  <a:pt x="0" y="0"/>
                </a:moveTo>
                <a:lnTo>
                  <a:pt x="2168903" y="0"/>
                </a:lnTo>
                <a:lnTo>
                  <a:pt x="2168903" y="2017079"/>
                </a:lnTo>
                <a:lnTo>
                  <a:pt x="0" y="2017079"/>
                </a:lnTo>
                <a:lnTo>
                  <a:pt x="0" y="0"/>
                </a:lnTo>
                <a:close/>
              </a:path>
            </a:pathLst>
          </a:custGeom>
          <a:blipFill>
            <a:blip r:embed="rId7">
              <a:extLst>
                <a:ext uri="{96DAC541-7B7A-43D3-8B79-37D633B846F1}">
                  <asvg:svgBlip xmlns:asvg="http://schemas.microsoft.com/office/drawing/2016/SVG/main" r:embed="rId8"/>
                </a:ext>
              </a:extLst>
            </a:blip>
            <a:stretch>
              <a:fillRect b="-452"/>
            </a:stretch>
          </a:blipFill>
        </p:spPr>
      </p:sp>
      <p:sp>
        <p:nvSpPr>
          <p:cNvPr id="13" name="Freeform 13"/>
          <p:cNvSpPr/>
          <p:nvPr/>
        </p:nvSpPr>
        <p:spPr>
          <a:xfrm>
            <a:off x="13087840" y="9394369"/>
            <a:ext cx="2168903" cy="2017079"/>
          </a:xfrm>
          <a:custGeom>
            <a:avLst/>
            <a:gdLst/>
            <a:ahLst/>
            <a:cxnLst/>
            <a:rect l="l" t="t" r="r" b="b"/>
            <a:pathLst>
              <a:path w="2168903" h="2017079">
                <a:moveTo>
                  <a:pt x="0" y="0"/>
                </a:moveTo>
                <a:lnTo>
                  <a:pt x="2168902" y="0"/>
                </a:lnTo>
                <a:lnTo>
                  <a:pt x="2168902" y="2017079"/>
                </a:lnTo>
                <a:lnTo>
                  <a:pt x="0" y="2017079"/>
                </a:lnTo>
                <a:lnTo>
                  <a:pt x="0" y="0"/>
                </a:lnTo>
                <a:close/>
              </a:path>
            </a:pathLst>
          </a:custGeom>
          <a:blipFill>
            <a:blip r:embed="rId7">
              <a:extLst>
                <a:ext uri="{96DAC541-7B7A-43D3-8B79-37D633B846F1}">
                  <asvg:svgBlip xmlns:asvg="http://schemas.microsoft.com/office/drawing/2016/SVG/main" r:embed="rId8"/>
                </a:ext>
              </a:extLst>
            </a:blip>
            <a:stretch>
              <a:fillRect b="-452"/>
            </a:stretch>
          </a:blipFill>
        </p:spPr>
      </p:sp>
      <p:sp>
        <p:nvSpPr>
          <p:cNvPr id="14" name="Freeform 14"/>
          <p:cNvSpPr/>
          <p:nvPr/>
        </p:nvSpPr>
        <p:spPr>
          <a:xfrm>
            <a:off x="10573695" y="9394369"/>
            <a:ext cx="2168903" cy="2017079"/>
          </a:xfrm>
          <a:custGeom>
            <a:avLst/>
            <a:gdLst/>
            <a:ahLst/>
            <a:cxnLst/>
            <a:rect l="l" t="t" r="r" b="b"/>
            <a:pathLst>
              <a:path w="2168903" h="2017079">
                <a:moveTo>
                  <a:pt x="0" y="0"/>
                </a:moveTo>
                <a:lnTo>
                  <a:pt x="2168903" y="0"/>
                </a:lnTo>
                <a:lnTo>
                  <a:pt x="2168903" y="2017079"/>
                </a:lnTo>
                <a:lnTo>
                  <a:pt x="0" y="2017079"/>
                </a:lnTo>
                <a:lnTo>
                  <a:pt x="0" y="0"/>
                </a:lnTo>
                <a:close/>
              </a:path>
            </a:pathLst>
          </a:custGeom>
          <a:blipFill>
            <a:blip r:embed="rId7">
              <a:extLst>
                <a:ext uri="{96DAC541-7B7A-43D3-8B79-37D633B846F1}">
                  <asvg:svgBlip xmlns:asvg="http://schemas.microsoft.com/office/drawing/2016/SVG/main" r:embed="rId8"/>
                </a:ext>
              </a:extLst>
            </a:blip>
            <a:stretch>
              <a:fillRect b="-452"/>
            </a:stretch>
          </a:blipFill>
        </p:spPr>
      </p:sp>
      <p:sp>
        <p:nvSpPr>
          <p:cNvPr id="15" name="Freeform 15"/>
          <p:cNvSpPr/>
          <p:nvPr/>
        </p:nvSpPr>
        <p:spPr>
          <a:xfrm>
            <a:off x="8059550" y="9394369"/>
            <a:ext cx="2168903" cy="2017079"/>
          </a:xfrm>
          <a:custGeom>
            <a:avLst/>
            <a:gdLst/>
            <a:ahLst/>
            <a:cxnLst/>
            <a:rect l="l" t="t" r="r" b="b"/>
            <a:pathLst>
              <a:path w="2168903" h="2017079">
                <a:moveTo>
                  <a:pt x="0" y="0"/>
                </a:moveTo>
                <a:lnTo>
                  <a:pt x="2168902" y="0"/>
                </a:lnTo>
                <a:lnTo>
                  <a:pt x="2168902" y="2017079"/>
                </a:lnTo>
                <a:lnTo>
                  <a:pt x="0" y="2017079"/>
                </a:lnTo>
                <a:lnTo>
                  <a:pt x="0" y="0"/>
                </a:lnTo>
                <a:close/>
              </a:path>
            </a:pathLst>
          </a:custGeom>
          <a:blipFill>
            <a:blip r:embed="rId7">
              <a:extLst>
                <a:ext uri="{96DAC541-7B7A-43D3-8B79-37D633B846F1}">
                  <asvg:svgBlip xmlns:asvg="http://schemas.microsoft.com/office/drawing/2016/SVG/main" r:embed="rId8"/>
                </a:ext>
              </a:extLst>
            </a:blip>
            <a:stretch>
              <a:fillRect b="-452"/>
            </a:stretch>
          </a:blipFill>
        </p:spPr>
      </p:sp>
      <p:sp>
        <p:nvSpPr>
          <p:cNvPr id="16" name="Freeform 16"/>
          <p:cNvSpPr/>
          <p:nvPr/>
        </p:nvSpPr>
        <p:spPr>
          <a:xfrm>
            <a:off x="15601985" y="9394369"/>
            <a:ext cx="2168903" cy="2017079"/>
          </a:xfrm>
          <a:custGeom>
            <a:avLst/>
            <a:gdLst/>
            <a:ahLst/>
            <a:cxnLst/>
            <a:rect l="l" t="t" r="r" b="b"/>
            <a:pathLst>
              <a:path w="2168903" h="2017079">
                <a:moveTo>
                  <a:pt x="0" y="0"/>
                </a:moveTo>
                <a:lnTo>
                  <a:pt x="2168903" y="0"/>
                </a:lnTo>
                <a:lnTo>
                  <a:pt x="2168903" y="2017079"/>
                </a:lnTo>
                <a:lnTo>
                  <a:pt x="0" y="2017079"/>
                </a:lnTo>
                <a:lnTo>
                  <a:pt x="0" y="0"/>
                </a:lnTo>
                <a:close/>
              </a:path>
            </a:pathLst>
          </a:custGeom>
          <a:blipFill>
            <a:blip r:embed="rId7">
              <a:extLst>
                <a:ext uri="{96DAC541-7B7A-43D3-8B79-37D633B846F1}">
                  <asvg:svgBlip xmlns:asvg="http://schemas.microsoft.com/office/drawing/2016/SVG/main" r:embed="rId8"/>
                </a:ext>
              </a:extLst>
            </a:blip>
            <a:stretch>
              <a:fillRect b="-452"/>
            </a:stretch>
          </a:blipFill>
        </p:spPr>
      </p:sp>
      <p:sp>
        <p:nvSpPr>
          <p:cNvPr id="17" name="Freeform 17"/>
          <p:cNvSpPr/>
          <p:nvPr/>
        </p:nvSpPr>
        <p:spPr>
          <a:xfrm>
            <a:off x="5545404" y="9394369"/>
            <a:ext cx="2168903" cy="2017079"/>
          </a:xfrm>
          <a:custGeom>
            <a:avLst/>
            <a:gdLst/>
            <a:ahLst/>
            <a:cxnLst/>
            <a:rect l="l" t="t" r="r" b="b"/>
            <a:pathLst>
              <a:path w="2168903" h="2017079">
                <a:moveTo>
                  <a:pt x="0" y="0"/>
                </a:moveTo>
                <a:lnTo>
                  <a:pt x="2168903" y="0"/>
                </a:lnTo>
                <a:lnTo>
                  <a:pt x="2168903" y="2017079"/>
                </a:lnTo>
                <a:lnTo>
                  <a:pt x="0" y="2017079"/>
                </a:lnTo>
                <a:lnTo>
                  <a:pt x="0" y="0"/>
                </a:lnTo>
                <a:close/>
              </a:path>
            </a:pathLst>
          </a:custGeom>
          <a:blipFill>
            <a:blip r:embed="rId7">
              <a:extLst>
                <a:ext uri="{96DAC541-7B7A-43D3-8B79-37D633B846F1}">
                  <asvg:svgBlip xmlns:asvg="http://schemas.microsoft.com/office/drawing/2016/SVG/main" r:embed="rId8"/>
                </a:ext>
              </a:extLst>
            </a:blip>
            <a:stretch>
              <a:fillRect b="-452"/>
            </a:stretch>
          </a:blipFill>
        </p:spPr>
      </p:sp>
      <p:sp>
        <p:nvSpPr>
          <p:cNvPr id="18" name="Freeform 18"/>
          <p:cNvSpPr/>
          <p:nvPr/>
        </p:nvSpPr>
        <p:spPr>
          <a:xfrm>
            <a:off x="3031259" y="9394369"/>
            <a:ext cx="2168903" cy="2017079"/>
          </a:xfrm>
          <a:custGeom>
            <a:avLst/>
            <a:gdLst/>
            <a:ahLst/>
            <a:cxnLst/>
            <a:rect l="l" t="t" r="r" b="b"/>
            <a:pathLst>
              <a:path w="2168903" h="2017079">
                <a:moveTo>
                  <a:pt x="0" y="0"/>
                </a:moveTo>
                <a:lnTo>
                  <a:pt x="2168902" y="0"/>
                </a:lnTo>
                <a:lnTo>
                  <a:pt x="2168902" y="2017079"/>
                </a:lnTo>
                <a:lnTo>
                  <a:pt x="0" y="2017079"/>
                </a:lnTo>
                <a:lnTo>
                  <a:pt x="0" y="0"/>
                </a:lnTo>
                <a:close/>
              </a:path>
            </a:pathLst>
          </a:custGeom>
          <a:blipFill>
            <a:blip r:embed="rId7">
              <a:extLst>
                <a:ext uri="{96DAC541-7B7A-43D3-8B79-37D633B846F1}">
                  <asvg:svgBlip xmlns:asvg="http://schemas.microsoft.com/office/drawing/2016/SVG/main" r:embed="rId8"/>
                </a:ext>
              </a:extLst>
            </a:blip>
            <a:stretch>
              <a:fillRect b="-452"/>
            </a:stretch>
          </a:blipFill>
        </p:spPr>
      </p:sp>
      <p:sp>
        <p:nvSpPr>
          <p:cNvPr id="19" name="Freeform 19"/>
          <p:cNvSpPr/>
          <p:nvPr/>
        </p:nvSpPr>
        <p:spPr>
          <a:xfrm>
            <a:off x="517113" y="9394369"/>
            <a:ext cx="2168903" cy="2017079"/>
          </a:xfrm>
          <a:custGeom>
            <a:avLst/>
            <a:gdLst/>
            <a:ahLst/>
            <a:cxnLst/>
            <a:rect l="l" t="t" r="r" b="b"/>
            <a:pathLst>
              <a:path w="2168903" h="2017079">
                <a:moveTo>
                  <a:pt x="0" y="0"/>
                </a:moveTo>
                <a:lnTo>
                  <a:pt x="2168903" y="0"/>
                </a:lnTo>
                <a:lnTo>
                  <a:pt x="2168903" y="2017079"/>
                </a:lnTo>
                <a:lnTo>
                  <a:pt x="0" y="2017079"/>
                </a:lnTo>
                <a:lnTo>
                  <a:pt x="0" y="0"/>
                </a:lnTo>
                <a:close/>
              </a:path>
            </a:pathLst>
          </a:custGeom>
          <a:blipFill>
            <a:blip r:embed="rId7">
              <a:extLst>
                <a:ext uri="{96DAC541-7B7A-43D3-8B79-37D633B846F1}">
                  <asvg:svgBlip xmlns:asvg="http://schemas.microsoft.com/office/drawing/2016/SVG/main" r:embed="rId8"/>
                </a:ext>
              </a:extLst>
            </a:blip>
            <a:stretch>
              <a:fillRect b="-452"/>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981200" y="3266251"/>
            <a:ext cx="8853678" cy="1200150"/>
          </a:xfrm>
          <a:prstGeom prst="rect">
            <a:avLst/>
          </a:prstGeom>
        </p:spPr>
        <p:txBody>
          <a:bodyPr lIns="0" tIns="0" rIns="0" bIns="0" rtlCol="0" anchor="t">
            <a:spAutoFit/>
          </a:bodyPr>
          <a:lstStyle/>
          <a:p>
            <a:pPr algn="l">
              <a:lnSpc>
                <a:spcPts val="9305"/>
              </a:lnSpc>
            </a:pPr>
            <a:r>
              <a:rPr lang="en-US" sz="7754" spc="-4">
                <a:solidFill>
                  <a:srgbClr val="000000"/>
                </a:solidFill>
                <a:latin typeface="Roboto Condensed"/>
              </a:rPr>
              <a:t>Today's Agenda</a:t>
            </a:r>
          </a:p>
        </p:txBody>
      </p:sp>
      <p:sp>
        <p:nvSpPr>
          <p:cNvPr id="3" name="TextBox 3"/>
          <p:cNvSpPr txBox="1"/>
          <p:nvPr/>
        </p:nvSpPr>
        <p:spPr>
          <a:xfrm>
            <a:off x="1606127" y="5152239"/>
            <a:ext cx="11119272" cy="3739267"/>
          </a:xfrm>
          <a:prstGeom prst="rect">
            <a:avLst/>
          </a:prstGeom>
        </p:spPr>
        <p:txBody>
          <a:bodyPr lIns="0" tIns="0" rIns="0" bIns="0" rtlCol="0" anchor="t">
            <a:spAutoFit/>
          </a:bodyPr>
          <a:lstStyle/>
          <a:p>
            <a:pPr algn="l">
              <a:lnSpc>
                <a:spcPts val="4830"/>
              </a:lnSpc>
            </a:pPr>
            <a:r>
              <a:rPr lang="en-US" sz="5811" spc="19">
                <a:solidFill>
                  <a:srgbClr val="000000"/>
                </a:solidFill>
                <a:latin typeface="Roboto Condensed"/>
              </a:rPr>
              <a:t>Project Recap</a:t>
            </a:r>
          </a:p>
          <a:p>
            <a:pPr algn="l">
              <a:lnSpc>
                <a:spcPts val="4830"/>
              </a:lnSpc>
            </a:pPr>
            <a:r>
              <a:rPr lang="en-US" sz="5811" spc="19">
                <a:solidFill>
                  <a:srgbClr val="000000"/>
                </a:solidFill>
                <a:latin typeface="Roboto Condensed"/>
              </a:rPr>
              <a:t>Problem</a:t>
            </a:r>
          </a:p>
          <a:p>
            <a:pPr algn="l">
              <a:lnSpc>
                <a:spcPts val="4830"/>
              </a:lnSpc>
            </a:pPr>
            <a:r>
              <a:rPr lang="en-US" sz="5811" spc="19">
                <a:solidFill>
                  <a:srgbClr val="000000"/>
                </a:solidFill>
                <a:latin typeface="Roboto Condensed"/>
              </a:rPr>
              <a:t>The Analytics Team</a:t>
            </a:r>
          </a:p>
          <a:p>
            <a:pPr algn="l">
              <a:lnSpc>
                <a:spcPts val="4830"/>
              </a:lnSpc>
            </a:pPr>
            <a:r>
              <a:rPr lang="en-US" sz="5811" spc="19">
                <a:solidFill>
                  <a:srgbClr val="000000"/>
                </a:solidFill>
                <a:latin typeface="Roboto Condensed"/>
              </a:rPr>
              <a:t>Process</a:t>
            </a:r>
          </a:p>
          <a:p>
            <a:pPr algn="l">
              <a:lnSpc>
                <a:spcPts val="4830"/>
              </a:lnSpc>
            </a:pPr>
            <a:r>
              <a:rPr lang="en-US" sz="5811" spc="19">
                <a:solidFill>
                  <a:srgbClr val="000000"/>
                </a:solidFill>
                <a:latin typeface="Roboto Condensed"/>
              </a:rPr>
              <a:t>Insights</a:t>
            </a:r>
          </a:p>
          <a:p>
            <a:pPr algn="l">
              <a:lnSpc>
                <a:spcPts val="4830"/>
              </a:lnSpc>
            </a:pPr>
            <a:r>
              <a:rPr lang="en-US" sz="5811" spc="19">
                <a:solidFill>
                  <a:srgbClr val="000000"/>
                </a:solidFill>
                <a:latin typeface="Roboto Condensed"/>
              </a:rPr>
              <a:t>Summary</a:t>
            </a:r>
          </a:p>
        </p:txBody>
      </p:sp>
      <p:sp>
        <p:nvSpPr>
          <p:cNvPr id="4" name="Freeform 4"/>
          <p:cNvSpPr/>
          <p:nvPr/>
        </p:nvSpPr>
        <p:spPr>
          <a:xfrm>
            <a:off x="15790296" y="-1377303"/>
            <a:ext cx="3062454" cy="3062454"/>
          </a:xfrm>
          <a:custGeom>
            <a:avLst/>
            <a:gdLst/>
            <a:ahLst/>
            <a:cxnLst/>
            <a:rect l="l" t="t" r="r" b="b"/>
            <a:pathLst>
              <a:path w="3062454" h="3062454">
                <a:moveTo>
                  <a:pt x="0" y="0"/>
                </a:moveTo>
                <a:lnTo>
                  <a:pt x="3062454" y="0"/>
                </a:lnTo>
                <a:lnTo>
                  <a:pt x="3062454" y="3062454"/>
                </a:lnTo>
                <a:lnTo>
                  <a:pt x="0" y="30624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5307242" y="-1685151"/>
            <a:ext cx="3062454" cy="3068983"/>
          </a:xfrm>
          <a:custGeom>
            <a:avLst/>
            <a:gdLst/>
            <a:ahLst/>
            <a:cxnLst/>
            <a:rect l="l" t="t" r="r" b="b"/>
            <a:pathLst>
              <a:path w="3062454" h="3068983">
                <a:moveTo>
                  <a:pt x="0" y="0"/>
                </a:moveTo>
                <a:lnTo>
                  <a:pt x="3062454" y="0"/>
                </a:lnTo>
                <a:lnTo>
                  <a:pt x="3062454" y="3068983"/>
                </a:lnTo>
                <a:lnTo>
                  <a:pt x="0" y="3068983"/>
                </a:lnTo>
                <a:lnTo>
                  <a:pt x="0" y="0"/>
                </a:lnTo>
                <a:close/>
              </a:path>
            </a:pathLst>
          </a:custGeom>
          <a:blipFill>
            <a:blip r:embed="rId5">
              <a:extLst>
                <a:ext uri="{96DAC541-7B7A-43D3-8B79-37D633B846F1}">
                  <asvg:svgBlip xmlns:asvg="http://schemas.microsoft.com/office/drawing/2016/SVG/main" r:embed="rId6"/>
                </a:ext>
              </a:extLst>
            </a:blip>
            <a:stretch>
              <a:fillRect r="-224" b="-322"/>
            </a:stretch>
          </a:blipFill>
        </p:spPr>
      </p:sp>
      <p:sp>
        <p:nvSpPr>
          <p:cNvPr id="6" name="Freeform 6"/>
          <p:cNvSpPr/>
          <p:nvPr/>
        </p:nvSpPr>
        <p:spPr>
          <a:xfrm>
            <a:off x="14093124" y="3766197"/>
            <a:ext cx="3062454" cy="3062454"/>
          </a:xfrm>
          <a:custGeom>
            <a:avLst/>
            <a:gdLst/>
            <a:ahLst/>
            <a:cxnLst/>
            <a:rect l="l" t="t" r="r" b="b"/>
            <a:pathLst>
              <a:path w="3062454" h="3062454">
                <a:moveTo>
                  <a:pt x="0" y="0"/>
                </a:moveTo>
                <a:lnTo>
                  <a:pt x="3062454" y="0"/>
                </a:lnTo>
                <a:lnTo>
                  <a:pt x="3062454" y="3062454"/>
                </a:lnTo>
                <a:lnTo>
                  <a:pt x="0" y="30624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13610070" y="3458349"/>
            <a:ext cx="3062454" cy="3068983"/>
          </a:xfrm>
          <a:custGeom>
            <a:avLst/>
            <a:gdLst/>
            <a:ahLst/>
            <a:cxnLst/>
            <a:rect l="l" t="t" r="r" b="b"/>
            <a:pathLst>
              <a:path w="3062454" h="3068983">
                <a:moveTo>
                  <a:pt x="0" y="0"/>
                </a:moveTo>
                <a:lnTo>
                  <a:pt x="3062454" y="0"/>
                </a:lnTo>
                <a:lnTo>
                  <a:pt x="3062454" y="3068983"/>
                </a:lnTo>
                <a:lnTo>
                  <a:pt x="0" y="3068983"/>
                </a:lnTo>
                <a:lnTo>
                  <a:pt x="0" y="0"/>
                </a:lnTo>
                <a:close/>
              </a:path>
            </a:pathLst>
          </a:custGeom>
          <a:blipFill>
            <a:blip r:embed="rId5">
              <a:extLst>
                <a:ext uri="{96DAC541-7B7A-43D3-8B79-37D633B846F1}">
                  <asvg:svgBlip xmlns:asvg="http://schemas.microsoft.com/office/drawing/2016/SVG/main" r:embed="rId6"/>
                </a:ext>
              </a:extLst>
            </a:blip>
            <a:stretch>
              <a:fillRect r="-224" b="-322"/>
            </a:stretch>
          </a:blipFill>
        </p:spPr>
      </p:sp>
      <p:sp>
        <p:nvSpPr>
          <p:cNvPr id="8" name="Freeform 8"/>
          <p:cNvSpPr/>
          <p:nvPr/>
        </p:nvSpPr>
        <p:spPr>
          <a:xfrm>
            <a:off x="12395952" y="8909697"/>
            <a:ext cx="3062454" cy="3062454"/>
          </a:xfrm>
          <a:custGeom>
            <a:avLst/>
            <a:gdLst/>
            <a:ahLst/>
            <a:cxnLst/>
            <a:rect l="l" t="t" r="r" b="b"/>
            <a:pathLst>
              <a:path w="3062454" h="3062454">
                <a:moveTo>
                  <a:pt x="0" y="0"/>
                </a:moveTo>
                <a:lnTo>
                  <a:pt x="3062454" y="0"/>
                </a:lnTo>
                <a:lnTo>
                  <a:pt x="3062454" y="3062454"/>
                </a:lnTo>
                <a:lnTo>
                  <a:pt x="0" y="30624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a:off x="11912898" y="8601849"/>
            <a:ext cx="3062454" cy="3068983"/>
          </a:xfrm>
          <a:custGeom>
            <a:avLst/>
            <a:gdLst/>
            <a:ahLst/>
            <a:cxnLst/>
            <a:rect l="l" t="t" r="r" b="b"/>
            <a:pathLst>
              <a:path w="3062454" h="3068983">
                <a:moveTo>
                  <a:pt x="0" y="0"/>
                </a:moveTo>
                <a:lnTo>
                  <a:pt x="3062454" y="0"/>
                </a:lnTo>
                <a:lnTo>
                  <a:pt x="3062454" y="3068983"/>
                </a:lnTo>
                <a:lnTo>
                  <a:pt x="0" y="3068983"/>
                </a:lnTo>
                <a:lnTo>
                  <a:pt x="0" y="0"/>
                </a:lnTo>
                <a:close/>
              </a:path>
            </a:pathLst>
          </a:custGeom>
          <a:blipFill>
            <a:blip r:embed="rId5">
              <a:extLst>
                <a:ext uri="{96DAC541-7B7A-43D3-8B79-37D633B846F1}">
                  <asvg:svgBlip xmlns:asvg="http://schemas.microsoft.com/office/drawing/2016/SVG/main" r:embed="rId6"/>
                </a:ext>
              </a:extLst>
            </a:blip>
            <a:stretch>
              <a:fillRect r="-224" b="-322"/>
            </a:stretch>
          </a:blipFill>
        </p:spPr>
      </p:sp>
      <p:sp>
        <p:nvSpPr>
          <p:cNvPr id="10" name="Freeform 10"/>
          <p:cNvSpPr/>
          <p:nvPr/>
        </p:nvSpPr>
        <p:spPr>
          <a:xfrm>
            <a:off x="-927557" y="406153"/>
            <a:ext cx="2253799" cy="2096032"/>
          </a:xfrm>
          <a:custGeom>
            <a:avLst/>
            <a:gdLst/>
            <a:ahLst/>
            <a:cxnLst/>
            <a:rect l="l" t="t" r="r" b="b"/>
            <a:pathLst>
              <a:path w="2253799" h="2096032">
                <a:moveTo>
                  <a:pt x="0" y="0"/>
                </a:moveTo>
                <a:lnTo>
                  <a:pt x="2253799" y="0"/>
                </a:lnTo>
                <a:lnTo>
                  <a:pt x="2253799" y="2096033"/>
                </a:lnTo>
                <a:lnTo>
                  <a:pt x="0" y="2096033"/>
                </a:lnTo>
                <a:lnTo>
                  <a:pt x="0" y="0"/>
                </a:lnTo>
                <a:close/>
              </a:path>
            </a:pathLst>
          </a:custGeom>
          <a:blipFill>
            <a:blip r:embed="rId7">
              <a:extLst>
                <a:ext uri="{96DAC541-7B7A-43D3-8B79-37D633B846F1}">
                  <asvg:svgBlip xmlns:asvg="http://schemas.microsoft.com/office/drawing/2016/SVG/main" r:embed="rId8"/>
                </a:ext>
              </a:extLst>
            </a:blip>
            <a:stretch>
              <a:fillRect b="-721"/>
            </a:stretch>
          </a:blipFill>
        </p:spPr>
      </p:sp>
      <p:sp>
        <p:nvSpPr>
          <p:cNvPr id="11" name="Freeform 11"/>
          <p:cNvSpPr/>
          <p:nvPr/>
        </p:nvSpPr>
        <p:spPr>
          <a:xfrm>
            <a:off x="-927557" y="2865707"/>
            <a:ext cx="2253799" cy="2096032"/>
          </a:xfrm>
          <a:custGeom>
            <a:avLst/>
            <a:gdLst/>
            <a:ahLst/>
            <a:cxnLst/>
            <a:rect l="l" t="t" r="r" b="b"/>
            <a:pathLst>
              <a:path w="2253799" h="2096032">
                <a:moveTo>
                  <a:pt x="0" y="0"/>
                </a:moveTo>
                <a:lnTo>
                  <a:pt x="2253799" y="0"/>
                </a:lnTo>
                <a:lnTo>
                  <a:pt x="2253799" y="2096032"/>
                </a:lnTo>
                <a:lnTo>
                  <a:pt x="0" y="2096032"/>
                </a:lnTo>
                <a:lnTo>
                  <a:pt x="0" y="0"/>
                </a:lnTo>
                <a:close/>
              </a:path>
            </a:pathLst>
          </a:custGeom>
          <a:blipFill>
            <a:blip r:embed="rId7">
              <a:extLst>
                <a:ext uri="{96DAC541-7B7A-43D3-8B79-37D633B846F1}">
                  <asvg:svgBlip xmlns:asvg="http://schemas.microsoft.com/office/drawing/2016/SVG/main" r:embed="rId8"/>
                </a:ext>
              </a:extLst>
            </a:blip>
            <a:stretch>
              <a:fillRect b="-721"/>
            </a:stretch>
          </a:blipFill>
        </p:spPr>
      </p:sp>
      <p:sp>
        <p:nvSpPr>
          <p:cNvPr id="12" name="Freeform 12"/>
          <p:cNvSpPr/>
          <p:nvPr/>
        </p:nvSpPr>
        <p:spPr>
          <a:xfrm>
            <a:off x="-927557" y="5325260"/>
            <a:ext cx="2253799" cy="2096032"/>
          </a:xfrm>
          <a:custGeom>
            <a:avLst/>
            <a:gdLst/>
            <a:ahLst/>
            <a:cxnLst/>
            <a:rect l="l" t="t" r="r" b="b"/>
            <a:pathLst>
              <a:path w="2253799" h="2096032">
                <a:moveTo>
                  <a:pt x="0" y="0"/>
                </a:moveTo>
                <a:lnTo>
                  <a:pt x="2253799" y="0"/>
                </a:lnTo>
                <a:lnTo>
                  <a:pt x="2253799" y="2096032"/>
                </a:lnTo>
                <a:lnTo>
                  <a:pt x="0" y="2096032"/>
                </a:lnTo>
                <a:lnTo>
                  <a:pt x="0" y="0"/>
                </a:lnTo>
                <a:close/>
              </a:path>
            </a:pathLst>
          </a:custGeom>
          <a:blipFill>
            <a:blip r:embed="rId7">
              <a:extLst>
                <a:ext uri="{96DAC541-7B7A-43D3-8B79-37D633B846F1}">
                  <asvg:svgBlip xmlns:asvg="http://schemas.microsoft.com/office/drawing/2016/SVG/main" r:embed="rId8"/>
                </a:ext>
              </a:extLst>
            </a:blip>
            <a:stretch>
              <a:fillRect b="-721"/>
            </a:stretch>
          </a:blipFill>
        </p:spPr>
      </p:sp>
      <p:sp>
        <p:nvSpPr>
          <p:cNvPr id="13" name="Freeform 13"/>
          <p:cNvSpPr/>
          <p:nvPr/>
        </p:nvSpPr>
        <p:spPr>
          <a:xfrm>
            <a:off x="-927557" y="7784814"/>
            <a:ext cx="2253799" cy="2096032"/>
          </a:xfrm>
          <a:custGeom>
            <a:avLst/>
            <a:gdLst/>
            <a:ahLst/>
            <a:cxnLst/>
            <a:rect l="l" t="t" r="r" b="b"/>
            <a:pathLst>
              <a:path w="2253799" h="2096032">
                <a:moveTo>
                  <a:pt x="0" y="0"/>
                </a:moveTo>
                <a:lnTo>
                  <a:pt x="2253799" y="0"/>
                </a:lnTo>
                <a:lnTo>
                  <a:pt x="2253799" y="2096032"/>
                </a:lnTo>
                <a:lnTo>
                  <a:pt x="0" y="2096032"/>
                </a:lnTo>
                <a:lnTo>
                  <a:pt x="0" y="0"/>
                </a:lnTo>
                <a:close/>
              </a:path>
            </a:pathLst>
          </a:custGeom>
          <a:blipFill>
            <a:blip r:embed="rId7">
              <a:extLst>
                <a:ext uri="{96DAC541-7B7A-43D3-8B79-37D633B846F1}">
                  <asvg:svgBlip xmlns:asvg="http://schemas.microsoft.com/office/drawing/2016/SVG/main" r:embed="rId8"/>
                </a:ext>
              </a:extLst>
            </a:blip>
            <a:stretch>
              <a:fillRect b="-721"/>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Freeform 2"/>
          <p:cNvSpPr/>
          <p:nvPr/>
        </p:nvSpPr>
        <p:spPr>
          <a:xfrm>
            <a:off x="12808921" y="342900"/>
            <a:ext cx="2168903" cy="2017079"/>
          </a:xfrm>
          <a:custGeom>
            <a:avLst/>
            <a:gdLst/>
            <a:ahLst/>
            <a:cxnLst/>
            <a:rect l="l" t="t" r="r" b="b"/>
            <a:pathLst>
              <a:path w="2168903" h="2017079">
                <a:moveTo>
                  <a:pt x="0" y="0"/>
                </a:moveTo>
                <a:lnTo>
                  <a:pt x="2168902" y="0"/>
                </a:lnTo>
                <a:lnTo>
                  <a:pt x="2168902"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3" name="Freeform 3"/>
          <p:cNvSpPr/>
          <p:nvPr/>
        </p:nvSpPr>
        <p:spPr>
          <a:xfrm>
            <a:off x="12808921" y="2709806"/>
            <a:ext cx="2168903" cy="2017079"/>
          </a:xfrm>
          <a:custGeom>
            <a:avLst/>
            <a:gdLst/>
            <a:ahLst/>
            <a:cxnLst/>
            <a:rect l="l" t="t" r="r" b="b"/>
            <a:pathLst>
              <a:path w="2168903" h="2017079">
                <a:moveTo>
                  <a:pt x="0" y="0"/>
                </a:moveTo>
                <a:lnTo>
                  <a:pt x="2168902" y="0"/>
                </a:lnTo>
                <a:lnTo>
                  <a:pt x="2168902" y="2017080"/>
                </a:lnTo>
                <a:lnTo>
                  <a:pt x="0" y="2017080"/>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4" name="Freeform 4"/>
          <p:cNvSpPr/>
          <p:nvPr/>
        </p:nvSpPr>
        <p:spPr>
          <a:xfrm>
            <a:off x="12808921" y="5076713"/>
            <a:ext cx="2168903" cy="2017079"/>
          </a:xfrm>
          <a:custGeom>
            <a:avLst/>
            <a:gdLst/>
            <a:ahLst/>
            <a:cxnLst/>
            <a:rect l="l" t="t" r="r" b="b"/>
            <a:pathLst>
              <a:path w="2168903" h="2017079">
                <a:moveTo>
                  <a:pt x="0" y="0"/>
                </a:moveTo>
                <a:lnTo>
                  <a:pt x="2168902" y="0"/>
                </a:lnTo>
                <a:lnTo>
                  <a:pt x="2168902" y="2017080"/>
                </a:lnTo>
                <a:lnTo>
                  <a:pt x="0" y="2017080"/>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5" name="Freeform 5"/>
          <p:cNvSpPr/>
          <p:nvPr/>
        </p:nvSpPr>
        <p:spPr>
          <a:xfrm>
            <a:off x="12808921" y="7443620"/>
            <a:ext cx="2168903" cy="2017079"/>
          </a:xfrm>
          <a:custGeom>
            <a:avLst/>
            <a:gdLst/>
            <a:ahLst/>
            <a:cxnLst/>
            <a:rect l="l" t="t" r="r" b="b"/>
            <a:pathLst>
              <a:path w="2168903" h="2017079">
                <a:moveTo>
                  <a:pt x="0" y="0"/>
                </a:moveTo>
                <a:lnTo>
                  <a:pt x="2168902" y="0"/>
                </a:lnTo>
                <a:lnTo>
                  <a:pt x="2168902"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6" name="Freeform 6"/>
          <p:cNvSpPr/>
          <p:nvPr/>
        </p:nvSpPr>
        <p:spPr>
          <a:xfrm>
            <a:off x="10294776" y="342900"/>
            <a:ext cx="2168903" cy="2017079"/>
          </a:xfrm>
          <a:custGeom>
            <a:avLst/>
            <a:gdLst/>
            <a:ahLst/>
            <a:cxnLst/>
            <a:rect l="l" t="t" r="r" b="b"/>
            <a:pathLst>
              <a:path w="2168903" h="2017079">
                <a:moveTo>
                  <a:pt x="0" y="0"/>
                </a:moveTo>
                <a:lnTo>
                  <a:pt x="2168903" y="0"/>
                </a:lnTo>
                <a:lnTo>
                  <a:pt x="2168903"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7" name="Freeform 7"/>
          <p:cNvSpPr/>
          <p:nvPr/>
        </p:nvSpPr>
        <p:spPr>
          <a:xfrm>
            <a:off x="10294776" y="2709806"/>
            <a:ext cx="2168903" cy="2017079"/>
          </a:xfrm>
          <a:custGeom>
            <a:avLst/>
            <a:gdLst/>
            <a:ahLst/>
            <a:cxnLst/>
            <a:rect l="l" t="t" r="r" b="b"/>
            <a:pathLst>
              <a:path w="2168903" h="2017079">
                <a:moveTo>
                  <a:pt x="0" y="0"/>
                </a:moveTo>
                <a:lnTo>
                  <a:pt x="2168903" y="0"/>
                </a:lnTo>
                <a:lnTo>
                  <a:pt x="2168903" y="2017080"/>
                </a:lnTo>
                <a:lnTo>
                  <a:pt x="0" y="2017080"/>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8" name="Freeform 8"/>
          <p:cNvSpPr/>
          <p:nvPr/>
        </p:nvSpPr>
        <p:spPr>
          <a:xfrm>
            <a:off x="10294776" y="5076713"/>
            <a:ext cx="2168903" cy="2017079"/>
          </a:xfrm>
          <a:custGeom>
            <a:avLst/>
            <a:gdLst/>
            <a:ahLst/>
            <a:cxnLst/>
            <a:rect l="l" t="t" r="r" b="b"/>
            <a:pathLst>
              <a:path w="2168903" h="2017079">
                <a:moveTo>
                  <a:pt x="0" y="0"/>
                </a:moveTo>
                <a:lnTo>
                  <a:pt x="2168903" y="0"/>
                </a:lnTo>
                <a:lnTo>
                  <a:pt x="2168903" y="2017080"/>
                </a:lnTo>
                <a:lnTo>
                  <a:pt x="0" y="2017080"/>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9" name="Freeform 9"/>
          <p:cNvSpPr/>
          <p:nvPr/>
        </p:nvSpPr>
        <p:spPr>
          <a:xfrm>
            <a:off x="10294776" y="7443620"/>
            <a:ext cx="2168903" cy="2017079"/>
          </a:xfrm>
          <a:custGeom>
            <a:avLst/>
            <a:gdLst/>
            <a:ahLst/>
            <a:cxnLst/>
            <a:rect l="l" t="t" r="r" b="b"/>
            <a:pathLst>
              <a:path w="2168903" h="2017079">
                <a:moveTo>
                  <a:pt x="0" y="0"/>
                </a:moveTo>
                <a:lnTo>
                  <a:pt x="2168903" y="0"/>
                </a:lnTo>
                <a:lnTo>
                  <a:pt x="2168903"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10" name="Freeform 10"/>
          <p:cNvSpPr/>
          <p:nvPr/>
        </p:nvSpPr>
        <p:spPr>
          <a:xfrm>
            <a:off x="7780631" y="342900"/>
            <a:ext cx="2168903" cy="2017079"/>
          </a:xfrm>
          <a:custGeom>
            <a:avLst/>
            <a:gdLst/>
            <a:ahLst/>
            <a:cxnLst/>
            <a:rect l="l" t="t" r="r" b="b"/>
            <a:pathLst>
              <a:path w="2168903" h="2017079">
                <a:moveTo>
                  <a:pt x="0" y="0"/>
                </a:moveTo>
                <a:lnTo>
                  <a:pt x="2168902" y="0"/>
                </a:lnTo>
                <a:lnTo>
                  <a:pt x="2168902"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11" name="Freeform 11"/>
          <p:cNvSpPr/>
          <p:nvPr/>
        </p:nvSpPr>
        <p:spPr>
          <a:xfrm>
            <a:off x="7780631" y="2709806"/>
            <a:ext cx="2168903" cy="2017079"/>
          </a:xfrm>
          <a:custGeom>
            <a:avLst/>
            <a:gdLst/>
            <a:ahLst/>
            <a:cxnLst/>
            <a:rect l="l" t="t" r="r" b="b"/>
            <a:pathLst>
              <a:path w="2168903" h="2017079">
                <a:moveTo>
                  <a:pt x="0" y="0"/>
                </a:moveTo>
                <a:lnTo>
                  <a:pt x="2168902" y="0"/>
                </a:lnTo>
                <a:lnTo>
                  <a:pt x="2168902" y="2017080"/>
                </a:lnTo>
                <a:lnTo>
                  <a:pt x="0" y="2017080"/>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12" name="Freeform 12"/>
          <p:cNvSpPr/>
          <p:nvPr/>
        </p:nvSpPr>
        <p:spPr>
          <a:xfrm>
            <a:off x="7780631" y="5076713"/>
            <a:ext cx="2168903" cy="2017079"/>
          </a:xfrm>
          <a:custGeom>
            <a:avLst/>
            <a:gdLst/>
            <a:ahLst/>
            <a:cxnLst/>
            <a:rect l="l" t="t" r="r" b="b"/>
            <a:pathLst>
              <a:path w="2168903" h="2017079">
                <a:moveTo>
                  <a:pt x="0" y="0"/>
                </a:moveTo>
                <a:lnTo>
                  <a:pt x="2168902" y="0"/>
                </a:lnTo>
                <a:lnTo>
                  <a:pt x="2168902" y="2017080"/>
                </a:lnTo>
                <a:lnTo>
                  <a:pt x="0" y="2017080"/>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13" name="Freeform 13"/>
          <p:cNvSpPr/>
          <p:nvPr/>
        </p:nvSpPr>
        <p:spPr>
          <a:xfrm>
            <a:off x="7780631" y="7443620"/>
            <a:ext cx="2168903" cy="2017079"/>
          </a:xfrm>
          <a:custGeom>
            <a:avLst/>
            <a:gdLst/>
            <a:ahLst/>
            <a:cxnLst/>
            <a:rect l="l" t="t" r="r" b="b"/>
            <a:pathLst>
              <a:path w="2168903" h="2017079">
                <a:moveTo>
                  <a:pt x="0" y="0"/>
                </a:moveTo>
                <a:lnTo>
                  <a:pt x="2168902" y="0"/>
                </a:lnTo>
                <a:lnTo>
                  <a:pt x="2168902"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14" name="Freeform 14"/>
          <p:cNvSpPr/>
          <p:nvPr/>
        </p:nvSpPr>
        <p:spPr>
          <a:xfrm>
            <a:off x="15323066" y="342900"/>
            <a:ext cx="2168903" cy="2017079"/>
          </a:xfrm>
          <a:custGeom>
            <a:avLst/>
            <a:gdLst/>
            <a:ahLst/>
            <a:cxnLst/>
            <a:rect l="l" t="t" r="r" b="b"/>
            <a:pathLst>
              <a:path w="2168903" h="2017079">
                <a:moveTo>
                  <a:pt x="0" y="0"/>
                </a:moveTo>
                <a:lnTo>
                  <a:pt x="2168903" y="0"/>
                </a:lnTo>
                <a:lnTo>
                  <a:pt x="2168903"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15" name="Freeform 15"/>
          <p:cNvSpPr/>
          <p:nvPr/>
        </p:nvSpPr>
        <p:spPr>
          <a:xfrm>
            <a:off x="15323066" y="2709806"/>
            <a:ext cx="2168903" cy="2017079"/>
          </a:xfrm>
          <a:custGeom>
            <a:avLst/>
            <a:gdLst/>
            <a:ahLst/>
            <a:cxnLst/>
            <a:rect l="l" t="t" r="r" b="b"/>
            <a:pathLst>
              <a:path w="2168903" h="2017079">
                <a:moveTo>
                  <a:pt x="0" y="0"/>
                </a:moveTo>
                <a:lnTo>
                  <a:pt x="2168903" y="0"/>
                </a:lnTo>
                <a:lnTo>
                  <a:pt x="2168903" y="2017080"/>
                </a:lnTo>
                <a:lnTo>
                  <a:pt x="0" y="2017080"/>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16" name="Freeform 16"/>
          <p:cNvSpPr/>
          <p:nvPr/>
        </p:nvSpPr>
        <p:spPr>
          <a:xfrm>
            <a:off x="15323066" y="5076713"/>
            <a:ext cx="2168903" cy="2017079"/>
          </a:xfrm>
          <a:custGeom>
            <a:avLst/>
            <a:gdLst/>
            <a:ahLst/>
            <a:cxnLst/>
            <a:rect l="l" t="t" r="r" b="b"/>
            <a:pathLst>
              <a:path w="2168903" h="2017079">
                <a:moveTo>
                  <a:pt x="0" y="0"/>
                </a:moveTo>
                <a:lnTo>
                  <a:pt x="2168903" y="0"/>
                </a:lnTo>
                <a:lnTo>
                  <a:pt x="2168903" y="2017080"/>
                </a:lnTo>
                <a:lnTo>
                  <a:pt x="0" y="2017080"/>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17" name="Freeform 17"/>
          <p:cNvSpPr/>
          <p:nvPr/>
        </p:nvSpPr>
        <p:spPr>
          <a:xfrm>
            <a:off x="15323066" y="7443620"/>
            <a:ext cx="2168903" cy="2017079"/>
          </a:xfrm>
          <a:custGeom>
            <a:avLst/>
            <a:gdLst/>
            <a:ahLst/>
            <a:cxnLst/>
            <a:rect l="l" t="t" r="r" b="b"/>
            <a:pathLst>
              <a:path w="2168903" h="2017079">
                <a:moveTo>
                  <a:pt x="0" y="0"/>
                </a:moveTo>
                <a:lnTo>
                  <a:pt x="2168903" y="0"/>
                </a:lnTo>
                <a:lnTo>
                  <a:pt x="2168903"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18" name="Freeform 18"/>
          <p:cNvSpPr/>
          <p:nvPr/>
        </p:nvSpPr>
        <p:spPr>
          <a:xfrm>
            <a:off x="5266485" y="342900"/>
            <a:ext cx="2168903" cy="2017079"/>
          </a:xfrm>
          <a:custGeom>
            <a:avLst/>
            <a:gdLst/>
            <a:ahLst/>
            <a:cxnLst/>
            <a:rect l="l" t="t" r="r" b="b"/>
            <a:pathLst>
              <a:path w="2168903" h="2017079">
                <a:moveTo>
                  <a:pt x="0" y="0"/>
                </a:moveTo>
                <a:lnTo>
                  <a:pt x="2168903" y="0"/>
                </a:lnTo>
                <a:lnTo>
                  <a:pt x="2168903"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19" name="Freeform 19"/>
          <p:cNvSpPr/>
          <p:nvPr/>
        </p:nvSpPr>
        <p:spPr>
          <a:xfrm>
            <a:off x="5266485" y="2709806"/>
            <a:ext cx="2168903" cy="2017079"/>
          </a:xfrm>
          <a:custGeom>
            <a:avLst/>
            <a:gdLst/>
            <a:ahLst/>
            <a:cxnLst/>
            <a:rect l="l" t="t" r="r" b="b"/>
            <a:pathLst>
              <a:path w="2168903" h="2017079">
                <a:moveTo>
                  <a:pt x="0" y="0"/>
                </a:moveTo>
                <a:lnTo>
                  <a:pt x="2168903" y="0"/>
                </a:lnTo>
                <a:lnTo>
                  <a:pt x="2168903" y="2017080"/>
                </a:lnTo>
                <a:lnTo>
                  <a:pt x="0" y="2017080"/>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20" name="Freeform 20"/>
          <p:cNvSpPr/>
          <p:nvPr/>
        </p:nvSpPr>
        <p:spPr>
          <a:xfrm>
            <a:off x="5266485" y="5076713"/>
            <a:ext cx="2168903" cy="2017079"/>
          </a:xfrm>
          <a:custGeom>
            <a:avLst/>
            <a:gdLst/>
            <a:ahLst/>
            <a:cxnLst/>
            <a:rect l="l" t="t" r="r" b="b"/>
            <a:pathLst>
              <a:path w="2168903" h="2017079">
                <a:moveTo>
                  <a:pt x="0" y="0"/>
                </a:moveTo>
                <a:lnTo>
                  <a:pt x="2168903" y="0"/>
                </a:lnTo>
                <a:lnTo>
                  <a:pt x="2168903" y="2017080"/>
                </a:lnTo>
                <a:lnTo>
                  <a:pt x="0" y="2017080"/>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21" name="Freeform 21"/>
          <p:cNvSpPr/>
          <p:nvPr/>
        </p:nvSpPr>
        <p:spPr>
          <a:xfrm>
            <a:off x="5266485" y="7443620"/>
            <a:ext cx="2168903" cy="2017079"/>
          </a:xfrm>
          <a:custGeom>
            <a:avLst/>
            <a:gdLst/>
            <a:ahLst/>
            <a:cxnLst/>
            <a:rect l="l" t="t" r="r" b="b"/>
            <a:pathLst>
              <a:path w="2168903" h="2017079">
                <a:moveTo>
                  <a:pt x="0" y="0"/>
                </a:moveTo>
                <a:lnTo>
                  <a:pt x="2168903" y="0"/>
                </a:lnTo>
                <a:lnTo>
                  <a:pt x="2168903"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22" name="Freeform 22"/>
          <p:cNvSpPr/>
          <p:nvPr/>
        </p:nvSpPr>
        <p:spPr>
          <a:xfrm>
            <a:off x="2752340" y="342900"/>
            <a:ext cx="2168903" cy="2017079"/>
          </a:xfrm>
          <a:custGeom>
            <a:avLst/>
            <a:gdLst/>
            <a:ahLst/>
            <a:cxnLst/>
            <a:rect l="l" t="t" r="r" b="b"/>
            <a:pathLst>
              <a:path w="2168903" h="2017079">
                <a:moveTo>
                  <a:pt x="0" y="0"/>
                </a:moveTo>
                <a:lnTo>
                  <a:pt x="2168902" y="0"/>
                </a:lnTo>
                <a:lnTo>
                  <a:pt x="2168902"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23" name="Freeform 23"/>
          <p:cNvSpPr/>
          <p:nvPr/>
        </p:nvSpPr>
        <p:spPr>
          <a:xfrm>
            <a:off x="2752340" y="2709806"/>
            <a:ext cx="2168903" cy="2017079"/>
          </a:xfrm>
          <a:custGeom>
            <a:avLst/>
            <a:gdLst/>
            <a:ahLst/>
            <a:cxnLst/>
            <a:rect l="l" t="t" r="r" b="b"/>
            <a:pathLst>
              <a:path w="2168903" h="2017079">
                <a:moveTo>
                  <a:pt x="0" y="0"/>
                </a:moveTo>
                <a:lnTo>
                  <a:pt x="2168902" y="0"/>
                </a:lnTo>
                <a:lnTo>
                  <a:pt x="2168902" y="2017080"/>
                </a:lnTo>
                <a:lnTo>
                  <a:pt x="0" y="2017080"/>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24" name="Freeform 24"/>
          <p:cNvSpPr/>
          <p:nvPr/>
        </p:nvSpPr>
        <p:spPr>
          <a:xfrm>
            <a:off x="2752340" y="5076713"/>
            <a:ext cx="2168903" cy="2017079"/>
          </a:xfrm>
          <a:custGeom>
            <a:avLst/>
            <a:gdLst/>
            <a:ahLst/>
            <a:cxnLst/>
            <a:rect l="l" t="t" r="r" b="b"/>
            <a:pathLst>
              <a:path w="2168903" h="2017079">
                <a:moveTo>
                  <a:pt x="0" y="0"/>
                </a:moveTo>
                <a:lnTo>
                  <a:pt x="2168902" y="0"/>
                </a:lnTo>
                <a:lnTo>
                  <a:pt x="2168902" y="2017080"/>
                </a:lnTo>
                <a:lnTo>
                  <a:pt x="0" y="2017080"/>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25" name="Freeform 25"/>
          <p:cNvSpPr/>
          <p:nvPr/>
        </p:nvSpPr>
        <p:spPr>
          <a:xfrm>
            <a:off x="2752340" y="7443620"/>
            <a:ext cx="2168903" cy="2017079"/>
          </a:xfrm>
          <a:custGeom>
            <a:avLst/>
            <a:gdLst/>
            <a:ahLst/>
            <a:cxnLst/>
            <a:rect l="l" t="t" r="r" b="b"/>
            <a:pathLst>
              <a:path w="2168903" h="2017079">
                <a:moveTo>
                  <a:pt x="0" y="0"/>
                </a:moveTo>
                <a:lnTo>
                  <a:pt x="2168902" y="0"/>
                </a:lnTo>
                <a:lnTo>
                  <a:pt x="2168902"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26" name="Freeform 26"/>
          <p:cNvSpPr/>
          <p:nvPr/>
        </p:nvSpPr>
        <p:spPr>
          <a:xfrm>
            <a:off x="238194" y="342900"/>
            <a:ext cx="2168903" cy="2017079"/>
          </a:xfrm>
          <a:custGeom>
            <a:avLst/>
            <a:gdLst/>
            <a:ahLst/>
            <a:cxnLst/>
            <a:rect l="l" t="t" r="r" b="b"/>
            <a:pathLst>
              <a:path w="2168903" h="2017079">
                <a:moveTo>
                  <a:pt x="0" y="0"/>
                </a:moveTo>
                <a:lnTo>
                  <a:pt x="2168903" y="0"/>
                </a:lnTo>
                <a:lnTo>
                  <a:pt x="2168903"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27" name="Freeform 27"/>
          <p:cNvSpPr/>
          <p:nvPr/>
        </p:nvSpPr>
        <p:spPr>
          <a:xfrm>
            <a:off x="238194" y="2709806"/>
            <a:ext cx="2168903" cy="2017079"/>
          </a:xfrm>
          <a:custGeom>
            <a:avLst/>
            <a:gdLst/>
            <a:ahLst/>
            <a:cxnLst/>
            <a:rect l="l" t="t" r="r" b="b"/>
            <a:pathLst>
              <a:path w="2168903" h="2017079">
                <a:moveTo>
                  <a:pt x="0" y="0"/>
                </a:moveTo>
                <a:lnTo>
                  <a:pt x="2168903" y="0"/>
                </a:lnTo>
                <a:lnTo>
                  <a:pt x="2168903" y="2017080"/>
                </a:lnTo>
                <a:lnTo>
                  <a:pt x="0" y="2017080"/>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28" name="Freeform 28"/>
          <p:cNvSpPr/>
          <p:nvPr/>
        </p:nvSpPr>
        <p:spPr>
          <a:xfrm>
            <a:off x="238194" y="5076713"/>
            <a:ext cx="2168903" cy="2017079"/>
          </a:xfrm>
          <a:custGeom>
            <a:avLst/>
            <a:gdLst/>
            <a:ahLst/>
            <a:cxnLst/>
            <a:rect l="l" t="t" r="r" b="b"/>
            <a:pathLst>
              <a:path w="2168903" h="2017079">
                <a:moveTo>
                  <a:pt x="0" y="0"/>
                </a:moveTo>
                <a:lnTo>
                  <a:pt x="2168903" y="0"/>
                </a:lnTo>
                <a:lnTo>
                  <a:pt x="2168903" y="2017080"/>
                </a:lnTo>
                <a:lnTo>
                  <a:pt x="0" y="2017080"/>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29" name="Freeform 29"/>
          <p:cNvSpPr/>
          <p:nvPr/>
        </p:nvSpPr>
        <p:spPr>
          <a:xfrm>
            <a:off x="238194" y="7443620"/>
            <a:ext cx="2168903" cy="2017079"/>
          </a:xfrm>
          <a:custGeom>
            <a:avLst/>
            <a:gdLst/>
            <a:ahLst/>
            <a:cxnLst/>
            <a:rect l="l" t="t" r="r" b="b"/>
            <a:pathLst>
              <a:path w="2168903" h="2017079">
                <a:moveTo>
                  <a:pt x="0" y="0"/>
                </a:moveTo>
                <a:lnTo>
                  <a:pt x="2168903" y="0"/>
                </a:lnTo>
                <a:lnTo>
                  <a:pt x="2168903"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grpSp>
        <p:nvGrpSpPr>
          <p:cNvPr id="30" name="Group 30"/>
          <p:cNvGrpSpPr/>
          <p:nvPr/>
        </p:nvGrpSpPr>
        <p:grpSpPr>
          <a:xfrm>
            <a:off x="4946896" y="1265021"/>
            <a:ext cx="11460622" cy="9608251"/>
            <a:chOff x="0" y="0"/>
            <a:chExt cx="15280829" cy="12811001"/>
          </a:xfrm>
        </p:grpSpPr>
        <p:sp>
          <p:nvSpPr>
            <p:cNvPr id="31" name="Freeform 31"/>
            <p:cNvSpPr/>
            <p:nvPr/>
          </p:nvSpPr>
          <p:spPr>
            <a:xfrm>
              <a:off x="0" y="0"/>
              <a:ext cx="15280818" cy="12811001"/>
            </a:xfrm>
            <a:custGeom>
              <a:avLst/>
              <a:gdLst/>
              <a:ahLst/>
              <a:cxnLst/>
              <a:rect l="l" t="t" r="r" b="b"/>
              <a:pathLst>
                <a:path w="15280818" h="12811001">
                  <a:moveTo>
                    <a:pt x="0" y="0"/>
                  </a:moveTo>
                  <a:lnTo>
                    <a:pt x="15280818" y="0"/>
                  </a:lnTo>
                  <a:lnTo>
                    <a:pt x="15280818" y="12811001"/>
                  </a:lnTo>
                  <a:lnTo>
                    <a:pt x="0" y="12811001"/>
                  </a:lnTo>
                  <a:close/>
                </a:path>
              </a:pathLst>
            </a:custGeom>
            <a:solidFill>
              <a:srgbClr val="FFFFFF"/>
            </a:solidFill>
          </p:spPr>
        </p:sp>
        <p:sp>
          <p:nvSpPr>
            <p:cNvPr id="32" name="TextBox 32"/>
            <p:cNvSpPr txBox="1"/>
            <p:nvPr/>
          </p:nvSpPr>
          <p:spPr>
            <a:xfrm>
              <a:off x="0" y="-9525"/>
              <a:ext cx="15280829" cy="12820526"/>
            </a:xfrm>
            <a:prstGeom prst="rect">
              <a:avLst/>
            </a:prstGeom>
          </p:spPr>
          <p:txBody>
            <a:bodyPr lIns="50800" tIns="50800" rIns="50800" bIns="50800" rtlCol="0" anchor="t"/>
            <a:lstStyle/>
            <a:p>
              <a:pPr algn="l">
                <a:lnSpc>
                  <a:spcPts val="2160"/>
                </a:lnSpc>
              </a:pPr>
              <a:r>
                <a:rPr lang="en-US" sz="1800" spc="16">
                  <a:solidFill>
                    <a:srgbClr val="000000"/>
                  </a:solidFill>
                  <a:latin typeface="Roboto Condensed"/>
                </a:rPr>
                <a:t>                                             </a:t>
              </a:r>
            </a:p>
            <a:p>
              <a:pPr algn="l">
                <a:lnSpc>
                  <a:spcPts val="2759"/>
                </a:lnSpc>
              </a:pPr>
              <a:r>
                <a:rPr lang="en-US" sz="2299" spc="21">
                  <a:solidFill>
                    <a:srgbClr val="000000"/>
                  </a:solidFill>
                  <a:latin typeface="Roboto Condensed"/>
                </a:rPr>
                <a:t>                        </a:t>
              </a:r>
            </a:p>
            <a:p>
              <a:pPr algn="just">
                <a:lnSpc>
                  <a:spcPts val="5399"/>
                </a:lnSpc>
              </a:pPr>
              <a:r>
                <a:rPr lang="en-US" sz="4499" spc="40">
                  <a:solidFill>
                    <a:srgbClr val="000000"/>
                  </a:solidFill>
                  <a:latin typeface="Roboto Condensed"/>
                </a:rPr>
                <a:t>          </a:t>
              </a:r>
            </a:p>
            <a:p>
              <a:pPr algn="just">
                <a:lnSpc>
                  <a:spcPts val="5399"/>
                </a:lnSpc>
              </a:pPr>
              <a:endParaRPr lang="en-US" sz="4499" spc="40">
                <a:solidFill>
                  <a:srgbClr val="000000"/>
                </a:solidFill>
                <a:latin typeface="Roboto Condensed"/>
              </a:endParaRPr>
            </a:p>
            <a:p>
              <a:pPr algn="just">
                <a:lnSpc>
                  <a:spcPts val="5399"/>
                </a:lnSpc>
              </a:pPr>
              <a:r>
                <a:rPr lang="en-US" sz="4499" spc="40">
                  <a:solidFill>
                    <a:srgbClr val="000000"/>
                  </a:solidFill>
                  <a:latin typeface="Roboto Condensed"/>
                </a:rPr>
                <a:t>           </a:t>
              </a:r>
              <a:r>
                <a:rPr lang="en-US" sz="4499" spc="40">
                  <a:solidFill>
                    <a:srgbClr val="000000"/>
                  </a:solidFill>
                  <a:latin typeface="Roboto Condensed Bold"/>
                </a:rPr>
                <a:t>Social Buzz: Navigating Explosive Growth</a:t>
              </a:r>
            </a:p>
            <a:p>
              <a:pPr algn="just">
                <a:lnSpc>
                  <a:spcPts val="5399"/>
                </a:lnSpc>
              </a:pPr>
              <a:r>
                <a:rPr lang="en-US" sz="4499" spc="40">
                  <a:solidFill>
                    <a:srgbClr val="000000"/>
                  </a:solidFill>
                  <a:latin typeface="Roboto Condensed"/>
                </a:rPr>
                <a:t> </a:t>
              </a:r>
            </a:p>
            <a:p>
              <a:pPr algn="just">
                <a:lnSpc>
                  <a:spcPts val="5399"/>
                </a:lnSpc>
              </a:pPr>
              <a:r>
                <a:rPr lang="en-US" sz="4499" spc="40">
                  <a:solidFill>
                    <a:srgbClr val="000000"/>
                  </a:solidFill>
                  <a:latin typeface="Roboto Condensed"/>
                </a:rPr>
                <a:t> Social Buzz (500 million monthly users) seeks expert guidance to manage its rapid success.</a:t>
              </a:r>
            </a:p>
            <a:p>
              <a:pPr algn="just">
                <a:lnSpc>
                  <a:spcPts val="5399"/>
                </a:lnSpc>
              </a:pPr>
              <a:r>
                <a:rPr lang="en-US" sz="4499" spc="40">
                  <a:solidFill>
                    <a:srgbClr val="000000"/>
                  </a:solidFill>
                  <a:latin typeface="Roboto Condensed"/>
                </a:rPr>
                <a:t>Challenges:</a:t>
              </a:r>
            </a:p>
            <a:p>
              <a:pPr algn="just">
                <a:lnSpc>
                  <a:spcPts val="5399"/>
                </a:lnSpc>
              </a:pPr>
              <a:endParaRPr lang="en-US" sz="4499" spc="40">
                <a:solidFill>
                  <a:srgbClr val="000000"/>
                </a:solidFill>
                <a:latin typeface="Roboto Condensed"/>
              </a:endParaRPr>
            </a:p>
            <a:p>
              <a:pPr marL="971548" lvl="1" indent="-485774" algn="just">
                <a:lnSpc>
                  <a:spcPts val="5399"/>
                </a:lnSpc>
                <a:buFont typeface="Arial"/>
                <a:buChar char="•"/>
              </a:pPr>
              <a:r>
                <a:rPr lang="en-US" sz="4499" spc="40">
                  <a:solidFill>
                    <a:srgbClr val="000000"/>
                  </a:solidFill>
                  <a:latin typeface="Roboto Condensed"/>
                </a:rPr>
                <a:t>Scaling infrastructure to handle a massive user base</a:t>
              </a:r>
            </a:p>
            <a:p>
              <a:pPr marL="971548" lvl="1" indent="-485774" algn="just">
                <a:lnSpc>
                  <a:spcPts val="5399"/>
                </a:lnSpc>
                <a:buFont typeface="Arial"/>
                <a:buChar char="•"/>
              </a:pPr>
              <a:r>
                <a:rPr lang="en-US" sz="4499" spc="40">
                  <a:solidFill>
                    <a:srgbClr val="000000"/>
                  </a:solidFill>
                  <a:latin typeface="Roboto Condensed"/>
                </a:rPr>
                <a:t>Optimizing data management for effective analysis</a:t>
              </a:r>
            </a:p>
            <a:p>
              <a:pPr algn="just">
                <a:lnSpc>
                  <a:spcPts val="5399"/>
                </a:lnSpc>
              </a:pPr>
              <a:endParaRPr lang="en-US" sz="4499" spc="40">
                <a:solidFill>
                  <a:srgbClr val="000000"/>
                </a:solidFill>
                <a:latin typeface="Roboto Condensed"/>
              </a:endParaRPr>
            </a:p>
          </p:txBody>
        </p:sp>
      </p:grpSp>
      <p:sp>
        <p:nvSpPr>
          <p:cNvPr id="33" name="Freeform 33"/>
          <p:cNvSpPr/>
          <p:nvPr/>
        </p:nvSpPr>
        <p:spPr>
          <a:xfrm rot="10799999">
            <a:off x="929428" y="-289567"/>
            <a:ext cx="5421507" cy="5433066"/>
          </a:xfrm>
          <a:custGeom>
            <a:avLst/>
            <a:gdLst/>
            <a:ahLst/>
            <a:cxnLst/>
            <a:rect l="l" t="t" r="r" b="b"/>
            <a:pathLst>
              <a:path w="5421507" h="5433066">
                <a:moveTo>
                  <a:pt x="0" y="0"/>
                </a:moveTo>
                <a:lnTo>
                  <a:pt x="5421508" y="0"/>
                </a:lnTo>
                <a:lnTo>
                  <a:pt x="5421508" y="5433066"/>
                </a:lnTo>
                <a:lnTo>
                  <a:pt x="0" y="5433066"/>
                </a:lnTo>
                <a:lnTo>
                  <a:pt x="0" y="0"/>
                </a:lnTo>
                <a:close/>
              </a:path>
            </a:pathLst>
          </a:custGeom>
          <a:blipFill>
            <a:blip r:embed="rId5">
              <a:extLst>
                <a:ext uri="{96DAC541-7B7A-43D3-8B79-37D633B846F1}">
                  <asvg:svgBlip xmlns:asvg="http://schemas.microsoft.com/office/drawing/2016/SVG/main" r:embed="rId6"/>
                </a:ext>
              </a:extLst>
            </a:blip>
            <a:stretch>
              <a:fillRect r="-240" b="-322"/>
            </a:stretch>
          </a:blipFill>
        </p:spPr>
      </p:sp>
      <p:sp>
        <p:nvSpPr>
          <p:cNvPr id="34" name="TextBox 34"/>
          <p:cNvSpPr txBox="1"/>
          <p:nvPr/>
        </p:nvSpPr>
        <p:spPr>
          <a:xfrm>
            <a:off x="1322645" y="1131254"/>
            <a:ext cx="4481973" cy="2438400"/>
          </a:xfrm>
          <a:prstGeom prst="rect">
            <a:avLst/>
          </a:prstGeom>
        </p:spPr>
        <p:txBody>
          <a:bodyPr lIns="0" tIns="0" rIns="0" bIns="0" rtlCol="0" anchor="t">
            <a:spAutoFit/>
          </a:bodyPr>
          <a:lstStyle/>
          <a:p>
            <a:pPr algn="ctr">
              <a:lnSpc>
                <a:spcPts val="9600"/>
              </a:lnSpc>
            </a:pPr>
            <a:r>
              <a:rPr lang="en-US" sz="8000" spc="-5">
                <a:solidFill>
                  <a:srgbClr val="FFFFFF"/>
                </a:solidFill>
                <a:latin typeface="TT Rounds Condensed"/>
              </a:rPr>
              <a:t>Project Recap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627054" y="8503544"/>
            <a:ext cx="3062454" cy="3062454"/>
          </a:xfrm>
          <a:custGeom>
            <a:avLst/>
            <a:gdLst/>
            <a:ahLst/>
            <a:cxnLst/>
            <a:rect l="l" t="t" r="r" b="b"/>
            <a:pathLst>
              <a:path w="3062454" h="3062454">
                <a:moveTo>
                  <a:pt x="0" y="0"/>
                </a:moveTo>
                <a:lnTo>
                  <a:pt x="3062454" y="0"/>
                </a:lnTo>
                <a:lnTo>
                  <a:pt x="3062454" y="3062454"/>
                </a:lnTo>
                <a:lnTo>
                  <a:pt x="0" y="30624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9144000" y="8195696"/>
            <a:ext cx="3062454" cy="3068983"/>
          </a:xfrm>
          <a:custGeom>
            <a:avLst/>
            <a:gdLst/>
            <a:ahLst/>
            <a:cxnLst/>
            <a:rect l="l" t="t" r="r" b="b"/>
            <a:pathLst>
              <a:path w="3062454" h="3068983">
                <a:moveTo>
                  <a:pt x="0" y="0"/>
                </a:moveTo>
                <a:lnTo>
                  <a:pt x="3062454" y="0"/>
                </a:lnTo>
                <a:lnTo>
                  <a:pt x="3062454" y="3068983"/>
                </a:lnTo>
                <a:lnTo>
                  <a:pt x="0" y="3068983"/>
                </a:lnTo>
                <a:lnTo>
                  <a:pt x="0" y="0"/>
                </a:lnTo>
                <a:close/>
              </a:path>
            </a:pathLst>
          </a:custGeom>
          <a:blipFill>
            <a:blip r:embed="rId5">
              <a:extLst>
                <a:ext uri="{96DAC541-7B7A-43D3-8B79-37D633B846F1}">
                  <asvg:svgBlip xmlns:asvg="http://schemas.microsoft.com/office/drawing/2016/SVG/main" r:embed="rId6"/>
                </a:ext>
              </a:extLst>
            </a:blip>
            <a:stretch>
              <a:fillRect r="-224" b="-322"/>
            </a:stretch>
          </a:blipFill>
        </p:spPr>
      </p:sp>
      <p:grpSp>
        <p:nvGrpSpPr>
          <p:cNvPr id="4" name="Group 4"/>
          <p:cNvGrpSpPr/>
          <p:nvPr/>
        </p:nvGrpSpPr>
        <p:grpSpPr>
          <a:xfrm>
            <a:off x="75021" y="-181760"/>
            <a:ext cx="9964482" cy="10287000"/>
            <a:chOff x="0" y="0"/>
            <a:chExt cx="13285976" cy="13716000"/>
          </a:xfrm>
        </p:grpSpPr>
        <p:sp>
          <p:nvSpPr>
            <p:cNvPr id="5" name="Freeform 5"/>
            <p:cNvSpPr/>
            <p:nvPr/>
          </p:nvSpPr>
          <p:spPr>
            <a:xfrm>
              <a:off x="0" y="0"/>
              <a:ext cx="13285978" cy="13716000"/>
            </a:xfrm>
            <a:custGeom>
              <a:avLst/>
              <a:gdLst/>
              <a:ahLst/>
              <a:cxnLst/>
              <a:rect l="l" t="t" r="r" b="b"/>
              <a:pathLst>
                <a:path w="13285978" h="13716000">
                  <a:moveTo>
                    <a:pt x="0" y="0"/>
                  </a:moveTo>
                  <a:lnTo>
                    <a:pt x="13285978" y="0"/>
                  </a:lnTo>
                  <a:lnTo>
                    <a:pt x="13285978" y="13716000"/>
                  </a:lnTo>
                  <a:lnTo>
                    <a:pt x="0" y="13716000"/>
                  </a:lnTo>
                  <a:close/>
                </a:path>
              </a:pathLst>
            </a:custGeom>
            <a:solidFill>
              <a:srgbClr val="A100FF"/>
            </a:solidFill>
          </p:spPr>
        </p:sp>
        <p:sp>
          <p:nvSpPr>
            <p:cNvPr id="6" name="Freeform 6"/>
            <p:cNvSpPr/>
            <p:nvPr/>
          </p:nvSpPr>
          <p:spPr>
            <a:xfrm>
              <a:off x="-1524" y="-1524"/>
              <a:ext cx="13289026" cy="13719048"/>
            </a:xfrm>
            <a:custGeom>
              <a:avLst/>
              <a:gdLst/>
              <a:ahLst/>
              <a:cxnLst/>
              <a:rect l="l" t="t" r="r" b="b"/>
              <a:pathLst>
                <a:path w="13289026" h="13719048">
                  <a:moveTo>
                    <a:pt x="1524" y="0"/>
                  </a:moveTo>
                  <a:lnTo>
                    <a:pt x="13287502" y="0"/>
                  </a:lnTo>
                  <a:cubicBezTo>
                    <a:pt x="13288391" y="0"/>
                    <a:pt x="13289026" y="762"/>
                    <a:pt x="13289026" y="1524"/>
                  </a:cubicBezTo>
                  <a:lnTo>
                    <a:pt x="13289026" y="13717524"/>
                  </a:lnTo>
                  <a:cubicBezTo>
                    <a:pt x="13289026" y="13718414"/>
                    <a:pt x="13288265" y="13719048"/>
                    <a:pt x="13287502" y="13719048"/>
                  </a:cubicBezTo>
                  <a:lnTo>
                    <a:pt x="1524" y="13719048"/>
                  </a:lnTo>
                  <a:cubicBezTo>
                    <a:pt x="635" y="13719048"/>
                    <a:pt x="0" y="13718287"/>
                    <a:pt x="0" y="13717524"/>
                  </a:cubicBezTo>
                  <a:lnTo>
                    <a:pt x="0" y="1524"/>
                  </a:lnTo>
                  <a:cubicBezTo>
                    <a:pt x="0" y="635"/>
                    <a:pt x="762" y="0"/>
                    <a:pt x="1524" y="0"/>
                  </a:cubicBezTo>
                  <a:moveTo>
                    <a:pt x="1524" y="3048"/>
                  </a:moveTo>
                  <a:lnTo>
                    <a:pt x="1524" y="1524"/>
                  </a:lnTo>
                  <a:lnTo>
                    <a:pt x="3048" y="1524"/>
                  </a:lnTo>
                  <a:lnTo>
                    <a:pt x="3048" y="13717524"/>
                  </a:lnTo>
                  <a:lnTo>
                    <a:pt x="1524" y="13717524"/>
                  </a:lnTo>
                  <a:lnTo>
                    <a:pt x="1524" y="13716000"/>
                  </a:lnTo>
                  <a:lnTo>
                    <a:pt x="13287502" y="13716000"/>
                  </a:lnTo>
                  <a:lnTo>
                    <a:pt x="13287502" y="13717524"/>
                  </a:lnTo>
                  <a:lnTo>
                    <a:pt x="13285978" y="13717524"/>
                  </a:lnTo>
                  <a:lnTo>
                    <a:pt x="13285978" y="1524"/>
                  </a:lnTo>
                  <a:lnTo>
                    <a:pt x="13287502" y="1524"/>
                  </a:lnTo>
                  <a:lnTo>
                    <a:pt x="13287502" y="3048"/>
                  </a:lnTo>
                  <a:lnTo>
                    <a:pt x="1524" y="3048"/>
                  </a:lnTo>
                  <a:close/>
                </a:path>
              </a:pathLst>
            </a:custGeom>
            <a:solidFill>
              <a:srgbClr val="A100FF"/>
            </a:solidFill>
          </p:spPr>
        </p:sp>
      </p:grpSp>
      <p:sp>
        <p:nvSpPr>
          <p:cNvPr id="7" name="Freeform 7"/>
          <p:cNvSpPr/>
          <p:nvPr/>
        </p:nvSpPr>
        <p:spPr>
          <a:xfrm>
            <a:off x="-146279" y="406153"/>
            <a:ext cx="2253799" cy="2096032"/>
          </a:xfrm>
          <a:custGeom>
            <a:avLst/>
            <a:gdLst/>
            <a:ahLst/>
            <a:cxnLst/>
            <a:rect l="l" t="t" r="r" b="b"/>
            <a:pathLst>
              <a:path w="2253799" h="2096032">
                <a:moveTo>
                  <a:pt x="0" y="0"/>
                </a:moveTo>
                <a:lnTo>
                  <a:pt x="2253799" y="0"/>
                </a:lnTo>
                <a:lnTo>
                  <a:pt x="2253799" y="2096033"/>
                </a:lnTo>
                <a:lnTo>
                  <a:pt x="0" y="2096033"/>
                </a:lnTo>
                <a:lnTo>
                  <a:pt x="0" y="0"/>
                </a:lnTo>
                <a:close/>
              </a:path>
            </a:pathLst>
          </a:custGeom>
          <a:blipFill>
            <a:blip r:embed="rId7">
              <a:extLst>
                <a:ext uri="{96DAC541-7B7A-43D3-8B79-37D633B846F1}">
                  <asvg:svgBlip xmlns:asvg="http://schemas.microsoft.com/office/drawing/2016/SVG/main" r:embed="rId8"/>
                </a:ext>
              </a:extLst>
            </a:blip>
            <a:stretch>
              <a:fillRect b="-721"/>
            </a:stretch>
          </a:blipFill>
        </p:spPr>
      </p:sp>
      <p:sp>
        <p:nvSpPr>
          <p:cNvPr id="8" name="Freeform 8"/>
          <p:cNvSpPr/>
          <p:nvPr/>
        </p:nvSpPr>
        <p:spPr>
          <a:xfrm>
            <a:off x="-146279" y="2865707"/>
            <a:ext cx="2253799" cy="2096032"/>
          </a:xfrm>
          <a:custGeom>
            <a:avLst/>
            <a:gdLst/>
            <a:ahLst/>
            <a:cxnLst/>
            <a:rect l="l" t="t" r="r" b="b"/>
            <a:pathLst>
              <a:path w="2253799" h="2096032">
                <a:moveTo>
                  <a:pt x="0" y="0"/>
                </a:moveTo>
                <a:lnTo>
                  <a:pt x="2253799" y="0"/>
                </a:lnTo>
                <a:lnTo>
                  <a:pt x="2253799" y="2096032"/>
                </a:lnTo>
                <a:lnTo>
                  <a:pt x="0" y="2096032"/>
                </a:lnTo>
                <a:lnTo>
                  <a:pt x="0" y="0"/>
                </a:lnTo>
                <a:close/>
              </a:path>
            </a:pathLst>
          </a:custGeom>
          <a:blipFill>
            <a:blip r:embed="rId7">
              <a:extLst>
                <a:ext uri="{96DAC541-7B7A-43D3-8B79-37D633B846F1}">
                  <asvg:svgBlip xmlns:asvg="http://schemas.microsoft.com/office/drawing/2016/SVG/main" r:embed="rId8"/>
                </a:ext>
              </a:extLst>
            </a:blip>
            <a:stretch>
              <a:fillRect b="-721"/>
            </a:stretch>
          </a:blipFill>
        </p:spPr>
      </p:sp>
      <p:sp>
        <p:nvSpPr>
          <p:cNvPr id="9" name="Freeform 9"/>
          <p:cNvSpPr/>
          <p:nvPr/>
        </p:nvSpPr>
        <p:spPr>
          <a:xfrm>
            <a:off x="-146279" y="5325260"/>
            <a:ext cx="2253799" cy="2096032"/>
          </a:xfrm>
          <a:custGeom>
            <a:avLst/>
            <a:gdLst/>
            <a:ahLst/>
            <a:cxnLst/>
            <a:rect l="l" t="t" r="r" b="b"/>
            <a:pathLst>
              <a:path w="2253799" h="2096032">
                <a:moveTo>
                  <a:pt x="0" y="0"/>
                </a:moveTo>
                <a:lnTo>
                  <a:pt x="2253799" y="0"/>
                </a:lnTo>
                <a:lnTo>
                  <a:pt x="2253799" y="2096032"/>
                </a:lnTo>
                <a:lnTo>
                  <a:pt x="0" y="2096032"/>
                </a:lnTo>
                <a:lnTo>
                  <a:pt x="0" y="0"/>
                </a:lnTo>
                <a:close/>
              </a:path>
            </a:pathLst>
          </a:custGeom>
          <a:blipFill>
            <a:blip r:embed="rId7">
              <a:extLst>
                <a:ext uri="{96DAC541-7B7A-43D3-8B79-37D633B846F1}">
                  <asvg:svgBlip xmlns:asvg="http://schemas.microsoft.com/office/drawing/2016/SVG/main" r:embed="rId8"/>
                </a:ext>
              </a:extLst>
            </a:blip>
            <a:stretch>
              <a:fillRect b="-721"/>
            </a:stretch>
          </a:blipFill>
        </p:spPr>
      </p:sp>
      <p:sp>
        <p:nvSpPr>
          <p:cNvPr id="10" name="Freeform 10"/>
          <p:cNvSpPr/>
          <p:nvPr/>
        </p:nvSpPr>
        <p:spPr>
          <a:xfrm>
            <a:off x="-146279" y="7784814"/>
            <a:ext cx="2253799" cy="2096032"/>
          </a:xfrm>
          <a:custGeom>
            <a:avLst/>
            <a:gdLst/>
            <a:ahLst/>
            <a:cxnLst/>
            <a:rect l="l" t="t" r="r" b="b"/>
            <a:pathLst>
              <a:path w="2253799" h="2096032">
                <a:moveTo>
                  <a:pt x="0" y="0"/>
                </a:moveTo>
                <a:lnTo>
                  <a:pt x="2253799" y="0"/>
                </a:lnTo>
                <a:lnTo>
                  <a:pt x="2253799" y="2096032"/>
                </a:lnTo>
                <a:lnTo>
                  <a:pt x="0" y="2096032"/>
                </a:lnTo>
                <a:lnTo>
                  <a:pt x="0" y="0"/>
                </a:lnTo>
                <a:close/>
              </a:path>
            </a:pathLst>
          </a:custGeom>
          <a:blipFill>
            <a:blip r:embed="rId7">
              <a:extLst>
                <a:ext uri="{96DAC541-7B7A-43D3-8B79-37D633B846F1}">
                  <asvg:svgBlip xmlns:asvg="http://schemas.microsoft.com/office/drawing/2016/SVG/main" r:embed="rId8"/>
                </a:ext>
              </a:extLst>
            </a:blip>
            <a:stretch>
              <a:fillRect b="-721"/>
            </a:stretch>
          </a:blipFill>
        </p:spPr>
      </p:sp>
      <p:sp>
        <p:nvSpPr>
          <p:cNvPr id="11" name="Freeform 11"/>
          <p:cNvSpPr/>
          <p:nvPr/>
        </p:nvSpPr>
        <p:spPr>
          <a:xfrm>
            <a:off x="1411620" y="802987"/>
            <a:ext cx="2920800" cy="2920798"/>
          </a:xfrm>
          <a:custGeom>
            <a:avLst/>
            <a:gdLst/>
            <a:ahLst/>
            <a:cxnLst/>
            <a:rect l="l" t="t" r="r" b="b"/>
            <a:pathLst>
              <a:path w="2920800" h="2920798">
                <a:moveTo>
                  <a:pt x="0" y="0"/>
                </a:moveTo>
                <a:lnTo>
                  <a:pt x="2920800" y="0"/>
                </a:lnTo>
                <a:lnTo>
                  <a:pt x="2920800" y="2920798"/>
                </a:lnTo>
                <a:lnTo>
                  <a:pt x="0" y="2920798"/>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2" name="Freeform 12"/>
          <p:cNvSpPr/>
          <p:nvPr/>
        </p:nvSpPr>
        <p:spPr>
          <a:xfrm rot="-5115456">
            <a:off x="1926321" y="423571"/>
            <a:ext cx="2920799" cy="2927027"/>
          </a:xfrm>
          <a:custGeom>
            <a:avLst/>
            <a:gdLst/>
            <a:ahLst/>
            <a:cxnLst/>
            <a:rect l="l" t="t" r="r" b="b"/>
            <a:pathLst>
              <a:path w="2920799" h="2927027">
                <a:moveTo>
                  <a:pt x="0" y="0"/>
                </a:moveTo>
                <a:lnTo>
                  <a:pt x="2920799" y="0"/>
                </a:lnTo>
                <a:lnTo>
                  <a:pt x="2920799" y="2927027"/>
                </a:lnTo>
                <a:lnTo>
                  <a:pt x="0" y="2927027"/>
                </a:lnTo>
                <a:lnTo>
                  <a:pt x="0" y="0"/>
                </a:lnTo>
                <a:close/>
              </a:path>
            </a:pathLst>
          </a:custGeom>
          <a:blipFill>
            <a:blip r:embed="rId11">
              <a:extLst>
                <a:ext uri="{96DAC541-7B7A-43D3-8B79-37D633B846F1}">
                  <asvg:svgBlip xmlns:asvg="http://schemas.microsoft.com/office/drawing/2016/SVG/main" r:embed="rId12"/>
                </a:ext>
              </a:extLst>
            </a:blip>
            <a:stretch>
              <a:fillRect r="-209" b="-322"/>
            </a:stretch>
          </a:blipFill>
        </p:spPr>
      </p:sp>
      <p:sp>
        <p:nvSpPr>
          <p:cNvPr id="13" name="Freeform 13"/>
          <p:cNvSpPr/>
          <p:nvPr/>
        </p:nvSpPr>
        <p:spPr>
          <a:xfrm>
            <a:off x="16469321" y="-753500"/>
            <a:ext cx="3062454" cy="3062454"/>
          </a:xfrm>
          <a:custGeom>
            <a:avLst/>
            <a:gdLst/>
            <a:ahLst/>
            <a:cxnLst/>
            <a:rect l="l" t="t" r="r" b="b"/>
            <a:pathLst>
              <a:path w="3062454" h="3062454">
                <a:moveTo>
                  <a:pt x="0" y="0"/>
                </a:moveTo>
                <a:lnTo>
                  <a:pt x="3062454" y="0"/>
                </a:lnTo>
                <a:lnTo>
                  <a:pt x="3062454" y="3062454"/>
                </a:lnTo>
                <a:lnTo>
                  <a:pt x="0" y="30624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p:cNvSpPr/>
          <p:nvPr/>
        </p:nvSpPr>
        <p:spPr>
          <a:xfrm>
            <a:off x="15986267" y="-1061348"/>
            <a:ext cx="3062454" cy="3068983"/>
          </a:xfrm>
          <a:custGeom>
            <a:avLst/>
            <a:gdLst/>
            <a:ahLst/>
            <a:cxnLst/>
            <a:rect l="l" t="t" r="r" b="b"/>
            <a:pathLst>
              <a:path w="3062454" h="3068983">
                <a:moveTo>
                  <a:pt x="0" y="0"/>
                </a:moveTo>
                <a:lnTo>
                  <a:pt x="3062454" y="0"/>
                </a:lnTo>
                <a:lnTo>
                  <a:pt x="3062454" y="3068983"/>
                </a:lnTo>
                <a:lnTo>
                  <a:pt x="0" y="3068983"/>
                </a:lnTo>
                <a:lnTo>
                  <a:pt x="0" y="0"/>
                </a:lnTo>
                <a:close/>
              </a:path>
            </a:pathLst>
          </a:custGeom>
          <a:blipFill>
            <a:blip r:embed="rId5">
              <a:extLst>
                <a:ext uri="{96DAC541-7B7A-43D3-8B79-37D633B846F1}">
                  <asvg:svgBlip xmlns:asvg="http://schemas.microsoft.com/office/drawing/2016/SVG/main" r:embed="rId6"/>
                </a:ext>
              </a:extLst>
            </a:blip>
            <a:stretch>
              <a:fillRect r="-224" b="-322"/>
            </a:stretch>
          </a:blipFill>
        </p:spPr>
      </p:sp>
      <p:sp>
        <p:nvSpPr>
          <p:cNvPr id="15" name="Freeform 15"/>
          <p:cNvSpPr/>
          <p:nvPr/>
        </p:nvSpPr>
        <p:spPr>
          <a:xfrm>
            <a:off x="11007484" y="1028700"/>
            <a:ext cx="6251816" cy="8229600"/>
          </a:xfrm>
          <a:custGeom>
            <a:avLst/>
            <a:gdLst/>
            <a:ahLst/>
            <a:cxnLst/>
            <a:rect l="l" t="t" r="r" b="b"/>
            <a:pathLst>
              <a:path w="6251816" h="8229600">
                <a:moveTo>
                  <a:pt x="0" y="0"/>
                </a:moveTo>
                <a:lnTo>
                  <a:pt x="6251816" y="0"/>
                </a:lnTo>
                <a:lnTo>
                  <a:pt x="6251816" y="8229600"/>
                </a:lnTo>
                <a:lnTo>
                  <a:pt x="0" y="8229600"/>
                </a:lnTo>
                <a:lnTo>
                  <a:pt x="0" y="0"/>
                </a:lnTo>
                <a:close/>
              </a:path>
            </a:pathLst>
          </a:custGeom>
          <a:blipFill>
            <a:blip r:embed="rId13"/>
            <a:stretch>
              <a:fillRect l="-48786" r="-48786" b="-61"/>
            </a:stretch>
          </a:blipFill>
        </p:spPr>
      </p:sp>
      <p:sp>
        <p:nvSpPr>
          <p:cNvPr id="16" name="TextBox 16"/>
          <p:cNvSpPr txBox="1"/>
          <p:nvPr/>
        </p:nvSpPr>
        <p:spPr>
          <a:xfrm>
            <a:off x="2943255" y="1221299"/>
            <a:ext cx="5786869" cy="1250156"/>
          </a:xfrm>
          <a:prstGeom prst="rect">
            <a:avLst/>
          </a:prstGeom>
        </p:spPr>
        <p:txBody>
          <a:bodyPr lIns="0" tIns="0" rIns="0" bIns="0" rtlCol="0" anchor="t">
            <a:spAutoFit/>
          </a:bodyPr>
          <a:lstStyle/>
          <a:p>
            <a:pPr algn="l">
              <a:lnSpc>
                <a:spcPts val="9600"/>
              </a:lnSpc>
            </a:pPr>
            <a:r>
              <a:rPr lang="en-US" sz="8000" spc="-5">
                <a:solidFill>
                  <a:srgbClr val="FFFFFF"/>
                </a:solidFill>
                <a:latin typeface="TT Rounds Condensed"/>
              </a:rPr>
              <a:t>Problem</a:t>
            </a:r>
          </a:p>
        </p:txBody>
      </p:sp>
      <p:grpSp>
        <p:nvGrpSpPr>
          <p:cNvPr id="17" name="Group 17"/>
          <p:cNvGrpSpPr/>
          <p:nvPr/>
        </p:nvGrpSpPr>
        <p:grpSpPr>
          <a:xfrm>
            <a:off x="2107520" y="3711086"/>
            <a:ext cx="7734980" cy="6693203"/>
            <a:chOff x="0" y="0"/>
            <a:chExt cx="10313307" cy="8924271"/>
          </a:xfrm>
        </p:grpSpPr>
        <p:sp>
          <p:nvSpPr>
            <p:cNvPr id="18" name="Freeform 18"/>
            <p:cNvSpPr/>
            <p:nvPr/>
          </p:nvSpPr>
          <p:spPr>
            <a:xfrm>
              <a:off x="17359" y="18008"/>
              <a:ext cx="10278443" cy="8888254"/>
            </a:xfrm>
            <a:custGeom>
              <a:avLst/>
              <a:gdLst/>
              <a:ahLst/>
              <a:cxnLst/>
              <a:rect l="l" t="t" r="r" b="b"/>
              <a:pathLst>
                <a:path w="10278443" h="8888254">
                  <a:moveTo>
                    <a:pt x="0" y="0"/>
                  </a:moveTo>
                  <a:lnTo>
                    <a:pt x="10278444" y="0"/>
                  </a:lnTo>
                  <a:lnTo>
                    <a:pt x="10278444" y="8888255"/>
                  </a:lnTo>
                  <a:lnTo>
                    <a:pt x="0" y="8888255"/>
                  </a:lnTo>
                  <a:close/>
                </a:path>
              </a:pathLst>
            </a:custGeom>
            <a:solidFill>
              <a:srgbClr val="FFFFFF"/>
            </a:solidFill>
          </p:spPr>
        </p:sp>
        <p:sp>
          <p:nvSpPr>
            <p:cNvPr id="19" name="Freeform 19"/>
            <p:cNvSpPr/>
            <p:nvPr/>
          </p:nvSpPr>
          <p:spPr>
            <a:xfrm>
              <a:off x="0" y="0"/>
              <a:ext cx="10313161" cy="8924271"/>
            </a:xfrm>
            <a:custGeom>
              <a:avLst/>
              <a:gdLst/>
              <a:ahLst/>
              <a:cxnLst/>
              <a:rect l="l" t="t" r="r" b="b"/>
              <a:pathLst>
                <a:path w="10313161" h="8924271">
                  <a:moveTo>
                    <a:pt x="17359" y="0"/>
                  </a:moveTo>
                  <a:lnTo>
                    <a:pt x="10295803" y="0"/>
                  </a:lnTo>
                  <a:cubicBezTo>
                    <a:pt x="10305461" y="0"/>
                    <a:pt x="10313161" y="8124"/>
                    <a:pt x="10313161" y="18008"/>
                  </a:cubicBezTo>
                  <a:lnTo>
                    <a:pt x="10313161" y="8906263"/>
                  </a:lnTo>
                  <a:cubicBezTo>
                    <a:pt x="10313161" y="8916282"/>
                    <a:pt x="10305330" y="8924271"/>
                    <a:pt x="10295803" y="8924271"/>
                  </a:cubicBezTo>
                  <a:lnTo>
                    <a:pt x="17359" y="8924271"/>
                  </a:lnTo>
                  <a:cubicBezTo>
                    <a:pt x="7701" y="8924271"/>
                    <a:pt x="0" y="8916146"/>
                    <a:pt x="0" y="8906263"/>
                  </a:cubicBezTo>
                  <a:lnTo>
                    <a:pt x="0" y="18008"/>
                  </a:lnTo>
                  <a:cubicBezTo>
                    <a:pt x="0" y="8124"/>
                    <a:pt x="7831" y="0"/>
                    <a:pt x="17359" y="0"/>
                  </a:cubicBezTo>
                  <a:moveTo>
                    <a:pt x="17359" y="36152"/>
                  </a:moveTo>
                  <a:lnTo>
                    <a:pt x="17359" y="18008"/>
                  </a:lnTo>
                  <a:lnTo>
                    <a:pt x="34849" y="18008"/>
                  </a:lnTo>
                  <a:lnTo>
                    <a:pt x="34849" y="8906263"/>
                  </a:lnTo>
                  <a:lnTo>
                    <a:pt x="17359" y="8906263"/>
                  </a:lnTo>
                  <a:lnTo>
                    <a:pt x="17359" y="8888254"/>
                  </a:lnTo>
                  <a:lnTo>
                    <a:pt x="10295803" y="8888254"/>
                  </a:lnTo>
                  <a:lnTo>
                    <a:pt x="10295803" y="8906263"/>
                  </a:lnTo>
                  <a:lnTo>
                    <a:pt x="10278443" y="8906263"/>
                  </a:lnTo>
                  <a:lnTo>
                    <a:pt x="10278443" y="18008"/>
                  </a:lnTo>
                  <a:lnTo>
                    <a:pt x="10295803" y="18008"/>
                  </a:lnTo>
                  <a:lnTo>
                    <a:pt x="10295803" y="36152"/>
                  </a:lnTo>
                  <a:lnTo>
                    <a:pt x="17359" y="36152"/>
                  </a:lnTo>
                  <a:close/>
                </a:path>
              </a:pathLst>
            </a:custGeom>
            <a:solidFill>
              <a:srgbClr val="F79646"/>
            </a:solidFill>
          </p:spPr>
        </p:sp>
        <p:sp>
          <p:nvSpPr>
            <p:cNvPr id="20" name="TextBox 20"/>
            <p:cNvSpPr txBox="1"/>
            <p:nvPr/>
          </p:nvSpPr>
          <p:spPr>
            <a:xfrm>
              <a:off x="0" y="-38100"/>
              <a:ext cx="10313307" cy="8962371"/>
            </a:xfrm>
            <a:prstGeom prst="rect">
              <a:avLst/>
            </a:prstGeom>
          </p:spPr>
          <p:txBody>
            <a:bodyPr lIns="50800" tIns="50800" rIns="50800" bIns="50800" rtlCol="0" anchor="ctr"/>
            <a:lstStyle/>
            <a:p>
              <a:pPr algn="just">
                <a:lnSpc>
                  <a:spcPts val="4365"/>
                </a:lnSpc>
              </a:pPr>
              <a:r>
                <a:rPr lang="en-US" sz="3399" spc="30">
                  <a:solidFill>
                    <a:srgbClr val="000000"/>
                  </a:solidFill>
                  <a:latin typeface="Roboto Condensed Bold"/>
                </a:rPr>
                <a:t>Social Buzz: Unlocking the Power of User</a:t>
              </a:r>
            </a:p>
            <a:p>
              <a:pPr algn="just">
                <a:lnSpc>
                  <a:spcPts val="4365"/>
                </a:lnSpc>
              </a:pPr>
              <a:endParaRPr lang="en-US" sz="3399" spc="30">
                <a:solidFill>
                  <a:srgbClr val="000000"/>
                </a:solidFill>
                <a:latin typeface="Roboto Condensed Bold"/>
              </a:endParaRPr>
            </a:p>
            <a:p>
              <a:pPr algn="just">
                <a:lnSpc>
                  <a:spcPts val="4365"/>
                </a:lnSpc>
              </a:pPr>
              <a:r>
                <a:rPr lang="en-US" sz="3399" spc="30">
                  <a:solidFill>
                    <a:srgbClr val="000000"/>
                  </a:solidFill>
                  <a:latin typeface="Roboto Condensed"/>
                </a:rPr>
                <a:t> </a:t>
              </a:r>
              <a:r>
                <a:rPr lang="en-US" sz="3399" spc="30">
                  <a:solidFill>
                    <a:srgbClr val="000000"/>
                  </a:solidFill>
                  <a:latin typeface="Roboto Condensed Bold"/>
                </a:rPr>
                <a:t>Data Massive Data, Massive Opportunity</a:t>
              </a:r>
            </a:p>
            <a:p>
              <a:pPr algn="just">
                <a:lnSpc>
                  <a:spcPts val="4365"/>
                </a:lnSpc>
              </a:pPr>
              <a:endParaRPr lang="en-US" sz="3399" spc="30">
                <a:solidFill>
                  <a:srgbClr val="000000"/>
                </a:solidFill>
                <a:latin typeface="Roboto Condensed Bold"/>
              </a:endParaRPr>
            </a:p>
            <a:p>
              <a:pPr algn="just">
                <a:lnSpc>
                  <a:spcPts val="4493"/>
                </a:lnSpc>
              </a:pPr>
              <a:r>
                <a:rPr lang="en-US" sz="3499" spc="31">
                  <a:solidFill>
                    <a:srgbClr val="000000"/>
                  </a:solidFill>
                  <a:latin typeface="Roboto Condensed"/>
                </a:rPr>
                <a:t>Social Buzz boasts over 500 million monthly active users generating a staggering:</a:t>
              </a:r>
            </a:p>
            <a:p>
              <a:pPr algn="just">
                <a:lnSpc>
                  <a:spcPts val="4493"/>
                </a:lnSpc>
              </a:pPr>
              <a:endParaRPr lang="en-US" sz="3499" spc="31">
                <a:solidFill>
                  <a:srgbClr val="000000"/>
                </a:solidFill>
                <a:latin typeface="Roboto Condensed"/>
              </a:endParaRPr>
            </a:p>
            <a:p>
              <a:pPr marL="690881" lvl="1" indent="-345440" algn="just">
                <a:lnSpc>
                  <a:spcPts val="4108"/>
                </a:lnSpc>
                <a:buFont typeface="Arial"/>
                <a:buChar char="•"/>
              </a:pPr>
              <a:r>
                <a:rPr lang="en-US" sz="3200" spc="28">
                  <a:solidFill>
                    <a:srgbClr val="000000"/>
                  </a:solidFill>
                  <a:latin typeface="Roboto Condensed"/>
                </a:rPr>
                <a:t>100,000+ content pieces daily (text, image, video, GIF)</a:t>
              </a:r>
            </a:p>
            <a:p>
              <a:pPr marL="690881" lvl="1" indent="-345440" algn="just">
                <a:lnSpc>
                  <a:spcPts val="4108"/>
                </a:lnSpc>
                <a:buFont typeface="Arial"/>
                <a:buChar char="•"/>
              </a:pPr>
              <a:r>
                <a:rPr lang="en-US" sz="3200" spc="28">
                  <a:solidFill>
                    <a:srgbClr val="000000"/>
                  </a:solidFill>
                  <a:latin typeface="Roboto Condensed"/>
                </a:rPr>
                <a:t>36.5 billion pieces of content annually</a:t>
              </a:r>
            </a:p>
            <a:p>
              <a:pPr algn="just">
                <a:lnSpc>
                  <a:spcPts val="4108"/>
                </a:lnSpc>
              </a:pPr>
              <a:endParaRPr lang="en-US" sz="3200" spc="28">
                <a:solidFill>
                  <a:srgbClr val="000000"/>
                </a:solidFill>
                <a:latin typeface="Roboto Condensed"/>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068738" y="7784814"/>
            <a:ext cx="2253799" cy="2096032"/>
          </a:xfrm>
          <a:custGeom>
            <a:avLst/>
            <a:gdLst/>
            <a:ahLst/>
            <a:cxnLst/>
            <a:rect l="l" t="t" r="r" b="b"/>
            <a:pathLst>
              <a:path w="2253799" h="2096032">
                <a:moveTo>
                  <a:pt x="0" y="0"/>
                </a:moveTo>
                <a:lnTo>
                  <a:pt x="2253799" y="0"/>
                </a:lnTo>
                <a:lnTo>
                  <a:pt x="2253799" y="2096032"/>
                </a:lnTo>
                <a:lnTo>
                  <a:pt x="0" y="2096032"/>
                </a:lnTo>
                <a:lnTo>
                  <a:pt x="0" y="0"/>
                </a:lnTo>
                <a:close/>
              </a:path>
            </a:pathLst>
          </a:custGeom>
          <a:blipFill>
            <a:blip r:embed="rId3">
              <a:extLst>
                <a:ext uri="{96DAC541-7B7A-43D3-8B79-37D633B846F1}">
                  <asvg:svgBlip xmlns:asvg="http://schemas.microsoft.com/office/drawing/2016/SVG/main" r:embed="rId4"/>
                </a:ext>
              </a:extLst>
            </a:blip>
            <a:stretch>
              <a:fillRect b="-721"/>
            </a:stretch>
          </a:blipFill>
        </p:spPr>
      </p:sp>
      <p:sp>
        <p:nvSpPr>
          <p:cNvPr id="3" name="Freeform 3"/>
          <p:cNvSpPr/>
          <p:nvPr/>
        </p:nvSpPr>
        <p:spPr>
          <a:xfrm>
            <a:off x="506723" y="406153"/>
            <a:ext cx="2253799" cy="2096032"/>
          </a:xfrm>
          <a:custGeom>
            <a:avLst/>
            <a:gdLst/>
            <a:ahLst/>
            <a:cxnLst/>
            <a:rect l="l" t="t" r="r" b="b"/>
            <a:pathLst>
              <a:path w="2253799" h="2096032">
                <a:moveTo>
                  <a:pt x="0" y="0"/>
                </a:moveTo>
                <a:lnTo>
                  <a:pt x="2253799" y="0"/>
                </a:lnTo>
                <a:lnTo>
                  <a:pt x="2253799" y="2096033"/>
                </a:lnTo>
                <a:lnTo>
                  <a:pt x="0" y="2096033"/>
                </a:lnTo>
                <a:lnTo>
                  <a:pt x="0" y="0"/>
                </a:lnTo>
                <a:close/>
              </a:path>
            </a:pathLst>
          </a:custGeom>
          <a:blipFill>
            <a:blip r:embed="rId3">
              <a:extLst>
                <a:ext uri="{96DAC541-7B7A-43D3-8B79-37D633B846F1}">
                  <asvg:svgBlip xmlns:asvg="http://schemas.microsoft.com/office/drawing/2016/SVG/main" r:embed="rId4"/>
                </a:ext>
              </a:extLst>
            </a:blip>
            <a:stretch>
              <a:fillRect b="-721"/>
            </a:stretch>
          </a:blipFill>
        </p:spPr>
      </p:sp>
      <p:sp>
        <p:nvSpPr>
          <p:cNvPr id="4" name="Freeform 4"/>
          <p:cNvSpPr/>
          <p:nvPr/>
        </p:nvSpPr>
        <p:spPr>
          <a:xfrm>
            <a:off x="506723" y="2865707"/>
            <a:ext cx="2253799" cy="2096032"/>
          </a:xfrm>
          <a:custGeom>
            <a:avLst/>
            <a:gdLst/>
            <a:ahLst/>
            <a:cxnLst/>
            <a:rect l="l" t="t" r="r" b="b"/>
            <a:pathLst>
              <a:path w="2253799" h="2096032">
                <a:moveTo>
                  <a:pt x="0" y="0"/>
                </a:moveTo>
                <a:lnTo>
                  <a:pt x="2253799" y="0"/>
                </a:lnTo>
                <a:lnTo>
                  <a:pt x="2253799" y="2096032"/>
                </a:lnTo>
                <a:lnTo>
                  <a:pt x="0" y="2096032"/>
                </a:lnTo>
                <a:lnTo>
                  <a:pt x="0" y="0"/>
                </a:lnTo>
                <a:close/>
              </a:path>
            </a:pathLst>
          </a:custGeom>
          <a:blipFill>
            <a:blip r:embed="rId3">
              <a:extLst>
                <a:ext uri="{96DAC541-7B7A-43D3-8B79-37D633B846F1}">
                  <asvg:svgBlip xmlns:asvg="http://schemas.microsoft.com/office/drawing/2016/SVG/main" r:embed="rId4"/>
                </a:ext>
              </a:extLst>
            </a:blip>
            <a:stretch>
              <a:fillRect b="-721"/>
            </a:stretch>
          </a:blipFill>
        </p:spPr>
      </p:sp>
      <p:sp>
        <p:nvSpPr>
          <p:cNvPr id="5" name="Freeform 5"/>
          <p:cNvSpPr/>
          <p:nvPr/>
        </p:nvSpPr>
        <p:spPr>
          <a:xfrm>
            <a:off x="506723" y="5325260"/>
            <a:ext cx="2253799" cy="2096032"/>
          </a:xfrm>
          <a:custGeom>
            <a:avLst/>
            <a:gdLst/>
            <a:ahLst/>
            <a:cxnLst/>
            <a:rect l="l" t="t" r="r" b="b"/>
            <a:pathLst>
              <a:path w="2253799" h="2096032">
                <a:moveTo>
                  <a:pt x="0" y="0"/>
                </a:moveTo>
                <a:lnTo>
                  <a:pt x="2253799" y="0"/>
                </a:lnTo>
                <a:lnTo>
                  <a:pt x="2253799" y="2096032"/>
                </a:lnTo>
                <a:lnTo>
                  <a:pt x="0" y="2096032"/>
                </a:lnTo>
                <a:lnTo>
                  <a:pt x="0" y="0"/>
                </a:lnTo>
                <a:close/>
              </a:path>
            </a:pathLst>
          </a:custGeom>
          <a:blipFill>
            <a:blip r:embed="rId3">
              <a:extLst>
                <a:ext uri="{96DAC541-7B7A-43D3-8B79-37D633B846F1}">
                  <asvg:svgBlip xmlns:asvg="http://schemas.microsoft.com/office/drawing/2016/SVG/main" r:embed="rId4"/>
                </a:ext>
              </a:extLst>
            </a:blip>
            <a:stretch>
              <a:fillRect b="-721"/>
            </a:stretch>
          </a:blipFill>
        </p:spPr>
      </p:sp>
      <p:sp>
        <p:nvSpPr>
          <p:cNvPr id="6" name="Freeform 6"/>
          <p:cNvSpPr/>
          <p:nvPr/>
        </p:nvSpPr>
        <p:spPr>
          <a:xfrm>
            <a:off x="506723" y="7784814"/>
            <a:ext cx="2253799" cy="2096032"/>
          </a:xfrm>
          <a:custGeom>
            <a:avLst/>
            <a:gdLst/>
            <a:ahLst/>
            <a:cxnLst/>
            <a:rect l="l" t="t" r="r" b="b"/>
            <a:pathLst>
              <a:path w="2253799" h="2096032">
                <a:moveTo>
                  <a:pt x="0" y="0"/>
                </a:moveTo>
                <a:lnTo>
                  <a:pt x="2253799" y="0"/>
                </a:lnTo>
                <a:lnTo>
                  <a:pt x="2253799" y="2096032"/>
                </a:lnTo>
                <a:lnTo>
                  <a:pt x="0" y="2096032"/>
                </a:lnTo>
                <a:lnTo>
                  <a:pt x="0" y="0"/>
                </a:lnTo>
                <a:close/>
              </a:path>
            </a:pathLst>
          </a:custGeom>
          <a:blipFill>
            <a:blip r:embed="rId3">
              <a:extLst>
                <a:ext uri="{96DAC541-7B7A-43D3-8B79-37D633B846F1}">
                  <asvg:svgBlip xmlns:asvg="http://schemas.microsoft.com/office/drawing/2016/SVG/main" r:embed="rId4"/>
                </a:ext>
              </a:extLst>
            </a:blip>
            <a:stretch>
              <a:fillRect b="-721"/>
            </a:stretch>
          </a:blipFill>
        </p:spPr>
      </p:sp>
      <p:sp>
        <p:nvSpPr>
          <p:cNvPr id="7" name="Freeform 7"/>
          <p:cNvSpPr/>
          <p:nvPr/>
        </p:nvSpPr>
        <p:spPr>
          <a:xfrm>
            <a:off x="5630753" y="406153"/>
            <a:ext cx="2253799" cy="2096032"/>
          </a:xfrm>
          <a:custGeom>
            <a:avLst/>
            <a:gdLst/>
            <a:ahLst/>
            <a:cxnLst/>
            <a:rect l="l" t="t" r="r" b="b"/>
            <a:pathLst>
              <a:path w="2253799" h="2096032">
                <a:moveTo>
                  <a:pt x="0" y="0"/>
                </a:moveTo>
                <a:lnTo>
                  <a:pt x="2253799" y="0"/>
                </a:lnTo>
                <a:lnTo>
                  <a:pt x="2253799" y="2096033"/>
                </a:lnTo>
                <a:lnTo>
                  <a:pt x="0" y="2096033"/>
                </a:lnTo>
                <a:lnTo>
                  <a:pt x="0" y="0"/>
                </a:lnTo>
                <a:close/>
              </a:path>
            </a:pathLst>
          </a:custGeom>
          <a:blipFill>
            <a:blip r:embed="rId3">
              <a:extLst>
                <a:ext uri="{96DAC541-7B7A-43D3-8B79-37D633B846F1}">
                  <asvg:svgBlip xmlns:asvg="http://schemas.microsoft.com/office/drawing/2016/SVG/main" r:embed="rId4"/>
                </a:ext>
              </a:extLst>
            </a:blip>
            <a:stretch>
              <a:fillRect b="-721"/>
            </a:stretch>
          </a:blipFill>
        </p:spPr>
      </p:sp>
      <p:sp>
        <p:nvSpPr>
          <p:cNvPr id="8" name="Freeform 8"/>
          <p:cNvSpPr/>
          <p:nvPr/>
        </p:nvSpPr>
        <p:spPr>
          <a:xfrm>
            <a:off x="5630753" y="7784814"/>
            <a:ext cx="2253799" cy="2096032"/>
          </a:xfrm>
          <a:custGeom>
            <a:avLst/>
            <a:gdLst/>
            <a:ahLst/>
            <a:cxnLst/>
            <a:rect l="l" t="t" r="r" b="b"/>
            <a:pathLst>
              <a:path w="2253799" h="2096032">
                <a:moveTo>
                  <a:pt x="0" y="0"/>
                </a:moveTo>
                <a:lnTo>
                  <a:pt x="2253799" y="0"/>
                </a:lnTo>
                <a:lnTo>
                  <a:pt x="2253799" y="2096032"/>
                </a:lnTo>
                <a:lnTo>
                  <a:pt x="0" y="2096032"/>
                </a:lnTo>
                <a:lnTo>
                  <a:pt x="0" y="0"/>
                </a:lnTo>
                <a:close/>
              </a:path>
            </a:pathLst>
          </a:custGeom>
          <a:blipFill>
            <a:blip r:embed="rId3">
              <a:extLst>
                <a:ext uri="{96DAC541-7B7A-43D3-8B79-37D633B846F1}">
                  <asvg:svgBlip xmlns:asvg="http://schemas.microsoft.com/office/drawing/2016/SVG/main" r:embed="rId4"/>
                </a:ext>
              </a:extLst>
            </a:blip>
            <a:stretch>
              <a:fillRect b="-721"/>
            </a:stretch>
          </a:blipFill>
        </p:spPr>
      </p:sp>
      <p:sp>
        <p:nvSpPr>
          <p:cNvPr id="9" name="Freeform 9"/>
          <p:cNvSpPr/>
          <p:nvPr/>
        </p:nvSpPr>
        <p:spPr>
          <a:xfrm>
            <a:off x="8192768" y="406153"/>
            <a:ext cx="2253799" cy="2096032"/>
          </a:xfrm>
          <a:custGeom>
            <a:avLst/>
            <a:gdLst/>
            <a:ahLst/>
            <a:cxnLst/>
            <a:rect l="l" t="t" r="r" b="b"/>
            <a:pathLst>
              <a:path w="2253799" h="2096032">
                <a:moveTo>
                  <a:pt x="0" y="0"/>
                </a:moveTo>
                <a:lnTo>
                  <a:pt x="2253799" y="0"/>
                </a:lnTo>
                <a:lnTo>
                  <a:pt x="2253799" y="2096033"/>
                </a:lnTo>
                <a:lnTo>
                  <a:pt x="0" y="2096033"/>
                </a:lnTo>
                <a:lnTo>
                  <a:pt x="0" y="0"/>
                </a:lnTo>
                <a:close/>
              </a:path>
            </a:pathLst>
          </a:custGeom>
          <a:blipFill>
            <a:blip r:embed="rId3">
              <a:extLst>
                <a:ext uri="{96DAC541-7B7A-43D3-8B79-37D633B846F1}">
                  <asvg:svgBlip xmlns:asvg="http://schemas.microsoft.com/office/drawing/2016/SVG/main" r:embed="rId4"/>
                </a:ext>
              </a:extLst>
            </a:blip>
            <a:stretch>
              <a:fillRect b="-721"/>
            </a:stretch>
          </a:blipFill>
        </p:spPr>
      </p:sp>
      <p:sp>
        <p:nvSpPr>
          <p:cNvPr id="10" name="Freeform 10"/>
          <p:cNvSpPr/>
          <p:nvPr/>
        </p:nvSpPr>
        <p:spPr>
          <a:xfrm>
            <a:off x="8192768" y="2865707"/>
            <a:ext cx="2253799" cy="2096032"/>
          </a:xfrm>
          <a:custGeom>
            <a:avLst/>
            <a:gdLst/>
            <a:ahLst/>
            <a:cxnLst/>
            <a:rect l="l" t="t" r="r" b="b"/>
            <a:pathLst>
              <a:path w="2253799" h="2096032">
                <a:moveTo>
                  <a:pt x="0" y="0"/>
                </a:moveTo>
                <a:lnTo>
                  <a:pt x="2253799" y="0"/>
                </a:lnTo>
                <a:lnTo>
                  <a:pt x="2253799" y="2096032"/>
                </a:lnTo>
                <a:lnTo>
                  <a:pt x="0" y="2096032"/>
                </a:lnTo>
                <a:lnTo>
                  <a:pt x="0" y="0"/>
                </a:lnTo>
                <a:close/>
              </a:path>
            </a:pathLst>
          </a:custGeom>
          <a:blipFill>
            <a:blip r:embed="rId3">
              <a:extLst>
                <a:ext uri="{96DAC541-7B7A-43D3-8B79-37D633B846F1}">
                  <asvg:svgBlip xmlns:asvg="http://schemas.microsoft.com/office/drawing/2016/SVG/main" r:embed="rId4"/>
                </a:ext>
              </a:extLst>
            </a:blip>
            <a:stretch>
              <a:fillRect b="-721"/>
            </a:stretch>
          </a:blipFill>
        </p:spPr>
      </p:sp>
      <p:sp>
        <p:nvSpPr>
          <p:cNvPr id="11" name="Freeform 11"/>
          <p:cNvSpPr/>
          <p:nvPr/>
        </p:nvSpPr>
        <p:spPr>
          <a:xfrm>
            <a:off x="8192768" y="5325260"/>
            <a:ext cx="2253799" cy="2096032"/>
          </a:xfrm>
          <a:custGeom>
            <a:avLst/>
            <a:gdLst/>
            <a:ahLst/>
            <a:cxnLst/>
            <a:rect l="l" t="t" r="r" b="b"/>
            <a:pathLst>
              <a:path w="2253799" h="2096032">
                <a:moveTo>
                  <a:pt x="0" y="0"/>
                </a:moveTo>
                <a:lnTo>
                  <a:pt x="2253799" y="0"/>
                </a:lnTo>
                <a:lnTo>
                  <a:pt x="2253799" y="2096032"/>
                </a:lnTo>
                <a:lnTo>
                  <a:pt x="0" y="2096032"/>
                </a:lnTo>
                <a:lnTo>
                  <a:pt x="0" y="0"/>
                </a:lnTo>
                <a:close/>
              </a:path>
            </a:pathLst>
          </a:custGeom>
          <a:blipFill>
            <a:blip r:embed="rId3">
              <a:extLst>
                <a:ext uri="{96DAC541-7B7A-43D3-8B79-37D633B846F1}">
                  <asvg:svgBlip xmlns:asvg="http://schemas.microsoft.com/office/drawing/2016/SVG/main" r:embed="rId4"/>
                </a:ext>
              </a:extLst>
            </a:blip>
            <a:stretch>
              <a:fillRect b="-721"/>
            </a:stretch>
          </a:blipFill>
        </p:spPr>
      </p:sp>
      <p:sp>
        <p:nvSpPr>
          <p:cNvPr id="12" name="Freeform 12"/>
          <p:cNvSpPr/>
          <p:nvPr/>
        </p:nvSpPr>
        <p:spPr>
          <a:xfrm>
            <a:off x="8192768" y="7784814"/>
            <a:ext cx="2253799" cy="2096032"/>
          </a:xfrm>
          <a:custGeom>
            <a:avLst/>
            <a:gdLst/>
            <a:ahLst/>
            <a:cxnLst/>
            <a:rect l="l" t="t" r="r" b="b"/>
            <a:pathLst>
              <a:path w="2253799" h="2096032">
                <a:moveTo>
                  <a:pt x="0" y="0"/>
                </a:moveTo>
                <a:lnTo>
                  <a:pt x="2253799" y="0"/>
                </a:lnTo>
                <a:lnTo>
                  <a:pt x="2253799" y="2096032"/>
                </a:lnTo>
                <a:lnTo>
                  <a:pt x="0" y="2096032"/>
                </a:lnTo>
                <a:lnTo>
                  <a:pt x="0" y="0"/>
                </a:lnTo>
                <a:close/>
              </a:path>
            </a:pathLst>
          </a:custGeom>
          <a:blipFill>
            <a:blip r:embed="rId3">
              <a:extLst>
                <a:ext uri="{96DAC541-7B7A-43D3-8B79-37D633B846F1}">
                  <asvg:svgBlip xmlns:asvg="http://schemas.microsoft.com/office/drawing/2016/SVG/main" r:embed="rId4"/>
                </a:ext>
              </a:extLst>
            </a:blip>
            <a:stretch>
              <a:fillRect b="-721"/>
            </a:stretch>
          </a:blipFill>
        </p:spPr>
      </p:sp>
      <p:grpSp>
        <p:nvGrpSpPr>
          <p:cNvPr id="13" name="Group 13"/>
          <p:cNvGrpSpPr/>
          <p:nvPr/>
        </p:nvGrpSpPr>
        <p:grpSpPr>
          <a:xfrm>
            <a:off x="2110745" y="1825527"/>
            <a:ext cx="6750815" cy="6635945"/>
            <a:chOff x="0" y="0"/>
            <a:chExt cx="9001087" cy="8847927"/>
          </a:xfrm>
        </p:grpSpPr>
        <p:sp>
          <p:nvSpPr>
            <p:cNvPr id="14" name="Freeform 14"/>
            <p:cNvSpPr/>
            <p:nvPr/>
          </p:nvSpPr>
          <p:spPr>
            <a:xfrm>
              <a:off x="0" y="0"/>
              <a:ext cx="9001125" cy="8847963"/>
            </a:xfrm>
            <a:custGeom>
              <a:avLst/>
              <a:gdLst/>
              <a:ahLst/>
              <a:cxnLst/>
              <a:rect l="l" t="t" r="r" b="b"/>
              <a:pathLst>
                <a:path w="9001125" h="8847963">
                  <a:moveTo>
                    <a:pt x="0" y="0"/>
                  </a:moveTo>
                  <a:lnTo>
                    <a:pt x="9001125" y="0"/>
                  </a:lnTo>
                  <a:lnTo>
                    <a:pt x="9001125" y="8847963"/>
                  </a:lnTo>
                  <a:lnTo>
                    <a:pt x="0" y="8847963"/>
                  </a:lnTo>
                  <a:close/>
                </a:path>
              </a:pathLst>
            </a:custGeom>
            <a:solidFill>
              <a:srgbClr val="FFFFFF"/>
            </a:solidFill>
          </p:spPr>
        </p:sp>
      </p:grpSp>
      <p:sp>
        <p:nvSpPr>
          <p:cNvPr id="15" name="Freeform 15"/>
          <p:cNvSpPr/>
          <p:nvPr/>
        </p:nvSpPr>
        <p:spPr>
          <a:xfrm>
            <a:off x="11513712" y="1409340"/>
            <a:ext cx="2085137" cy="2085137"/>
          </a:xfrm>
          <a:custGeom>
            <a:avLst/>
            <a:gdLst/>
            <a:ahLst/>
            <a:cxnLst/>
            <a:rect l="l" t="t" r="r" b="b"/>
            <a:pathLst>
              <a:path w="2085137" h="2085137">
                <a:moveTo>
                  <a:pt x="0" y="0"/>
                </a:moveTo>
                <a:lnTo>
                  <a:pt x="2085137" y="0"/>
                </a:lnTo>
                <a:lnTo>
                  <a:pt x="2085137" y="2085137"/>
                </a:lnTo>
                <a:lnTo>
                  <a:pt x="0" y="208513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6" name="Freeform 16"/>
          <p:cNvSpPr/>
          <p:nvPr/>
        </p:nvSpPr>
        <p:spPr>
          <a:xfrm>
            <a:off x="11825797" y="4562906"/>
            <a:ext cx="2085137" cy="2085137"/>
          </a:xfrm>
          <a:custGeom>
            <a:avLst/>
            <a:gdLst/>
            <a:ahLst/>
            <a:cxnLst/>
            <a:rect l="l" t="t" r="r" b="b"/>
            <a:pathLst>
              <a:path w="2085137" h="2085137">
                <a:moveTo>
                  <a:pt x="0" y="0"/>
                </a:moveTo>
                <a:lnTo>
                  <a:pt x="2085137" y="0"/>
                </a:lnTo>
                <a:lnTo>
                  <a:pt x="2085137" y="2085136"/>
                </a:lnTo>
                <a:lnTo>
                  <a:pt x="0" y="208513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7" name="Freeform 17"/>
          <p:cNvSpPr/>
          <p:nvPr/>
        </p:nvSpPr>
        <p:spPr>
          <a:xfrm>
            <a:off x="11825797" y="7173163"/>
            <a:ext cx="2085137" cy="2085137"/>
          </a:xfrm>
          <a:custGeom>
            <a:avLst/>
            <a:gdLst/>
            <a:ahLst/>
            <a:cxnLst/>
            <a:rect l="l" t="t" r="r" b="b"/>
            <a:pathLst>
              <a:path w="2085137" h="2085137">
                <a:moveTo>
                  <a:pt x="0" y="0"/>
                </a:moveTo>
                <a:lnTo>
                  <a:pt x="2085137" y="0"/>
                </a:lnTo>
                <a:lnTo>
                  <a:pt x="2085137" y="2085137"/>
                </a:lnTo>
                <a:lnTo>
                  <a:pt x="0" y="208513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8" name="Freeform 18"/>
          <p:cNvSpPr/>
          <p:nvPr/>
        </p:nvSpPr>
        <p:spPr>
          <a:xfrm>
            <a:off x="11508655" y="1409340"/>
            <a:ext cx="1776742" cy="1776742"/>
          </a:xfrm>
          <a:custGeom>
            <a:avLst/>
            <a:gdLst/>
            <a:ahLst/>
            <a:cxnLst/>
            <a:rect l="l" t="t" r="r" b="b"/>
            <a:pathLst>
              <a:path w="1776742" h="1776742">
                <a:moveTo>
                  <a:pt x="0" y="0"/>
                </a:moveTo>
                <a:lnTo>
                  <a:pt x="1776742" y="0"/>
                </a:lnTo>
                <a:lnTo>
                  <a:pt x="1776742" y="1776742"/>
                </a:lnTo>
                <a:lnTo>
                  <a:pt x="0" y="1776742"/>
                </a:lnTo>
                <a:lnTo>
                  <a:pt x="0" y="0"/>
                </a:lnTo>
                <a:close/>
              </a:path>
            </a:pathLst>
          </a:custGeom>
          <a:blipFill>
            <a:blip r:embed="rId7"/>
            <a:stretch>
              <a:fillRect/>
            </a:stretch>
          </a:blipFill>
        </p:spPr>
      </p:sp>
      <p:sp>
        <p:nvSpPr>
          <p:cNvPr id="19" name="Freeform 19"/>
          <p:cNvSpPr/>
          <p:nvPr/>
        </p:nvSpPr>
        <p:spPr>
          <a:xfrm>
            <a:off x="11303978" y="7173163"/>
            <a:ext cx="1981419" cy="1430488"/>
          </a:xfrm>
          <a:custGeom>
            <a:avLst/>
            <a:gdLst/>
            <a:ahLst/>
            <a:cxnLst/>
            <a:rect l="l" t="t" r="r" b="b"/>
            <a:pathLst>
              <a:path w="1981419" h="1430488">
                <a:moveTo>
                  <a:pt x="0" y="0"/>
                </a:moveTo>
                <a:lnTo>
                  <a:pt x="1981419" y="0"/>
                </a:lnTo>
                <a:lnTo>
                  <a:pt x="1981419" y="1430488"/>
                </a:lnTo>
                <a:lnTo>
                  <a:pt x="0" y="1430488"/>
                </a:lnTo>
                <a:lnTo>
                  <a:pt x="0" y="0"/>
                </a:lnTo>
                <a:close/>
              </a:path>
            </a:pathLst>
          </a:custGeom>
          <a:blipFill>
            <a:blip r:embed="rId8"/>
            <a:stretch>
              <a:fillRect/>
            </a:stretch>
          </a:blipFill>
        </p:spPr>
      </p:sp>
      <p:sp>
        <p:nvSpPr>
          <p:cNvPr id="20" name="Freeform 20"/>
          <p:cNvSpPr/>
          <p:nvPr/>
        </p:nvSpPr>
        <p:spPr>
          <a:xfrm>
            <a:off x="11391472" y="4597077"/>
            <a:ext cx="2011109" cy="1473485"/>
          </a:xfrm>
          <a:custGeom>
            <a:avLst/>
            <a:gdLst/>
            <a:ahLst/>
            <a:cxnLst/>
            <a:rect l="l" t="t" r="r" b="b"/>
            <a:pathLst>
              <a:path w="2011109" h="1473485">
                <a:moveTo>
                  <a:pt x="0" y="0"/>
                </a:moveTo>
                <a:lnTo>
                  <a:pt x="2011108" y="0"/>
                </a:lnTo>
                <a:lnTo>
                  <a:pt x="2011108" y="1473486"/>
                </a:lnTo>
                <a:lnTo>
                  <a:pt x="0" y="1473486"/>
                </a:lnTo>
                <a:lnTo>
                  <a:pt x="0" y="0"/>
                </a:lnTo>
                <a:close/>
              </a:path>
            </a:pathLst>
          </a:custGeom>
          <a:blipFill>
            <a:blip r:embed="rId9"/>
            <a:stretch>
              <a:fillRect/>
            </a:stretch>
          </a:blipFill>
        </p:spPr>
      </p:sp>
      <p:sp>
        <p:nvSpPr>
          <p:cNvPr id="21" name="TextBox 21"/>
          <p:cNvSpPr txBox="1"/>
          <p:nvPr/>
        </p:nvSpPr>
        <p:spPr>
          <a:xfrm>
            <a:off x="2670508" y="3322274"/>
            <a:ext cx="5612273" cy="2428875"/>
          </a:xfrm>
          <a:prstGeom prst="rect">
            <a:avLst/>
          </a:prstGeom>
        </p:spPr>
        <p:txBody>
          <a:bodyPr lIns="0" tIns="0" rIns="0" bIns="0" rtlCol="0" anchor="t">
            <a:spAutoFit/>
          </a:bodyPr>
          <a:lstStyle/>
          <a:p>
            <a:pPr algn="ctr">
              <a:lnSpc>
                <a:spcPts val="9600"/>
              </a:lnSpc>
            </a:pPr>
            <a:r>
              <a:rPr lang="en-US" sz="8000" spc="-5">
                <a:solidFill>
                  <a:srgbClr val="000000"/>
                </a:solidFill>
                <a:latin typeface="Roboto Condensed"/>
              </a:rPr>
              <a:t>The Analytics team</a:t>
            </a:r>
          </a:p>
        </p:txBody>
      </p:sp>
      <p:sp>
        <p:nvSpPr>
          <p:cNvPr id="22" name="TextBox 22"/>
          <p:cNvSpPr txBox="1"/>
          <p:nvPr/>
        </p:nvSpPr>
        <p:spPr>
          <a:xfrm>
            <a:off x="13598849" y="1454169"/>
            <a:ext cx="4972404" cy="1885950"/>
          </a:xfrm>
          <a:prstGeom prst="rect">
            <a:avLst/>
          </a:prstGeom>
        </p:spPr>
        <p:txBody>
          <a:bodyPr lIns="0" tIns="0" rIns="0" bIns="0" rtlCol="0" anchor="t">
            <a:spAutoFit/>
          </a:bodyPr>
          <a:lstStyle/>
          <a:p>
            <a:pPr algn="ctr">
              <a:lnSpc>
                <a:spcPts val="4951"/>
              </a:lnSpc>
            </a:pPr>
            <a:r>
              <a:rPr lang="en-US" sz="4126">
                <a:solidFill>
                  <a:srgbClr val="000000"/>
                </a:solidFill>
                <a:latin typeface="Roboto Condensed"/>
              </a:rPr>
              <a:t>Andrew Fleming</a:t>
            </a:r>
          </a:p>
          <a:p>
            <a:pPr algn="ctr">
              <a:lnSpc>
                <a:spcPts val="4951"/>
              </a:lnSpc>
            </a:pPr>
            <a:r>
              <a:rPr lang="en-US" sz="4126" spc="-2">
                <a:solidFill>
                  <a:srgbClr val="000000"/>
                </a:solidFill>
                <a:latin typeface="Roboto Condensed"/>
              </a:rPr>
              <a:t>(Chief Technical Architect)</a:t>
            </a:r>
          </a:p>
        </p:txBody>
      </p:sp>
      <p:sp>
        <p:nvSpPr>
          <p:cNvPr id="23" name="TextBox 23"/>
          <p:cNvSpPr txBox="1"/>
          <p:nvPr/>
        </p:nvSpPr>
        <p:spPr>
          <a:xfrm>
            <a:off x="14125554" y="4654538"/>
            <a:ext cx="4162446" cy="1323975"/>
          </a:xfrm>
          <a:prstGeom prst="rect">
            <a:avLst/>
          </a:prstGeom>
        </p:spPr>
        <p:txBody>
          <a:bodyPr lIns="0" tIns="0" rIns="0" bIns="0" rtlCol="0" anchor="t">
            <a:spAutoFit/>
          </a:bodyPr>
          <a:lstStyle/>
          <a:p>
            <a:pPr algn="ctr">
              <a:lnSpc>
                <a:spcPts val="5226"/>
              </a:lnSpc>
            </a:pPr>
            <a:r>
              <a:rPr lang="en-US" sz="4355">
                <a:solidFill>
                  <a:srgbClr val="000000"/>
                </a:solidFill>
                <a:latin typeface="Roboto Condensed"/>
              </a:rPr>
              <a:t>Marcus Rompton</a:t>
            </a:r>
          </a:p>
          <a:p>
            <a:pPr algn="ctr">
              <a:lnSpc>
                <a:spcPts val="5226"/>
              </a:lnSpc>
            </a:pPr>
            <a:r>
              <a:rPr lang="en-US" sz="4355" spc="-2">
                <a:solidFill>
                  <a:srgbClr val="000000"/>
                </a:solidFill>
                <a:latin typeface="Roboto Condensed"/>
              </a:rPr>
              <a:t>(Senior Principle)</a:t>
            </a:r>
          </a:p>
        </p:txBody>
      </p:sp>
      <p:sp>
        <p:nvSpPr>
          <p:cNvPr id="24" name="TextBox 24"/>
          <p:cNvSpPr txBox="1"/>
          <p:nvPr/>
        </p:nvSpPr>
        <p:spPr>
          <a:xfrm>
            <a:off x="14125554" y="7411767"/>
            <a:ext cx="4162446" cy="1323975"/>
          </a:xfrm>
          <a:prstGeom prst="rect">
            <a:avLst/>
          </a:prstGeom>
        </p:spPr>
        <p:txBody>
          <a:bodyPr lIns="0" tIns="0" rIns="0" bIns="0" rtlCol="0" anchor="t">
            <a:spAutoFit/>
          </a:bodyPr>
          <a:lstStyle/>
          <a:p>
            <a:pPr algn="ctr">
              <a:lnSpc>
                <a:spcPts val="5226"/>
              </a:lnSpc>
            </a:pPr>
            <a:r>
              <a:rPr lang="en-US" sz="4355" spc="-2">
                <a:solidFill>
                  <a:srgbClr val="000000"/>
                </a:solidFill>
                <a:latin typeface="Roboto Condensed"/>
              </a:rPr>
              <a:t>Aliyu Kuburat (Data Analyst)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Freeform 2"/>
          <p:cNvSpPr/>
          <p:nvPr/>
        </p:nvSpPr>
        <p:spPr>
          <a:xfrm>
            <a:off x="5637786" y="5325260"/>
            <a:ext cx="2023190" cy="2096032"/>
          </a:xfrm>
          <a:custGeom>
            <a:avLst/>
            <a:gdLst/>
            <a:ahLst/>
            <a:cxnLst/>
            <a:rect l="l" t="t" r="r" b="b"/>
            <a:pathLst>
              <a:path w="2023190" h="2096032">
                <a:moveTo>
                  <a:pt x="0" y="0"/>
                </a:moveTo>
                <a:lnTo>
                  <a:pt x="2023191" y="0"/>
                </a:lnTo>
                <a:lnTo>
                  <a:pt x="2023191" y="2096032"/>
                </a:lnTo>
                <a:lnTo>
                  <a:pt x="0" y="2096032"/>
                </a:lnTo>
                <a:lnTo>
                  <a:pt x="0" y="0"/>
                </a:lnTo>
                <a:close/>
              </a:path>
            </a:pathLst>
          </a:custGeom>
          <a:blipFill>
            <a:blip r:embed="rId3">
              <a:extLst>
                <a:ext uri="{96DAC541-7B7A-43D3-8B79-37D633B846F1}">
                  <asvg:svgBlip xmlns:asvg="http://schemas.microsoft.com/office/drawing/2016/SVG/main" r:embed="rId4"/>
                </a:ext>
              </a:extLst>
            </a:blip>
            <a:stretch>
              <a:fillRect r="-11398" b="-692"/>
            </a:stretch>
          </a:blipFill>
        </p:spPr>
      </p:sp>
      <p:sp>
        <p:nvSpPr>
          <p:cNvPr id="3" name="Freeform 3"/>
          <p:cNvSpPr/>
          <p:nvPr/>
        </p:nvSpPr>
        <p:spPr>
          <a:xfrm>
            <a:off x="5637786" y="7784814"/>
            <a:ext cx="2253799" cy="2096032"/>
          </a:xfrm>
          <a:custGeom>
            <a:avLst/>
            <a:gdLst/>
            <a:ahLst/>
            <a:cxnLst/>
            <a:rect l="l" t="t" r="r" b="b"/>
            <a:pathLst>
              <a:path w="2253799" h="2096032">
                <a:moveTo>
                  <a:pt x="0" y="0"/>
                </a:moveTo>
                <a:lnTo>
                  <a:pt x="2253799" y="0"/>
                </a:lnTo>
                <a:lnTo>
                  <a:pt x="2253799" y="2096032"/>
                </a:lnTo>
                <a:lnTo>
                  <a:pt x="0" y="2096032"/>
                </a:lnTo>
                <a:lnTo>
                  <a:pt x="0" y="0"/>
                </a:lnTo>
                <a:close/>
              </a:path>
            </a:pathLst>
          </a:custGeom>
          <a:blipFill>
            <a:blip r:embed="rId3">
              <a:extLst>
                <a:ext uri="{96DAC541-7B7A-43D3-8B79-37D633B846F1}">
                  <asvg:svgBlip xmlns:asvg="http://schemas.microsoft.com/office/drawing/2016/SVG/main" r:embed="rId4"/>
                </a:ext>
              </a:extLst>
            </a:blip>
            <a:stretch>
              <a:fillRect b="-721"/>
            </a:stretch>
          </a:blipFill>
        </p:spPr>
      </p:sp>
      <p:sp>
        <p:nvSpPr>
          <p:cNvPr id="4" name="Freeform 4"/>
          <p:cNvSpPr/>
          <p:nvPr/>
        </p:nvSpPr>
        <p:spPr>
          <a:xfrm>
            <a:off x="3041541" y="2865707"/>
            <a:ext cx="2253799" cy="2096032"/>
          </a:xfrm>
          <a:custGeom>
            <a:avLst/>
            <a:gdLst/>
            <a:ahLst/>
            <a:cxnLst/>
            <a:rect l="l" t="t" r="r" b="b"/>
            <a:pathLst>
              <a:path w="2253799" h="2096032">
                <a:moveTo>
                  <a:pt x="0" y="0"/>
                </a:moveTo>
                <a:lnTo>
                  <a:pt x="2253799" y="0"/>
                </a:lnTo>
                <a:lnTo>
                  <a:pt x="2253799" y="2096032"/>
                </a:lnTo>
                <a:lnTo>
                  <a:pt x="0" y="2096032"/>
                </a:lnTo>
                <a:lnTo>
                  <a:pt x="0" y="0"/>
                </a:lnTo>
                <a:close/>
              </a:path>
            </a:pathLst>
          </a:custGeom>
          <a:blipFill>
            <a:blip r:embed="rId3">
              <a:extLst>
                <a:ext uri="{96DAC541-7B7A-43D3-8B79-37D633B846F1}">
                  <asvg:svgBlip xmlns:asvg="http://schemas.microsoft.com/office/drawing/2016/SVG/main" r:embed="rId4"/>
                </a:ext>
              </a:extLst>
            </a:blip>
            <a:stretch>
              <a:fillRect b="-721"/>
            </a:stretch>
          </a:blipFill>
        </p:spPr>
      </p:sp>
      <p:sp>
        <p:nvSpPr>
          <p:cNvPr id="5" name="Freeform 5"/>
          <p:cNvSpPr/>
          <p:nvPr/>
        </p:nvSpPr>
        <p:spPr>
          <a:xfrm>
            <a:off x="3041541" y="5325260"/>
            <a:ext cx="2253799" cy="2096032"/>
          </a:xfrm>
          <a:custGeom>
            <a:avLst/>
            <a:gdLst/>
            <a:ahLst/>
            <a:cxnLst/>
            <a:rect l="l" t="t" r="r" b="b"/>
            <a:pathLst>
              <a:path w="2253799" h="2096032">
                <a:moveTo>
                  <a:pt x="0" y="0"/>
                </a:moveTo>
                <a:lnTo>
                  <a:pt x="2253799" y="0"/>
                </a:lnTo>
                <a:lnTo>
                  <a:pt x="2253799" y="2096032"/>
                </a:lnTo>
                <a:lnTo>
                  <a:pt x="0" y="2096032"/>
                </a:lnTo>
                <a:lnTo>
                  <a:pt x="0" y="0"/>
                </a:lnTo>
                <a:close/>
              </a:path>
            </a:pathLst>
          </a:custGeom>
          <a:blipFill>
            <a:blip r:embed="rId3">
              <a:extLst>
                <a:ext uri="{96DAC541-7B7A-43D3-8B79-37D633B846F1}">
                  <asvg:svgBlip xmlns:asvg="http://schemas.microsoft.com/office/drawing/2016/SVG/main" r:embed="rId4"/>
                </a:ext>
              </a:extLst>
            </a:blip>
            <a:stretch>
              <a:fillRect b="-721"/>
            </a:stretch>
          </a:blipFill>
        </p:spPr>
      </p:sp>
      <p:sp>
        <p:nvSpPr>
          <p:cNvPr id="6" name="Freeform 6"/>
          <p:cNvSpPr/>
          <p:nvPr/>
        </p:nvSpPr>
        <p:spPr>
          <a:xfrm>
            <a:off x="3041541" y="7784814"/>
            <a:ext cx="2253799" cy="2096032"/>
          </a:xfrm>
          <a:custGeom>
            <a:avLst/>
            <a:gdLst/>
            <a:ahLst/>
            <a:cxnLst/>
            <a:rect l="l" t="t" r="r" b="b"/>
            <a:pathLst>
              <a:path w="2253799" h="2096032">
                <a:moveTo>
                  <a:pt x="0" y="0"/>
                </a:moveTo>
                <a:lnTo>
                  <a:pt x="2253799" y="0"/>
                </a:lnTo>
                <a:lnTo>
                  <a:pt x="2253799" y="2096032"/>
                </a:lnTo>
                <a:lnTo>
                  <a:pt x="0" y="2096032"/>
                </a:lnTo>
                <a:lnTo>
                  <a:pt x="0" y="0"/>
                </a:lnTo>
                <a:close/>
              </a:path>
            </a:pathLst>
          </a:custGeom>
          <a:blipFill>
            <a:blip r:embed="rId3">
              <a:extLst>
                <a:ext uri="{96DAC541-7B7A-43D3-8B79-37D633B846F1}">
                  <asvg:svgBlip xmlns:asvg="http://schemas.microsoft.com/office/drawing/2016/SVG/main" r:embed="rId4"/>
                </a:ext>
              </a:extLst>
            </a:blip>
            <a:stretch>
              <a:fillRect b="-721"/>
            </a:stretch>
          </a:blipFill>
        </p:spPr>
      </p:sp>
      <p:sp>
        <p:nvSpPr>
          <p:cNvPr id="7" name="Freeform 7"/>
          <p:cNvSpPr/>
          <p:nvPr/>
        </p:nvSpPr>
        <p:spPr>
          <a:xfrm>
            <a:off x="445296" y="406153"/>
            <a:ext cx="2253799" cy="2096032"/>
          </a:xfrm>
          <a:custGeom>
            <a:avLst/>
            <a:gdLst/>
            <a:ahLst/>
            <a:cxnLst/>
            <a:rect l="l" t="t" r="r" b="b"/>
            <a:pathLst>
              <a:path w="2253799" h="2096032">
                <a:moveTo>
                  <a:pt x="0" y="0"/>
                </a:moveTo>
                <a:lnTo>
                  <a:pt x="2253799" y="0"/>
                </a:lnTo>
                <a:lnTo>
                  <a:pt x="2253799" y="2096033"/>
                </a:lnTo>
                <a:lnTo>
                  <a:pt x="0" y="2096033"/>
                </a:lnTo>
                <a:lnTo>
                  <a:pt x="0" y="0"/>
                </a:lnTo>
                <a:close/>
              </a:path>
            </a:pathLst>
          </a:custGeom>
          <a:blipFill>
            <a:blip r:embed="rId3">
              <a:extLst>
                <a:ext uri="{96DAC541-7B7A-43D3-8B79-37D633B846F1}">
                  <asvg:svgBlip xmlns:asvg="http://schemas.microsoft.com/office/drawing/2016/SVG/main" r:embed="rId4"/>
                </a:ext>
              </a:extLst>
            </a:blip>
            <a:stretch>
              <a:fillRect b="-721"/>
            </a:stretch>
          </a:blipFill>
        </p:spPr>
      </p:sp>
      <p:sp>
        <p:nvSpPr>
          <p:cNvPr id="8" name="Freeform 8"/>
          <p:cNvSpPr/>
          <p:nvPr/>
        </p:nvSpPr>
        <p:spPr>
          <a:xfrm>
            <a:off x="445296" y="2865707"/>
            <a:ext cx="2253799" cy="2096032"/>
          </a:xfrm>
          <a:custGeom>
            <a:avLst/>
            <a:gdLst/>
            <a:ahLst/>
            <a:cxnLst/>
            <a:rect l="l" t="t" r="r" b="b"/>
            <a:pathLst>
              <a:path w="2253799" h="2096032">
                <a:moveTo>
                  <a:pt x="0" y="0"/>
                </a:moveTo>
                <a:lnTo>
                  <a:pt x="2253799" y="0"/>
                </a:lnTo>
                <a:lnTo>
                  <a:pt x="2253799" y="2096032"/>
                </a:lnTo>
                <a:lnTo>
                  <a:pt x="0" y="2096032"/>
                </a:lnTo>
                <a:lnTo>
                  <a:pt x="0" y="0"/>
                </a:lnTo>
                <a:close/>
              </a:path>
            </a:pathLst>
          </a:custGeom>
          <a:blipFill>
            <a:blip r:embed="rId3">
              <a:extLst>
                <a:ext uri="{96DAC541-7B7A-43D3-8B79-37D633B846F1}">
                  <asvg:svgBlip xmlns:asvg="http://schemas.microsoft.com/office/drawing/2016/SVG/main" r:embed="rId4"/>
                </a:ext>
              </a:extLst>
            </a:blip>
            <a:stretch>
              <a:fillRect b="-721"/>
            </a:stretch>
          </a:blipFill>
        </p:spPr>
      </p:sp>
      <p:sp>
        <p:nvSpPr>
          <p:cNvPr id="9" name="Freeform 9"/>
          <p:cNvSpPr/>
          <p:nvPr/>
        </p:nvSpPr>
        <p:spPr>
          <a:xfrm>
            <a:off x="445296" y="5325260"/>
            <a:ext cx="2253799" cy="2096032"/>
          </a:xfrm>
          <a:custGeom>
            <a:avLst/>
            <a:gdLst/>
            <a:ahLst/>
            <a:cxnLst/>
            <a:rect l="l" t="t" r="r" b="b"/>
            <a:pathLst>
              <a:path w="2253799" h="2096032">
                <a:moveTo>
                  <a:pt x="0" y="0"/>
                </a:moveTo>
                <a:lnTo>
                  <a:pt x="2253799" y="0"/>
                </a:lnTo>
                <a:lnTo>
                  <a:pt x="2253799" y="2096032"/>
                </a:lnTo>
                <a:lnTo>
                  <a:pt x="0" y="2096032"/>
                </a:lnTo>
                <a:lnTo>
                  <a:pt x="0" y="0"/>
                </a:lnTo>
                <a:close/>
              </a:path>
            </a:pathLst>
          </a:custGeom>
          <a:blipFill>
            <a:blip r:embed="rId3">
              <a:extLst>
                <a:ext uri="{96DAC541-7B7A-43D3-8B79-37D633B846F1}">
                  <asvg:svgBlip xmlns:asvg="http://schemas.microsoft.com/office/drawing/2016/SVG/main" r:embed="rId4"/>
                </a:ext>
              </a:extLst>
            </a:blip>
            <a:stretch>
              <a:fillRect b="-721"/>
            </a:stretch>
          </a:blipFill>
        </p:spPr>
      </p:sp>
      <p:sp>
        <p:nvSpPr>
          <p:cNvPr id="10" name="Freeform 10"/>
          <p:cNvSpPr/>
          <p:nvPr/>
        </p:nvSpPr>
        <p:spPr>
          <a:xfrm>
            <a:off x="445296" y="7784814"/>
            <a:ext cx="2253799" cy="2096032"/>
          </a:xfrm>
          <a:custGeom>
            <a:avLst/>
            <a:gdLst/>
            <a:ahLst/>
            <a:cxnLst/>
            <a:rect l="l" t="t" r="r" b="b"/>
            <a:pathLst>
              <a:path w="2253799" h="2096032">
                <a:moveTo>
                  <a:pt x="0" y="0"/>
                </a:moveTo>
                <a:lnTo>
                  <a:pt x="2253799" y="0"/>
                </a:lnTo>
                <a:lnTo>
                  <a:pt x="2253799" y="2096032"/>
                </a:lnTo>
                <a:lnTo>
                  <a:pt x="0" y="2096032"/>
                </a:lnTo>
                <a:lnTo>
                  <a:pt x="0" y="0"/>
                </a:lnTo>
                <a:close/>
              </a:path>
            </a:pathLst>
          </a:custGeom>
          <a:blipFill>
            <a:blip r:embed="rId3">
              <a:extLst>
                <a:ext uri="{96DAC541-7B7A-43D3-8B79-37D633B846F1}">
                  <asvg:svgBlip xmlns:asvg="http://schemas.microsoft.com/office/drawing/2016/SVG/main" r:embed="rId4"/>
                </a:ext>
              </a:extLst>
            </a:blip>
            <a:stretch>
              <a:fillRect b="-721"/>
            </a:stretch>
          </a:blipFill>
        </p:spPr>
      </p:sp>
      <p:sp>
        <p:nvSpPr>
          <p:cNvPr id="11" name="Freeform 11"/>
          <p:cNvSpPr/>
          <p:nvPr/>
        </p:nvSpPr>
        <p:spPr>
          <a:xfrm>
            <a:off x="8234031" y="7784814"/>
            <a:ext cx="2253799" cy="2096032"/>
          </a:xfrm>
          <a:custGeom>
            <a:avLst/>
            <a:gdLst/>
            <a:ahLst/>
            <a:cxnLst/>
            <a:rect l="l" t="t" r="r" b="b"/>
            <a:pathLst>
              <a:path w="2253799" h="2096032">
                <a:moveTo>
                  <a:pt x="0" y="0"/>
                </a:moveTo>
                <a:lnTo>
                  <a:pt x="2253799" y="0"/>
                </a:lnTo>
                <a:lnTo>
                  <a:pt x="2253799" y="2096032"/>
                </a:lnTo>
                <a:lnTo>
                  <a:pt x="0" y="2096032"/>
                </a:lnTo>
                <a:lnTo>
                  <a:pt x="0" y="0"/>
                </a:lnTo>
                <a:close/>
              </a:path>
            </a:pathLst>
          </a:custGeom>
          <a:blipFill>
            <a:blip r:embed="rId3">
              <a:extLst>
                <a:ext uri="{96DAC541-7B7A-43D3-8B79-37D633B846F1}">
                  <asvg:svgBlip xmlns:asvg="http://schemas.microsoft.com/office/drawing/2016/SVG/main" r:embed="rId4"/>
                </a:ext>
              </a:extLst>
            </a:blip>
            <a:stretch>
              <a:fillRect b="-721"/>
            </a:stretch>
          </a:blipFill>
        </p:spPr>
      </p:sp>
      <p:sp>
        <p:nvSpPr>
          <p:cNvPr id="12" name="Freeform 12"/>
          <p:cNvSpPr/>
          <p:nvPr/>
        </p:nvSpPr>
        <p:spPr>
          <a:xfrm>
            <a:off x="1903391" y="1284816"/>
            <a:ext cx="1524324" cy="1524324"/>
          </a:xfrm>
          <a:custGeom>
            <a:avLst/>
            <a:gdLst/>
            <a:ahLst/>
            <a:cxnLst/>
            <a:rect l="l" t="t" r="r" b="b"/>
            <a:pathLst>
              <a:path w="1524324" h="1524324">
                <a:moveTo>
                  <a:pt x="0" y="0"/>
                </a:moveTo>
                <a:lnTo>
                  <a:pt x="1524324" y="0"/>
                </a:lnTo>
                <a:lnTo>
                  <a:pt x="1524324" y="1524324"/>
                </a:lnTo>
                <a:lnTo>
                  <a:pt x="0" y="15243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3" name="Freeform 13"/>
          <p:cNvSpPr/>
          <p:nvPr/>
        </p:nvSpPr>
        <p:spPr>
          <a:xfrm rot="-5115457">
            <a:off x="2172007" y="1086804"/>
            <a:ext cx="1524324" cy="1527574"/>
          </a:xfrm>
          <a:custGeom>
            <a:avLst/>
            <a:gdLst/>
            <a:ahLst/>
            <a:cxnLst/>
            <a:rect l="l" t="t" r="r" b="b"/>
            <a:pathLst>
              <a:path w="1524324" h="1527574">
                <a:moveTo>
                  <a:pt x="0" y="0"/>
                </a:moveTo>
                <a:lnTo>
                  <a:pt x="1524324" y="0"/>
                </a:lnTo>
                <a:lnTo>
                  <a:pt x="1524324" y="1527575"/>
                </a:lnTo>
                <a:lnTo>
                  <a:pt x="0" y="1527575"/>
                </a:lnTo>
                <a:lnTo>
                  <a:pt x="0" y="0"/>
                </a:lnTo>
                <a:close/>
              </a:path>
            </a:pathLst>
          </a:custGeom>
          <a:blipFill>
            <a:blip r:embed="rId7">
              <a:extLst>
                <a:ext uri="{96DAC541-7B7A-43D3-8B79-37D633B846F1}">
                  <asvg:svgBlip xmlns:asvg="http://schemas.microsoft.com/office/drawing/2016/SVG/main" r:embed="rId8"/>
                </a:ext>
              </a:extLst>
            </a:blip>
            <a:stretch>
              <a:fillRect r="-535" b="-322"/>
            </a:stretch>
          </a:blipFill>
        </p:spPr>
      </p:sp>
      <p:sp>
        <p:nvSpPr>
          <p:cNvPr id="14" name="Freeform 14"/>
          <p:cNvSpPr/>
          <p:nvPr/>
        </p:nvSpPr>
        <p:spPr>
          <a:xfrm>
            <a:off x="3758754" y="2896904"/>
            <a:ext cx="1524324" cy="1524324"/>
          </a:xfrm>
          <a:custGeom>
            <a:avLst/>
            <a:gdLst/>
            <a:ahLst/>
            <a:cxnLst/>
            <a:rect l="l" t="t" r="r" b="b"/>
            <a:pathLst>
              <a:path w="1524324" h="1524324">
                <a:moveTo>
                  <a:pt x="0" y="0"/>
                </a:moveTo>
                <a:lnTo>
                  <a:pt x="1524324" y="0"/>
                </a:lnTo>
                <a:lnTo>
                  <a:pt x="1524324" y="1524324"/>
                </a:lnTo>
                <a:lnTo>
                  <a:pt x="0" y="15243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5" name="Freeform 15"/>
          <p:cNvSpPr/>
          <p:nvPr/>
        </p:nvSpPr>
        <p:spPr>
          <a:xfrm rot="-5115457">
            <a:off x="4027370" y="2698892"/>
            <a:ext cx="1524324" cy="1527574"/>
          </a:xfrm>
          <a:custGeom>
            <a:avLst/>
            <a:gdLst/>
            <a:ahLst/>
            <a:cxnLst/>
            <a:rect l="l" t="t" r="r" b="b"/>
            <a:pathLst>
              <a:path w="1524324" h="1527574">
                <a:moveTo>
                  <a:pt x="0" y="0"/>
                </a:moveTo>
                <a:lnTo>
                  <a:pt x="1524324" y="0"/>
                </a:lnTo>
                <a:lnTo>
                  <a:pt x="1524324" y="1527575"/>
                </a:lnTo>
                <a:lnTo>
                  <a:pt x="0" y="1527575"/>
                </a:lnTo>
                <a:lnTo>
                  <a:pt x="0" y="0"/>
                </a:lnTo>
                <a:close/>
              </a:path>
            </a:pathLst>
          </a:custGeom>
          <a:blipFill>
            <a:blip r:embed="rId7">
              <a:extLst>
                <a:ext uri="{96DAC541-7B7A-43D3-8B79-37D633B846F1}">
                  <asvg:svgBlip xmlns:asvg="http://schemas.microsoft.com/office/drawing/2016/SVG/main" r:embed="rId8"/>
                </a:ext>
              </a:extLst>
            </a:blip>
            <a:stretch>
              <a:fillRect r="-535" b="-322"/>
            </a:stretch>
          </a:blipFill>
        </p:spPr>
      </p:sp>
      <p:sp>
        <p:nvSpPr>
          <p:cNvPr id="16" name="Freeform 16"/>
          <p:cNvSpPr/>
          <p:nvPr/>
        </p:nvSpPr>
        <p:spPr>
          <a:xfrm>
            <a:off x="5614117" y="4508992"/>
            <a:ext cx="1524324" cy="1524324"/>
          </a:xfrm>
          <a:custGeom>
            <a:avLst/>
            <a:gdLst/>
            <a:ahLst/>
            <a:cxnLst/>
            <a:rect l="l" t="t" r="r" b="b"/>
            <a:pathLst>
              <a:path w="1524324" h="1524324">
                <a:moveTo>
                  <a:pt x="0" y="0"/>
                </a:moveTo>
                <a:lnTo>
                  <a:pt x="1524324" y="0"/>
                </a:lnTo>
                <a:lnTo>
                  <a:pt x="1524324" y="1524324"/>
                </a:lnTo>
                <a:lnTo>
                  <a:pt x="0" y="15243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7" name="Freeform 17"/>
          <p:cNvSpPr/>
          <p:nvPr/>
        </p:nvSpPr>
        <p:spPr>
          <a:xfrm rot="-5115457">
            <a:off x="5882733" y="4310980"/>
            <a:ext cx="1524324" cy="1527574"/>
          </a:xfrm>
          <a:custGeom>
            <a:avLst/>
            <a:gdLst/>
            <a:ahLst/>
            <a:cxnLst/>
            <a:rect l="l" t="t" r="r" b="b"/>
            <a:pathLst>
              <a:path w="1524324" h="1527574">
                <a:moveTo>
                  <a:pt x="0" y="0"/>
                </a:moveTo>
                <a:lnTo>
                  <a:pt x="1524324" y="0"/>
                </a:lnTo>
                <a:lnTo>
                  <a:pt x="1524324" y="1527575"/>
                </a:lnTo>
                <a:lnTo>
                  <a:pt x="0" y="1527575"/>
                </a:lnTo>
                <a:lnTo>
                  <a:pt x="0" y="0"/>
                </a:lnTo>
                <a:close/>
              </a:path>
            </a:pathLst>
          </a:custGeom>
          <a:blipFill>
            <a:blip r:embed="rId7">
              <a:extLst>
                <a:ext uri="{96DAC541-7B7A-43D3-8B79-37D633B846F1}">
                  <asvg:svgBlip xmlns:asvg="http://schemas.microsoft.com/office/drawing/2016/SVG/main" r:embed="rId8"/>
                </a:ext>
              </a:extLst>
            </a:blip>
            <a:stretch>
              <a:fillRect r="-535" b="-322"/>
            </a:stretch>
          </a:blipFill>
        </p:spPr>
      </p:sp>
      <p:sp>
        <p:nvSpPr>
          <p:cNvPr id="18" name="Freeform 18"/>
          <p:cNvSpPr/>
          <p:nvPr/>
        </p:nvSpPr>
        <p:spPr>
          <a:xfrm>
            <a:off x="7469480" y="6121080"/>
            <a:ext cx="1524324" cy="1524324"/>
          </a:xfrm>
          <a:custGeom>
            <a:avLst/>
            <a:gdLst/>
            <a:ahLst/>
            <a:cxnLst/>
            <a:rect l="l" t="t" r="r" b="b"/>
            <a:pathLst>
              <a:path w="1524324" h="1524324">
                <a:moveTo>
                  <a:pt x="0" y="0"/>
                </a:moveTo>
                <a:lnTo>
                  <a:pt x="1524324" y="0"/>
                </a:lnTo>
                <a:lnTo>
                  <a:pt x="1524324" y="1524324"/>
                </a:lnTo>
                <a:lnTo>
                  <a:pt x="0" y="15243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9" name="Freeform 19"/>
          <p:cNvSpPr/>
          <p:nvPr/>
        </p:nvSpPr>
        <p:spPr>
          <a:xfrm rot="-5115457">
            <a:off x="7738096" y="5923068"/>
            <a:ext cx="1524324" cy="1527574"/>
          </a:xfrm>
          <a:custGeom>
            <a:avLst/>
            <a:gdLst/>
            <a:ahLst/>
            <a:cxnLst/>
            <a:rect l="l" t="t" r="r" b="b"/>
            <a:pathLst>
              <a:path w="1524324" h="1527574">
                <a:moveTo>
                  <a:pt x="0" y="0"/>
                </a:moveTo>
                <a:lnTo>
                  <a:pt x="1524324" y="0"/>
                </a:lnTo>
                <a:lnTo>
                  <a:pt x="1524324" y="1527575"/>
                </a:lnTo>
                <a:lnTo>
                  <a:pt x="0" y="1527575"/>
                </a:lnTo>
                <a:lnTo>
                  <a:pt x="0" y="0"/>
                </a:lnTo>
                <a:close/>
              </a:path>
            </a:pathLst>
          </a:custGeom>
          <a:blipFill>
            <a:blip r:embed="rId7">
              <a:extLst>
                <a:ext uri="{96DAC541-7B7A-43D3-8B79-37D633B846F1}">
                  <asvg:svgBlip xmlns:asvg="http://schemas.microsoft.com/office/drawing/2016/SVG/main" r:embed="rId8"/>
                </a:ext>
              </a:extLst>
            </a:blip>
            <a:stretch>
              <a:fillRect r="-535" b="-322"/>
            </a:stretch>
          </a:blipFill>
        </p:spPr>
      </p:sp>
      <p:sp>
        <p:nvSpPr>
          <p:cNvPr id="20" name="Freeform 20"/>
          <p:cNvSpPr/>
          <p:nvPr/>
        </p:nvSpPr>
        <p:spPr>
          <a:xfrm>
            <a:off x="9324843" y="7733168"/>
            <a:ext cx="1524324" cy="1524324"/>
          </a:xfrm>
          <a:custGeom>
            <a:avLst/>
            <a:gdLst/>
            <a:ahLst/>
            <a:cxnLst/>
            <a:rect l="l" t="t" r="r" b="b"/>
            <a:pathLst>
              <a:path w="1524324" h="1524324">
                <a:moveTo>
                  <a:pt x="0" y="0"/>
                </a:moveTo>
                <a:lnTo>
                  <a:pt x="1524324" y="0"/>
                </a:lnTo>
                <a:lnTo>
                  <a:pt x="1524324" y="1524324"/>
                </a:lnTo>
                <a:lnTo>
                  <a:pt x="0" y="15243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1" name="Freeform 21"/>
          <p:cNvSpPr/>
          <p:nvPr/>
        </p:nvSpPr>
        <p:spPr>
          <a:xfrm rot="-5115457">
            <a:off x="9593459" y="7535156"/>
            <a:ext cx="1524324" cy="1527574"/>
          </a:xfrm>
          <a:custGeom>
            <a:avLst/>
            <a:gdLst/>
            <a:ahLst/>
            <a:cxnLst/>
            <a:rect l="l" t="t" r="r" b="b"/>
            <a:pathLst>
              <a:path w="1524324" h="1527574">
                <a:moveTo>
                  <a:pt x="0" y="0"/>
                </a:moveTo>
                <a:lnTo>
                  <a:pt x="1524324" y="0"/>
                </a:lnTo>
                <a:lnTo>
                  <a:pt x="1524324" y="1527575"/>
                </a:lnTo>
                <a:lnTo>
                  <a:pt x="0" y="1527575"/>
                </a:lnTo>
                <a:lnTo>
                  <a:pt x="0" y="0"/>
                </a:lnTo>
                <a:close/>
              </a:path>
            </a:pathLst>
          </a:custGeom>
          <a:blipFill>
            <a:blip r:embed="rId7">
              <a:extLst>
                <a:ext uri="{96DAC541-7B7A-43D3-8B79-37D633B846F1}">
                  <asvg:svgBlip xmlns:asvg="http://schemas.microsoft.com/office/drawing/2016/SVG/main" r:embed="rId8"/>
                </a:ext>
              </a:extLst>
            </a:blip>
            <a:stretch>
              <a:fillRect r="-535" b="-322"/>
            </a:stretch>
          </a:blipFill>
        </p:spPr>
      </p:sp>
      <p:sp>
        <p:nvSpPr>
          <p:cNvPr id="22" name="TextBox 22"/>
          <p:cNvSpPr txBox="1"/>
          <p:nvPr/>
        </p:nvSpPr>
        <p:spPr>
          <a:xfrm>
            <a:off x="10667818" y="1009650"/>
            <a:ext cx="6642545" cy="1250156"/>
          </a:xfrm>
          <a:prstGeom prst="rect">
            <a:avLst/>
          </a:prstGeom>
        </p:spPr>
        <p:txBody>
          <a:bodyPr lIns="0" tIns="0" rIns="0" bIns="0" rtlCol="0" anchor="t">
            <a:spAutoFit/>
          </a:bodyPr>
          <a:lstStyle/>
          <a:p>
            <a:pPr algn="r">
              <a:lnSpc>
                <a:spcPts val="9600"/>
              </a:lnSpc>
            </a:pPr>
            <a:r>
              <a:rPr lang="en-US" sz="8000" spc="-5">
                <a:solidFill>
                  <a:srgbClr val="FFFFFF"/>
                </a:solidFill>
                <a:latin typeface="TT Rounds Condensed"/>
              </a:rPr>
              <a:t>Process</a:t>
            </a:r>
          </a:p>
        </p:txBody>
      </p:sp>
      <p:sp>
        <p:nvSpPr>
          <p:cNvPr id="23" name="TextBox 23"/>
          <p:cNvSpPr txBox="1"/>
          <p:nvPr/>
        </p:nvSpPr>
        <p:spPr>
          <a:xfrm>
            <a:off x="2630944" y="1486659"/>
            <a:ext cx="1229487" cy="835780"/>
          </a:xfrm>
          <a:prstGeom prst="rect">
            <a:avLst/>
          </a:prstGeom>
        </p:spPr>
        <p:txBody>
          <a:bodyPr lIns="0" tIns="0" rIns="0" bIns="0" rtlCol="0" anchor="t">
            <a:spAutoFit/>
          </a:bodyPr>
          <a:lstStyle/>
          <a:p>
            <a:pPr algn="l">
              <a:lnSpc>
                <a:spcPts val="7192"/>
              </a:lnSpc>
            </a:pPr>
            <a:r>
              <a:rPr lang="en-US" sz="7192" spc="-640">
                <a:solidFill>
                  <a:srgbClr val="FFFFFF"/>
                </a:solidFill>
                <a:latin typeface="Arimo Bold"/>
              </a:rPr>
              <a:t>1</a:t>
            </a:r>
          </a:p>
        </p:txBody>
      </p:sp>
      <p:sp>
        <p:nvSpPr>
          <p:cNvPr id="24" name="TextBox 24"/>
          <p:cNvSpPr txBox="1"/>
          <p:nvPr/>
        </p:nvSpPr>
        <p:spPr>
          <a:xfrm>
            <a:off x="4534646" y="3098343"/>
            <a:ext cx="1229487" cy="835780"/>
          </a:xfrm>
          <a:prstGeom prst="rect">
            <a:avLst/>
          </a:prstGeom>
        </p:spPr>
        <p:txBody>
          <a:bodyPr lIns="0" tIns="0" rIns="0" bIns="0" rtlCol="0" anchor="t">
            <a:spAutoFit/>
          </a:bodyPr>
          <a:lstStyle/>
          <a:p>
            <a:pPr algn="l">
              <a:lnSpc>
                <a:spcPts val="7192"/>
              </a:lnSpc>
            </a:pPr>
            <a:r>
              <a:rPr lang="en-US" sz="7192" spc="-640">
                <a:solidFill>
                  <a:srgbClr val="FFFFFF"/>
                </a:solidFill>
                <a:latin typeface="Arimo Bold"/>
              </a:rPr>
              <a:t>2</a:t>
            </a:r>
          </a:p>
        </p:txBody>
      </p:sp>
      <p:sp>
        <p:nvSpPr>
          <p:cNvPr id="25" name="TextBox 25"/>
          <p:cNvSpPr txBox="1"/>
          <p:nvPr/>
        </p:nvSpPr>
        <p:spPr>
          <a:xfrm>
            <a:off x="10108223" y="7942920"/>
            <a:ext cx="1229487" cy="835780"/>
          </a:xfrm>
          <a:prstGeom prst="rect">
            <a:avLst/>
          </a:prstGeom>
        </p:spPr>
        <p:txBody>
          <a:bodyPr lIns="0" tIns="0" rIns="0" bIns="0" rtlCol="0" anchor="t">
            <a:spAutoFit/>
          </a:bodyPr>
          <a:lstStyle/>
          <a:p>
            <a:pPr algn="l">
              <a:lnSpc>
                <a:spcPts val="7192"/>
              </a:lnSpc>
            </a:pPr>
            <a:r>
              <a:rPr lang="en-US" sz="7192" spc="-640">
                <a:solidFill>
                  <a:srgbClr val="FFFFFF"/>
                </a:solidFill>
                <a:latin typeface="Arimo Bold"/>
              </a:rPr>
              <a:t>5</a:t>
            </a:r>
          </a:p>
        </p:txBody>
      </p:sp>
      <p:sp>
        <p:nvSpPr>
          <p:cNvPr id="26" name="TextBox 26"/>
          <p:cNvSpPr txBox="1"/>
          <p:nvPr/>
        </p:nvSpPr>
        <p:spPr>
          <a:xfrm>
            <a:off x="8193880" y="6319066"/>
            <a:ext cx="1229487" cy="835780"/>
          </a:xfrm>
          <a:prstGeom prst="rect">
            <a:avLst/>
          </a:prstGeom>
        </p:spPr>
        <p:txBody>
          <a:bodyPr lIns="0" tIns="0" rIns="0" bIns="0" rtlCol="0" anchor="t">
            <a:spAutoFit/>
          </a:bodyPr>
          <a:lstStyle/>
          <a:p>
            <a:pPr algn="l">
              <a:lnSpc>
                <a:spcPts val="7192"/>
              </a:lnSpc>
            </a:pPr>
            <a:r>
              <a:rPr lang="en-US" sz="7192" spc="-640">
                <a:solidFill>
                  <a:srgbClr val="FFFFFF"/>
                </a:solidFill>
                <a:latin typeface="Arimo Bold"/>
              </a:rPr>
              <a:t>4</a:t>
            </a:r>
          </a:p>
        </p:txBody>
      </p:sp>
      <p:sp>
        <p:nvSpPr>
          <p:cNvPr id="27" name="TextBox 27"/>
          <p:cNvSpPr txBox="1"/>
          <p:nvPr/>
        </p:nvSpPr>
        <p:spPr>
          <a:xfrm>
            <a:off x="6396750" y="4719552"/>
            <a:ext cx="1229487" cy="835780"/>
          </a:xfrm>
          <a:prstGeom prst="rect">
            <a:avLst/>
          </a:prstGeom>
        </p:spPr>
        <p:txBody>
          <a:bodyPr lIns="0" tIns="0" rIns="0" bIns="0" rtlCol="0" anchor="t">
            <a:spAutoFit/>
          </a:bodyPr>
          <a:lstStyle/>
          <a:p>
            <a:pPr algn="l">
              <a:lnSpc>
                <a:spcPts val="7192"/>
              </a:lnSpc>
            </a:pPr>
            <a:r>
              <a:rPr lang="en-US" sz="7192" spc="-640">
                <a:solidFill>
                  <a:srgbClr val="FFFFFF"/>
                </a:solidFill>
                <a:latin typeface="Arimo Bold"/>
              </a:rPr>
              <a:t>3</a:t>
            </a:r>
          </a:p>
        </p:txBody>
      </p:sp>
      <p:sp>
        <p:nvSpPr>
          <p:cNvPr id="28" name="TextBox 28"/>
          <p:cNvSpPr txBox="1"/>
          <p:nvPr/>
        </p:nvSpPr>
        <p:spPr>
          <a:xfrm>
            <a:off x="4455223" y="1026645"/>
            <a:ext cx="7120205" cy="990600"/>
          </a:xfrm>
          <a:prstGeom prst="rect">
            <a:avLst/>
          </a:prstGeom>
        </p:spPr>
        <p:txBody>
          <a:bodyPr lIns="0" tIns="0" rIns="0" bIns="0" rtlCol="0" anchor="t">
            <a:spAutoFit/>
          </a:bodyPr>
          <a:lstStyle/>
          <a:p>
            <a:pPr algn="l">
              <a:lnSpc>
                <a:spcPts val="3840"/>
              </a:lnSpc>
            </a:pPr>
            <a:r>
              <a:rPr lang="en-US" sz="3200" spc="29">
                <a:solidFill>
                  <a:srgbClr val="FFFFFF"/>
                </a:solidFill>
                <a:latin typeface="Roboto Condensed"/>
              </a:rPr>
              <a:t>The Define Objectives and Questions</a:t>
            </a:r>
          </a:p>
          <a:p>
            <a:pPr algn="l">
              <a:lnSpc>
                <a:spcPts val="3840"/>
              </a:lnSpc>
            </a:pPr>
            <a:endParaRPr lang="en-US" sz="3200" spc="29">
              <a:solidFill>
                <a:srgbClr val="FFFFFF"/>
              </a:solidFill>
              <a:latin typeface="Roboto Condensed"/>
            </a:endParaRPr>
          </a:p>
        </p:txBody>
      </p:sp>
      <p:sp>
        <p:nvSpPr>
          <p:cNvPr id="29" name="TextBox 29"/>
          <p:cNvSpPr txBox="1"/>
          <p:nvPr/>
        </p:nvSpPr>
        <p:spPr>
          <a:xfrm>
            <a:off x="5800827" y="2996266"/>
            <a:ext cx="7120205" cy="990600"/>
          </a:xfrm>
          <a:prstGeom prst="rect">
            <a:avLst/>
          </a:prstGeom>
        </p:spPr>
        <p:txBody>
          <a:bodyPr lIns="0" tIns="0" rIns="0" bIns="0" rtlCol="0" anchor="t">
            <a:spAutoFit/>
          </a:bodyPr>
          <a:lstStyle/>
          <a:p>
            <a:pPr algn="l">
              <a:lnSpc>
                <a:spcPts val="3840"/>
              </a:lnSpc>
            </a:pPr>
            <a:r>
              <a:rPr lang="en-US" sz="3200" spc="29">
                <a:solidFill>
                  <a:srgbClr val="FFFFFF"/>
                </a:solidFill>
                <a:latin typeface="Roboto Condensed"/>
              </a:rPr>
              <a:t>Gather</a:t>
            </a:r>
            <a:r>
              <a:rPr lang="en-US" sz="3200" spc="29">
                <a:solidFill>
                  <a:srgbClr val="000000"/>
                </a:solidFill>
                <a:latin typeface="Roboto Condensed"/>
              </a:rPr>
              <a:t> </a:t>
            </a:r>
            <a:r>
              <a:rPr lang="en-US" sz="3200" spc="29">
                <a:solidFill>
                  <a:srgbClr val="FFFFFF"/>
                </a:solidFill>
                <a:latin typeface="Roboto Condensed"/>
              </a:rPr>
              <a:t>the</a:t>
            </a:r>
            <a:r>
              <a:rPr lang="en-US" sz="3200" spc="29">
                <a:solidFill>
                  <a:srgbClr val="000000"/>
                </a:solidFill>
                <a:latin typeface="Roboto Condensed"/>
              </a:rPr>
              <a:t> </a:t>
            </a:r>
            <a:r>
              <a:rPr lang="en-US" sz="3200" spc="29">
                <a:solidFill>
                  <a:srgbClr val="FFFFFF"/>
                </a:solidFill>
                <a:latin typeface="Roboto Condensed"/>
              </a:rPr>
              <a:t>data</a:t>
            </a:r>
            <a:r>
              <a:rPr lang="en-US" sz="3200" spc="29">
                <a:solidFill>
                  <a:srgbClr val="000000"/>
                </a:solidFill>
                <a:latin typeface="Roboto Condensed"/>
              </a:rPr>
              <a:t> </a:t>
            </a:r>
            <a:r>
              <a:rPr lang="en-US" sz="3200" spc="29">
                <a:solidFill>
                  <a:srgbClr val="FFFFFF"/>
                </a:solidFill>
                <a:latin typeface="Roboto Condensed"/>
              </a:rPr>
              <a:t>needed for the analysis</a:t>
            </a:r>
          </a:p>
          <a:p>
            <a:pPr algn="l">
              <a:lnSpc>
                <a:spcPts val="3840"/>
              </a:lnSpc>
            </a:pPr>
            <a:endParaRPr lang="en-US" sz="3200" spc="29">
              <a:solidFill>
                <a:srgbClr val="FFFFFF"/>
              </a:solidFill>
              <a:latin typeface="Roboto Condensed"/>
            </a:endParaRPr>
          </a:p>
        </p:txBody>
      </p:sp>
      <p:sp>
        <p:nvSpPr>
          <p:cNvPr id="30" name="TextBox 30"/>
          <p:cNvSpPr txBox="1"/>
          <p:nvPr/>
        </p:nvSpPr>
        <p:spPr>
          <a:xfrm>
            <a:off x="7958172" y="4123476"/>
            <a:ext cx="9793091" cy="1042187"/>
          </a:xfrm>
          <a:prstGeom prst="rect">
            <a:avLst/>
          </a:prstGeom>
        </p:spPr>
        <p:txBody>
          <a:bodyPr lIns="0" tIns="0" rIns="0" bIns="0" rtlCol="0" anchor="t">
            <a:spAutoFit/>
          </a:bodyPr>
          <a:lstStyle/>
          <a:p>
            <a:pPr algn="l">
              <a:lnSpc>
                <a:spcPts val="4108"/>
              </a:lnSpc>
            </a:pPr>
            <a:r>
              <a:rPr lang="en-US" sz="3200" spc="29">
                <a:solidFill>
                  <a:srgbClr val="FFFFFF"/>
                </a:solidFill>
                <a:latin typeface="Roboto Condensed"/>
              </a:rPr>
              <a:t>Extract the relevant data needed to address the problem statement</a:t>
            </a:r>
          </a:p>
        </p:txBody>
      </p:sp>
      <p:sp>
        <p:nvSpPr>
          <p:cNvPr id="31" name="TextBox 31"/>
          <p:cNvSpPr txBox="1"/>
          <p:nvPr/>
        </p:nvSpPr>
        <p:spPr>
          <a:xfrm>
            <a:off x="9716230" y="6029779"/>
            <a:ext cx="6592484" cy="527837"/>
          </a:xfrm>
          <a:prstGeom prst="rect">
            <a:avLst/>
          </a:prstGeom>
        </p:spPr>
        <p:txBody>
          <a:bodyPr lIns="0" tIns="0" rIns="0" bIns="0" rtlCol="0" anchor="t">
            <a:spAutoFit/>
          </a:bodyPr>
          <a:lstStyle/>
          <a:p>
            <a:pPr algn="l">
              <a:lnSpc>
                <a:spcPts val="4108"/>
              </a:lnSpc>
            </a:pPr>
            <a:r>
              <a:rPr lang="en-US" sz="3200" spc="29">
                <a:solidFill>
                  <a:srgbClr val="FFFFFF"/>
                </a:solidFill>
                <a:latin typeface="Roboto Condensed"/>
              </a:rPr>
              <a:t>Data Cleaning and Exploratory Analysis</a:t>
            </a:r>
          </a:p>
        </p:txBody>
      </p:sp>
      <p:sp>
        <p:nvSpPr>
          <p:cNvPr id="32" name="TextBox 32"/>
          <p:cNvSpPr txBox="1"/>
          <p:nvPr/>
        </p:nvSpPr>
        <p:spPr>
          <a:xfrm>
            <a:off x="11337710" y="7474338"/>
            <a:ext cx="6950290" cy="527837"/>
          </a:xfrm>
          <a:prstGeom prst="rect">
            <a:avLst/>
          </a:prstGeom>
        </p:spPr>
        <p:txBody>
          <a:bodyPr lIns="0" tIns="0" rIns="0" bIns="0" rtlCol="0" anchor="t">
            <a:spAutoFit/>
          </a:bodyPr>
          <a:lstStyle/>
          <a:p>
            <a:pPr algn="l">
              <a:lnSpc>
                <a:spcPts val="4108"/>
              </a:lnSpc>
            </a:pPr>
            <a:r>
              <a:rPr lang="en-US" sz="3200" spc="29">
                <a:solidFill>
                  <a:srgbClr val="FFFFFF"/>
                </a:solidFill>
                <a:latin typeface="Roboto Condensed"/>
              </a:rPr>
              <a:t>Data Visualization and Recommendation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127159" y="6480806"/>
            <a:ext cx="2972219" cy="881758"/>
          </a:xfrm>
          <a:custGeom>
            <a:avLst/>
            <a:gdLst/>
            <a:ahLst/>
            <a:cxnLst/>
            <a:rect l="l" t="t" r="r" b="b"/>
            <a:pathLst>
              <a:path w="2972219" h="881758">
                <a:moveTo>
                  <a:pt x="0" y="0"/>
                </a:moveTo>
                <a:lnTo>
                  <a:pt x="2972219" y="0"/>
                </a:lnTo>
                <a:lnTo>
                  <a:pt x="2972219" y="881758"/>
                </a:lnTo>
                <a:lnTo>
                  <a:pt x="0" y="881758"/>
                </a:lnTo>
                <a:lnTo>
                  <a:pt x="0" y="0"/>
                </a:lnTo>
                <a:close/>
              </a:path>
            </a:pathLst>
          </a:custGeom>
          <a:blipFill>
            <a:blip r:embed="rId3">
              <a:extLst>
                <a:ext uri="{96DAC541-7B7A-43D3-8B79-37D633B846F1}">
                  <asvg:svgBlip xmlns:asvg="http://schemas.microsoft.com/office/drawing/2016/SVG/main" r:embed="rId4"/>
                </a:ext>
              </a:extLst>
            </a:blip>
            <a:stretch>
              <a:fillRect b="-154"/>
            </a:stretch>
          </a:blipFill>
        </p:spPr>
      </p:sp>
      <p:sp>
        <p:nvSpPr>
          <p:cNvPr id="3" name="TextBox 3"/>
          <p:cNvSpPr txBox="1"/>
          <p:nvPr/>
        </p:nvSpPr>
        <p:spPr>
          <a:xfrm>
            <a:off x="1028700" y="841865"/>
            <a:ext cx="4636129" cy="1250156"/>
          </a:xfrm>
          <a:prstGeom prst="rect">
            <a:avLst/>
          </a:prstGeom>
        </p:spPr>
        <p:txBody>
          <a:bodyPr lIns="0" tIns="0" rIns="0" bIns="0" rtlCol="0" anchor="t">
            <a:spAutoFit/>
          </a:bodyPr>
          <a:lstStyle/>
          <a:p>
            <a:pPr algn="l">
              <a:lnSpc>
                <a:spcPts val="9600"/>
              </a:lnSpc>
            </a:pPr>
            <a:r>
              <a:rPr lang="en-US" sz="8000" spc="-5">
                <a:solidFill>
                  <a:srgbClr val="000000"/>
                </a:solidFill>
                <a:latin typeface="TT Rounds Condensed"/>
              </a:rPr>
              <a:t>Insights</a:t>
            </a:r>
          </a:p>
        </p:txBody>
      </p:sp>
      <p:sp>
        <p:nvSpPr>
          <p:cNvPr id="4" name="Freeform 4"/>
          <p:cNvSpPr/>
          <p:nvPr/>
        </p:nvSpPr>
        <p:spPr>
          <a:xfrm>
            <a:off x="13087839" y="7810500"/>
            <a:ext cx="2168903" cy="2017079"/>
          </a:xfrm>
          <a:custGeom>
            <a:avLst/>
            <a:gdLst/>
            <a:ahLst/>
            <a:cxnLst/>
            <a:rect l="l" t="t" r="r" b="b"/>
            <a:pathLst>
              <a:path w="2168903" h="2017079">
                <a:moveTo>
                  <a:pt x="0" y="0"/>
                </a:moveTo>
                <a:lnTo>
                  <a:pt x="2168902" y="0"/>
                </a:lnTo>
                <a:lnTo>
                  <a:pt x="2168902" y="2017079"/>
                </a:lnTo>
                <a:lnTo>
                  <a:pt x="0" y="2017079"/>
                </a:lnTo>
                <a:lnTo>
                  <a:pt x="0" y="0"/>
                </a:lnTo>
                <a:close/>
              </a:path>
            </a:pathLst>
          </a:custGeom>
          <a:blipFill>
            <a:blip r:embed="rId5">
              <a:extLst>
                <a:ext uri="{96DAC541-7B7A-43D3-8B79-37D633B846F1}">
                  <asvg:svgBlip xmlns:asvg="http://schemas.microsoft.com/office/drawing/2016/SVG/main" r:embed="rId6"/>
                </a:ext>
              </a:extLst>
            </a:blip>
            <a:stretch>
              <a:fillRect b="-452"/>
            </a:stretch>
          </a:blipFill>
        </p:spPr>
      </p:sp>
      <p:sp>
        <p:nvSpPr>
          <p:cNvPr id="5" name="Freeform 5"/>
          <p:cNvSpPr/>
          <p:nvPr/>
        </p:nvSpPr>
        <p:spPr>
          <a:xfrm>
            <a:off x="10573694" y="7810500"/>
            <a:ext cx="2168903" cy="2017079"/>
          </a:xfrm>
          <a:custGeom>
            <a:avLst/>
            <a:gdLst/>
            <a:ahLst/>
            <a:cxnLst/>
            <a:rect l="l" t="t" r="r" b="b"/>
            <a:pathLst>
              <a:path w="2168903" h="2017079">
                <a:moveTo>
                  <a:pt x="0" y="0"/>
                </a:moveTo>
                <a:lnTo>
                  <a:pt x="2168903" y="0"/>
                </a:lnTo>
                <a:lnTo>
                  <a:pt x="2168903" y="2017079"/>
                </a:lnTo>
                <a:lnTo>
                  <a:pt x="0" y="2017079"/>
                </a:lnTo>
                <a:lnTo>
                  <a:pt x="0" y="0"/>
                </a:lnTo>
                <a:close/>
              </a:path>
            </a:pathLst>
          </a:custGeom>
          <a:blipFill>
            <a:blip r:embed="rId5">
              <a:extLst>
                <a:ext uri="{96DAC541-7B7A-43D3-8B79-37D633B846F1}">
                  <asvg:svgBlip xmlns:asvg="http://schemas.microsoft.com/office/drawing/2016/SVG/main" r:embed="rId6"/>
                </a:ext>
              </a:extLst>
            </a:blip>
            <a:stretch>
              <a:fillRect b="-452"/>
            </a:stretch>
          </a:blipFill>
        </p:spPr>
      </p:sp>
      <p:sp>
        <p:nvSpPr>
          <p:cNvPr id="6" name="Freeform 6"/>
          <p:cNvSpPr/>
          <p:nvPr/>
        </p:nvSpPr>
        <p:spPr>
          <a:xfrm>
            <a:off x="8059549" y="7810500"/>
            <a:ext cx="2168903" cy="2017079"/>
          </a:xfrm>
          <a:custGeom>
            <a:avLst/>
            <a:gdLst/>
            <a:ahLst/>
            <a:cxnLst/>
            <a:rect l="l" t="t" r="r" b="b"/>
            <a:pathLst>
              <a:path w="2168903" h="2017079">
                <a:moveTo>
                  <a:pt x="0" y="0"/>
                </a:moveTo>
                <a:lnTo>
                  <a:pt x="2168902" y="0"/>
                </a:lnTo>
                <a:lnTo>
                  <a:pt x="2168902" y="2017079"/>
                </a:lnTo>
                <a:lnTo>
                  <a:pt x="0" y="2017079"/>
                </a:lnTo>
                <a:lnTo>
                  <a:pt x="0" y="0"/>
                </a:lnTo>
                <a:close/>
              </a:path>
            </a:pathLst>
          </a:custGeom>
          <a:blipFill>
            <a:blip r:embed="rId5">
              <a:extLst>
                <a:ext uri="{96DAC541-7B7A-43D3-8B79-37D633B846F1}">
                  <asvg:svgBlip xmlns:asvg="http://schemas.microsoft.com/office/drawing/2016/SVG/main" r:embed="rId6"/>
                </a:ext>
              </a:extLst>
            </a:blip>
            <a:stretch>
              <a:fillRect b="-452"/>
            </a:stretch>
          </a:blipFill>
        </p:spPr>
      </p:sp>
      <p:sp>
        <p:nvSpPr>
          <p:cNvPr id="7" name="Freeform 7"/>
          <p:cNvSpPr/>
          <p:nvPr/>
        </p:nvSpPr>
        <p:spPr>
          <a:xfrm>
            <a:off x="15601984" y="7810500"/>
            <a:ext cx="2168903" cy="2017079"/>
          </a:xfrm>
          <a:custGeom>
            <a:avLst/>
            <a:gdLst/>
            <a:ahLst/>
            <a:cxnLst/>
            <a:rect l="l" t="t" r="r" b="b"/>
            <a:pathLst>
              <a:path w="2168903" h="2017079">
                <a:moveTo>
                  <a:pt x="0" y="0"/>
                </a:moveTo>
                <a:lnTo>
                  <a:pt x="2168903" y="0"/>
                </a:lnTo>
                <a:lnTo>
                  <a:pt x="2168903" y="2017079"/>
                </a:lnTo>
                <a:lnTo>
                  <a:pt x="0" y="2017079"/>
                </a:lnTo>
                <a:lnTo>
                  <a:pt x="0" y="0"/>
                </a:lnTo>
                <a:close/>
              </a:path>
            </a:pathLst>
          </a:custGeom>
          <a:blipFill>
            <a:blip r:embed="rId5">
              <a:extLst>
                <a:ext uri="{96DAC541-7B7A-43D3-8B79-37D633B846F1}">
                  <asvg:svgBlip xmlns:asvg="http://schemas.microsoft.com/office/drawing/2016/SVG/main" r:embed="rId6"/>
                </a:ext>
              </a:extLst>
            </a:blip>
            <a:stretch>
              <a:fillRect b="-452"/>
            </a:stretch>
          </a:blipFill>
        </p:spPr>
      </p:sp>
      <p:sp>
        <p:nvSpPr>
          <p:cNvPr id="8" name="Freeform 8"/>
          <p:cNvSpPr/>
          <p:nvPr/>
        </p:nvSpPr>
        <p:spPr>
          <a:xfrm>
            <a:off x="5545403" y="7810500"/>
            <a:ext cx="2168903" cy="2017079"/>
          </a:xfrm>
          <a:custGeom>
            <a:avLst/>
            <a:gdLst/>
            <a:ahLst/>
            <a:cxnLst/>
            <a:rect l="l" t="t" r="r" b="b"/>
            <a:pathLst>
              <a:path w="2168903" h="2017079">
                <a:moveTo>
                  <a:pt x="0" y="0"/>
                </a:moveTo>
                <a:lnTo>
                  <a:pt x="2168903" y="0"/>
                </a:lnTo>
                <a:lnTo>
                  <a:pt x="2168903" y="2017079"/>
                </a:lnTo>
                <a:lnTo>
                  <a:pt x="0" y="2017079"/>
                </a:lnTo>
                <a:lnTo>
                  <a:pt x="0" y="0"/>
                </a:lnTo>
                <a:close/>
              </a:path>
            </a:pathLst>
          </a:custGeom>
          <a:blipFill>
            <a:blip r:embed="rId5">
              <a:extLst>
                <a:ext uri="{96DAC541-7B7A-43D3-8B79-37D633B846F1}">
                  <asvg:svgBlip xmlns:asvg="http://schemas.microsoft.com/office/drawing/2016/SVG/main" r:embed="rId6"/>
                </a:ext>
              </a:extLst>
            </a:blip>
            <a:stretch>
              <a:fillRect b="-452"/>
            </a:stretch>
          </a:blipFill>
        </p:spPr>
      </p:sp>
      <p:sp>
        <p:nvSpPr>
          <p:cNvPr id="9" name="Freeform 9"/>
          <p:cNvSpPr/>
          <p:nvPr/>
        </p:nvSpPr>
        <p:spPr>
          <a:xfrm>
            <a:off x="3031258" y="7810500"/>
            <a:ext cx="2168903" cy="2017079"/>
          </a:xfrm>
          <a:custGeom>
            <a:avLst/>
            <a:gdLst/>
            <a:ahLst/>
            <a:cxnLst/>
            <a:rect l="l" t="t" r="r" b="b"/>
            <a:pathLst>
              <a:path w="2168903" h="2017079">
                <a:moveTo>
                  <a:pt x="0" y="0"/>
                </a:moveTo>
                <a:lnTo>
                  <a:pt x="2168902" y="0"/>
                </a:lnTo>
                <a:lnTo>
                  <a:pt x="2168902" y="2017079"/>
                </a:lnTo>
                <a:lnTo>
                  <a:pt x="0" y="2017079"/>
                </a:lnTo>
                <a:lnTo>
                  <a:pt x="0" y="0"/>
                </a:lnTo>
                <a:close/>
              </a:path>
            </a:pathLst>
          </a:custGeom>
          <a:blipFill>
            <a:blip r:embed="rId5">
              <a:extLst>
                <a:ext uri="{96DAC541-7B7A-43D3-8B79-37D633B846F1}">
                  <asvg:svgBlip xmlns:asvg="http://schemas.microsoft.com/office/drawing/2016/SVG/main" r:embed="rId6"/>
                </a:ext>
              </a:extLst>
            </a:blip>
            <a:stretch>
              <a:fillRect b="-452"/>
            </a:stretch>
          </a:blipFill>
        </p:spPr>
      </p:sp>
      <p:sp>
        <p:nvSpPr>
          <p:cNvPr id="10" name="Freeform 10"/>
          <p:cNvSpPr/>
          <p:nvPr/>
        </p:nvSpPr>
        <p:spPr>
          <a:xfrm>
            <a:off x="517112" y="7810500"/>
            <a:ext cx="2168903" cy="2017079"/>
          </a:xfrm>
          <a:custGeom>
            <a:avLst/>
            <a:gdLst/>
            <a:ahLst/>
            <a:cxnLst/>
            <a:rect l="l" t="t" r="r" b="b"/>
            <a:pathLst>
              <a:path w="2168903" h="2017079">
                <a:moveTo>
                  <a:pt x="0" y="0"/>
                </a:moveTo>
                <a:lnTo>
                  <a:pt x="2168903" y="0"/>
                </a:lnTo>
                <a:lnTo>
                  <a:pt x="2168903" y="2017079"/>
                </a:lnTo>
                <a:lnTo>
                  <a:pt x="0" y="2017079"/>
                </a:lnTo>
                <a:lnTo>
                  <a:pt x="0" y="0"/>
                </a:lnTo>
                <a:close/>
              </a:path>
            </a:pathLst>
          </a:custGeom>
          <a:blipFill>
            <a:blip r:embed="rId5">
              <a:extLst>
                <a:ext uri="{96DAC541-7B7A-43D3-8B79-37D633B846F1}">
                  <asvg:svgBlip xmlns:asvg="http://schemas.microsoft.com/office/drawing/2016/SVG/main" r:embed="rId6"/>
                </a:ext>
              </a:extLst>
            </a:blip>
            <a:stretch>
              <a:fillRect b="-452"/>
            </a:stretch>
          </a:blipFill>
        </p:spPr>
      </p:sp>
      <p:sp>
        <p:nvSpPr>
          <p:cNvPr id="11" name="Freeform 11"/>
          <p:cNvSpPr/>
          <p:nvPr/>
        </p:nvSpPr>
        <p:spPr>
          <a:xfrm>
            <a:off x="7272183" y="6480309"/>
            <a:ext cx="2972219" cy="881758"/>
          </a:xfrm>
          <a:custGeom>
            <a:avLst/>
            <a:gdLst/>
            <a:ahLst/>
            <a:cxnLst/>
            <a:rect l="l" t="t" r="r" b="b"/>
            <a:pathLst>
              <a:path w="2972219" h="881758">
                <a:moveTo>
                  <a:pt x="0" y="0"/>
                </a:moveTo>
                <a:lnTo>
                  <a:pt x="2972219" y="0"/>
                </a:lnTo>
                <a:lnTo>
                  <a:pt x="2972219" y="881758"/>
                </a:lnTo>
                <a:lnTo>
                  <a:pt x="0" y="881758"/>
                </a:lnTo>
                <a:lnTo>
                  <a:pt x="0" y="0"/>
                </a:lnTo>
                <a:close/>
              </a:path>
            </a:pathLst>
          </a:custGeom>
          <a:blipFill>
            <a:blip r:embed="rId3">
              <a:extLst>
                <a:ext uri="{96DAC541-7B7A-43D3-8B79-37D633B846F1}">
                  <asvg:svgBlip xmlns:asvg="http://schemas.microsoft.com/office/drawing/2016/SVG/main" r:embed="rId4"/>
                </a:ext>
              </a:extLst>
            </a:blip>
            <a:stretch>
              <a:fillRect b="-154"/>
            </a:stretch>
          </a:blipFill>
        </p:spPr>
      </p:sp>
      <p:sp>
        <p:nvSpPr>
          <p:cNvPr id="12" name="Freeform 12"/>
          <p:cNvSpPr/>
          <p:nvPr/>
        </p:nvSpPr>
        <p:spPr>
          <a:xfrm>
            <a:off x="12670342" y="6480309"/>
            <a:ext cx="2972219" cy="881758"/>
          </a:xfrm>
          <a:custGeom>
            <a:avLst/>
            <a:gdLst/>
            <a:ahLst/>
            <a:cxnLst/>
            <a:rect l="l" t="t" r="r" b="b"/>
            <a:pathLst>
              <a:path w="2972219" h="881758">
                <a:moveTo>
                  <a:pt x="0" y="0"/>
                </a:moveTo>
                <a:lnTo>
                  <a:pt x="2972219" y="0"/>
                </a:lnTo>
                <a:lnTo>
                  <a:pt x="2972219" y="881758"/>
                </a:lnTo>
                <a:lnTo>
                  <a:pt x="0" y="881758"/>
                </a:lnTo>
                <a:lnTo>
                  <a:pt x="0" y="0"/>
                </a:lnTo>
                <a:close/>
              </a:path>
            </a:pathLst>
          </a:custGeom>
          <a:blipFill>
            <a:blip r:embed="rId3">
              <a:extLst>
                <a:ext uri="{96DAC541-7B7A-43D3-8B79-37D633B846F1}">
                  <asvg:svgBlip xmlns:asvg="http://schemas.microsoft.com/office/drawing/2016/SVG/main" r:embed="rId4"/>
                </a:ext>
              </a:extLst>
            </a:blip>
            <a:stretch>
              <a:fillRect b="-154"/>
            </a:stretch>
          </a:blipFill>
        </p:spPr>
      </p:sp>
      <p:sp>
        <p:nvSpPr>
          <p:cNvPr id="13" name="TextBox 13"/>
          <p:cNvSpPr txBox="1"/>
          <p:nvPr/>
        </p:nvSpPr>
        <p:spPr>
          <a:xfrm>
            <a:off x="336711" y="3652715"/>
            <a:ext cx="3010054" cy="1952625"/>
          </a:xfrm>
          <a:prstGeom prst="rect">
            <a:avLst/>
          </a:prstGeom>
        </p:spPr>
        <p:txBody>
          <a:bodyPr lIns="0" tIns="0" rIns="0" bIns="0" rtlCol="0" anchor="t">
            <a:spAutoFit/>
          </a:bodyPr>
          <a:lstStyle/>
          <a:p>
            <a:pPr algn="ctr">
              <a:lnSpc>
                <a:spcPts val="5159"/>
              </a:lnSpc>
            </a:pPr>
            <a:r>
              <a:rPr lang="en-US" sz="4299">
                <a:solidFill>
                  <a:srgbClr val="A100FF"/>
                </a:solidFill>
                <a:latin typeface="Roboto Condensed Bold"/>
              </a:rPr>
              <a:t>16</a:t>
            </a:r>
          </a:p>
          <a:p>
            <a:pPr algn="ctr">
              <a:lnSpc>
                <a:spcPts val="5159"/>
              </a:lnSpc>
            </a:pPr>
            <a:r>
              <a:rPr lang="en-US" sz="4299">
                <a:solidFill>
                  <a:srgbClr val="000000"/>
                </a:solidFill>
                <a:latin typeface="Roboto Condensed Bold"/>
              </a:rPr>
              <a:t>UNIQUE CATEGORIES</a:t>
            </a:r>
          </a:p>
        </p:txBody>
      </p:sp>
      <p:sp>
        <p:nvSpPr>
          <p:cNvPr id="14" name="TextBox 14"/>
          <p:cNvSpPr txBox="1"/>
          <p:nvPr/>
        </p:nvSpPr>
        <p:spPr>
          <a:xfrm>
            <a:off x="4115709" y="3652715"/>
            <a:ext cx="3010054" cy="1952625"/>
          </a:xfrm>
          <a:prstGeom prst="rect">
            <a:avLst/>
          </a:prstGeom>
        </p:spPr>
        <p:txBody>
          <a:bodyPr lIns="0" tIns="0" rIns="0" bIns="0" rtlCol="0" anchor="t">
            <a:spAutoFit/>
          </a:bodyPr>
          <a:lstStyle/>
          <a:p>
            <a:pPr algn="ctr">
              <a:lnSpc>
                <a:spcPts val="5159"/>
              </a:lnSpc>
            </a:pPr>
            <a:r>
              <a:rPr lang="en-US" sz="4299">
                <a:solidFill>
                  <a:srgbClr val="A100FF"/>
                </a:solidFill>
                <a:latin typeface="Roboto Condensed Bold"/>
              </a:rPr>
              <a:t>4</a:t>
            </a:r>
          </a:p>
          <a:p>
            <a:pPr algn="ctr">
              <a:lnSpc>
                <a:spcPts val="5159"/>
              </a:lnSpc>
            </a:pPr>
            <a:r>
              <a:rPr lang="en-US" sz="4299">
                <a:solidFill>
                  <a:srgbClr val="000000"/>
                </a:solidFill>
                <a:latin typeface="Roboto Condensed Bold"/>
              </a:rPr>
              <a:t>TYPE OF CONTENTS</a:t>
            </a:r>
          </a:p>
        </p:txBody>
      </p:sp>
      <p:sp>
        <p:nvSpPr>
          <p:cNvPr id="15" name="TextBox 15"/>
          <p:cNvSpPr txBox="1"/>
          <p:nvPr/>
        </p:nvSpPr>
        <p:spPr>
          <a:xfrm>
            <a:off x="11263650" y="3398947"/>
            <a:ext cx="2813385" cy="2286000"/>
          </a:xfrm>
          <a:prstGeom prst="rect">
            <a:avLst/>
          </a:prstGeom>
        </p:spPr>
        <p:txBody>
          <a:bodyPr lIns="0" tIns="0" rIns="0" bIns="0" rtlCol="0" anchor="t">
            <a:spAutoFit/>
          </a:bodyPr>
          <a:lstStyle/>
          <a:p>
            <a:pPr algn="ctr">
              <a:lnSpc>
                <a:spcPts val="4559"/>
              </a:lnSpc>
            </a:pPr>
            <a:r>
              <a:rPr lang="en-US" sz="3799">
                <a:solidFill>
                  <a:srgbClr val="A100FF"/>
                </a:solidFill>
                <a:latin typeface="Roboto Condensed Bold"/>
              </a:rPr>
              <a:t>MAY</a:t>
            </a:r>
          </a:p>
          <a:p>
            <a:pPr algn="ctr">
              <a:lnSpc>
                <a:spcPts val="4559"/>
              </a:lnSpc>
            </a:pPr>
            <a:r>
              <a:rPr lang="en-US" sz="3799">
                <a:solidFill>
                  <a:srgbClr val="000000"/>
                </a:solidFill>
                <a:latin typeface="Roboto Condensed Bold"/>
              </a:rPr>
              <a:t>MONTH WITH THE MOST POST</a:t>
            </a:r>
          </a:p>
        </p:txBody>
      </p:sp>
      <p:sp>
        <p:nvSpPr>
          <p:cNvPr id="16" name="TextBox 16"/>
          <p:cNvSpPr txBox="1"/>
          <p:nvPr/>
        </p:nvSpPr>
        <p:spPr>
          <a:xfrm>
            <a:off x="14172290" y="3175109"/>
            <a:ext cx="3642214" cy="2181225"/>
          </a:xfrm>
          <a:prstGeom prst="rect">
            <a:avLst/>
          </a:prstGeom>
        </p:spPr>
        <p:txBody>
          <a:bodyPr lIns="0" tIns="0" rIns="0" bIns="0" rtlCol="0" anchor="t">
            <a:spAutoFit/>
          </a:bodyPr>
          <a:lstStyle/>
          <a:p>
            <a:pPr algn="ctr">
              <a:lnSpc>
                <a:spcPts val="4320"/>
              </a:lnSpc>
            </a:pPr>
            <a:r>
              <a:rPr lang="en-US" sz="3600">
                <a:solidFill>
                  <a:srgbClr val="A100FF"/>
                </a:solidFill>
                <a:latin typeface="Roboto Condensed Bold"/>
              </a:rPr>
              <a:t>6589</a:t>
            </a:r>
          </a:p>
          <a:p>
            <a:pPr algn="ctr">
              <a:lnSpc>
                <a:spcPts val="4320"/>
              </a:lnSpc>
            </a:pPr>
            <a:r>
              <a:rPr lang="en-US" sz="3600">
                <a:solidFill>
                  <a:srgbClr val="000000"/>
                </a:solidFill>
                <a:latin typeface="Roboto Condensed Bold"/>
              </a:rPr>
              <a:t>PHOTO IS THE HIGHEST SHARED CONTENT</a:t>
            </a:r>
          </a:p>
        </p:txBody>
      </p:sp>
      <p:sp>
        <p:nvSpPr>
          <p:cNvPr id="17" name="TextBox 17"/>
          <p:cNvSpPr txBox="1"/>
          <p:nvPr/>
        </p:nvSpPr>
        <p:spPr>
          <a:xfrm>
            <a:off x="6875952" y="3175109"/>
            <a:ext cx="3697742" cy="2724150"/>
          </a:xfrm>
          <a:prstGeom prst="rect">
            <a:avLst/>
          </a:prstGeom>
        </p:spPr>
        <p:txBody>
          <a:bodyPr lIns="0" tIns="0" rIns="0" bIns="0" rtlCol="0" anchor="t">
            <a:spAutoFit/>
          </a:bodyPr>
          <a:lstStyle/>
          <a:p>
            <a:pPr algn="ctr">
              <a:lnSpc>
                <a:spcPts val="4320"/>
              </a:lnSpc>
            </a:pPr>
            <a:r>
              <a:rPr lang="en-US" sz="3600">
                <a:solidFill>
                  <a:srgbClr val="A100FF"/>
                </a:solidFill>
                <a:latin typeface="Roboto Condensed Bold"/>
              </a:rPr>
              <a:t>1897</a:t>
            </a:r>
          </a:p>
          <a:p>
            <a:pPr algn="ctr">
              <a:lnSpc>
                <a:spcPts val="4320"/>
              </a:lnSpc>
            </a:pPr>
            <a:r>
              <a:rPr lang="en-US" sz="3600">
                <a:solidFill>
                  <a:srgbClr val="000000"/>
                </a:solidFill>
                <a:latin typeface="Roboto Condensed Bold"/>
              </a:rPr>
              <a:t>TOTAL REACTIONS</a:t>
            </a:r>
          </a:p>
          <a:p>
            <a:pPr algn="ctr">
              <a:lnSpc>
                <a:spcPts val="4320"/>
              </a:lnSpc>
            </a:pPr>
            <a:r>
              <a:rPr lang="en-US" sz="3600">
                <a:solidFill>
                  <a:srgbClr val="000000"/>
                </a:solidFill>
                <a:latin typeface="Roboto Condensed Bold"/>
              </a:rPr>
              <a:t>TO THE MOST</a:t>
            </a:r>
          </a:p>
          <a:p>
            <a:pPr algn="ctr">
              <a:lnSpc>
                <a:spcPts val="4320"/>
              </a:lnSpc>
            </a:pPr>
            <a:r>
              <a:rPr lang="en-US" sz="3600">
                <a:solidFill>
                  <a:srgbClr val="000000"/>
                </a:solidFill>
                <a:latin typeface="Roboto Condensed Bold"/>
              </a:rPr>
              <a:t>POPULAR</a:t>
            </a:r>
          </a:p>
          <a:p>
            <a:pPr algn="ctr">
              <a:lnSpc>
                <a:spcPts val="4320"/>
              </a:lnSpc>
            </a:pPr>
            <a:r>
              <a:rPr lang="en-US" sz="3600">
                <a:solidFill>
                  <a:srgbClr val="000000"/>
                </a:solidFill>
                <a:latin typeface="Roboto Condensed Bold"/>
              </a:rPr>
              <a:t>CATEGORY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125940" y="9490985"/>
            <a:ext cx="2168903" cy="2017079"/>
          </a:xfrm>
          <a:custGeom>
            <a:avLst/>
            <a:gdLst/>
            <a:ahLst/>
            <a:cxnLst/>
            <a:rect l="l" t="t" r="r" b="b"/>
            <a:pathLst>
              <a:path w="2168903" h="2017079">
                <a:moveTo>
                  <a:pt x="0" y="0"/>
                </a:moveTo>
                <a:lnTo>
                  <a:pt x="2168902" y="0"/>
                </a:lnTo>
                <a:lnTo>
                  <a:pt x="2168902"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3" name="Freeform 3"/>
          <p:cNvSpPr/>
          <p:nvPr/>
        </p:nvSpPr>
        <p:spPr>
          <a:xfrm>
            <a:off x="10611795" y="9490985"/>
            <a:ext cx="2168903" cy="2017079"/>
          </a:xfrm>
          <a:custGeom>
            <a:avLst/>
            <a:gdLst/>
            <a:ahLst/>
            <a:cxnLst/>
            <a:rect l="l" t="t" r="r" b="b"/>
            <a:pathLst>
              <a:path w="2168903" h="2017079">
                <a:moveTo>
                  <a:pt x="0" y="0"/>
                </a:moveTo>
                <a:lnTo>
                  <a:pt x="2168903" y="0"/>
                </a:lnTo>
                <a:lnTo>
                  <a:pt x="2168903"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4" name="Freeform 4"/>
          <p:cNvSpPr/>
          <p:nvPr/>
        </p:nvSpPr>
        <p:spPr>
          <a:xfrm>
            <a:off x="8097650" y="9490985"/>
            <a:ext cx="2168903" cy="2017079"/>
          </a:xfrm>
          <a:custGeom>
            <a:avLst/>
            <a:gdLst/>
            <a:ahLst/>
            <a:cxnLst/>
            <a:rect l="l" t="t" r="r" b="b"/>
            <a:pathLst>
              <a:path w="2168903" h="2017079">
                <a:moveTo>
                  <a:pt x="0" y="0"/>
                </a:moveTo>
                <a:lnTo>
                  <a:pt x="2168902" y="0"/>
                </a:lnTo>
                <a:lnTo>
                  <a:pt x="2168902"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5" name="Freeform 5"/>
          <p:cNvSpPr/>
          <p:nvPr/>
        </p:nvSpPr>
        <p:spPr>
          <a:xfrm>
            <a:off x="15640085" y="9490985"/>
            <a:ext cx="2168903" cy="2017079"/>
          </a:xfrm>
          <a:custGeom>
            <a:avLst/>
            <a:gdLst/>
            <a:ahLst/>
            <a:cxnLst/>
            <a:rect l="l" t="t" r="r" b="b"/>
            <a:pathLst>
              <a:path w="2168903" h="2017079">
                <a:moveTo>
                  <a:pt x="0" y="0"/>
                </a:moveTo>
                <a:lnTo>
                  <a:pt x="2168903" y="0"/>
                </a:lnTo>
                <a:lnTo>
                  <a:pt x="2168903"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6" name="Freeform 6"/>
          <p:cNvSpPr/>
          <p:nvPr/>
        </p:nvSpPr>
        <p:spPr>
          <a:xfrm>
            <a:off x="5583504" y="9490985"/>
            <a:ext cx="2168903" cy="2017079"/>
          </a:xfrm>
          <a:custGeom>
            <a:avLst/>
            <a:gdLst/>
            <a:ahLst/>
            <a:cxnLst/>
            <a:rect l="l" t="t" r="r" b="b"/>
            <a:pathLst>
              <a:path w="2168903" h="2017079">
                <a:moveTo>
                  <a:pt x="0" y="0"/>
                </a:moveTo>
                <a:lnTo>
                  <a:pt x="2168903" y="0"/>
                </a:lnTo>
                <a:lnTo>
                  <a:pt x="2168903"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7" name="Freeform 7"/>
          <p:cNvSpPr/>
          <p:nvPr/>
        </p:nvSpPr>
        <p:spPr>
          <a:xfrm>
            <a:off x="3069359" y="9490985"/>
            <a:ext cx="2168903" cy="2017079"/>
          </a:xfrm>
          <a:custGeom>
            <a:avLst/>
            <a:gdLst/>
            <a:ahLst/>
            <a:cxnLst/>
            <a:rect l="l" t="t" r="r" b="b"/>
            <a:pathLst>
              <a:path w="2168903" h="2017079">
                <a:moveTo>
                  <a:pt x="0" y="0"/>
                </a:moveTo>
                <a:lnTo>
                  <a:pt x="2168902" y="0"/>
                </a:lnTo>
                <a:lnTo>
                  <a:pt x="2168902"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8" name="Freeform 8"/>
          <p:cNvSpPr/>
          <p:nvPr/>
        </p:nvSpPr>
        <p:spPr>
          <a:xfrm>
            <a:off x="555213" y="9490985"/>
            <a:ext cx="2168903" cy="2017079"/>
          </a:xfrm>
          <a:custGeom>
            <a:avLst/>
            <a:gdLst/>
            <a:ahLst/>
            <a:cxnLst/>
            <a:rect l="l" t="t" r="r" b="b"/>
            <a:pathLst>
              <a:path w="2168903" h="2017079">
                <a:moveTo>
                  <a:pt x="0" y="0"/>
                </a:moveTo>
                <a:lnTo>
                  <a:pt x="2168903" y="0"/>
                </a:lnTo>
                <a:lnTo>
                  <a:pt x="2168903"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9" name="Freeform 9"/>
          <p:cNvSpPr/>
          <p:nvPr/>
        </p:nvSpPr>
        <p:spPr>
          <a:xfrm>
            <a:off x="979500" y="8774327"/>
            <a:ext cx="3900148" cy="3900148"/>
          </a:xfrm>
          <a:custGeom>
            <a:avLst/>
            <a:gdLst/>
            <a:ahLst/>
            <a:cxnLst/>
            <a:rect l="l" t="t" r="r" b="b"/>
            <a:pathLst>
              <a:path w="3900148" h="3900148">
                <a:moveTo>
                  <a:pt x="0" y="0"/>
                </a:moveTo>
                <a:lnTo>
                  <a:pt x="3900148" y="0"/>
                </a:lnTo>
                <a:lnTo>
                  <a:pt x="3900148" y="3900148"/>
                </a:lnTo>
                <a:lnTo>
                  <a:pt x="0" y="390014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Freeform 10"/>
          <p:cNvSpPr/>
          <p:nvPr/>
        </p:nvSpPr>
        <p:spPr>
          <a:xfrm rot="1153642">
            <a:off x="1042542" y="8743238"/>
            <a:ext cx="3062454" cy="3068983"/>
          </a:xfrm>
          <a:custGeom>
            <a:avLst/>
            <a:gdLst/>
            <a:ahLst/>
            <a:cxnLst/>
            <a:rect l="l" t="t" r="r" b="b"/>
            <a:pathLst>
              <a:path w="3062454" h="3068983">
                <a:moveTo>
                  <a:pt x="0" y="0"/>
                </a:moveTo>
                <a:lnTo>
                  <a:pt x="3062454" y="0"/>
                </a:lnTo>
                <a:lnTo>
                  <a:pt x="3062454" y="3068983"/>
                </a:lnTo>
                <a:lnTo>
                  <a:pt x="0" y="3068983"/>
                </a:lnTo>
                <a:lnTo>
                  <a:pt x="0" y="0"/>
                </a:lnTo>
                <a:close/>
              </a:path>
            </a:pathLst>
          </a:custGeom>
          <a:blipFill>
            <a:blip r:embed="rId7">
              <a:extLst>
                <a:ext uri="{96DAC541-7B7A-43D3-8B79-37D633B846F1}">
                  <asvg:svgBlip xmlns:asvg="http://schemas.microsoft.com/office/drawing/2016/SVG/main" r:embed="rId8"/>
                </a:ext>
              </a:extLst>
            </a:blip>
            <a:stretch>
              <a:fillRect r="-224" b="-322"/>
            </a:stretch>
          </a:blipFill>
        </p:spPr>
      </p:sp>
      <p:sp>
        <p:nvSpPr>
          <p:cNvPr id="11" name="Freeform 11"/>
          <p:cNvSpPr/>
          <p:nvPr/>
        </p:nvSpPr>
        <p:spPr>
          <a:xfrm>
            <a:off x="13226478" y="-710238"/>
            <a:ext cx="2168903" cy="2017079"/>
          </a:xfrm>
          <a:custGeom>
            <a:avLst/>
            <a:gdLst/>
            <a:ahLst/>
            <a:cxnLst/>
            <a:rect l="l" t="t" r="r" b="b"/>
            <a:pathLst>
              <a:path w="2168903" h="2017079">
                <a:moveTo>
                  <a:pt x="0" y="0"/>
                </a:moveTo>
                <a:lnTo>
                  <a:pt x="2168902" y="0"/>
                </a:lnTo>
                <a:lnTo>
                  <a:pt x="2168902"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12" name="Freeform 12"/>
          <p:cNvSpPr/>
          <p:nvPr/>
        </p:nvSpPr>
        <p:spPr>
          <a:xfrm>
            <a:off x="10712333" y="-710238"/>
            <a:ext cx="2168903" cy="2017079"/>
          </a:xfrm>
          <a:custGeom>
            <a:avLst/>
            <a:gdLst/>
            <a:ahLst/>
            <a:cxnLst/>
            <a:rect l="l" t="t" r="r" b="b"/>
            <a:pathLst>
              <a:path w="2168903" h="2017079">
                <a:moveTo>
                  <a:pt x="0" y="0"/>
                </a:moveTo>
                <a:lnTo>
                  <a:pt x="2168903" y="0"/>
                </a:lnTo>
                <a:lnTo>
                  <a:pt x="2168903"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13" name="Freeform 13"/>
          <p:cNvSpPr/>
          <p:nvPr/>
        </p:nvSpPr>
        <p:spPr>
          <a:xfrm>
            <a:off x="8198188" y="-710238"/>
            <a:ext cx="2168903" cy="2017079"/>
          </a:xfrm>
          <a:custGeom>
            <a:avLst/>
            <a:gdLst/>
            <a:ahLst/>
            <a:cxnLst/>
            <a:rect l="l" t="t" r="r" b="b"/>
            <a:pathLst>
              <a:path w="2168903" h="2017079">
                <a:moveTo>
                  <a:pt x="0" y="0"/>
                </a:moveTo>
                <a:lnTo>
                  <a:pt x="2168902" y="0"/>
                </a:lnTo>
                <a:lnTo>
                  <a:pt x="2168902"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14" name="Freeform 14"/>
          <p:cNvSpPr/>
          <p:nvPr/>
        </p:nvSpPr>
        <p:spPr>
          <a:xfrm>
            <a:off x="15740623" y="-710238"/>
            <a:ext cx="2168903" cy="2017079"/>
          </a:xfrm>
          <a:custGeom>
            <a:avLst/>
            <a:gdLst/>
            <a:ahLst/>
            <a:cxnLst/>
            <a:rect l="l" t="t" r="r" b="b"/>
            <a:pathLst>
              <a:path w="2168903" h="2017079">
                <a:moveTo>
                  <a:pt x="0" y="0"/>
                </a:moveTo>
                <a:lnTo>
                  <a:pt x="2168903" y="0"/>
                </a:lnTo>
                <a:lnTo>
                  <a:pt x="2168903"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15" name="Freeform 15"/>
          <p:cNvSpPr/>
          <p:nvPr/>
        </p:nvSpPr>
        <p:spPr>
          <a:xfrm>
            <a:off x="5684042" y="-710238"/>
            <a:ext cx="2168903" cy="2017079"/>
          </a:xfrm>
          <a:custGeom>
            <a:avLst/>
            <a:gdLst/>
            <a:ahLst/>
            <a:cxnLst/>
            <a:rect l="l" t="t" r="r" b="b"/>
            <a:pathLst>
              <a:path w="2168903" h="2017079">
                <a:moveTo>
                  <a:pt x="0" y="0"/>
                </a:moveTo>
                <a:lnTo>
                  <a:pt x="2168903" y="0"/>
                </a:lnTo>
                <a:lnTo>
                  <a:pt x="2168903"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16" name="Freeform 16"/>
          <p:cNvSpPr/>
          <p:nvPr/>
        </p:nvSpPr>
        <p:spPr>
          <a:xfrm>
            <a:off x="3169897" y="-710238"/>
            <a:ext cx="2168903" cy="2017079"/>
          </a:xfrm>
          <a:custGeom>
            <a:avLst/>
            <a:gdLst/>
            <a:ahLst/>
            <a:cxnLst/>
            <a:rect l="l" t="t" r="r" b="b"/>
            <a:pathLst>
              <a:path w="2168903" h="2017079">
                <a:moveTo>
                  <a:pt x="0" y="0"/>
                </a:moveTo>
                <a:lnTo>
                  <a:pt x="2168902" y="0"/>
                </a:lnTo>
                <a:lnTo>
                  <a:pt x="2168902"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17" name="Freeform 17"/>
          <p:cNvSpPr/>
          <p:nvPr/>
        </p:nvSpPr>
        <p:spPr>
          <a:xfrm>
            <a:off x="655751" y="-710238"/>
            <a:ext cx="2168903" cy="2017079"/>
          </a:xfrm>
          <a:custGeom>
            <a:avLst/>
            <a:gdLst/>
            <a:ahLst/>
            <a:cxnLst/>
            <a:rect l="l" t="t" r="r" b="b"/>
            <a:pathLst>
              <a:path w="2168903" h="2017079">
                <a:moveTo>
                  <a:pt x="0" y="0"/>
                </a:moveTo>
                <a:lnTo>
                  <a:pt x="2168903" y="0"/>
                </a:lnTo>
                <a:lnTo>
                  <a:pt x="2168903"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grpSp>
        <p:nvGrpSpPr>
          <p:cNvPr id="18" name="Group 18"/>
          <p:cNvGrpSpPr/>
          <p:nvPr/>
        </p:nvGrpSpPr>
        <p:grpSpPr>
          <a:xfrm>
            <a:off x="0" y="0"/>
            <a:ext cx="2386482" cy="10287000"/>
            <a:chOff x="0" y="0"/>
            <a:chExt cx="3181976" cy="13716000"/>
          </a:xfrm>
        </p:grpSpPr>
        <p:sp>
          <p:nvSpPr>
            <p:cNvPr id="19" name="Freeform 19"/>
            <p:cNvSpPr/>
            <p:nvPr/>
          </p:nvSpPr>
          <p:spPr>
            <a:xfrm>
              <a:off x="0" y="0"/>
              <a:ext cx="3181985" cy="13716000"/>
            </a:xfrm>
            <a:custGeom>
              <a:avLst/>
              <a:gdLst/>
              <a:ahLst/>
              <a:cxnLst/>
              <a:rect l="l" t="t" r="r" b="b"/>
              <a:pathLst>
                <a:path w="3181985" h="13716000">
                  <a:moveTo>
                    <a:pt x="0" y="0"/>
                  </a:moveTo>
                  <a:lnTo>
                    <a:pt x="3181985" y="0"/>
                  </a:lnTo>
                  <a:lnTo>
                    <a:pt x="3181985" y="13716000"/>
                  </a:lnTo>
                  <a:lnTo>
                    <a:pt x="0" y="13716000"/>
                  </a:lnTo>
                  <a:close/>
                </a:path>
              </a:pathLst>
            </a:custGeom>
            <a:solidFill>
              <a:srgbClr val="A100FF"/>
            </a:solidFill>
          </p:spPr>
        </p:sp>
      </p:grpSp>
      <p:sp>
        <p:nvSpPr>
          <p:cNvPr id="20" name="Freeform 20"/>
          <p:cNvSpPr/>
          <p:nvPr/>
        </p:nvSpPr>
        <p:spPr>
          <a:xfrm>
            <a:off x="16998300" y="-1377303"/>
            <a:ext cx="3062454" cy="3062454"/>
          </a:xfrm>
          <a:custGeom>
            <a:avLst/>
            <a:gdLst/>
            <a:ahLst/>
            <a:cxnLst/>
            <a:rect l="l" t="t" r="r" b="b"/>
            <a:pathLst>
              <a:path w="3062454" h="3062454">
                <a:moveTo>
                  <a:pt x="0" y="0"/>
                </a:moveTo>
                <a:lnTo>
                  <a:pt x="3062454" y="0"/>
                </a:lnTo>
                <a:lnTo>
                  <a:pt x="3062454" y="3062454"/>
                </a:lnTo>
                <a:lnTo>
                  <a:pt x="0" y="3062454"/>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21" name="Freeform 21"/>
          <p:cNvSpPr/>
          <p:nvPr/>
        </p:nvSpPr>
        <p:spPr>
          <a:xfrm>
            <a:off x="16515246" y="-1685151"/>
            <a:ext cx="3062454" cy="3068983"/>
          </a:xfrm>
          <a:custGeom>
            <a:avLst/>
            <a:gdLst/>
            <a:ahLst/>
            <a:cxnLst/>
            <a:rect l="l" t="t" r="r" b="b"/>
            <a:pathLst>
              <a:path w="3062454" h="3068983">
                <a:moveTo>
                  <a:pt x="0" y="0"/>
                </a:moveTo>
                <a:lnTo>
                  <a:pt x="3062454" y="0"/>
                </a:lnTo>
                <a:lnTo>
                  <a:pt x="3062454" y="3068983"/>
                </a:lnTo>
                <a:lnTo>
                  <a:pt x="0" y="3068983"/>
                </a:lnTo>
                <a:lnTo>
                  <a:pt x="0" y="0"/>
                </a:lnTo>
                <a:close/>
              </a:path>
            </a:pathLst>
          </a:custGeom>
          <a:blipFill>
            <a:blip r:embed="rId7">
              <a:extLst>
                <a:ext uri="{96DAC541-7B7A-43D3-8B79-37D633B846F1}">
                  <asvg:svgBlip xmlns:asvg="http://schemas.microsoft.com/office/drawing/2016/SVG/main" r:embed="rId8"/>
                </a:ext>
              </a:extLst>
            </a:blip>
            <a:stretch>
              <a:fillRect r="-224" b="-322"/>
            </a:stretch>
          </a:blipFill>
        </p:spPr>
      </p:sp>
      <p:sp>
        <p:nvSpPr>
          <p:cNvPr id="22" name="Freeform 22"/>
          <p:cNvSpPr/>
          <p:nvPr/>
        </p:nvSpPr>
        <p:spPr>
          <a:xfrm>
            <a:off x="2386482" y="1028700"/>
            <a:ext cx="15901518" cy="8334116"/>
          </a:xfrm>
          <a:custGeom>
            <a:avLst/>
            <a:gdLst/>
            <a:ahLst/>
            <a:cxnLst/>
            <a:rect l="l" t="t" r="r" b="b"/>
            <a:pathLst>
              <a:path w="15901518" h="8334116">
                <a:moveTo>
                  <a:pt x="0" y="0"/>
                </a:moveTo>
                <a:lnTo>
                  <a:pt x="15901518" y="0"/>
                </a:lnTo>
                <a:lnTo>
                  <a:pt x="15901518" y="8334116"/>
                </a:lnTo>
                <a:lnTo>
                  <a:pt x="0" y="8334116"/>
                </a:lnTo>
                <a:lnTo>
                  <a:pt x="0" y="0"/>
                </a:lnTo>
                <a:close/>
              </a:path>
            </a:pathLst>
          </a:custGeom>
          <a:blipFill>
            <a:blip r:embed="rId11"/>
            <a:stretch>
              <a:fillRect l="-839" r="-839" b="-11048"/>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125940" y="9490985"/>
            <a:ext cx="2168903" cy="2017079"/>
          </a:xfrm>
          <a:custGeom>
            <a:avLst/>
            <a:gdLst/>
            <a:ahLst/>
            <a:cxnLst/>
            <a:rect l="l" t="t" r="r" b="b"/>
            <a:pathLst>
              <a:path w="2168903" h="2017079">
                <a:moveTo>
                  <a:pt x="0" y="0"/>
                </a:moveTo>
                <a:lnTo>
                  <a:pt x="2168902" y="0"/>
                </a:lnTo>
                <a:lnTo>
                  <a:pt x="2168902"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3" name="Freeform 3"/>
          <p:cNvSpPr/>
          <p:nvPr/>
        </p:nvSpPr>
        <p:spPr>
          <a:xfrm>
            <a:off x="10611795" y="9490985"/>
            <a:ext cx="2168903" cy="2017079"/>
          </a:xfrm>
          <a:custGeom>
            <a:avLst/>
            <a:gdLst/>
            <a:ahLst/>
            <a:cxnLst/>
            <a:rect l="l" t="t" r="r" b="b"/>
            <a:pathLst>
              <a:path w="2168903" h="2017079">
                <a:moveTo>
                  <a:pt x="0" y="0"/>
                </a:moveTo>
                <a:lnTo>
                  <a:pt x="2168903" y="0"/>
                </a:lnTo>
                <a:lnTo>
                  <a:pt x="2168903"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4" name="Freeform 4"/>
          <p:cNvSpPr/>
          <p:nvPr/>
        </p:nvSpPr>
        <p:spPr>
          <a:xfrm>
            <a:off x="8097650" y="9490985"/>
            <a:ext cx="2168903" cy="2017079"/>
          </a:xfrm>
          <a:custGeom>
            <a:avLst/>
            <a:gdLst/>
            <a:ahLst/>
            <a:cxnLst/>
            <a:rect l="l" t="t" r="r" b="b"/>
            <a:pathLst>
              <a:path w="2168903" h="2017079">
                <a:moveTo>
                  <a:pt x="0" y="0"/>
                </a:moveTo>
                <a:lnTo>
                  <a:pt x="2168902" y="0"/>
                </a:lnTo>
                <a:lnTo>
                  <a:pt x="2168902"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5" name="Freeform 5"/>
          <p:cNvSpPr/>
          <p:nvPr/>
        </p:nvSpPr>
        <p:spPr>
          <a:xfrm>
            <a:off x="15640085" y="9490985"/>
            <a:ext cx="2168903" cy="2017079"/>
          </a:xfrm>
          <a:custGeom>
            <a:avLst/>
            <a:gdLst/>
            <a:ahLst/>
            <a:cxnLst/>
            <a:rect l="l" t="t" r="r" b="b"/>
            <a:pathLst>
              <a:path w="2168903" h="2017079">
                <a:moveTo>
                  <a:pt x="0" y="0"/>
                </a:moveTo>
                <a:lnTo>
                  <a:pt x="2168903" y="0"/>
                </a:lnTo>
                <a:lnTo>
                  <a:pt x="2168903"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6" name="Freeform 6"/>
          <p:cNvSpPr/>
          <p:nvPr/>
        </p:nvSpPr>
        <p:spPr>
          <a:xfrm>
            <a:off x="5583504" y="9490985"/>
            <a:ext cx="2168903" cy="2017079"/>
          </a:xfrm>
          <a:custGeom>
            <a:avLst/>
            <a:gdLst/>
            <a:ahLst/>
            <a:cxnLst/>
            <a:rect l="l" t="t" r="r" b="b"/>
            <a:pathLst>
              <a:path w="2168903" h="2017079">
                <a:moveTo>
                  <a:pt x="0" y="0"/>
                </a:moveTo>
                <a:lnTo>
                  <a:pt x="2168903" y="0"/>
                </a:lnTo>
                <a:lnTo>
                  <a:pt x="2168903"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7" name="Freeform 7"/>
          <p:cNvSpPr/>
          <p:nvPr/>
        </p:nvSpPr>
        <p:spPr>
          <a:xfrm>
            <a:off x="3069359" y="9490985"/>
            <a:ext cx="2168903" cy="2017079"/>
          </a:xfrm>
          <a:custGeom>
            <a:avLst/>
            <a:gdLst/>
            <a:ahLst/>
            <a:cxnLst/>
            <a:rect l="l" t="t" r="r" b="b"/>
            <a:pathLst>
              <a:path w="2168903" h="2017079">
                <a:moveTo>
                  <a:pt x="0" y="0"/>
                </a:moveTo>
                <a:lnTo>
                  <a:pt x="2168902" y="0"/>
                </a:lnTo>
                <a:lnTo>
                  <a:pt x="2168902"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8" name="Freeform 8"/>
          <p:cNvSpPr/>
          <p:nvPr/>
        </p:nvSpPr>
        <p:spPr>
          <a:xfrm>
            <a:off x="555213" y="9490985"/>
            <a:ext cx="2168903" cy="2017079"/>
          </a:xfrm>
          <a:custGeom>
            <a:avLst/>
            <a:gdLst/>
            <a:ahLst/>
            <a:cxnLst/>
            <a:rect l="l" t="t" r="r" b="b"/>
            <a:pathLst>
              <a:path w="2168903" h="2017079">
                <a:moveTo>
                  <a:pt x="0" y="0"/>
                </a:moveTo>
                <a:lnTo>
                  <a:pt x="2168903" y="0"/>
                </a:lnTo>
                <a:lnTo>
                  <a:pt x="2168903"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9" name="Freeform 9"/>
          <p:cNvSpPr/>
          <p:nvPr/>
        </p:nvSpPr>
        <p:spPr>
          <a:xfrm>
            <a:off x="979500" y="8774327"/>
            <a:ext cx="3900148" cy="3900148"/>
          </a:xfrm>
          <a:custGeom>
            <a:avLst/>
            <a:gdLst/>
            <a:ahLst/>
            <a:cxnLst/>
            <a:rect l="l" t="t" r="r" b="b"/>
            <a:pathLst>
              <a:path w="3900148" h="3900148">
                <a:moveTo>
                  <a:pt x="0" y="0"/>
                </a:moveTo>
                <a:lnTo>
                  <a:pt x="3900148" y="0"/>
                </a:lnTo>
                <a:lnTo>
                  <a:pt x="3900148" y="3900148"/>
                </a:lnTo>
                <a:lnTo>
                  <a:pt x="0" y="390014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Freeform 10"/>
          <p:cNvSpPr/>
          <p:nvPr/>
        </p:nvSpPr>
        <p:spPr>
          <a:xfrm rot="1153642">
            <a:off x="1042542" y="8743238"/>
            <a:ext cx="3062454" cy="3068983"/>
          </a:xfrm>
          <a:custGeom>
            <a:avLst/>
            <a:gdLst/>
            <a:ahLst/>
            <a:cxnLst/>
            <a:rect l="l" t="t" r="r" b="b"/>
            <a:pathLst>
              <a:path w="3062454" h="3068983">
                <a:moveTo>
                  <a:pt x="0" y="0"/>
                </a:moveTo>
                <a:lnTo>
                  <a:pt x="3062454" y="0"/>
                </a:lnTo>
                <a:lnTo>
                  <a:pt x="3062454" y="3068983"/>
                </a:lnTo>
                <a:lnTo>
                  <a:pt x="0" y="3068983"/>
                </a:lnTo>
                <a:lnTo>
                  <a:pt x="0" y="0"/>
                </a:lnTo>
                <a:close/>
              </a:path>
            </a:pathLst>
          </a:custGeom>
          <a:blipFill>
            <a:blip r:embed="rId7">
              <a:extLst>
                <a:ext uri="{96DAC541-7B7A-43D3-8B79-37D633B846F1}">
                  <asvg:svgBlip xmlns:asvg="http://schemas.microsoft.com/office/drawing/2016/SVG/main" r:embed="rId8"/>
                </a:ext>
              </a:extLst>
            </a:blip>
            <a:stretch>
              <a:fillRect r="-224" b="-322"/>
            </a:stretch>
          </a:blipFill>
        </p:spPr>
      </p:sp>
      <p:sp>
        <p:nvSpPr>
          <p:cNvPr id="11" name="Freeform 11"/>
          <p:cNvSpPr/>
          <p:nvPr/>
        </p:nvSpPr>
        <p:spPr>
          <a:xfrm>
            <a:off x="13226479" y="-1235382"/>
            <a:ext cx="2168903" cy="2017079"/>
          </a:xfrm>
          <a:custGeom>
            <a:avLst/>
            <a:gdLst/>
            <a:ahLst/>
            <a:cxnLst/>
            <a:rect l="l" t="t" r="r" b="b"/>
            <a:pathLst>
              <a:path w="2168903" h="2017079">
                <a:moveTo>
                  <a:pt x="0" y="0"/>
                </a:moveTo>
                <a:lnTo>
                  <a:pt x="2168902" y="0"/>
                </a:lnTo>
                <a:lnTo>
                  <a:pt x="2168902"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12" name="Freeform 12"/>
          <p:cNvSpPr/>
          <p:nvPr/>
        </p:nvSpPr>
        <p:spPr>
          <a:xfrm>
            <a:off x="10712334" y="-1235382"/>
            <a:ext cx="2168903" cy="2017079"/>
          </a:xfrm>
          <a:custGeom>
            <a:avLst/>
            <a:gdLst/>
            <a:ahLst/>
            <a:cxnLst/>
            <a:rect l="l" t="t" r="r" b="b"/>
            <a:pathLst>
              <a:path w="2168903" h="2017079">
                <a:moveTo>
                  <a:pt x="0" y="0"/>
                </a:moveTo>
                <a:lnTo>
                  <a:pt x="2168903" y="0"/>
                </a:lnTo>
                <a:lnTo>
                  <a:pt x="2168903"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13" name="Freeform 13"/>
          <p:cNvSpPr/>
          <p:nvPr/>
        </p:nvSpPr>
        <p:spPr>
          <a:xfrm>
            <a:off x="8198189" y="-1235382"/>
            <a:ext cx="2168903" cy="2017079"/>
          </a:xfrm>
          <a:custGeom>
            <a:avLst/>
            <a:gdLst/>
            <a:ahLst/>
            <a:cxnLst/>
            <a:rect l="l" t="t" r="r" b="b"/>
            <a:pathLst>
              <a:path w="2168903" h="2017079">
                <a:moveTo>
                  <a:pt x="0" y="0"/>
                </a:moveTo>
                <a:lnTo>
                  <a:pt x="2168902" y="0"/>
                </a:lnTo>
                <a:lnTo>
                  <a:pt x="2168902"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14" name="Freeform 14"/>
          <p:cNvSpPr/>
          <p:nvPr/>
        </p:nvSpPr>
        <p:spPr>
          <a:xfrm>
            <a:off x="15740624" y="-1235382"/>
            <a:ext cx="2168903" cy="2017079"/>
          </a:xfrm>
          <a:custGeom>
            <a:avLst/>
            <a:gdLst/>
            <a:ahLst/>
            <a:cxnLst/>
            <a:rect l="l" t="t" r="r" b="b"/>
            <a:pathLst>
              <a:path w="2168903" h="2017079">
                <a:moveTo>
                  <a:pt x="0" y="0"/>
                </a:moveTo>
                <a:lnTo>
                  <a:pt x="2168903" y="0"/>
                </a:lnTo>
                <a:lnTo>
                  <a:pt x="2168903"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15" name="Freeform 15"/>
          <p:cNvSpPr/>
          <p:nvPr/>
        </p:nvSpPr>
        <p:spPr>
          <a:xfrm>
            <a:off x="5684043" y="-1235382"/>
            <a:ext cx="2168903" cy="2017079"/>
          </a:xfrm>
          <a:custGeom>
            <a:avLst/>
            <a:gdLst/>
            <a:ahLst/>
            <a:cxnLst/>
            <a:rect l="l" t="t" r="r" b="b"/>
            <a:pathLst>
              <a:path w="2168903" h="2017079">
                <a:moveTo>
                  <a:pt x="0" y="0"/>
                </a:moveTo>
                <a:lnTo>
                  <a:pt x="2168903" y="0"/>
                </a:lnTo>
                <a:lnTo>
                  <a:pt x="2168903"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16" name="Freeform 16"/>
          <p:cNvSpPr/>
          <p:nvPr/>
        </p:nvSpPr>
        <p:spPr>
          <a:xfrm>
            <a:off x="3169898" y="-1235382"/>
            <a:ext cx="2168903" cy="2017079"/>
          </a:xfrm>
          <a:custGeom>
            <a:avLst/>
            <a:gdLst/>
            <a:ahLst/>
            <a:cxnLst/>
            <a:rect l="l" t="t" r="r" b="b"/>
            <a:pathLst>
              <a:path w="2168903" h="2017079">
                <a:moveTo>
                  <a:pt x="0" y="0"/>
                </a:moveTo>
                <a:lnTo>
                  <a:pt x="2168902" y="0"/>
                </a:lnTo>
                <a:lnTo>
                  <a:pt x="2168902"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sp>
        <p:nvSpPr>
          <p:cNvPr id="17" name="Freeform 17"/>
          <p:cNvSpPr/>
          <p:nvPr/>
        </p:nvSpPr>
        <p:spPr>
          <a:xfrm>
            <a:off x="655752" y="-1235382"/>
            <a:ext cx="2168903" cy="2017079"/>
          </a:xfrm>
          <a:custGeom>
            <a:avLst/>
            <a:gdLst/>
            <a:ahLst/>
            <a:cxnLst/>
            <a:rect l="l" t="t" r="r" b="b"/>
            <a:pathLst>
              <a:path w="2168903" h="2017079">
                <a:moveTo>
                  <a:pt x="0" y="0"/>
                </a:moveTo>
                <a:lnTo>
                  <a:pt x="2168903" y="0"/>
                </a:lnTo>
                <a:lnTo>
                  <a:pt x="2168903" y="2017079"/>
                </a:lnTo>
                <a:lnTo>
                  <a:pt x="0" y="2017079"/>
                </a:lnTo>
                <a:lnTo>
                  <a:pt x="0" y="0"/>
                </a:lnTo>
                <a:close/>
              </a:path>
            </a:pathLst>
          </a:custGeom>
          <a:blipFill>
            <a:blip r:embed="rId3">
              <a:extLst>
                <a:ext uri="{96DAC541-7B7A-43D3-8B79-37D633B846F1}">
                  <asvg:svgBlip xmlns:asvg="http://schemas.microsoft.com/office/drawing/2016/SVG/main" r:embed="rId4"/>
                </a:ext>
              </a:extLst>
            </a:blip>
            <a:stretch>
              <a:fillRect b="-452"/>
            </a:stretch>
          </a:blipFill>
        </p:spPr>
      </p:sp>
      <p:grpSp>
        <p:nvGrpSpPr>
          <p:cNvPr id="18" name="Group 18"/>
          <p:cNvGrpSpPr/>
          <p:nvPr/>
        </p:nvGrpSpPr>
        <p:grpSpPr>
          <a:xfrm>
            <a:off x="0" y="0"/>
            <a:ext cx="2138832" cy="10277729"/>
            <a:chOff x="0" y="0"/>
            <a:chExt cx="2854348" cy="13716000"/>
          </a:xfrm>
        </p:grpSpPr>
        <p:sp>
          <p:nvSpPr>
            <p:cNvPr id="19" name="Freeform 19"/>
            <p:cNvSpPr/>
            <p:nvPr/>
          </p:nvSpPr>
          <p:spPr>
            <a:xfrm>
              <a:off x="0" y="0"/>
              <a:ext cx="2854357" cy="13716000"/>
            </a:xfrm>
            <a:custGeom>
              <a:avLst/>
              <a:gdLst/>
              <a:ahLst/>
              <a:cxnLst/>
              <a:rect l="l" t="t" r="r" b="b"/>
              <a:pathLst>
                <a:path w="2854357" h="13716000">
                  <a:moveTo>
                    <a:pt x="0" y="0"/>
                  </a:moveTo>
                  <a:lnTo>
                    <a:pt x="2854357" y="0"/>
                  </a:lnTo>
                  <a:lnTo>
                    <a:pt x="2854357" y="13716000"/>
                  </a:lnTo>
                  <a:lnTo>
                    <a:pt x="0" y="13716000"/>
                  </a:lnTo>
                  <a:close/>
                </a:path>
              </a:pathLst>
            </a:custGeom>
            <a:solidFill>
              <a:srgbClr val="A100FF"/>
            </a:solidFill>
          </p:spPr>
        </p:sp>
      </p:grpSp>
      <p:sp>
        <p:nvSpPr>
          <p:cNvPr id="20" name="Freeform 20"/>
          <p:cNvSpPr/>
          <p:nvPr/>
        </p:nvSpPr>
        <p:spPr>
          <a:xfrm>
            <a:off x="16998300" y="-1377303"/>
            <a:ext cx="3062454" cy="3062454"/>
          </a:xfrm>
          <a:custGeom>
            <a:avLst/>
            <a:gdLst/>
            <a:ahLst/>
            <a:cxnLst/>
            <a:rect l="l" t="t" r="r" b="b"/>
            <a:pathLst>
              <a:path w="3062454" h="3062454">
                <a:moveTo>
                  <a:pt x="0" y="0"/>
                </a:moveTo>
                <a:lnTo>
                  <a:pt x="3062454" y="0"/>
                </a:lnTo>
                <a:lnTo>
                  <a:pt x="3062454" y="3062454"/>
                </a:lnTo>
                <a:lnTo>
                  <a:pt x="0" y="3062454"/>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21" name="Freeform 21"/>
          <p:cNvSpPr/>
          <p:nvPr/>
        </p:nvSpPr>
        <p:spPr>
          <a:xfrm>
            <a:off x="16515246" y="-1685151"/>
            <a:ext cx="3062454" cy="3068983"/>
          </a:xfrm>
          <a:custGeom>
            <a:avLst/>
            <a:gdLst/>
            <a:ahLst/>
            <a:cxnLst/>
            <a:rect l="l" t="t" r="r" b="b"/>
            <a:pathLst>
              <a:path w="3062454" h="3068983">
                <a:moveTo>
                  <a:pt x="0" y="0"/>
                </a:moveTo>
                <a:lnTo>
                  <a:pt x="3062454" y="0"/>
                </a:lnTo>
                <a:lnTo>
                  <a:pt x="3062454" y="3068983"/>
                </a:lnTo>
                <a:lnTo>
                  <a:pt x="0" y="3068983"/>
                </a:lnTo>
                <a:lnTo>
                  <a:pt x="0" y="0"/>
                </a:lnTo>
                <a:close/>
              </a:path>
            </a:pathLst>
          </a:custGeom>
          <a:blipFill>
            <a:blip r:embed="rId7">
              <a:extLst>
                <a:ext uri="{96DAC541-7B7A-43D3-8B79-37D633B846F1}">
                  <asvg:svgBlip xmlns:asvg="http://schemas.microsoft.com/office/drawing/2016/SVG/main" r:embed="rId8"/>
                </a:ext>
              </a:extLst>
            </a:blip>
            <a:stretch>
              <a:fillRect r="-224" b="-322"/>
            </a:stretch>
          </a:blipFill>
        </p:spPr>
      </p:sp>
      <p:sp>
        <p:nvSpPr>
          <p:cNvPr id="22" name="Freeform 22"/>
          <p:cNvSpPr/>
          <p:nvPr/>
        </p:nvSpPr>
        <p:spPr>
          <a:xfrm>
            <a:off x="2138832" y="1028700"/>
            <a:ext cx="16149168" cy="9249029"/>
          </a:xfrm>
          <a:custGeom>
            <a:avLst/>
            <a:gdLst/>
            <a:ahLst/>
            <a:cxnLst/>
            <a:rect l="l" t="t" r="r" b="b"/>
            <a:pathLst>
              <a:path w="16149168" h="9249029">
                <a:moveTo>
                  <a:pt x="0" y="0"/>
                </a:moveTo>
                <a:lnTo>
                  <a:pt x="16149168" y="0"/>
                </a:lnTo>
                <a:lnTo>
                  <a:pt x="16149168" y="9249029"/>
                </a:lnTo>
                <a:lnTo>
                  <a:pt x="0" y="9249029"/>
                </a:lnTo>
                <a:lnTo>
                  <a:pt x="0" y="0"/>
                </a:lnTo>
                <a:close/>
              </a:path>
            </a:pathLst>
          </a:custGeom>
          <a:blipFill>
            <a:blip r:embed="rId11"/>
            <a:stretch>
              <a:fillRect t="-51" r="-1424" b="-1057"/>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1215</Words>
  <Application>Microsoft Office PowerPoint</Application>
  <PresentationFormat>Custom</PresentationFormat>
  <Paragraphs>178</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Arial</vt:lpstr>
      <vt:lpstr>Roboto Condensed Bold</vt:lpstr>
      <vt:lpstr>Roboto Condensed</vt:lpstr>
      <vt:lpstr>TT Rounds Condensed</vt:lpstr>
      <vt:lpstr>Arimo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Buzz Presentation.pptx</dc:title>
  <cp:lastModifiedBy>DELL</cp:lastModifiedBy>
  <cp:revision>2</cp:revision>
  <dcterms:created xsi:type="dcterms:W3CDTF">2006-08-16T00:00:00Z</dcterms:created>
  <dcterms:modified xsi:type="dcterms:W3CDTF">2024-05-16T09:17:56Z</dcterms:modified>
  <dc:identifier>DAGFXgY4zQA</dc:identifier>
</cp:coreProperties>
</file>