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64" r:id="rId3"/>
    <p:sldId id="265" r:id="rId4"/>
    <p:sldId id="267"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348"/>
    <p:restoredTop sz="96327"/>
  </p:normalViewPr>
  <p:slideViewPr>
    <p:cSldViewPr snapToGrid="0" snapToObjects="1">
      <p:cViewPr varScale="1">
        <p:scale>
          <a:sx n="109" d="100"/>
          <a:sy n="109" d="100"/>
        </p:scale>
        <p:origin x="216" y="6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49BF8B-8FD1-1748-B518-B651293E6FA0}" type="datetimeFigureOut">
              <a:rPr lang="en-US" smtClean="0"/>
              <a:t>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3370187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49BF8B-8FD1-1748-B518-B651293E6FA0}" type="datetimeFigureOut">
              <a:rPr lang="en-US" smtClean="0"/>
              <a:t>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2861876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49BF8B-8FD1-1748-B518-B651293E6FA0}" type="datetimeFigureOut">
              <a:rPr lang="en-US" smtClean="0"/>
              <a:t>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971835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49BF8B-8FD1-1748-B518-B651293E6FA0}" type="datetimeFigureOut">
              <a:rPr lang="en-US" smtClean="0"/>
              <a:t>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2906532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49BF8B-8FD1-1748-B518-B651293E6FA0}" type="datetimeFigureOut">
              <a:rPr lang="en-US" smtClean="0"/>
              <a:t>2/1/24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2363592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3B49BF8B-8FD1-1748-B518-B651293E6FA0}" type="datetimeFigureOut">
              <a:rPr lang="en-US" smtClean="0"/>
              <a:t>2/1/24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540145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3B49BF8B-8FD1-1748-B518-B651293E6FA0}" type="datetimeFigureOut">
              <a:rPr lang="en-US" smtClean="0"/>
              <a:t>2/1/24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BD3A67-28D3-A24A-BDB9-B8FFDB06109C}"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2344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49BF8B-8FD1-1748-B518-B651293E6FA0}" type="datetimeFigureOut">
              <a:rPr lang="en-US" smtClean="0"/>
              <a:t>2/1/24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1081714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49BF8B-8FD1-1748-B518-B651293E6FA0}" type="datetimeFigureOut">
              <a:rPr lang="en-US" smtClean="0"/>
              <a:t>2/1/24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3924339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3B49BF8B-8FD1-1748-B518-B651293E6FA0}" type="datetimeFigureOut">
              <a:rPr lang="en-US" smtClean="0"/>
              <a:t>2/1/24</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1" name="Slide Number Placeholder 10"/>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25680549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3B49BF8B-8FD1-1748-B518-B651293E6FA0}" type="datetimeFigureOut">
              <a:rPr lang="en-US" smtClean="0"/>
              <a:t>2/1/24</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endParaRPr lang="en-US"/>
          </a:p>
        </p:txBody>
      </p:sp>
      <p:sp>
        <p:nvSpPr>
          <p:cNvPr id="10" name="Slide Number Placeholder 9"/>
          <p:cNvSpPr>
            <a:spLocks noGrp="1"/>
          </p:cNvSpPr>
          <p:nvPr>
            <p:ph type="sldNum" sz="quarter" idx="12"/>
          </p:nvPr>
        </p:nvSpPr>
        <p:spPr/>
        <p:txBody>
          <a:bodyPr/>
          <a:lstStyle/>
          <a:p>
            <a:fld id="{A0BD3A67-28D3-A24A-BDB9-B8FFDB06109C}" type="slidenum">
              <a:rPr lang="en-US" smtClean="0"/>
              <a:t>‹#›</a:t>
            </a:fld>
            <a:endParaRPr lang="en-US"/>
          </a:p>
        </p:txBody>
      </p:sp>
    </p:spTree>
    <p:extLst>
      <p:ext uri="{BB962C8B-B14F-4D97-AF65-F5344CB8AC3E}">
        <p14:creationId xmlns:p14="http://schemas.microsoft.com/office/powerpoint/2010/main" val="415803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3B49BF8B-8FD1-1748-B518-B651293E6FA0}" type="datetimeFigureOut">
              <a:rPr lang="en-US" smtClean="0"/>
              <a:t>2/1/24</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A0BD3A67-28D3-A24A-BDB9-B8FFDB06109C}" type="slidenum">
              <a:rPr lang="en-US" smtClean="0"/>
              <a:t>‹#›</a:t>
            </a:fld>
            <a:endParaRPr lang="en-US"/>
          </a:p>
        </p:txBody>
      </p:sp>
    </p:spTree>
    <p:extLst>
      <p:ext uri="{BB962C8B-B14F-4D97-AF65-F5344CB8AC3E}">
        <p14:creationId xmlns:p14="http://schemas.microsoft.com/office/powerpoint/2010/main" val="109463802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1029-307D-AC46-9051-0EB1164B6B63}"/>
              </a:ext>
            </a:extLst>
          </p:cNvPr>
          <p:cNvSpPr>
            <a:spLocks noGrp="1"/>
          </p:cNvSpPr>
          <p:nvPr>
            <p:ph type="ctrTitle"/>
          </p:nvPr>
        </p:nvSpPr>
        <p:spPr/>
        <p:txBody>
          <a:bodyPr/>
          <a:lstStyle/>
          <a:p>
            <a:r>
              <a:rPr lang="en-US" dirty="0"/>
              <a:t>Homework Assignment 3</a:t>
            </a:r>
          </a:p>
        </p:txBody>
      </p:sp>
      <p:sp>
        <p:nvSpPr>
          <p:cNvPr id="3" name="Subtitle 2">
            <a:extLst>
              <a:ext uri="{FF2B5EF4-FFF2-40B4-BE49-F238E27FC236}">
                <a16:creationId xmlns:a16="http://schemas.microsoft.com/office/drawing/2014/main" id="{A6412897-8F09-D94B-9E08-D29098A67DA3}"/>
              </a:ext>
            </a:extLst>
          </p:cNvPr>
          <p:cNvSpPr>
            <a:spLocks noGrp="1"/>
          </p:cNvSpPr>
          <p:nvPr>
            <p:ph type="subTitle" idx="1"/>
          </p:nvPr>
        </p:nvSpPr>
        <p:spPr/>
        <p:txBody>
          <a:bodyPr/>
          <a:lstStyle/>
          <a:p>
            <a:r>
              <a:rPr lang="en-US" dirty="0"/>
              <a:t>Due Monday (Midnight Baltimore Time)</a:t>
            </a:r>
          </a:p>
        </p:txBody>
      </p:sp>
    </p:spTree>
    <p:extLst>
      <p:ext uri="{BB962C8B-B14F-4D97-AF65-F5344CB8AC3E}">
        <p14:creationId xmlns:p14="http://schemas.microsoft.com/office/powerpoint/2010/main" val="1356984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D8A67B-C41D-C04F-A9CD-C8CCBE14AC7C}"/>
              </a:ext>
            </a:extLst>
          </p:cNvPr>
          <p:cNvSpPr>
            <a:spLocks noGrp="1"/>
          </p:cNvSpPr>
          <p:nvPr>
            <p:ph type="title"/>
          </p:nvPr>
        </p:nvSpPr>
        <p:spPr>
          <a:xfrm>
            <a:off x="2231136" y="467418"/>
            <a:ext cx="7729728" cy="1188720"/>
          </a:xfrm>
        </p:spPr>
        <p:txBody>
          <a:bodyPr>
            <a:normAutofit/>
          </a:bodyPr>
          <a:lstStyle/>
          <a:p>
            <a:r>
              <a:rPr lang="en-US" dirty="0"/>
              <a:t>Make a multi-panel (at least 2 panels) data visualization</a:t>
            </a:r>
            <a:endParaRPr lang="en-US" sz="2000" dirty="0"/>
          </a:p>
        </p:txBody>
      </p:sp>
      <p:sp>
        <p:nvSpPr>
          <p:cNvPr id="9" name="Content Placeholder 2">
            <a:extLst>
              <a:ext uri="{FF2B5EF4-FFF2-40B4-BE49-F238E27FC236}">
                <a16:creationId xmlns:a16="http://schemas.microsoft.com/office/drawing/2014/main" id="{3CB996ED-CE04-4444-B7E2-ADBC4AFA0419}"/>
              </a:ext>
            </a:extLst>
          </p:cNvPr>
          <p:cNvSpPr>
            <a:spLocks noGrp="1"/>
          </p:cNvSpPr>
          <p:nvPr>
            <p:ph idx="1"/>
          </p:nvPr>
        </p:nvSpPr>
        <p:spPr>
          <a:xfrm>
            <a:off x="1706062" y="1843590"/>
            <a:ext cx="8779512" cy="3560748"/>
          </a:xfrm>
        </p:spPr>
        <p:txBody>
          <a:bodyPr>
            <a:normAutofit fontScale="92500" lnSpcReduction="20000"/>
          </a:bodyPr>
          <a:lstStyle/>
          <a:p>
            <a:pPr marL="0" indent="0">
              <a:lnSpc>
                <a:spcPct val="90000"/>
              </a:lnSpc>
              <a:buNone/>
            </a:pPr>
            <a:r>
              <a:rPr lang="en-US" sz="1500" dirty="0">
                <a:solidFill>
                  <a:srgbClr val="404040"/>
                </a:solidFill>
              </a:rPr>
              <a:t>Make a new data visualization of your spatial transcriptomics dataset with a minimum of 2 panels using the dimensionality reduction approaches we have been learning about in class. In particular, use data visualization to explore one of the following questions:</a:t>
            </a:r>
          </a:p>
          <a:p>
            <a:pPr algn="l">
              <a:buFont typeface="+mj-lt"/>
              <a:buAutoNum type="arabicPeriod"/>
            </a:pPr>
            <a:r>
              <a:rPr lang="en-US" sz="1600" b="0" i="0" dirty="0">
                <a:effectLst/>
                <a:latin typeface="-apple-system"/>
              </a:rPr>
              <a:t>What’s the difference if I perform linear or nonlinear dimensionality reduction to visualize my cells in 2D?</a:t>
            </a:r>
          </a:p>
          <a:p>
            <a:pPr algn="l">
              <a:buFont typeface="+mj-lt"/>
              <a:buAutoNum type="arabicPeriod"/>
            </a:pPr>
            <a:r>
              <a:rPr lang="en-US" sz="1600" b="0" i="0" dirty="0">
                <a:effectLst/>
                <a:latin typeface="-apple-system"/>
              </a:rPr>
              <a:t>What happens if I do or not not normalize and/or transform the gene expression data (e.g. log and/or scale) prior to dimensionality reduction?</a:t>
            </a:r>
          </a:p>
          <a:p>
            <a:pPr algn="l">
              <a:buFont typeface="+mj-lt"/>
              <a:buAutoNum type="arabicPeriod"/>
            </a:pPr>
            <a:r>
              <a:rPr lang="en-US" sz="1600" b="0" i="0" dirty="0">
                <a:effectLst/>
                <a:latin typeface="-apple-system"/>
              </a:rPr>
              <a:t>What happens if I perform non-linear dimensionality reduction on genes or PCs?</a:t>
            </a:r>
          </a:p>
          <a:p>
            <a:pPr algn="l">
              <a:buFont typeface="+mj-lt"/>
              <a:buAutoNum type="arabicPeriod"/>
            </a:pPr>
            <a:r>
              <a:rPr lang="en-US" sz="1600" b="0" i="0" dirty="0">
                <a:effectLst/>
                <a:latin typeface="-apple-system"/>
              </a:rPr>
              <a:t>If I perform non-linear dimensionality reduction on PCs, </a:t>
            </a:r>
            <a:r>
              <a:rPr lang="en-US" sz="1600" dirty="0">
                <a:latin typeface="-apple-system"/>
              </a:rPr>
              <a:t>what happens when I vary how</a:t>
            </a:r>
            <a:r>
              <a:rPr lang="en-US" sz="1600" b="0" i="0" dirty="0">
                <a:effectLst/>
                <a:latin typeface="-apple-system"/>
              </a:rPr>
              <a:t> many PCs should I use?</a:t>
            </a:r>
          </a:p>
          <a:p>
            <a:pPr algn="l">
              <a:buFont typeface="+mj-lt"/>
              <a:buAutoNum type="arabicPeriod"/>
            </a:pPr>
            <a:r>
              <a:rPr lang="en-US" sz="1600" b="0" i="0" dirty="0">
                <a:effectLst/>
                <a:latin typeface="-apple-system"/>
              </a:rPr>
              <a:t>What genes (or other cell features such as area or total genes detected) are driving my reduced dimensional components?</a:t>
            </a:r>
          </a:p>
          <a:p>
            <a:pPr marL="0" indent="0">
              <a:buNone/>
            </a:pPr>
            <a:r>
              <a:rPr lang="en-US" sz="1600" b="0" i="0" dirty="0">
                <a:effectLst/>
                <a:latin typeface="-apple-system"/>
              </a:rPr>
              <a:t>Write a description </a:t>
            </a:r>
            <a:r>
              <a:rPr lang="en-US" sz="1600" dirty="0">
                <a:latin typeface="-apple-system"/>
              </a:rPr>
              <a:t>describing </a:t>
            </a:r>
            <a:r>
              <a:rPr lang="en-US" sz="1600" b="0" i="0" dirty="0">
                <a:effectLst/>
                <a:latin typeface="-apple-system"/>
              </a:rPr>
              <a:t>your data visualization using vocabulary terms from Lesson 1.</a:t>
            </a:r>
            <a:r>
              <a:rPr lang="en-US" sz="1500" b="0" i="0" dirty="0">
                <a:solidFill>
                  <a:srgbClr val="404040"/>
                </a:solidFill>
                <a:effectLst/>
                <a:latin typeface="-apple-system"/>
              </a:rPr>
              <a:t> </a:t>
            </a:r>
            <a:r>
              <a:rPr lang="en-US" sz="1500" dirty="0">
                <a:solidFill>
                  <a:srgbClr val="404040"/>
                </a:solidFill>
              </a:rPr>
              <a:t>You must include the entire code you used to generate the figure so that it can be reproduced.  You must provide attribution to external resources referenced (if any) in writing your code. </a:t>
            </a:r>
          </a:p>
        </p:txBody>
      </p:sp>
    </p:spTree>
    <p:extLst>
      <p:ext uri="{BB962C8B-B14F-4D97-AF65-F5344CB8AC3E}">
        <p14:creationId xmlns:p14="http://schemas.microsoft.com/office/powerpoint/2010/main" val="34869281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14E3D3-CEFF-A440-953D-97FBCB2BE115}"/>
              </a:ext>
            </a:extLst>
          </p:cNvPr>
          <p:cNvSpPr>
            <a:spLocks noGrp="1"/>
          </p:cNvSpPr>
          <p:nvPr>
            <p:ph type="ctrTitle"/>
          </p:nvPr>
        </p:nvSpPr>
        <p:spPr/>
        <p:txBody>
          <a:bodyPr/>
          <a:lstStyle/>
          <a:p>
            <a:r>
              <a:rPr lang="en-US" dirty="0"/>
              <a:t>Submitting your HW</a:t>
            </a:r>
          </a:p>
        </p:txBody>
      </p:sp>
    </p:spTree>
    <p:extLst>
      <p:ext uri="{BB962C8B-B14F-4D97-AF65-F5344CB8AC3E}">
        <p14:creationId xmlns:p14="http://schemas.microsoft.com/office/powerpoint/2010/main" val="615013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D8A67B-C41D-C04F-A9CD-C8CCBE14AC7C}"/>
              </a:ext>
            </a:extLst>
          </p:cNvPr>
          <p:cNvSpPr>
            <a:spLocks noGrp="1"/>
          </p:cNvSpPr>
          <p:nvPr>
            <p:ph type="title"/>
          </p:nvPr>
        </p:nvSpPr>
        <p:spPr>
          <a:xfrm>
            <a:off x="2231136" y="467418"/>
            <a:ext cx="7729728" cy="1188720"/>
          </a:xfrm>
        </p:spPr>
        <p:txBody>
          <a:bodyPr>
            <a:normAutofit/>
          </a:bodyPr>
          <a:lstStyle/>
          <a:p>
            <a:r>
              <a:rPr lang="en-US" sz="2000" dirty="0"/>
              <a:t>To submit your homework, follow the steps summarized here</a:t>
            </a:r>
          </a:p>
        </p:txBody>
      </p:sp>
      <p:sp>
        <p:nvSpPr>
          <p:cNvPr id="9" name="Content Placeholder 2">
            <a:extLst>
              <a:ext uri="{FF2B5EF4-FFF2-40B4-BE49-F238E27FC236}">
                <a16:creationId xmlns:a16="http://schemas.microsoft.com/office/drawing/2014/main" id="{3CB996ED-CE04-4444-B7E2-ADBC4AFA0419}"/>
              </a:ext>
            </a:extLst>
          </p:cNvPr>
          <p:cNvSpPr>
            <a:spLocks noGrp="1"/>
          </p:cNvSpPr>
          <p:nvPr>
            <p:ph idx="1"/>
          </p:nvPr>
        </p:nvSpPr>
        <p:spPr>
          <a:xfrm>
            <a:off x="1706062" y="2291262"/>
            <a:ext cx="8779512" cy="2879256"/>
          </a:xfrm>
        </p:spPr>
        <p:txBody>
          <a:bodyPr>
            <a:normAutofit/>
          </a:bodyPr>
          <a:lstStyle/>
          <a:p>
            <a:pPr marL="0" indent="0">
              <a:lnSpc>
                <a:spcPct val="90000"/>
              </a:lnSpc>
              <a:buNone/>
            </a:pPr>
            <a:r>
              <a:rPr lang="en-US" sz="1500" dirty="0">
                <a:solidFill>
                  <a:srgbClr val="404040"/>
                </a:solidFill>
              </a:rPr>
              <a:t>0.  Update your personal fork by fetching upstream</a:t>
            </a:r>
          </a:p>
          <a:p>
            <a:pPr marL="0" indent="0">
              <a:lnSpc>
                <a:spcPct val="90000"/>
              </a:lnSpc>
              <a:buNone/>
            </a:pPr>
            <a:r>
              <a:rPr lang="en-US" sz="1500" dirty="0">
                <a:solidFill>
                  <a:srgbClr val="404040"/>
                </a:solidFill>
              </a:rPr>
              <a:t>1. Save your data visualization to the homework/hw3/ folder using [</a:t>
            </a:r>
            <a:r>
              <a:rPr lang="en-US" sz="1500" dirty="0" err="1">
                <a:solidFill>
                  <a:srgbClr val="404040"/>
                </a:solidFill>
              </a:rPr>
              <a:t>yourname</a:t>
            </a:r>
            <a:r>
              <a:rPr lang="en-US" sz="1500" dirty="0">
                <a:solidFill>
                  <a:srgbClr val="404040"/>
                </a:solidFill>
              </a:rPr>
              <a:t>].</a:t>
            </a:r>
            <a:r>
              <a:rPr lang="en-US" sz="1500" dirty="0" err="1">
                <a:solidFill>
                  <a:srgbClr val="404040"/>
                </a:solidFill>
              </a:rPr>
              <a:t>png</a:t>
            </a:r>
            <a:endParaRPr lang="en-US" sz="1500" dirty="0">
              <a:solidFill>
                <a:srgbClr val="404040"/>
              </a:solidFill>
            </a:endParaRPr>
          </a:p>
          <a:p>
            <a:pPr marL="0" indent="0">
              <a:lnSpc>
                <a:spcPct val="90000"/>
              </a:lnSpc>
              <a:buNone/>
            </a:pPr>
            <a:r>
              <a:rPr lang="en-US" sz="1500" dirty="0">
                <a:solidFill>
                  <a:srgbClr val="404040"/>
                </a:solidFill>
              </a:rPr>
              <a:t>2. Create a .md file in main _posts/ as [submission date]-[</a:t>
            </a:r>
            <a:r>
              <a:rPr lang="en-US" sz="1500" dirty="0" err="1">
                <a:solidFill>
                  <a:srgbClr val="404040"/>
                </a:solidFill>
              </a:rPr>
              <a:t>jhed</a:t>
            </a:r>
            <a:r>
              <a:rPr lang="en-US" sz="1500" dirty="0">
                <a:solidFill>
                  <a:srgbClr val="404040"/>
                </a:solidFill>
              </a:rPr>
              <a:t>].md as you did in HW1</a:t>
            </a:r>
          </a:p>
          <a:p>
            <a:pPr marL="0" indent="0">
              <a:lnSpc>
                <a:spcPct val="90000"/>
              </a:lnSpc>
              <a:buNone/>
            </a:pPr>
            <a:r>
              <a:rPr lang="en-US" sz="1500" dirty="0">
                <a:solidFill>
                  <a:srgbClr val="404040"/>
                </a:solidFill>
              </a:rPr>
              <a:t>3. Update the _posts/[submission date]-[</a:t>
            </a:r>
            <a:r>
              <a:rPr lang="en-US" sz="1500" dirty="0" err="1">
                <a:solidFill>
                  <a:srgbClr val="404040"/>
                </a:solidFill>
              </a:rPr>
              <a:t>jhed</a:t>
            </a:r>
            <a:r>
              <a:rPr lang="en-US" sz="1500" dirty="0">
                <a:solidFill>
                  <a:srgbClr val="404040"/>
                </a:solidFill>
              </a:rPr>
              <a:t>].md header appropriately</a:t>
            </a:r>
          </a:p>
          <a:p>
            <a:pPr marL="0" indent="0">
              <a:lnSpc>
                <a:spcPct val="90000"/>
              </a:lnSpc>
              <a:buNone/>
            </a:pPr>
            <a:r>
              <a:rPr lang="en-US" sz="1500" dirty="0">
                <a:solidFill>
                  <a:srgbClr val="404040"/>
                </a:solidFill>
              </a:rPr>
              <a:t>	- change category to [ HW 3 ] </a:t>
            </a:r>
          </a:p>
          <a:p>
            <a:pPr marL="0" indent="0">
              <a:lnSpc>
                <a:spcPct val="90000"/>
              </a:lnSpc>
              <a:buNone/>
            </a:pPr>
            <a:r>
              <a:rPr lang="en-US" sz="1500" dirty="0">
                <a:solidFill>
                  <a:srgbClr val="404040"/>
                </a:solidFill>
              </a:rPr>
              <a:t>4. Double check your post shows up and make a pull request as you learned from HW1</a:t>
            </a:r>
          </a:p>
          <a:p>
            <a:pPr marL="0" indent="0">
              <a:lnSpc>
                <a:spcPct val="90000"/>
              </a:lnSpc>
              <a:buNone/>
            </a:pPr>
            <a:endParaRPr lang="en-US" sz="1500" dirty="0">
              <a:solidFill>
                <a:srgbClr val="404040"/>
              </a:solidFill>
            </a:endParaRPr>
          </a:p>
        </p:txBody>
      </p:sp>
    </p:spTree>
    <p:extLst>
      <p:ext uri="{BB962C8B-B14F-4D97-AF65-F5344CB8AC3E}">
        <p14:creationId xmlns:p14="http://schemas.microsoft.com/office/powerpoint/2010/main" val="134578455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71C241A9-A460-4AD1-916F-25308628A5BC}"/>
    </a:ext>
  </a:extLst>
</a:theme>
</file>

<file path=docProps/app.xml><?xml version="1.0" encoding="utf-8"?>
<Properties xmlns="http://schemas.openxmlformats.org/officeDocument/2006/extended-properties" xmlns:vt="http://schemas.openxmlformats.org/officeDocument/2006/docPropsVTypes">
  <Template>{59D49F2E-55E9-F842-A83C-124AF83D916B}tf10001120</Template>
  <TotalTime>24219</TotalTime>
  <Words>328</Words>
  <Application>Microsoft Macintosh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-apple-system</vt:lpstr>
      <vt:lpstr>Arial</vt:lpstr>
      <vt:lpstr>Gill Sans MT</vt:lpstr>
      <vt:lpstr>Parcel</vt:lpstr>
      <vt:lpstr>Homework Assignment 3</vt:lpstr>
      <vt:lpstr>Make a multi-panel (at least 2 panels) data visualization</vt:lpstr>
      <vt:lpstr>Submitting your HW</vt:lpstr>
      <vt:lpstr>To submit your homework, follow the steps summarized here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Homework Assignment 0</dc:title>
  <dc:creator>Jean Fan</dc:creator>
  <cp:lastModifiedBy>Jean Fan</cp:lastModifiedBy>
  <cp:revision>15</cp:revision>
  <dcterms:created xsi:type="dcterms:W3CDTF">2021-08-10T19:19:16Z</dcterms:created>
  <dcterms:modified xsi:type="dcterms:W3CDTF">2024-02-01T20:52:35Z</dcterms:modified>
</cp:coreProperties>
</file>