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4" r:id="rId3"/>
    <p:sldId id="269" r:id="rId4"/>
    <p:sldId id="270" r:id="rId5"/>
    <p:sldId id="265" r:id="rId6"/>
    <p:sldId id="267" r:id="rId7"/>
    <p:sldId id="266" r:id="rId8"/>
    <p:sldId id="268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23"/>
    <p:restoredTop sz="96327"/>
  </p:normalViewPr>
  <p:slideViewPr>
    <p:cSldViewPr snapToGrid="0" snapToObjects="1">
      <p:cViewPr varScale="1">
        <p:scale>
          <a:sx n="126" d="100"/>
          <a:sy n="126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8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7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3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3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1/27/23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1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3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1/27/23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5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B49BF8B-8FD1-1748-B518-B651293E6FA0}" type="datetimeFigureOut">
              <a:rPr lang="en-US" smtClean="0"/>
              <a:t>1/27/23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B49BF8B-8FD1-1748-B518-B651293E6FA0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029-307D-AC46-9051-0EB1164B6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2897-8F09-D94B-9E08-D29098A67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Due Monday (Midnight Baltimore Time)</a:t>
            </a:r>
          </a:p>
        </p:txBody>
      </p:sp>
    </p:spTree>
    <p:extLst>
      <p:ext uri="{BB962C8B-B14F-4D97-AF65-F5344CB8AC3E}">
        <p14:creationId xmlns:p14="http://schemas.microsoft.com/office/powerpoint/2010/main" val="135698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E7C5-0537-BA49-BF3A-BA0726FD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3. Double check your post and make a pull request as you learned from HW0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0EABB6-587E-D449-A743-E27A91750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698" y="2652940"/>
            <a:ext cx="3977959" cy="37929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B395FF-81CA-D042-939F-90920D2B1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52940"/>
            <a:ext cx="5001415" cy="379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7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</p:spPr>
        <p:txBody>
          <a:bodyPr>
            <a:normAutofit/>
          </a:bodyPr>
          <a:lstStyle/>
          <a:p>
            <a:r>
              <a:rPr lang="en-US" sz="2000" dirty="0"/>
              <a:t>Create and describe a Data Visualization using YOUR 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Your description of your data visualization must address the following questions: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500" dirty="0">
                <a:solidFill>
                  <a:srgbClr val="404040"/>
                </a:solidFill>
              </a:rPr>
              <a:t>What data types are you visualizing?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500" dirty="0">
                <a:solidFill>
                  <a:srgbClr val="404040"/>
                </a:solidFill>
              </a:rPr>
              <a:t>What data encodings (geometric primitives and visual channels) are you using to visualize these data types?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500" dirty="0">
                <a:solidFill>
                  <a:srgbClr val="404040"/>
                </a:solidFill>
              </a:rPr>
              <a:t>What about the data are you trying to make salient through this data visualization?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500" dirty="0">
                <a:solidFill>
                  <a:srgbClr val="404040"/>
                </a:solidFill>
              </a:rPr>
              <a:t>What Gestalt principles or knowledge about perceptiveness of visual encodings are you using to accomplish this?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endParaRPr lang="en-US" sz="15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You must include the entire code you used to generate the figure so that it can be reproduced.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You must provide attribution to external resources referenced (if any) in writing your code. </a:t>
            </a:r>
          </a:p>
        </p:txBody>
      </p:sp>
    </p:spTree>
    <p:extLst>
      <p:ext uri="{BB962C8B-B14F-4D97-AF65-F5344CB8AC3E}">
        <p14:creationId xmlns:p14="http://schemas.microsoft.com/office/powerpoint/2010/main" val="34869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14CB-D966-784A-8754-439CFF1F9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807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1EEA9CC-FD23-4544-9417-FE9080DFB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315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FC4C7DC-5B5A-4159-A1CF-D56CF640C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907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elationship between ERBB2 Expression and Cell Area">
            <a:extLst>
              <a:ext uri="{FF2B5EF4-FFF2-40B4-BE49-F238E27FC236}">
                <a16:creationId xmlns:a16="http://schemas.microsoft.com/office/drawing/2014/main" id="{0870C192-D9C3-7D2A-0D9B-1EF8133C7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7499" y="1768763"/>
            <a:ext cx="3328416" cy="332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910297-97F1-4882-8A61-83787693B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378" y="2638044"/>
            <a:ext cx="5963317" cy="326320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100" b="1" i="0" dirty="0">
                <a:effectLst/>
                <a:latin typeface="-apple-system"/>
              </a:rPr>
              <a:t>What data types are you visualizing?</a:t>
            </a:r>
          </a:p>
          <a:p>
            <a:pPr marL="0" indent="0" algn="l">
              <a:buNone/>
            </a:pPr>
            <a:r>
              <a:rPr lang="en-US" sz="1100" b="0" i="0" dirty="0">
                <a:effectLst/>
                <a:latin typeface="Merriweather" pitchFamily="2" charset="77"/>
              </a:rPr>
              <a:t>I am visualizing quantitative data of the expression count of the ERBB2 gene for each cell, quantitative data of the area for each cell, and spatial data regarding the </a:t>
            </a:r>
            <a:r>
              <a:rPr lang="en-US" sz="1100" b="0" i="0" dirty="0" err="1">
                <a:effectLst/>
                <a:latin typeface="Merriweather" pitchFamily="2" charset="77"/>
              </a:rPr>
              <a:t>x,y</a:t>
            </a:r>
            <a:r>
              <a:rPr lang="en-US" sz="1100" b="0" i="0" dirty="0">
                <a:effectLst/>
                <a:latin typeface="Merriweather" pitchFamily="2" charset="77"/>
              </a:rPr>
              <a:t> centroid positions for each cell.</a:t>
            </a:r>
          </a:p>
          <a:p>
            <a:pPr algn="l"/>
            <a:r>
              <a:rPr lang="en-US" sz="1100" b="1" i="0" dirty="0">
                <a:effectLst/>
                <a:latin typeface="-apple-system"/>
              </a:rPr>
              <a:t>What data encodings are you using to visualize these data types?</a:t>
            </a:r>
          </a:p>
          <a:p>
            <a:pPr marL="0" indent="0" algn="l">
              <a:buNone/>
            </a:pPr>
            <a:r>
              <a:rPr lang="en-US" sz="1100" b="0" i="0" dirty="0">
                <a:effectLst/>
                <a:latin typeface="Merriweather" pitchFamily="2" charset="77"/>
              </a:rPr>
              <a:t>I am using the geometric primitive of points to represent each cell. To encode expression count of the ERBB2 gene, I am using the visual channel of position along the y axis. To encode the area for each cell, I am using the visual channel of size. To encode the spatial x position, I am using the visual channel of position along the x axis. To encode the spatial y position, I am using the visual channel of saturation going from an unsaturated </a:t>
            </a:r>
            <a:r>
              <a:rPr lang="en-US" sz="1100" b="0" i="0" dirty="0" err="1">
                <a:effectLst/>
                <a:latin typeface="Merriweather" pitchFamily="2" charset="77"/>
              </a:rPr>
              <a:t>lightgrey</a:t>
            </a:r>
            <a:r>
              <a:rPr lang="en-US" sz="1100" b="0" i="0" dirty="0">
                <a:effectLst/>
                <a:latin typeface="Merriweather" pitchFamily="2" charset="77"/>
              </a:rPr>
              <a:t> to a saturated red.</a:t>
            </a:r>
          </a:p>
          <a:p>
            <a:pPr algn="l"/>
            <a:r>
              <a:rPr lang="en-US" sz="1100" b="1" i="0" dirty="0">
                <a:effectLst/>
                <a:latin typeface="-apple-system"/>
              </a:rPr>
              <a:t>What about the data are you trying to make salient through this data visualization?</a:t>
            </a:r>
          </a:p>
          <a:p>
            <a:pPr marL="0" indent="0" algn="l">
              <a:buNone/>
            </a:pPr>
            <a:r>
              <a:rPr lang="en-US" sz="1100" b="0" i="0" dirty="0">
                <a:effectLst/>
                <a:latin typeface="Merriweather" pitchFamily="2" charset="77"/>
              </a:rPr>
              <a:t>My data visualization seeks to make more salient the relationship between ERBB2 expression and the cell area.</a:t>
            </a:r>
          </a:p>
          <a:p>
            <a:pPr algn="l"/>
            <a:r>
              <a:rPr lang="en-US" sz="1100" b="1" i="0" dirty="0">
                <a:effectLst/>
                <a:latin typeface="-apple-system"/>
              </a:rPr>
              <a:t>What Gestalt principles or knowledge about perceptiveness of visual encodings are you using to accomplish this?</a:t>
            </a:r>
          </a:p>
          <a:p>
            <a:pPr marL="0" indent="0" algn="l">
              <a:buNone/>
            </a:pPr>
            <a:r>
              <a:rPr lang="en-US" sz="1100" b="0" i="0" dirty="0">
                <a:effectLst/>
                <a:latin typeface="Merriweather" pitchFamily="2" charset="77"/>
              </a:rPr>
              <a:t>I am using the Gestalt principle of proximity to put my legends on one side.</a:t>
            </a:r>
          </a:p>
        </p:txBody>
      </p:sp>
    </p:spTree>
    <p:extLst>
      <p:ext uri="{BB962C8B-B14F-4D97-AF65-F5344CB8AC3E}">
        <p14:creationId xmlns:p14="http://schemas.microsoft.com/office/powerpoint/2010/main" val="203413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474C-0E54-2045-A5C3-8A7E3D82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9E7FF-E09E-B245-BAEF-BFFF836D1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53" y="2638044"/>
            <a:ext cx="10497787" cy="310198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file &lt;- '~/Desktop/genomic-data-visualization-2023/data/</a:t>
            </a:r>
            <a:r>
              <a:rPr lang="en-US" sz="1200" dirty="0" err="1">
                <a:latin typeface="Courier" pitchFamily="2" charset="0"/>
              </a:rPr>
              <a:t>charmander.csv.gz</a:t>
            </a:r>
            <a:r>
              <a:rPr lang="en-US" sz="1200" dirty="0">
                <a:latin typeface="Courier" pitchFamily="2" charset="0"/>
              </a:rPr>
              <a:t>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data &lt;- </a:t>
            </a:r>
            <a:r>
              <a:rPr lang="en-US" sz="1200" dirty="0" err="1">
                <a:latin typeface="Courier" pitchFamily="2" charset="0"/>
              </a:rPr>
              <a:t>read.csv</a:t>
            </a:r>
            <a:r>
              <a:rPr lang="en-US" sz="1200" dirty="0">
                <a:latin typeface="Courier" pitchFamily="2" charset="0"/>
              </a:rPr>
              <a:t>(file, </a:t>
            </a:r>
            <a:r>
              <a:rPr lang="en-US" sz="1200" dirty="0" err="1">
                <a:latin typeface="Courier" pitchFamily="2" charset="0"/>
              </a:rPr>
              <a:t>row.names</a:t>
            </a:r>
            <a:r>
              <a:rPr lang="en-US" sz="1200" dirty="0">
                <a:latin typeface="Courier" pitchFamily="2" charset="0"/>
              </a:rPr>
              <a:t>=1)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Courier" pitchFamily="2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library(ggplot2)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Courier" pitchFamily="2" charset="0"/>
              </a:rPr>
              <a:t>ggplot</a:t>
            </a:r>
            <a:r>
              <a:rPr lang="en-US" sz="1200" dirty="0">
                <a:latin typeface="Courier" pitchFamily="2" charset="0"/>
              </a:rPr>
              <a:t>(data, </a:t>
            </a:r>
            <a:r>
              <a:rPr lang="en-US" sz="1200" dirty="0" err="1">
                <a:latin typeface="Courier" pitchFamily="2" charset="0"/>
              </a:rPr>
              <a:t>aes</a:t>
            </a:r>
            <a:r>
              <a:rPr lang="en-US" sz="1200" dirty="0">
                <a:latin typeface="Courier" pitchFamily="2" charset="0"/>
              </a:rPr>
              <a:t>(x=</a:t>
            </a:r>
            <a:r>
              <a:rPr lang="en-US" sz="1200" dirty="0" err="1">
                <a:latin typeface="Courier" pitchFamily="2" charset="0"/>
              </a:rPr>
              <a:t>x_centroid</a:t>
            </a:r>
            <a:r>
              <a:rPr lang="en-US" sz="1200" dirty="0">
                <a:latin typeface="Courier" pitchFamily="2" charset="0"/>
              </a:rPr>
              <a:t>, y=ERBB2, col=</a:t>
            </a:r>
            <a:r>
              <a:rPr lang="en-US" sz="1200" dirty="0" err="1">
                <a:latin typeface="Courier" pitchFamily="2" charset="0"/>
              </a:rPr>
              <a:t>y_centroid</a:t>
            </a:r>
            <a:r>
              <a:rPr lang="en-US" sz="1200" dirty="0">
                <a:latin typeface="Courier" pitchFamily="2" charset="0"/>
              </a:rPr>
              <a:t>, size=area)) +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  </a:t>
            </a:r>
            <a:r>
              <a:rPr lang="en-US" sz="1200" dirty="0" err="1">
                <a:latin typeface="Courier" pitchFamily="2" charset="0"/>
              </a:rPr>
              <a:t>scale_colour_gradient</a:t>
            </a:r>
            <a:r>
              <a:rPr lang="en-US" sz="1200" dirty="0">
                <a:latin typeface="Courier" pitchFamily="2" charset="0"/>
              </a:rPr>
              <a:t>(low = '</a:t>
            </a:r>
            <a:r>
              <a:rPr lang="en-US" sz="1200" dirty="0" err="1">
                <a:latin typeface="Courier" pitchFamily="2" charset="0"/>
              </a:rPr>
              <a:t>lightgrey</a:t>
            </a:r>
            <a:r>
              <a:rPr lang="en-US" sz="1200" dirty="0">
                <a:latin typeface="Courier" pitchFamily="2" charset="0"/>
              </a:rPr>
              <a:t>', high='red') +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  </a:t>
            </a:r>
            <a:r>
              <a:rPr lang="en-US" sz="1200" dirty="0" err="1">
                <a:latin typeface="Courier" pitchFamily="2" charset="0"/>
              </a:rPr>
              <a:t>geom_point</a:t>
            </a:r>
            <a:r>
              <a:rPr lang="en-US" sz="1200" dirty="0">
                <a:latin typeface="Courier" pitchFamily="2" charset="0"/>
              </a:rPr>
              <a:t>() 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  </a:t>
            </a:r>
            <a:r>
              <a:rPr lang="en-US" sz="1200" dirty="0" err="1">
                <a:latin typeface="Courier" pitchFamily="2" charset="0"/>
              </a:rPr>
              <a:t>theme_minimal</a:t>
            </a:r>
            <a:r>
              <a:rPr lang="en-US" sz="1200" dirty="0">
                <a:latin typeface="Courier" pitchFamily="2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36631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14E3D3-CEFF-A440-953D-97FBCB2BE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Submitting your HW</a:t>
            </a:r>
          </a:p>
        </p:txBody>
      </p:sp>
    </p:spTree>
    <p:extLst>
      <p:ext uri="{BB962C8B-B14F-4D97-AF65-F5344CB8AC3E}">
        <p14:creationId xmlns:p14="http://schemas.microsoft.com/office/powerpoint/2010/main" val="61501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</p:spPr>
        <p:txBody>
          <a:bodyPr>
            <a:normAutofit/>
          </a:bodyPr>
          <a:lstStyle/>
          <a:p>
            <a:r>
              <a:rPr lang="en-US" sz="2000" dirty="0"/>
              <a:t>To submit your homework, follow the steps from HW0, summarized here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0.  Update your personal fork by fetching upstream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1. Save your data visualization to the homework/</a:t>
            </a:r>
            <a:r>
              <a:rPr lang="en-US" sz="1500" dirty="0" err="1">
                <a:solidFill>
                  <a:srgbClr val="404040"/>
                </a:solidFill>
              </a:rPr>
              <a:t>hw</a:t>
            </a:r>
            <a:r>
              <a:rPr lang="en-US" sz="1500" dirty="0">
                <a:solidFill>
                  <a:srgbClr val="404040"/>
                </a:solidFill>
              </a:rPr>
              <a:t>[N]/ folder using </a:t>
            </a:r>
            <a:r>
              <a:rPr lang="en-US" sz="1500" dirty="0" err="1">
                <a:solidFill>
                  <a:srgbClr val="404040"/>
                </a:solidFill>
              </a:rPr>
              <a:t>hw</a:t>
            </a:r>
            <a:r>
              <a:rPr lang="en-US" sz="1500" dirty="0">
                <a:solidFill>
                  <a:srgbClr val="404040"/>
                </a:solidFill>
              </a:rPr>
              <a:t>[N]_[</a:t>
            </a:r>
            <a:r>
              <a:rPr lang="en-US" sz="1500" dirty="0" err="1">
                <a:solidFill>
                  <a:srgbClr val="404040"/>
                </a:solidFill>
              </a:rPr>
              <a:t>jhed</a:t>
            </a:r>
            <a:r>
              <a:rPr lang="en-US" sz="1500" dirty="0">
                <a:solidFill>
                  <a:srgbClr val="404040"/>
                </a:solidFill>
              </a:rPr>
              <a:t>].</a:t>
            </a:r>
            <a:r>
              <a:rPr lang="en-US" sz="1500" dirty="0" err="1">
                <a:solidFill>
                  <a:srgbClr val="404040"/>
                </a:solidFill>
              </a:rPr>
              <a:t>png</a:t>
            </a:r>
            <a:endParaRPr lang="en-US" sz="15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2. Create a .md file in main/_posts/ following the 2023-01-21-jfan9.md file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3. Double check your post and make a pull request as you learned from HW0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8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3BC9-5672-324A-BEEC-FF4F9786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0. Update your personal fork by fetching upstream</a:t>
            </a:r>
            <a:endParaRPr lang="en-US" dirty="0"/>
          </a:p>
        </p:txBody>
      </p:sp>
      <p:pic>
        <p:nvPicPr>
          <p:cNvPr id="15" name="Content Placeholder 10">
            <a:extLst>
              <a:ext uri="{FF2B5EF4-FFF2-40B4-BE49-F238E27FC236}">
                <a16:creationId xmlns:a16="http://schemas.microsoft.com/office/drawing/2014/main" id="{FBFF714A-73F4-7646-AD0F-E7CBE8BC2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371" y="2478768"/>
            <a:ext cx="8389257" cy="40370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98FA45E-1CC2-2942-84B8-8645DD69ABAD}"/>
              </a:ext>
            </a:extLst>
          </p:cNvPr>
          <p:cNvSpPr/>
          <p:nvPr/>
        </p:nvSpPr>
        <p:spPr>
          <a:xfrm>
            <a:off x="6562814" y="4154374"/>
            <a:ext cx="1084804" cy="3429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2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D694-8775-F24C-BA84-84001A18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1. Save your data visualization to the homework/</a:t>
            </a:r>
            <a:r>
              <a:rPr lang="en-US" dirty="0" err="1">
                <a:solidFill>
                  <a:srgbClr val="404040"/>
                </a:solidFill>
              </a:rPr>
              <a:t>hw</a:t>
            </a:r>
            <a:r>
              <a:rPr lang="en-US" dirty="0">
                <a:solidFill>
                  <a:srgbClr val="404040"/>
                </a:solidFill>
              </a:rPr>
              <a:t>[N]/ folder using </a:t>
            </a:r>
            <a:r>
              <a:rPr lang="en-US" sz="2800" dirty="0">
                <a:solidFill>
                  <a:srgbClr val="404040"/>
                </a:solidFill>
              </a:rPr>
              <a:t>/</a:t>
            </a:r>
            <a:r>
              <a:rPr lang="en-US" sz="2800" dirty="0" err="1">
                <a:solidFill>
                  <a:srgbClr val="404040"/>
                </a:solidFill>
              </a:rPr>
              <a:t>hw</a:t>
            </a:r>
            <a:r>
              <a:rPr lang="en-US" sz="2800" dirty="0">
                <a:solidFill>
                  <a:srgbClr val="404040"/>
                </a:solidFill>
              </a:rPr>
              <a:t>[N]/ folder using </a:t>
            </a:r>
            <a:r>
              <a:rPr lang="en-US" sz="2800" dirty="0" err="1">
                <a:solidFill>
                  <a:srgbClr val="404040"/>
                </a:solidFill>
              </a:rPr>
              <a:t>hw</a:t>
            </a:r>
            <a:r>
              <a:rPr lang="en-US" sz="2800" dirty="0">
                <a:solidFill>
                  <a:srgbClr val="404040"/>
                </a:solidFill>
              </a:rPr>
              <a:t>[N]_[</a:t>
            </a:r>
            <a:r>
              <a:rPr lang="en-US" sz="2800" dirty="0" err="1">
                <a:solidFill>
                  <a:srgbClr val="404040"/>
                </a:solidFill>
              </a:rPr>
              <a:t>jhed</a:t>
            </a:r>
            <a:r>
              <a:rPr lang="en-US" sz="2800" dirty="0">
                <a:solidFill>
                  <a:srgbClr val="404040"/>
                </a:solidFill>
              </a:rPr>
              <a:t>].</a:t>
            </a:r>
            <a:r>
              <a:rPr lang="en-US" sz="2800" dirty="0" err="1">
                <a:solidFill>
                  <a:srgbClr val="404040"/>
                </a:solidFill>
              </a:rPr>
              <a:t>png</a:t>
            </a:r>
            <a:endParaRPr lang="en-US" dirty="0">
              <a:solidFill>
                <a:srgbClr val="404040"/>
              </a:solidFill>
              <a:latin typeface="+mn-lt"/>
            </a:endParaRP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13CAD1-ED4C-8244-B495-E4CAAE2B9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467" y="2382854"/>
            <a:ext cx="5829075" cy="399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9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1CCC-6D13-D94C-81E4-2743EB82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2. Create a .md file in main/_posts/ following the 2023-01-21-jfan9.md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8C99-4B58-DB4B-BD39-74F15AE21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732" y="2638044"/>
            <a:ext cx="2982132" cy="310198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" pitchFamily="2" charset="0"/>
              </a:rPr>
              <a:t>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" pitchFamily="2" charset="0"/>
              </a:rPr>
              <a:t>layout: post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" pitchFamily="2" charset="0"/>
              </a:rPr>
              <a:t>title:  "</a:t>
            </a:r>
            <a:r>
              <a:rPr lang="en-US" sz="800" dirty="0">
                <a:highlight>
                  <a:srgbClr val="FFFF00"/>
                </a:highlight>
                <a:latin typeface="Courier" pitchFamily="2" charset="0"/>
              </a:rPr>
              <a:t>Sample Homework Submission</a:t>
            </a:r>
            <a:r>
              <a:rPr lang="en-US" sz="800" dirty="0">
                <a:latin typeface="Courier" pitchFamily="2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" pitchFamily="2" charset="0"/>
              </a:rPr>
              <a:t>author: </a:t>
            </a:r>
            <a:r>
              <a:rPr lang="en-US" sz="800" dirty="0">
                <a:highlight>
                  <a:srgbClr val="FFFF00"/>
                </a:highlight>
                <a:latin typeface="Courier" pitchFamily="2" charset="0"/>
              </a:rPr>
              <a:t>Prof. Jean Fan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err="1">
                <a:latin typeface="Courier" pitchFamily="2" charset="0"/>
              </a:rPr>
              <a:t>jhed</a:t>
            </a:r>
            <a:r>
              <a:rPr lang="en-US" sz="800" dirty="0">
                <a:latin typeface="Courier" pitchFamily="2" charset="0"/>
              </a:rPr>
              <a:t>: </a:t>
            </a:r>
            <a:r>
              <a:rPr lang="en-US" sz="800" dirty="0">
                <a:highlight>
                  <a:srgbClr val="FFFF00"/>
                </a:highlight>
                <a:latin typeface="Courier" pitchFamily="2" charset="0"/>
              </a:rPr>
              <a:t>jfan9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" pitchFamily="2" charset="0"/>
              </a:rPr>
              <a:t>categories: [ HW</a:t>
            </a:r>
            <a:r>
              <a:rPr lang="en-US" sz="800" dirty="0">
                <a:highlight>
                  <a:srgbClr val="FFFF00"/>
                </a:highlight>
                <a:latin typeface="Courier" pitchFamily="2" charset="0"/>
              </a:rPr>
              <a:t>1</a:t>
            </a:r>
            <a:r>
              <a:rPr lang="en-US" sz="800" dirty="0">
                <a:latin typeface="Courier" pitchFamily="2" charset="0"/>
              </a:rPr>
              <a:t>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" pitchFamily="2" charset="0"/>
              </a:rPr>
              <a:t>image: homework/hw</a:t>
            </a:r>
            <a:r>
              <a:rPr lang="en-US" sz="800" dirty="0">
                <a:highlight>
                  <a:srgbClr val="FFFF00"/>
                </a:highlight>
                <a:latin typeface="Courier" pitchFamily="2" charset="0"/>
              </a:rPr>
              <a:t>1</a:t>
            </a:r>
            <a:r>
              <a:rPr lang="en-US" sz="800" dirty="0">
                <a:latin typeface="Courier" pitchFamily="2" charset="0"/>
              </a:rPr>
              <a:t>/</a:t>
            </a:r>
            <a:r>
              <a:rPr lang="en-US" sz="800" dirty="0">
                <a:highlight>
                  <a:srgbClr val="FFFF00"/>
                </a:highlight>
                <a:latin typeface="Courier" pitchFamily="2" charset="0"/>
              </a:rPr>
              <a:t>jeanfan_hw1.png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" pitchFamily="2" charset="0"/>
              </a:rPr>
              <a:t>featured: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" pitchFamily="2" charset="0"/>
              </a:rPr>
              <a:t>---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highlight>
                  <a:srgbClr val="FFFF00"/>
                </a:highlight>
                <a:latin typeface="Courier" pitchFamily="2" charset="0"/>
              </a:rPr>
              <a:t>[description]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highlight>
                <a:srgbClr val="FFFF00"/>
              </a:highlight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highlight>
                  <a:srgbClr val="FFFF00"/>
                </a:highlight>
                <a:latin typeface="Courier" pitchFamily="2" charset="0"/>
              </a:rPr>
              <a:t>```{r}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highlight>
                  <a:srgbClr val="FFFF00"/>
                </a:highlight>
                <a:latin typeface="Courier" pitchFamily="2" charset="0"/>
              </a:rPr>
              <a:t>[code]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highlight>
                  <a:srgbClr val="FFFF00"/>
                </a:highlight>
                <a:latin typeface="Courier" pitchFamily="2" charset="0"/>
              </a:rPr>
              <a:t>```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7C7DC2-34E9-C642-9910-3DD26FCB892B}"/>
              </a:ext>
            </a:extLst>
          </p:cNvPr>
          <p:cNvSpPr txBox="1">
            <a:spLocks/>
          </p:cNvSpPr>
          <p:nvPr/>
        </p:nvSpPr>
        <p:spPr>
          <a:xfrm>
            <a:off x="2231136" y="2638044"/>
            <a:ext cx="4039035" cy="3101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 the date on the file name to [the date the homework was assigned]-[your </a:t>
            </a:r>
            <a:r>
              <a:rPr lang="en-US" dirty="0" err="1"/>
              <a:t>jhed</a:t>
            </a:r>
            <a:r>
              <a:rPr lang="en-US" dirty="0"/>
              <a:t>].md</a:t>
            </a:r>
          </a:p>
          <a:p>
            <a:pPr lvl="1"/>
            <a:r>
              <a:rPr lang="en-US" dirty="0"/>
              <a:t>Note that the format of the date is [year]-[month]-[day]</a:t>
            </a:r>
          </a:p>
          <a:p>
            <a:r>
              <a:rPr lang="en-US" dirty="0"/>
              <a:t>Your file will likely look something like this to the right but with the highlighted components changed</a:t>
            </a:r>
          </a:p>
          <a:p>
            <a:r>
              <a:rPr lang="en-US" dirty="0"/>
              <a:t>Note that the ”image:” should point to the image you just uploaded to the homework/ folder so please update the file names accordingly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0741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{59D49F2E-55E9-F842-A83C-124AF83D916B}tf10001120</Template>
  <TotalTime>24192</TotalTime>
  <Words>720</Words>
  <Application>Microsoft Macintosh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Courier</vt:lpstr>
      <vt:lpstr>Gill Sans MT</vt:lpstr>
      <vt:lpstr>Merriweather</vt:lpstr>
      <vt:lpstr>Parcel</vt:lpstr>
      <vt:lpstr>Homework Assignment 1</vt:lpstr>
      <vt:lpstr>Create and describe a Data Visualization using YOUR DATA</vt:lpstr>
      <vt:lpstr>Example</vt:lpstr>
      <vt:lpstr>Code used</vt:lpstr>
      <vt:lpstr>Submitting your HW</vt:lpstr>
      <vt:lpstr>To submit your homework, follow the steps from HW0, summarized here</vt:lpstr>
      <vt:lpstr>0. Update your personal fork by fetching upstream</vt:lpstr>
      <vt:lpstr>1. Save your data visualization to the homework/hw[N]/ folder using /hw[N]/ folder using hw[N]_[jhed].png</vt:lpstr>
      <vt:lpstr>2. Create a .md file in main/_posts/ following the 2023-01-21-jfan9.md file</vt:lpstr>
      <vt:lpstr>3. Double check your post and make a pull request as you learned from HW0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Assignment 0</dc:title>
  <dc:creator>Jean Fan</dc:creator>
  <cp:lastModifiedBy>Jean Fan</cp:lastModifiedBy>
  <cp:revision>14</cp:revision>
  <dcterms:created xsi:type="dcterms:W3CDTF">2021-08-10T19:19:16Z</dcterms:created>
  <dcterms:modified xsi:type="dcterms:W3CDTF">2023-01-27T15:23:03Z</dcterms:modified>
</cp:coreProperties>
</file>