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8" r:id="rId2"/>
    <p:sldId id="352" r:id="rId3"/>
    <p:sldId id="348" r:id="rId4"/>
    <p:sldId id="349" r:id="rId5"/>
    <p:sldId id="350" r:id="rId6"/>
    <p:sldId id="351" r:id="rId7"/>
    <p:sldId id="356" r:id="rId8"/>
    <p:sldId id="353" r:id="rId9"/>
    <p:sldId id="360" r:id="rId10"/>
    <p:sldId id="361" r:id="rId11"/>
    <p:sldId id="362" r:id="rId12"/>
    <p:sldId id="355" r:id="rId13"/>
    <p:sldId id="358" r:id="rId14"/>
    <p:sldId id="359" r:id="rId15"/>
    <p:sldId id="363" r:id="rId16"/>
    <p:sldId id="364" r:id="rId17"/>
    <p:sldId id="365" r:id="rId18"/>
    <p:sldId id="366" r:id="rId19"/>
    <p:sldId id="367" r:id="rId20"/>
    <p:sldId id="748" r:id="rId21"/>
    <p:sldId id="74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CE4A77-407F-9D44-BB12-17BAB7636405}" v="1299" dt="2024-02-01T20:55:37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871"/>
    <p:restoredTop sz="96327"/>
  </p:normalViewPr>
  <p:slideViewPr>
    <p:cSldViewPr snapToGrid="0">
      <p:cViewPr>
        <p:scale>
          <a:sx n="94" d="100"/>
          <a:sy n="94" d="100"/>
        </p:scale>
        <p:origin x="528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1BB7-29B2-E6B9-B678-934E37C2E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47639-A096-D410-D90C-945147D74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420D6-B5EE-05D8-18A6-4379BE16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3CD2C-192D-877E-BF97-70AAB79D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91796-D253-39D8-7BF9-307A85B8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6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0A79-9AE3-D346-E8D6-6A538F8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5AC37-1249-6891-5EB3-19A548DB9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2562C-69D7-28B6-1453-03D12E2BB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49B5B-D8CE-AE0A-884E-7D07DDE6B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612DBB-BAB2-04F0-BC84-BB1147F9A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7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83356F-DC9A-D946-E45F-C7552A9A46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54D71-27F6-B529-7ED6-6A356C09A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C259E-9DBD-B359-41B4-0B5974BA6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3C4ED-EB64-07FC-12EA-A25CD11F7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1672E-2CEC-9878-BA5C-AED25829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96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1AEBE-54EC-9097-07D9-CF8424205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EEDD6-735A-6696-8357-296EC1677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92CBB1-E8C3-47D6-EC73-F400EDD84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C1179-24C1-CE0B-CB87-0AB915937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8B11A-2FC8-2343-1DA8-7A746009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0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10133-AF86-32C5-D26D-9BCB2C419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FCC04-051E-8926-55A4-D411910C3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649711-A572-97A2-C3B0-B3A61CD7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271EA-0B2A-3D55-B48F-389F3EA0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84298-F6EA-FD73-C630-1DFEBEF1B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8114-8F31-9FF8-1FCC-C97776E7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F55BA-114B-3234-A40D-7462044C5B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5A386-E21D-B02E-EE4B-DF7D08686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3CC1C9-8633-9F28-6321-683080636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31ECD4-1981-945D-F7B9-FC4BA55F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19E3A-CE1C-3B05-2838-AE6E39BE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C225-7F37-B29A-7173-8172CB2EA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4137F4-B1F6-EA6E-F422-B4C3CDEC8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C6171-A986-4E5C-E215-123E8B40A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D16660-5E4A-6BAE-64C7-B759B07D5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4461D-6397-E5B2-ECA5-DCFB0EE74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93715-B7B5-2A99-19E2-83257BF5F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2160A-154C-755B-D76A-7C7A220CC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ED1DBC-EDE3-B4D4-6051-7F04BDD2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5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534C-3C37-ABC6-FC83-2EA01F2E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DC8A3E-7B08-9E57-F85D-7437AF22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DD247F-F8C6-0D01-1F07-407B9E43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E031FE-3943-FFBD-DF32-0CD2CEB7A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94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02753D-8A5B-03F3-C2CC-ABA8458A5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D4547-9A13-F461-BC30-138BC220E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9C298-CC85-5936-5723-431CC78A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32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F7CD2-5A6D-E702-5161-F6071E9B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5DEE4-A149-9D91-030B-88E8C1DF6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3108-6CE0-41E0-D612-AA13B0FA8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8075C-5C33-066A-1718-56B4412FE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83E172-0C01-7F1C-55FF-E486F564F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9CC36-90B5-6DF0-CDBB-EEB3857C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47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5D23-A635-D699-39C2-FBD5BF7B7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B9654-E587-4E2E-5376-1DEC22DDCF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9B9A4-5990-E4FF-F999-8C45F137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246CD-CDFF-6ACA-DFEB-5B7FEC025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720DA-5D65-23B5-E847-79BAE0820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279EB-30E7-5184-BE3B-E67B7EA05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863367-E9FE-B3C1-3061-8E65BB8B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80849-E604-9F8C-3146-A65470E73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56814-B313-44ED-F811-7DE2122AF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FC92B-4D29-114F-9428-921D03F740D4}" type="datetimeFigureOut">
              <a:rPr lang="en-US" smtClean="0"/>
              <a:t>1/31/24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842B3-22F5-4E21-DB6B-0E3DE580C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203EB-0AA7-8F28-5F6C-BB5C8A2B2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3A6CE6-9324-BE44-B690-BDC806875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8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13" Type="http://schemas.microsoft.com/office/2007/relationships/hdphoto" Target="../media/hdphoto10.wdp"/><Relationship Id="rId18" Type="http://schemas.microsoft.com/office/2007/relationships/hdphoto" Target="../media/hdphoto14.wdp"/><Relationship Id="rId3" Type="http://schemas.openxmlformats.org/officeDocument/2006/relationships/image" Target="../media/image7.png"/><Relationship Id="rId7" Type="http://schemas.microsoft.com/office/2007/relationships/hdphoto" Target="../media/hdphoto4.wdp"/><Relationship Id="rId12" Type="http://schemas.microsoft.com/office/2007/relationships/hdphoto" Target="../media/hdphoto9.wdp"/><Relationship Id="rId17" Type="http://schemas.microsoft.com/office/2007/relationships/hdphoto" Target="../media/hdphoto13.wdp"/><Relationship Id="rId2" Type="http://schemas.openxmlformats.org/officeDocument/2006/relationships/image" Target="../media/image4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8.wdp"/><Relationship Id="rId5" Type="http://schemas.microsoft.com/office/2007/relationships/hdphoto" Target="../media/hdphoto2.wdp"/><Relationship Id="rId15" Type="http://schemas.microsoft.com/office/2007/relationships/hdphoto" Target="../media/hdphoto12.wdp"/><Relationship Id="rId10" Type="http://schemas.microsoft.com/office/2007/relationships/hdphoto" Target="../media/hdphoto7.wdp"/><Relationship Id="rId19" Type="http://schemas.microsoft.com/office/2007/relationships/hdphoto" Target="../media/hdphoto15.wdp"/><Relationship Id="rId4" Type="http://schemas.openxmlformats.org/officeDocument/2006/relationships/image" Target="../media/image8.png"/><Relationship Id="rId9" Type="http://schemas.microsoft.com/office/2007/relationships/hdphoto" Target="../media/hdphoto6.wdp"/><Relationship Id="rId14" Type="http://schemas.microsoft.com/office/2007/relationships/hdphoto" Target="../media/hdphoto11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BD3AC-550C-F448-AA0E-9671A0B2B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729" y="1289303"/>
            <a:ext cx="963844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 fontScale="90000"/>
          </a:bodyPr>
          <a:lstStyle/>
          <a:p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EN.580.428 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Genomic Data Visualization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  <a:t>Lesson 4</a:t>
            </a:r>
            <a:br>
              <a:rPr lang="en-US" sz="5400" b="0" i="0" dirty="0">
                <a:solidFill>
                  <a:srgbClr val="202124"/>
                </a:solidFill>
                <a:effectLst/>
                <a:latin typeface="docs-Roboto"/>
              </a:rPr>
            </a:br>
            <a:br>
              <a:rPr lang="en-US" sz="5000" dirty="0"/>
            </a:br>
            <a:r>
              <a:rPr lang="en-US" sz="5000" dirty="0"/>
              <a:t>Non-linear Dimensionality Reduction: </a:t>
            </a:r>
            <a:br>
              <a:rPr lang="en-US" sz="5000" dirty="0"/>
            </a:br>
            <a:r>
              <a:rPr lang="en-US" sz="5000" dirty="0"/>
              <a:t>T-distributed Stochastic Neighbor Embedding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2EFB6-6688-534D-88FE-6CB4D5345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2729" y="5499895"/>
            <a:ext cx="9638443" cy="484633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Jean Fan</a:t>
            </a:r>
          </a:p>
        </p:txBody>
      </p:sp>
    </p:spTree>
    <p:extLst>
      <p:ext uri="{BB962C8B-B14F-4D97-AF65-F5344CB8AC3E}">
        <p14:creationId xmlns:p14="http://schemas.microsoft.com/office/powerpoint/2010/main" val="555411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60BFD-1FBE-E177-93C3-77A8D860B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5AE90-03D1-3107-688B-ECD325C0C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50188D45-F767-89A0-E7C3-D88187A1F0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E69B95-26E1-D064-D222-65946D2054E8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1E3CA-DECC-49EB-B461-8D6A028919CD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B534E4-75C9-F32B-A6BA-FB5986E2CA99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08BC9A5-9571-4A2A-B562-9428CCF42A3A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2B33D9-3211-A818-2EFB-B0C10D7113AA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64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EE495-B452-BC90-7A6F-851FDA12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B4D97-877A-F068-5126-7442D2CF1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E045B74F-F21C-56AC-F025-F23DBF1C7D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D0694FD-8ECF-0BF6-77A0-4560600AC88F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264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62FFD-97BC-909A-E921-108BBAC95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C7FEF-04FB-F70D-189C-40BEF73FF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loading value of </a:t>
            </a:r>
            <a:r>
              <a:rPr lang="en-US" dirty="0" err="1"/>
              <a:t>geneA</a:t>
            </a:r>
            <a:r>
              <a:rPr lang="en-US" dirty="0"/>
              <a:t> on PC1 is 1</a:t>
            </a:r>
          </a:p>
          <a:p>
            <a:r>
              <a:rPr lang="en-US" dirty="0"/>
              <a:t>What is the loading value of all other genes on PC1?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DBAEFFB-1E89-0A11-1570-0039BEAF3C1C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492835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520D1-D7F1-1A75-A81F-9E30DA44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7C91A-CCF2-AC2B-5B52-F6F958FB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Motivating non-linear dimensionality reduction </a:t>
            </a:r>
            <a:r>
              <a:rPr lang="en-US" dirty="0">
                <a:sym typeface="Wingdings" pitchFamily="2" charset="2"/>
              </a:rPr>
              <a:t> linear dimensionality reduction insufficient</a:t>
            </a:r>
            <a:endParaRPr lang="en-US" dirty="0"/>
          </a:p>
        </p:txBody>
      </p:sp>
      <p:pic>
        <p:nvPicPr>
          <p:cNvPr id="4" name="Picture 3" descr="A rainbow colored scribbles&#10;&#10;Description automatically generated">
            <a:extLst>
              <a:ext uri="{FF2B5EF4-FFF2-40B4-BE49-F238E27FC236}">
                <a16:creationId xmlns:a16="http://schemas.microsoft.com/office/drawing/2014/main" id="{692FB893-039E-075A-2D96-1FC1AAADB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217" y="1709623"/>
            <a:ext cx="8335372" cy="47832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3F9376-C8DC-69BD-1173-ABE3433B52C9}"/>
              </a:ext>
            </a:extLst>
          </p:cNvPr>
          <p:cNvSpPr txBox="1"/>
          <p:nvPr/>
        </p:nvSpPr>
        <p:spPr>
          <a:xfrm>
            <a:off x="2080079" y="2024744"/>
            <a:ext cx="646331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3D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B4C70A-3185-0F8D-358F-3A897740DD9F}"/>
              </a:ext>
            </a:extLst>
          </p:cNvPr>
          <p:cNvSpPr txBox="1"/>
          <p:nvPr/>
        </p:nvSpPr>
        <p:spPr>
          <a:xfrm>
            <a:off x="5939239" y="2024743"/>
            <a:ext cx="243207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b="1" dirty="0"/>
              <a:t>Nonlinear 2D</a:t>
            </a:r>
          </a:p>
        </p:txBody>
      </p:sp>
    </p:spTree>
    <p:extLst>
      <p:ext uri="{BB962C8B-B14F-4D97-AF65-F5344CB8AC3E}">
        <p14:creationId xmlns:p14="http://schemas.microsoft.com/office/powerpoint/2010/main" val="190030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BC22-FF02-E8AD-4ACA-338B2C544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T-distributed Stochastic Neighbor Embedding</a:t>
            </a:r>
          </a:p>
        </p:txBody>
      </p:sp>
    </p:spTree>
    <p:extLst>
      <p:ext uri="{BB962C8B-B14F-4D97-AF65-F5344CB8AC3E}">
        <p14:creationId xmlns:p14="http://schemas.microsoft.com/office/powerpoint/2010/main" val="11344710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7A3D4-33FD-E14A-E0FD-D858B9AD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1: compute scaled similarity P in high-dimensional space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274673-F3F4-9D47-4974-18ECB3C5B71D}"/>
              </a:ext>
            </a:extLst>
          </p:cNvPr>
          <p:cNvCxnSpPr/>
          <p:nvPr/>
        </p:nvCxnSpPr>
        <p:spPr>
          <a:xfrm>
            <a:off x="1037501" y="2081860"/>
            <a:ext cx="0" cy="3796031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54A33A5-ED1F-96AC-2797-8BC4351DAB1E}"/>
              </a:ext>
            </a:extLst>
          </p:cNvPr>
          <p:cNvCxnSpPr>
            <a:cxnSpLocks/>
          </p:cNvCxnSpPr>
          <p:nvPr/>
        </p:nvCxnSpPr>
        <p:spPr>
          <a:xfrm flipH="1">
            <a:off x="1037501" y="5877891"/>
            <a:ext cx="3824072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254F871-D249-822F-EEC2-0BDE9C41D54A}"/>
              </a:ext>
            </a:extLst>
          </p:cNvPr>
          <p:cNvSpPr txBox="1"/>
          <p:nvPr/>
        </p:nvSpPr>
        <p:spPr>
          <a:xfrm>
            <a:off x="3987170" y="5855651"/>
            <a:ext cx="806244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8E05AB-4E76-2555-B994-6AECCC8B451C}"/>
              </a:ext>
            </a:extLst>
          </p:cNvPr>
          <p:cNvSpPr txBox="1"/>
          <p:nvPr/>
        </p:nvSpPr>
        <p:spPr>
          <a:xfrm rot="16200000">
            <a:off x="828051" y="2259220"/>
            <a:ext cx="809645" cy="3264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 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C738CF8-0EEA-2456-7F09-42190ED0EBD5}"/>
              </a:ext>
            </a:extLst>
          </p:cNvPr>
          <p:cNvSpPr/>
          <p:nvPr/>
        </p:nvSpPr>
        <p:spPr>
          <a:xfrm>
            <a:off x="3776882" y="24280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F9618EE-278F-3A93-7F35-B6B06F1CE2A0}"/>
              </a:ext>
            </a:extLst>
          </p:cNvPr>
          <p:cNvSpPr/>
          <p:nvPr/>
        </p:nvSpPr>
        <p:spPr>
          <a:xfrm>
            <a:off x="3783876" y="286979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3DC554-4D5F-809F-89AF-35CA0ACF5E40}"/>
              </a:ext>
            </a:extLst>
          </p:cNvPr>
          <p:cNvSpPr/>
          <p:nvPr/>
        </p:nvSpPr>
        <p:spPr>
          <a:xfrm>
            <a:off x="3454364" y="342333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B82C811-DC56-E29C-7E1C-393060BACDAB}"/>
              </a:ext>
            </a:extLst>
          </p:cNvPr>
          <p:cNvSpPr/>
          <p:nvPr/>
        </p:nvSpPr>
        <p:spPr>
          <a:xfrm>
            <a:off x="4288643" y="278128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8C4FC8A-CADD-B468-335C-A1FF3C543BB1}"/>
              </a:ext>
            </a:extLst>
          </p:cNvPr>
          <p:cNvSpPr/>
          <p:nvPr/>
        </p:nvSpPr>
        <p:spPr>
          <a:xfrm>
            <a:off x="3279110" y="298825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380F3DB-87FB-100E-2523-B19941FFB820}"/>
              </a:ext>
            </a:extLst>
          </p:cNvPr>
          <p:cNvSpPr/>
          <p:nvPr/>
        </p:nvSpPr>
        <p:spPr>
          <a:xfrm>
            <a:off x="1670234" y="533573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302AC2-FCB5-0E77-B435-346A21889EE4}"/>
              </a:ext>
            </a:extLst>
          </p:cNvPr>
          <p:cNvSpPr/>
          <p:nvPr/>
        </p:nvSpPr>
        <p:spPr>
          <a:xfrm>
            <a:off x="1769999" y="48393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522291-DC59-9DDB-54CB-482CAEE2116B}"/>
              </a:ext>
            </a:extLst>
          </p:cNvPr>
          <p:cNvSpPr/>
          <p:nvPr/>
        </p:nvSpPr>
        <p:spPr>
          <a:xfrm>
            <a:off x="2297554" y="483935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96D3CEC-D4CE-3673-1C04-D9914098F69F}"/>
              </a:ext>
            </a:extLst>
          </p:cNvPr>
          <p:cNvSpPr/>
          <p:nvPr/>
        </p:nvSpPr>
        <p:spPr>
          <a:xfrm>
            <a:off x="1283661" y="505815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F45F6A8-26DD-2AB7-0F0E-69DB2B3AA12A}"/>
              </a:ext>
            </a:extLst>
          </p:cNvPr>
          <p:cNvSpPr/>
          <p:nvPr/>
        </p:nvSpPr>
        <p:spPr>
          <a:xfrm>
            <a:off x="1844043" y="434298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6DF5741-6BE6-EDAB-8111-C93AE5A9AA41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FFE9A55-95F6-2E52-BBF9-4200A7F84D30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6CED9D0-BEFC-1D7E-B04B-0D52F91371F8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BDF713E-B7CF-0152-89D5-6375B78195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956"/>
          <a:stretch/>
        </p:blipFill>
        <p:spPr bwMode="auto">
          <a:xfrm>
            <a:off x="6220859" y="1624205"/>
            <a:ext cx="4610100" cy="116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600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5E5AA-82A6-CFE7-52C0-1EF13A6A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03A59-04C9-11D9-ACF2-8DF088530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2: place cells into low dimensional space and compute another scaled similarity metric Q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B4C6D5-301F-1C25-3A7B-B79B685CD684}"/>
              </a:ext>
            </a:extLst>
          </p:cNvPr>
          <p:cNvSpPr txBox="1"/>
          <p:nvPr/>
        </p:nvSpPr>
        <p:spPr>
          <a:xfrm>
            <a:off x="3567673" y="2879589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1B815BE-919A-9383-E1D3-69E7CA8C2728}"/>
              </a:ext>
            </a:extLst>
          </p:cNvPr>
          <p:cNvSpPr/>
          <p:nvPr/>
        </p:nvSpPr>
        <p:spPr>
          <a:xfrm>
            <a:off x="838200" y="258196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532AED0-E4E0-E846-3153-036865839A05}"/>
              </a:ext>
            </a:extLst>
          </p:cNvPr>
          <p:cNvSpPr/>
          <p:nvPr/>
        </p:nvSpPr>
        <p:spPr>
          <a:xfrm>
            <a:off x="4056167" y="253807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2DBF08-40C8-9E10-6F41-74BFC0E88013}"/>
              </a:ext>
            </a:extLst>
          </p:cNvPr>
          <p:cNvSpPr/>
          <p:nvPr/>
        </p:nvSpPr>
        <p:spPr>
          <a:xfrm>
            <a:off x="5488236" y="2568283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320554-B4CC-EC2B-2A7A-A48993215E07}"/>
              </a:ext>
            </a:extLst>
          </p:cNvPr>
          <p:cNvSpPr/>
          <p:nvPr/>
        </p:nvSpPr>
        <p:spPr>
          <a:xfrm>
            <a:off x="6358478" y="259390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76871B1-A455-F948-38DD-1AEA70AA9D27}"/>
              </a:ext>
            </a:extLst>
          </p:cNvPr>
          <p:cNvSpPr/>
          <p:nvPr/>
        </p:nvSpPr>
        <p:spPr>
          <a:xfrm>
            <a:off x="3468248" y="251716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E4623BE-2270-EEC2-23EF-33E0C11F12A8}"/>
              </a:ext>
            </a:extLst>
          </p:cNvPr>
          <p:cNvSpPr/>
          <p:nvPr/>
        </p:nvSpPr>
        <p:spPr>
          <a:xfrm>
            <a:off x="1665609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B3BC57-9426-733F-28B3-7D29AE328018}"/>
              </a:ext>
            </a:extLst>
          </p:cNvPr>
          <p:cNvSpPr/>
          <p:nvPr/>
        </p:nvSpPr>
        <p:spPr>
          <a:xfrm>
            <a:off x="2010087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3E9C0D-4514-EB58-A860-EA047BA3728B}"/>
              </a:ext>
            </a:extLst>
          </p:cNvPr>
          <p:cNvSpPr/>
          <p:nvPr/>
        </p:nvSpPr>
        <p:spPr>
          <a:xfrm>
            <a:off x="2360596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A3E1C32-B92C-E433-A96F-29593B648C38}"/>
              </a:ext>
            </a:extLst>
          </p:cNvPr>
          <p:cNvSpPr/>
          <p:nvPr/>
        </p:nvSpPr>
        <p:spPr>
          <a:xfrm>
            <a:off x="1279037" y="2593908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0667411-406D-43A6-9793-45BE0AE25F87}"/>
              </a:ext>
            </a:extLst>
          </p:cNvPr>
          <p:cNvSpPr/>
          <p:nvPr/>
        </p:nvSpPr>
        <p:spPr>
          <a:xfrm>
            <a:off x="2826293" y="25682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2CE7FC8-E2AE-4A85-5263-4FC3C39558CF}"/>
              </a:ext>
            </a:extLst>
          </p:cNvPr>
          <p:cNvSpPr/>
          <p:nvPr/>
        </p:nvSpPr>
        <p:spPr>
          <a:xfrm>
            <a:off x="6877810" y="256532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EE3B75D-D2DA-2295-5083-0DA3FF7AC01A}"/>
              </a:ext>
            </a:extLst>
          </p:cNvPr>
          <p:cNvSpPr/>
          <p:nvPr/>
        </p:nvSpPr>
        <p:spPr>
          <a:xfrm>
            <a:off x="4561855" y="253511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CD71556-5F36-8FB7-BD2E-58264A59CC33}"/>
              </a:ext>
            </a:extLst>
          </p:cNvPr>
          <p:cNvSpPr/>
          <p:nvPr/>
        </p:nvSpPr>
        <p:spPr>
          <a:xfrm>
            <a:off x="5892331" y="2570039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EBAEFB-0DD9-50CD-6828-3C192E5957C7}"/>
              </a:ext>
            </a:extLst>
          </p:cNvPr>
          <p:cNvCxnSpPr>
            <a:cxnSpLocks/>
          </p:cNvCxnSpPr>
          <p:nvPr/>
        </p:nvCxnSpPr>
        <p:spPr>
          <a:xfrm flipH="1">
            <a:off x="1032876" y="2769164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218" name="Picture 2">
            <a:extLst>
              <a:ext uri="{FF2B5EF4-FFF2-40B4-BE49-F238E27FC236}">
                <a16:creationId xmlns:a16="http://schemas.microsoft.com/office/drawing/2014/main" id="{DC7591B0-6240-702C-52BA-09F4F0A9D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744" y="1632705"/>
            <a:ext cx="40132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6227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A073-11D0-11A8-55EF-5BC78019E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Step 3: P is fixed. Iteratively find a Q to minimize the KL divergence between P and Q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093C3A8-2FDE-0B90-8095-D61C39268A8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950" y="1537210"/>
            <a:ext cx="5372100" cy="107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654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CC53-9555-C39F-F98B-AB24DC838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6D8F80-B3FD-5AAA-5CA8-053729A6D863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9E8D42-FC8D-8FF9-BAAC-6503EC662AB7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61AFAE6-BED8-A194-DA0D-936BED8264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60C2A7-7F7F-D7D9-790A-640AC08BFB63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59A1031-4969-8804-680E-63F900606284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053961F-8794-AD15-87B7-E8AC0CD2F15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4202C4-C005-9A39-E193-77F644AA32C6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4595A1D-B7D9-DD52-12EA-773032D36649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DE9D00-CD0B-6AD7-319E-8756420B71D0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0CAC37C-D51C-692B-671C-985FDD3AA82B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960D18E-7C21-D89B-348A-A241AA421820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31C473-524F-9122-E30D-96053A337996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3EBB46E-1E69-C579-6A42-D554A32B53F6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6B22EA6-30FA-891E-0191-F2B39D5301B8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801DB3-65CB-3F0E-3419-E748EA41F1AF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A79CF60-D257-E361-82BD-D6EBB3E189B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91EA057-4702-589B-F111-EEE01778E632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6E1418-9CC1-FCA8-7C10-88939D2C0E7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706D38-9103-9014-EE8F-FC80AD1C57BE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823DEE-558A-B4C9-9BA8-D7C5E8A6C6C4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ED0546-2EEF-2637-B4FA-FE3D4242EBEA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52ECF062-05F7-6236-C405-CDB5F175FE0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6FF1C1D-49AE-933E-C725-1B9BE1A14F16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DC73F3-B625-DCFC-C5D0-317B99FD6333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B6ED9A-824B-DA67-70D5-BC7E7978A797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7B32BA5-9552-1BE3-F8FE-9C58EC0932E1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9682EFF-7CB1-872F-53DE-3285823A5DD5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71EAAF0-ABD5-0437-BDCD-DD370FE00EA2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2ABEF1F-28E7-A47F-1F0D-4B63E1B4380F}"/>
              </a:ext>
            </a:extLst>
          </p:cNvPr>
          <p:cNvSpPr/>
          <p:nvPr/>
        </p:nvSpPr>
        <p:spPr>
          <a:xfrm>
            <a:off x="635581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FB75C57-F49C-5C32-E034-A47308D29F8E}"/>
              </a:ext>
            </a:extLst>
          </p:cNvPr>
          <p:cNvSpPr/>
          <p:nvPr/>
        </p:nvSpPr>
        <p:spPr>
          <a:xfrm>
            <a:off x="6700297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2FE256-DA98-2CCB-76BA-D850A86AEE3E}"/>
              </a:ext>
            </a:extLst>
          </p:cNvPr>
          <p:cNvSpPr/>
          <p:nvPr/>
        </p:nvSpPr>
        <p:spPr>
          <a:xfrm>
            <a:off x="7050806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D5188DC-9DC9-3E49-696D-C1552484535D}"/>
              </a:ext>
            </a:extLst>
          </p:cNvPr>
          <p:cNvSpPr/>
          <p:nvPr/>
        </p:nvSpPr>
        <p:spPr>
          <a:xfrm>
            <a:off x="5969247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1821D82-C531-E609-E90D-ED37A6F2C0BD}"/>
              </a:ext>
            </a:extLst>
          </p:cNvPr>
          <p:cNvSpPr/>
          <p:nvPr/>
        </p:nvSpPr>
        <p:spPr>
          <a:xfrm>
            <a:off x="751650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968B4A-647C-CD11-7135-4552AAA982E5}"/>
              </a:ext>
            </a:extLst>
          </p:cNvPr>
          <p:cNvSpPr/>
          <p:nvPr/>
        </p:nvSpPr>
        <p:spPr>
          <a:xfrm>
            <a:off x="9040452" y="2461605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ED59912-D0D7-A895-98C2-E43DEA8423BB}"/>
              </a:ext>
            </a:extLst>
          </p:cNvPr>
          <p:cNvSpPr/>
          <p:nvPr/>
        </p:nvSpPr>
        <p:spPr>
          <a:xfrm>
            <a:off x="8320764" y="247283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9FF520-8128-F205-3F21-3117A023C9FA}"/>
              </a:ext>
            </a:extLst>
          </p:cNvPr>
          <p:cNvSpPr/>
          <p:nvPr/>
        </p:nvSpPr>
        <p:spPr>
          <a:xfrm>
            <a:off x="8700742" y="2463742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68A1204-3052-23DD-484D-C327A5E8BCFD}"/>
              </a:ext>
            </a:extLst>
          </p:cNvPr>
          <p:cNvCxnSpPr>
            <a:cxnSpLocks/>
          </p:cNvCxnSpPr>
          <p:nvPr/>
        </p:nvCxnSpPr>
        <p:spPr>
          <a:xfrm flipH="1">
            <a:off x="5662381" y="2649082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62E76D6-6019-8AB5-3211-22358209A5C1}"/>
              </a:ext>
            </a:extLst>
          </p:cNvPr>
          <p:cNvSpPr txBox="1"/>
          <p:nvPr/>
        </p:nvSpPr>
        <p:spPr>
          <a:xfrm>
            <a:off x="8260668" y="4944137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62DDFF8-2CA5-A4EF-EA5F-663EE8ACF5AE}"/>
              </a:ext>
            </a:extLst>
          </p:cNvPr>
          <p:cNvSpPr/>
          <p:nvPr/>
        </p:nvSpPr>
        <p:spPr>
          <a:xfrm>
            <a:off x="7976141" y="463282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D9A4FCF-AD89-0987-A72A-24328FE91FE6}"/>
              </a:ext>
            </a:extLst>
          </p:cNvPr>
          <p:cNvSpPr/>
          <p:nvPr/>
        </p:nvSpPr>
        <p:spPr>
          <a:xfrm>
            <a:off x="10265986" y="461727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5F11861-F001-8D65-45DA-A8B20844F040}"/>
              </a:ext>
            </a:extLst>
          </p:cNvPr>
          <p:cNvSpPr/>
          <p:nvPr/>
        </p:nvSpPr>
        <p:spPr>
          <a:xfrm>
            <a:off x="9004717" y="45936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F626928-1342-BE06-08DC-1C8D851B8872}"/>
              </a:ext>
            </a:extLst>
          </p:cNvPr>
          <p:cNvSpPr/>
          <p:nvPr/>
        </p:nvSpPr>
        <p:spPr>
          <a:xfrm>
            <a:off x="10600123" y="463282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C304BB0-5C98-326B-BCBF-20BEBDC50FF7}"/>
              </a:ext>
            </a:extLst>
          </p:cNvPr>
          <p:cNvSpPr/>
          <p:nvPr/>
        </p:nvSpPr>
        <p:spPr>
          <a:xfrm>
            <a:off x="6346689" y="462204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BE3D15F-70F9-CC46-D787-F5E9BD6D786E}"/>
              </a:ext>
            </a:extLst>
          </p:cNvPr>
          <p:cNvSpPr/>
          <p:nvPr/>
        </p:nvSpPr>
        <p:spPr>
          <a:xfrm>
            <a:off x="9412817" y="4604151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B528107D-13E7-7A96-C354-F2ED1ACC8546}"/>
              </a:ext>
            </a:extLst>
          </p:cNvPr>
          <p:cNvSpPr/>
          <p:nvPr/>
        </p:nvSpPr>
        <p:spPr>
          <a:xfrm>
            <a:off x="6703082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5E8E485-10E3-A776-9673-541DD24323E3}"/>
              </a:ext>
            </a:extLst>
          </p:cNvPr>
          <p:cNvSpPr/>
          <p:nvPr/>
        </p:nvSpPr>
        <p:spPr>
          <a:xfrm>
            <a:off x="8282803" y="463283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9BBDE14-79E4-07A3-C969-D9406B675302}"/>
              </a:ext>
            </a:extLst>
          </p:cNvPr>
          <p:cNvSpPr/>
          <p:nvPr/>
        </p:nvSpPr>
        <p:spPr>
          <a:xfrm>
            <a:off x="5972032" y="4658456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E56AA74-A8A2-B0C1-A7CC-D804199A17E9}"/>
              </a:ext>
            </a:extLst>
          </p:cNvPr>
          <p:cNvSpPr/>
          <p:nvPr/>
        </p:nvSpPr>
        <p:spPr>
          <a:xfrm>
            <a:off x="7519288" y="4632832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D262806-9CC9-4F32-776B-CB89805CEE64}"/>
              </a:ext>
            </a:extLst>
          </p:cNvPr>
          <p:cNvSpPr/>
          <p:nvPr/>
        </p:nvSpPr>
        <p:spPr>
          <a:xfrm>
            <a:off x="9756594" y="460997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5D6AD8A3-7E19-CBEF-C384-C31075798AB5}"/>
              </a:ext>
            </a:extLst>
          </p:cNvPr>
          <p:cNvSpPr/>
          <p:nvPr/>
        </p:nvSpPr>
        <p:spPr>
          <a:xfrm>
            <a:off x="7027239" y="463283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C8D24C1-8F42-AF88-767D-F98C9E383712}"/>
              </a:ext>
            </a:extLst>
          </p:cNvPr>
          <p:cNvSpPr/>
          <p:nvPr/>
        </p:nvSpPr>
        <p:spPr>
          <a:xfrm>
            <a:off x="8703527" y="461941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4C633F4-8471-E313-A977-355D7E11FA24}"/>
              </a:ext>
            </a:extLst>
          </p:cNvPr>
          <p:cNvCxnSpPr>
            <a:cxnSpLocks/>
          </p:cNvCxnSpPr>
          <p:nvPr/>
        </p:nvCxnSpPr>
        <p:spPr>
          <a:xfrm flipH="1">
            <a:off x="5636955" y="4830785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33449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BD1D-532B-C2CB-FD17-4AE912C6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EF38-D343-264C-48B4-43D56844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Given P, which Q has a smaller KL divergence?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F7A293-7542-32F4-6DDB-22E4EA5AB00A}"/>
              </a:ext>
            </a:extLst>
          </p:cNvPr>
          <p:cNvGrpSpPr/>
          <p:nvPr/>
        </p:nvGrpSpPr>
        <p:grpSpPr>
          <a:xfrm>
            <a:off x="677390" y="2017641"/>
            <a:ext cx="3824072" cy="4164498"/>
            <a:chOff x="1037501" y="2017641"/>
            <a:chExt cx="3824072" cy="416449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EE296691-DD0B-9DCC-4A67-E8739C072FAB}"/>
                </a:ext>
              </a:extLst>
            </p:cNvPr>
            <p:cNvCxnSpPr/>
            <p:nvPr/>
          </p:nvCxnSpPr>
          <p:spPr>
            <a:xfrm>
              <a:off x="1037501" y="2081860"/>
              <a:ext cx="0" cy="3796031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D27A68B-480E-69AF-5C9B-E99FC9516BC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7501" y="5877891"/>
              <a:ext cx="3824072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B2ABC25-BBF1-00F6-B336-FAA913ED496E}"/>
                </a:ext>
              </a:extLst>
            </p:cNvPr>
            <p:cNvSpPr txBox="1"/>
            <p:nvPr/>
          </p:nvSpPr>
          <p:spPr>
            <a:xfrm>
              <a:off x="3987170" y="5855651"/>
              <a:ext cx="806244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6AEC34-1CEA-726E-EB3D-50D784A5EDFB}"/>
                </a:ext>
              </a:extLst>
            </p:cNvPr>
            <p:cNvSpPr txBox="1"/>
            <p:nvPr/>
          </p:nvSpPr>
          <p:spPr>
            <a:xfrm rot="16200000">
              <a:off x="828051" y="2259220"/>
              <a:ext cx="809645" cy="326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54609C-11CF-52A0-FD28-33BCBBD90DDD}"/>
                </a:ext>
              </a:extLst>
            </p:cNvPr>
            <p:cNvSpPr/>
            <p:nvPr/>
          </p:nvSpPr>
          <p:spPr>
            <a:xfrm>
              <a:off x="3776882" y="24280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54706CC-AAFA-54A5-3134-8D89D13D1293}"/>
                </a:ext>
              </a:extLst>
            </p:cNvPr>
            <p:cNvSpPr/>
            <p:nvPr/>
          </p:nvSpPr>
          <p:spPr>
            <a:xfrm>
              <a:off x="3783876" y="286979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95F1E18-9FF2-5524-97DC-126241F4287E}"/>
                </a:ext>
              </a:extLst>
            </p:cNvPr>
            <p:cNvSpPr/>
            <p:nvPr/>
          </p:nvSpPr>
          <p:spPr>
            <a:xfrm>
              <a:off x="3454364" y="3423332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0D26C0D-935E-5D6D-6745-599C697B6372}"/>
                </a:ext>
              </a:extLst>
            </p:cNvPr>
            <p:cNvSpPr/>
            <p:nvPr/>
          </p:nvSpPr>
          <p:spPr>
            <a:xfrm>
              <a:off x="4288643" y="2781284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1056309-29F5-3A5A-589A-185BE5096961}"/>
                </a:ext>
              </a:extLst>
            </p:cNvPr>
            <p:cNvSpPr/>
            <p:nvPr/>
          </p:nvSpPr>
          <p:spPr>
            <a:xfrm>
              <a:off x="3279110" y="2988259"/>
              <a:ext cx="350509" cy="350509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9FBD8CE-AB80-4F89-10F2-3FE0A1711EE6}"/>
                </a:ext>
              </a:extLst>
            </p:cNvPr>
            <p:cNvSpPr/>
            <p:nvPr/>
          </p:nvSpPr>
          <p:spPr>
            <a:xfrm>
              <a:off x="1670234" y="5335731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9B87658-5199-A2B1-653B-83C970B81B09}"/>
                </a:ext>
              </a:extLst>
            </p:cNvPr>
            <p:cNvSpPr/>
            <p:nvPr/>
          </p:nvSpPr>
          <p:spPr>
            <a:xfrm>
              <a:off x="1769999" y="4839360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1D2B9FD-B9AE-A9B6-F472-E9FE53694D4F}"/>
                </a:ext>
              </a:extLst>
            </p:cNvPr>
            <p:cNvSpPr/>
            <p:nvPr/>
          </p:nvSpPr>
          <p:spPr>
            <a:xfrm>
              <a:off x="2297554" y="483935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BBEB290-5C57-9BFC-8F95-3D70071F0F82}"/>
                </a:ext>
              </a:extLst>
            </p:cNvPr>
            <p:cNvSpPr/>
            <p:nvPr/>
          </p:nvSpPr>
          <p:spPr>
            <a:xfrm>
              <a:off x="1283661" y="5058152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3C6324D-41D2-4A82-A96C-450C439D078E}"/>
                </a:ext>
              </a:extLst>
            </p:cNvPr>
            <p:cNvSpPr/>
            <p:nvPr/>
          </p:nvSpPr>
          <p:spPr>
            <a:xfrm>
              <a:off x="1844043" y="4342989"/>
              <a:ext cx="350509" cy="350509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C73F4A-A822-96C0-6033-C19577602332}"/>
                </a:ext>
              </a:extLst>
            </p:cNvPr>
            <p:cNvSpPr/>
            <p:nvPr/>
          </p:nvSpPr>
          <p:spPr>
            <a:xfrm>
              <a:off x="1844666" y="2690026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6A7D9E6-0145-B15E-3AB2-947851B3386B}"/>
                </a:ext>
              </a:extLst>
            </p:cNvPr>
            <p:cNvSpPr/>
            <p:nvPr/>
          </p:nvSpPr>
          <p:spPr>
            <a:xfrm>
              <a:off x="1851660" y="3131793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52D486C-5148-CE82-1EF7-7847A40A6167}"/>
                </a:ext>
              </a:extLst>
            </p:cNvPr>
            <p:cNvSpPr/>
            <p:nvPr/>
          </p:nvSpPr>
          <p:spPr>
            <a:xfrm>
              <a:off x="1491762" y="3024711"/>
              <a:ext cx="350509" cy="350509"/>
            </a:xfrm>
            <a:prstGeom prst="ellipse">
              <a:avLst/>
            </a:prstGeom>
            <a:solidFill>
              <a:srgbClr val="7030A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792FD38-249F-F318-6E76-9EC36A7CC032}"/>
              </a:ext>
            </a:extLst>
          </p:cNvPr>
          <p:cNvSpPr txBox="1"/>
          <p:nvPr/>
        </p:nvSpPr>
        <p:spPr>
          <a:xfrm>
            <a:off x="2522737" y="1712327"/>
            <a:ext cx="3962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D3B3F61-B304-A57B-0D4E-A7C8ACBB622B}"/>
              </a:ext>
            </a:extLst>
          </p:cNvPr>
          <p:cNvSpPr txBox="1"/>
          <p:nvPr/>
        </p:nvSpPr>
        <p:spPr>
          <a:xfrm>
            <a:off x="5217726" y="168674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0D4393-8993-0843-4D97-BD475C7EF76D}"/>
              </a:ext>
            </a:extLst>
          </p:cNvPr>
          <p:cNvSpPr txBox="1"/>
          <p:nvPr/>
        </p:nvSpPr>
        <p:spPr>
          <a:xfrm>
            <a:off x="5217726" y="3694387"/>
            <a:ext cx="5998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Q</a:t>
            </a:r>
            <a:r>
              <a:rPr lang="en-US" sz="3200" baseline="-25000" dirty="0"/>
              <a:t>2</a:t>
            </a: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31B911D-D583-8798-0A1E-41A5C87FD12B}"/>
              </a:ext>
            </a:extLst>
          </p:cNvPr>
          <p:cNvSpPr txBox="1">
            <a:spLocks/>
          </p:cNvSpPr>
          <p:nvPr/>
        </p:nvSpPr>
        <p:spPr>
          <a:xfrm>
            <a:off x="10197342" y="-622227"/>
            <a:ext cx="2312915" cy="2312915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FFFF"/>
                </a:solidFill>
              </a:rPr>
              <a:t>Practice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4390F-06FD-1854-6A88-760419DC92E9}"/>
              </a:ext>
            </a:extLst>
          </p:cNvPr>
          <p:cNvSpPr txBox="1"/>
          <p:nvPr/>
        </p:nvSpPr>
        <p:spPr>
          <a:xfrm>
            <a:off x="8257883" y="2788465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EE53E5B-E32A-F179-1AF4-1A6032E12F47}"/>
              </a:ext>
            </a:extLst>
          </p:cNvPr>
          <p:cNvSpPr/>
          <p:nvPr/>
        </p:nvSpPr>
        <p:spPr>
          <a:xfrm>
            <a:off x="9952388" y="2422079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D8E5EBC-325C-E323-25F3-F9B4C4E67E13}"/>
              </a:ext>
            </a:extLst>
          </p:cNvPr>
          <p:cNvSpPr/>
          <p:nvPr/>
        </p:nvSpPr>
        <p:spPr>
          <a:xfrm>
            <a:off x="10263201" y="2461605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1F07721-69DB-0CDD-99D0-CD079A66DD95}"/>
              </a:ext>
            </a:extLst>
          </p:cNvPr>
          <p:cNvSpPr/>
          <p:nvPr/>
        </p:nvSpPr>
        <p:spPr>
          <a:xfrm>
            <a:off x="10587358" y="243712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785FF10-6A15-1970-4A99-94DA5A39A3DD}"/>
              </a:ext>
            </a:extLst>
          </p:cNvPr>
          <p:cNvSpPr/>
          <p:nvPr/>
        </p:nvSpPr>
        <p:spPr>
          <a:xfrm>
            <a:off x="10926949" y="2463022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BA8B1A8-D799-429D-8F32-25FC23396C2E}"/>
              </a:ext>
            </a:extLst>
          </p:cNvPr>
          <p:cNvSpPr/>
          <p:nvPr/>
        </p:nvSpPr>
        <p:spPr>
          <a:xfrm>
            <a:off x="9675282" y="24406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BE1E53-A3E2-DF03-F14D-7CFFE966802F}"/>
              </a:ext>
            </a:extLst>
          </p:cNvPr>
          <p:cNvSpPr/>
          <p:nvPr/>
        </p:nvSpPr>
        <p:spPr>
          <a:xfrm>
            <a:off x="7810845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86240C-28DC-7AF1-72EB-836011399745}"/>
              </a:ext>
            </a:extLst>
          </p:cNvPr>
          <p:cNvSpPr/>
          <p:nvPr/>
        </p:nvSpPr>
        <p:spPr>
          <a:xfrm>
            <a:off x="8155323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0F8121E-2283-55C3-889C-7FC56959ECF1}"/>
              </a:ext>
            </a:extLst>
          </p:cNvPr>
          <p:cNvSpPr/>
          <p:nvPr/>
        </p:nvSpPr>
        <p:spPr>
          <a:xfrm>
            <a:off x="8505832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077C83-75AD-EFCE-6BAD-5F37CE1BE181}"/>
              </a:ext>
            </a:extLst>
          </p:cNvPr>
          <p:cNvSpPr/>
          <p:nvPr/>
        </p:nvSpPr>
        <p:spPr>
          <a:xfrm>
            <a:off x="7424273" y="2502784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766FC81-18CC-DD2F-E8E6-86FBEAEAB844}"/>
              </a:ext>
            </a:extLst>
          </p:cNvPr>
          <p:cNvSpPr/>
          <p:nvPr/>
        </p:nvSpPr>
        <p:spPr>
          <a:xfrm>
            <a:off x="8971529" y="2477160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9D93791-E3B9-731D-36C9-977359FEC130}"/>
              </a:ext>
            </a:extLst>
          </p:cNvPr>
          <p:cNvSpPr/>
          <p:nvPr/>
        </p:nvSpPr>
        <p:spPr>
          <a:xfrm>
            <a:off x="6593838" y="251715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C412BE3-2D8E-C71D-E05A-0AD753092E6F}"/>
              </a:ext>
            </a:extLst>
          </p:cNvPr>
          <p:cNvSpPr/>
          <p:nvPr/>
        </p:nvSpPr>
        <p:spPr>
          <a:xfrm>
            <a:off x="5874150" y="252838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E2534F4-1A96-271F-33DF-A1E72AEE3D1C}"/>
              </a:ext>
            </a:extLst>
          </p:cNvPr>
          <p:cNvSpPr/>
          <p:nvPr/>
        </p:nvSpPr>
        <p:spPr>
          <a:xfrm>
            <a:off x="6254128" y="2519290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1E4E3D-980C-7206-1825-5CB8B60EAD94}"/>
              </a:ext>
            </a:extLst>
          </p:cNvPr>
          <p:cNvCxnSpPr>
            <a:cxnSpLocks/>
          </p:cNvCxnSpPr>
          <p:nvPr/>
        </p:nvCxnSpPr>
        <p:spPr>
          <a:xfrm flipH="1">
            <a:off x="5662381" y="2676984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DEAEA64-1EC0-0FB5-35A1-3A34B2A676F1}"/>
              </a:ext>
            </a:extLst>
          </p:cNvPr>
          <p:cNvSpPr txBox="1"/>
          <p:nvPr/>
        </p:nvSpPr>
        <p:spPr>
          <a:xfrm>
            <a:off x="8257883" y="5059884"/>
            <a:ext cx="1023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tSNE-1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C686CEB-EA82-EF56-6CBB-087D76DEE85B}"/>
              </a:ext>
            </a:extLst>
          </p:cNvPr>
          <p:cNvSpPr/>
          <p:nvPr/>
        </p:nvSpPr>
        <p:spPr>
          <a:xfrm>
            <a:off x="8627318" y="4693498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5D4358-EF32-8D74-B316-2AD0FE126D7A}"/>
              </a:ext>
            </a:extLst>
          </p:cNvPr>
          <p:cNvSpPr/>
          <p:nvPr/>
        </p:nvSpPr>
        <p:spPr>
          <a:xfrm>
            <a:off x="8938131" y="4733024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FD35140-71B2-E0E9-5F5E-9F599FE86707}"/>
              </a:ext>
            </a:extLst>
          </p:cNvPr>
          <p:cNvSpPr/>
          <p:nvPr/>
        </p:nvSpPr>
        <p:spPr>
          <a:xfrm>
            <a:off x="9262288" y="4708540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4CFF70E-9E80-6927-DB38-6173A7824E14}"/>
              </a:ext>
            </a:extLst>
          </p:cNvPr>
          <p:cNvSpPr/>
          <p:nvPr/>
        </p:nvSpPr>
        <p:spPr>
          <a:xfrm>
            <a:off x="9601879" y="4734441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8C63C1F-2681-C692-3312-5A9BFBAC7E19}"/>
              </a:ext>
            </a:extLst>
          </p:cNvPr>
          <p:cNvSpPr/>
          <p:nvPr/>
        </p:nvSpPr>
        <p:spPr>
          <a:xfrm>
            <a:off x="8350212" y="4712117"/>
            <a:ext cx="350509" cy="350509"/>
          </a:xfrm>
          <a:prstGeom prst="ellipse">
            <a:avLst/>
          </a:prstGeom>
          <a:solidFill>
            <a:srgbClr val="FF000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02A4FA3-AEF2-2EF5-D141-A8B6B92ABBF8}"/>
              </a:ext>
            </a:extLst>
          </p:cNvPr>
          <p:cNvSpPr/>
          <p:nvPr/>
        </p:nvSpPr>
        <p:spPr>
          <a:xfrm>
            <a:off x="6355819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954CCC92-AD86-C61B-643B-2221B406ADCF}"/>
              </a:ext>
            </a:extLst>
          </p:cNvPr>
          <p:cNvSpPr/>
          <p:nvPr/>
        </p:nvSpPr>
        <p:spPr>
          <a:xfrm>
            <a:off x="6700297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244D360-9137-C71F-938E-EF9EEA7DF59D}"/>
              </a:ext>
            </a:extLst>
          </p:cNvPr>
          <p:cNvSpPr/>
          <p:nvPr/>
        </p:nvSpPr>
        <p:spPr>
          <a:xfrm>
            <a:off x="7050806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AECD382F-B0B9-14C0-8F43-E5B051A10EB9}"/>
              </a:ext>
            </a:extLst>
          </p:cNvPr>
          <p:cNvSpPr/>
          <p:nvPr/>
        </p:nvSpPr>
        <p:spPr>
          <a:xfrm>
            <a:off x="5969247" y="4774203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6E8E9347-9DFD-A490-04E5-A6CF91582201}"/>
              </a:ext>
            </a:extLst>
          </p:cNvPr>
          <p:cNvSpPr/>
          <p:nvPr/>
        </p:nvSpPr>
        <p:spPr>
          <a:xfrm>
            <a:off x="7516503" y="4748579"/>
            <a:ext cx="350509" cy="350509"/>
          </a:xfrm>
          <a:prstGeom prst="ellipse">
            <a:avLst/>
          </a:prstGeom>
          <a:solidFill>
            <a:srgbClr val="0070C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B52B67DE-2B37-034C-095F-3E2E75C85AEA}"/>
              </a:ext>
            </a:extLst>
          </p:cNvPr>
          <p:cNvSpPr/>
          <p:nvPr/>
        </p:nvSpPr>
        <p:spPr>
          <a:xfrm>
            <a:off x="11164101" y="4733024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C8FED79-7BBE-C8E0-F181-52140F29CE3C}"/>
              </a:ext>
            </a:extLst>
          </p:cNvPr>
          <p:cNvSpPr/>
          <p:nvPr/>
        </p:nvSpPr>
        <p:spPr>
          <a:xfrm>
            <a:off x="10444413" y="474425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369F0E9F-86B8-FE00-5119-504AF959BE2F}"/>
              </a:ext>
            </a:extLst>
          </p:cNvPr>
          <p:cNvSpPr/>
          <p:nvPr/>
        </p:nvSpPr>
        <p:spPr>
          <a:xfrm>
            <a:off x="10824391" y="473516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DECFB5-4E44-B649-5A63-A1786279F509}"/>
              </a:ext>
            </a:extLst>
          </p:cNvPr>
          <p:cNvCxnSpPr>
            <a:cxnSpLocks/>
          </p:cNvCxnSpPr>
          <p:nvPr/>
        </p:nvCxnSpPr>
        <p:spPr>
          <a:xfrm flipH="1">
            <a:off x="5653678" y="4893951"/>
            <a:ext cx="6127574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317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88FA4-833A-B768-E351-38F1EB536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4E453D-7A7A-A1BC-0F0D-EE8640AC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CF0D941-27B0-5896-5E75-25B1A8C4C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04" y="1690688"/>
            <a:ext cx="3871075" cy="44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3D455BD-8DC6-B764-0D4E-347E18DF1533}"/>
              </a:ext>
            </a:extLst>
          </p:cNvPr>
          <p:cNvSpPr txBox="1"/>
          <p:nvPr/>
        </p:nvSpPr>
        <p:spPr>
          <a:xfrm>
            <a:off x="6038242" y="1690688"/>
            <a:ext cx="530914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Even though there are lines,</a:t>
            </a:r>
          </a:p>
          <a:p>
            <a:r>
              <a:rPr lang="en-US" sz="2400" dirty="0"/>
              <a:t>is the data really being encoded by lines?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35643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0082-F414-D4AC-6D32-82776DD72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3 – due Monday midnight</a:t>
            </a:r>
          </a:p>
        </p:txBody>
      </p:sp>
      <p:pic>
        <p:nvPicPr>
          <p:cNvPr id="7" name="Picture 6" descr="A white paper with text&#10;&#10;Description automatically generated">
            <a:extLst>
              <a:ext uri="{FF2B5EF4-FFF2-40B4-BE49-F238E27FC236}">
                <a16:creationId xmlns:a16="http://schemas.microsoft.com/office/drawing/2014/main" id="{11B25F0F-3518-8364-74B7-378AC2E07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690688"/>
            <a:ext cx="7772400" cy="4151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99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ED6D-AC59-5AD2-BAA6-8EED8EBA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3DB6-6876-3C78-3E07-3061BA31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A7DC8-922C-9262-C337-F1362A47D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r>
              <a:rPr lang="en-US" b="1" dirty="0"/>
              <a:t>https://</a:t>
            </a:r>
            <a:r>
              <a:rPr lang="en-US" b="1" dirty="0" err="1"/>
              <a:t>bit.ly</a:t>
            </a:r>
            <a:r>
              <a:rPr lang="en-US" b="1" dirty="0"/>
              <a:t>/GDV24_rc</a:t>
            </a:r>
          </a:p>
        </p:txBody>
      </p:sp>
    </p:spTree>
    <p:extLst>
      <p:ext uri="{BB962C8B-B14F-4D97-AF65-F5344CB8AC3E}">
        <p14:creationId xmlns:p14="http://schemas.microsoft.com/office/powerpoint/2010/main" val="3376631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B7B957-9A54-802F-8158-A463BC041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review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B002773-76B4-76BD-86A0-5F9494F67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504" y="1690688"/>
            <a:ext cx="3871075" cy="448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D443C9-BC7D-9A8F-7D9F-4A798BEF076E}"/>
              </a:ext>
            </a:extLst>
          </p:cNvPr>
          <p:cNvSpPr txBox="1"/>
          <p:nvPr/>
        </p:nvSpPr>
        <p:spPr>
          <a:xfrm>
            <a:off x="6543569" y="1199195"/>
            <a:ext cx="44124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Overlapping area versus position?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3BE286C8-8603-14EE-A258-910F28BA6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7025559" y="1937555"/>
            <a:ext cx="3448512" cy="399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0978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8F26A-4A34-CC77-90D0-EE42BAB69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or position?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12B751E7-888C-5E47-4E0B-44CF211886D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68285"/>
            <a:ext cx="6345663" cy="3687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reemap Charts - What Are They, How To Create Them">
            <a:extLst>
              <a:ext uri="{FF2B5EF4-FFF2-40B4-BE49-F238E27FC236}">
                <a16:creationId xmlns:a16="http://schemas.microsoft.com/office/drawing/2014/main" id="{23BB83F9-AD48-25A9-0FA8-F593CFCF0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987" y="1425408"/>
            <a:ext cx="4072001" cy="1931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5B7DBA6-109E-6C5F-C482-C8F187E5A97C}"/>
              </a:ext>
            </a:extLst>
          </p:cNvPr>
          <p:cNvSpPr txBox="1"/>
          <p:nvPr/>
        </p:nvSpPr>
        <p:spPr>
          <a:xfrm>
            <a:off x="407076" y="2268285"/>
            <a:ext cx="93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5BDA05-2FB9-D95A-1195-22AF9AF8B556}"/>
              </a:ext>
            </a:extLst>
          </p:cNvPr>
          <p:cNvSpPr txBox="1"/>
          <p:nvPr/>
        </p:nvSpPr>
        <p:spPr>
          <a:xfrm>
            <a:off x="7806154" y="3788791"/>
            <a:ext cx="3244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Change position, change data</a:t>
            </a:r>
          </a:p>
          <a:p>
            <a:r>
              <a:rPr lang="en-US" dirty="0"/>
              <a:t>Change size, can keep data same</a:t>
            </a:r>
          </a:p>
        </p:txBody>
      </p:sp>
    </p:spTree>
    <p:extLst>
      <p:ext uri="{BB962C8B-B14F-4D97-AF65-F5344CB8AC3E}">
        <p14:creationId xmlns:p14="http://schemas.microsoft.com/office/powerpoint/2010/main" val="2290724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C8768-E799-3C36-70E5-DC838197B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Multiplexed </a:t>
            </a:r>
            <a:r>
              <a:rPr lang="en-US" dirty="0" err="1"/>
              <a:t>smFISH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E813E6-3C13-33D6-DCBC-0DC0EE5F3EE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6" y="1690688"/>
            <a:ext cx="5149004" cy="45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group of colorful dots&#10;&#10;Description automatically generated">
            <a:extLst>
              <a:ext uri="{FF2B5EF4-FFF2-40B4-BE49-F238E27FC236}">
                <a16:creationId xmlns:a16="http://schemas.microsoft.com/office/drawing/2014/main" id="{8B325E53-B12C-1FBC-8252-B16D19167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418" y="1511783"/>
            <a:ext cx="4509586" cy="4509586"/>
          </a:xfrm>
          <a:prstGeom prst="rect">
            <a:avLst/>
          </a:prstGeom>
        </p:spPr>
      </p:pic>
      <p:pic>
        <p:nvPicPr>
          <p:cNvPr id="7" name="Picture 6" descr="A drawing of a cell&#10;&#10;Description automatically generated">
            <a:extLst>
              <a:ext uri="{FF2B5EF4-FFF2-40B4-BE49-F238E27FC236}">
                <a16:creationId xmlns:a16="http://schemas.microsoft.com/office/drawing/2014/main" id="{7C2BB633-89D7-B081-8C8C-EBCFBC6E06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5418" y="1511783"/>
            <a:ext cx="4509586" cy="450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0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96FF-209D-0CEC-7BEA-16A0FA5AE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Spot-based capture + sequencing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7D782BD-C93C-C6FF-CBF2-8D4E0F0E9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996" y="1690688"/>
            <a:ext cx="5149004" cy="451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DD4E1B1B-A53C-EDE3-4F7B-BFA593175E88}"/>
              </a:ext>
            </a:extLst>
          </p:cNvPr>
          <p:cNvGrpSpPr/>
          <p:nvPr/>
        </p:nvGrpSpPr>
        <p:grpSpPr>
          <a:xfrm>
            <a:off x="6824736" y="1488334"/>
            <a:ext cx="4420268" cy="4719961"/>
            <a:chOff x="6684879" y="1526048"/>
            <a:chExt cx="3564249" cy="3805904"/>
          </a:xfrm>
        </p:grpSpPr>
        <p:pic>
          <p:nvPicPr>
            <p:cNvPr id="4100" name="Picture 4">
              <a:extLst>
                <a:ext uri="{FF2B5EF4-FFF2-40B4-BE49-F238E27FC236}">
                  <a16:creationId xmlns:a16="http://schemas.microsoft.com/office/drawing/2014/main" id="{7100986B-0A4F-5D6B-3D5B-D563D12F53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" r="59947" b="54532"/>
            <a:stretch/>
          </p:blipFill>
          <p:spPr bwMode="auto">
            <a:xfrm>
              <a:off x="6898773" y="1690689"/>
              <a:ext cx="3207753" cy="36412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 descr="Neuron PNGs for Free Download">
              <a:extLst>
                <a:ext uri="{FF2B5EF4-FFF2-40B4-BE49-F238E27FC236}">
                  <a16:creationId xmlns:a16="http://schemas.microsoft.com/office/drawing/2014/main" id="{77AC6A1A-6CF7-1F54-BB33-CC40D6CDE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60126" y="1792706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Neuron PNGs for Free Download">
              <a:extLst>
                <a:ext uri="{FF2B5EF4-FFF2-40B4-BE49-F238E27FC236}">
                  <a16:creationId xmlns:a16="http://schemas.microsoft.com/office/drawing/2014/main" id="{4DA81EED-B39C-0CFF-C308-A316F0ED1C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8255" y="1792706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4" descr="Neuron PNGs for Free Download">
              <a:extLst>
                <a:ext uri="{FF2B5EF4-FFF2-40B4-BE49-F238E27FC236}">
                  <a16:creationId xmlns:a16="http://schemas.microsoft.com/office/drawing/2014/main" id="{93FFB863-2655-6AED-895A-379F999FC8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48909" y="2010947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Neuron PNGs for Free Download">
              <a:extLst>
                <a:ext uri="{FF2B5EF4-FFF2-40B4-BE49-F238E27FC236}">
                  <a16:creationId xmlns:a16="http://schemas.microsoft.com/office/drawing/2014/main" id="{4D191090-4AF8-A9D4-F1AA-9315020D4E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9880" y="2373732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Neuron PNGs for Free Download">
              <a:extLst>
                <a:ext uri="{FF2B5EF4-FFF2-40B4-BE49-F238E27FC236}">
                  <a16:creationId xmlns:a16="http://schemas.microsoft.com/office/drawing/2014/main" id="{6185B19D-C2A2-0600-A2DB-58BBA6491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84879" y="2595484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4" descr="Neuron PNGs for Free Download">
              <a:extLst>
                <a:ext uri="{FF2B5EF4-FFF2-40B4-BE49-F238E27FC236}">
                  <a16:creationId xmlns:a16="http://schemas.microsoft.com/office/drawing/2014/main" id="{1D7FED5E-0D09-4E1A-D0E8-71AAC3F11E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8129" y="1526048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Neuron PNGs for Free Download">
              <a:extLst>
                <a:ext uri="{FF2B5EF4-FFF2-40B4-BE49-F238E27FC236}">
                  <a16:creationId xmlns:a16="http://schemas.microsoft.com/office/drawing/2014/main" id="{4D729979-1B02-1129-AFE1-44F2696447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87652" y="3376076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4" descr="Neuron PNGs for Free Download">
              <a:extLst>
                <a:ext uri="{FF2B5EF4-FFF2-40B4-BE49-F238E27FC236}">
                  <a16:creationId xmlns:a16="http://schemas.microsoft.com/office/drawing/2014/main" id="{44D4024B-0115-5DA7-BB29-04394D83C7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7579" y="3085727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Neuron PNGs for Free Download">
              <a:extLst>
                <a:ext uri="{FF2B5EF4-FFF2-40B4-BE49-F238E27FC236}">
                  <a16:creationId xmlns:a16="http://schemas.microsoft.com/office/drawing/2014/main" id="{517077B5-541A-62E5-A24F-B72127D673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7725" y="3699295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4" descr="Neuron PNGs for Free Download">
              <a:extLst>
                <a:ext uri="{FF2B5EF4-FFF2-40B4-BE49-F238E27FC236}">
                  <a16:creationId xmlns:a16="http://schemas.microsoft.com/office/drawing/2014/main" id="{ADB992EB-9A67-D6B2-7740-59701CE89E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03388" y="2819069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Neuron PNGs for Free Download">
              <a:extLst>
                <a:ext uri="{FF2B5EF4-FFF2-40B4-BE49-F238E27FC236}">
                  <a16:creationId xmlns:a16="http://schemas.microsoft.com/office/drawing/2014/main" id="{484C8CF2-A33B-17FF-158A-BC2FAF07D5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5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57079" y="2595484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04" name="Picture 8">
              <a:extLst>
                <a:ext uri="{FF2B5EF4-FFF2-40B4-BE49-F238E27FC236}">
                  <a16:creationId xmlns:a16="http://schemas.microsoft.com/office/drawing/2014/main" id="{43C90580-F07D-50F3-B242-61A8C78327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557251" y="4103175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8">
              <a:extLst>
                <a:ext uri="{FF2B5EF4-FFF2-40B4-BE49-F238E27FC236}">
                  <a16:creationId xmlns:a16="http://schemas.microsoft.com/office/drawing/2014/main" id="{5C90A3F9-A0CD-FAFA-8C2A-32229D7FD9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914169" y="3751432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D80DB392-2F3D-1BD3-C02B-D4E87BE71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359169" y="3473308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2971270A-1A18-A0F1-C45F-1C04CC8B60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805694" y="3238406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4AACF23D-3123-5B31-7F93-E896F2416F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298172" y="3009316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26338AE0-8C31-9960-1971-65A01E2E09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805695" y="4350989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15C634B4-BC66-CC52-2A94-C7A44E366D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766562" y="4466191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8">
              <a:extLst>
                <a:ext uri="{FF2B5EF4-FFF2-40B4-BE49-F238E27FC236}">
                  <a16:creationId xmlns:a16="http://schemas.microsoft.com/office/drawing/2014/main" id="{ADE841FD-D567-7F7B-C71C-FD34893BE6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952059" y="4350989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0E91FF32-A425-7F65-B34A-802123608C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8417096" y="4689038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8">
              <a:extLst>
                <a:ext uri="{FF2B5EF4-FFF2-40B4-BE49-F238E27FC236}">
                  <a16:creationId xmlns:a16="http://schemas.microsoft.com/office/drawing/2014/main" id="{4F126C5B-6086-9DE5-CF9B-C6AA7B82EF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322912" y="4067054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>
              <a:extLst>
                <a:ext uri="{FF2B5EF4-FFF2-40B4-BE49-F238E27FC236}">
                  <a16:creationId xmlns:a16="http://schemas.microsoft.com/office/drawing/2014/main" id="{C7BF2BCD-7129-0937-7129-AA5937DBFC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886070" y="4883768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594C6B6-01F1-89AE-5798-41880815A2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7999535" y="4832764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427C88DD-EBFB-2A4E-FF4B-56826C9A5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816292" y="3815099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8">
              <a:extLst>
                <a:ext uri="{FF2B5EF4-FFF2-40B4-BE49-F238E27FC236}">
                  <a16:creationId xmlns:a16="http://schemas.microsoft.com/office/drawing/2014/main" id="{549FDA0C-CC7A-2513-C541-84E071D5B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621179">
              <a:off x="9116939" y="4288810"/>
              <a:ext cx="340728" cy="5249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4" descr="Neuron PNGs for Free Download">
              <a:extLst>
                <a:ext uri="{FF2B5EF4-FFF2-40B4-BE49-F238E27FC236}">
                  <a16:creationId xmlns:a16="http://schemas.microsoft.com/office/drawing/2014/main" id="{DAB8DCCC-1778-9EF2-39A2-FC9BA627B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7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7595" y="1751913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 descr="Neuron PNGs for Free Download">
              <a:extLst>
                <a:ext uri="{FF2B5EF4-FFF2-40B4-BE49-F238E27FC236}">
                  <a16:creationId xmlns:a16="http://schemas.microsoft.com/office/drawing/2014/main" id="{BCCE9D02-15FA-1D77-678F-1527BCF33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2724" y="1931752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 descr="Neuron PNGs for Free Download">
              <a:extLst>
                <a:ext uri="{FF2B5EF4-FFF2-40B4-BE49-F238E27FC236}">
                  <a16:creationId xmlns:a16="http://schemas.microsoft.com/office/drawing/2014/main" id="{6A6F809D-B275-B878-71D9-D90E72C601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19"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73110" y="2530125"/>
              <a:ext cx="1029368" cy="1029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22773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F33444-18F2-CC84-10F9-8CCA060A7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F44B-C0CF-046A-0CEA-78ACE258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Remotivating Dimensionality Reduction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7F55BE8-F406-94D4-2A7B-1185DF601EBF}"/>
              </a:ext>
            </a:extLst>
          </p:cNvPr>
          <p:cNvGrpSpPr/>
          <p:nvPr/>
        </p:nvGrpSpPr>
        <p:grpSpPr>
          <a:xfrm>
            <a:off x="1037501" y="2017642"/>
            <a:ext cx="3824072" cy="4164497"/>
            <a:chOff x="4288735" y="2222126"/>
            <a:chExt cx="3614531" cy="393630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D12B06C-EB3D-66AF-06D5-C1A4E4BEC245}"/>
                </a:ext>
              </a:extLst>
            </p:cNvPr>
            <p:cNvCxnSpPr/>
            <p:nvPr/>
          </p:nvCxnSpPr>
          <p:spPr>
            <a:xfrm>
              <a:off x="4288735" y="2282825"/>
              <a:ext cx="0" cy="3588026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1C85242-0AE9-D952-4CCA-0BF40670E4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8735" y="5870851"/>
              <a:ext cx="3614531" cy="0"/>
            </a:xfrm>
            <a:prstGeom prst="line">
              <a:avLst/>
            </a:prstGeom>
            <a:ln w="381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7DD59-74C6-8932-A8EA-535C4BB790C7}"/>
                </a:ext>
              </a:extLst>
            </p:cNvPr>
            <p:cNvSpPr txBox="1"/>
            <p:nvPr/>
          </p:nvSpPr>
          <p:spPr>
            <a:xfrm>
              <a:off x="7076776" y="5849830"/>
              <a:ext cx="762066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A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F7C45B8-2DE7-7F93-7D95-8E724DF6C8DB}"/>
                </a:ext>
              </a:extLst>
            </p:cNvPr>
            <p:cNvSpPr txBox="1"/>
            <p:nvPr/>
          </p:nvSpPr>
          <p:spPr>
            <a:xfrm rot="16200000">
              <a:off x="4090762" y="2450467"/>
              <a:ext cx="765280" cy="3085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Gene B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5D39785-6243-8381-01AD-F348C97CC09F}"/>
                </a:ext>
              </a:extLst>
            </p:cNvPr>
            <p:cNvSpPr/>
            <p:nvPr/>
          </p:nvSpPr>
          <p:spPr>
            <a:xfrm>
              <a:off x="6878011" y="261002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959F12-CA1C-604A-E997-B7EE187A5E40}"/>
                </a:ext>
              </a:extLst>
            </p:cNvPr>
            <p:cNvSpPr/>
            <p:nvPr/>
          </p:nvSpPr>
          <p:spPr>
            <a:xfrm>
              <a:off x="6884622" y="3027589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4B0A78A-E327-9E02-35D9-8800B56965A6}"/>
                </a:ext>
              </a:extLst>
            </p:cNvPr>
            <p:cNvSpPr/>
            <p:nvPr/>
          </p:nvSpPr>
          <p:spPr>
            <a:xfrm>
              <a:off x="6573165" y="3550791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446FB79-C7FC-17C9-1957-CE6118599DA9}"/>
                </a:ext>
              </a:extLst>
            </p:cNvPr>
            <p:cNvSpPr/>
            <p:nvPr/>
          </p:nvSpPr>
          <p:spPr>
            <a:xfrm>
              <a:off x="7361730" y="2943924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6AA3F00-A005-EBD9-0137-F3026CF3B2DC}"/>
                </a:ext>
              </a:extLst>
            </p:cNvPr>
            <p:cNvSpPr/>
            <p:nvPr/>
          </p:nvSpPr>
          <p:spPr>
            <a:xfrm>
              <a:off x="6407514" y="3139558"/>
              <a:ext cx="331303" cy="331303"/>
            </a:xfrm>
            <a:prstGeom prst="ellipse">
              <a:avLst/>
            </a:prstGeom>
            <a:solidFill>
              <a:srgbClr val="FF000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8154FCA-1CD1-5316-EC9D-F0CC54931212}"/>
                </a:ext>
              </a:extLst>
            </p:cNvPr>
            <p:cNvSpPr/>
            <p:nvPr/>
          </p:nvSpPr>
          <p:spPr>
            <a:xfrm>
              <a:off x="4886797" y="5358399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1E0B849-A099-5FB1-2B9F-B19582D1151F}"/>
                </a:ext>
              </a:extLst>
            </p:cNvPr>
            <p:cNvSpPr/>
            <p:nvPr/>
          </p:nvSpPr>
          <p:spPr>
            <a:xfrm>
              <a:off x="4981096" y="4889227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46D7F64-759C-993F-B54A-F4A29F70A418}"/>
                </a:ext>
              </a:extLst>
            </p:cNvPr>
            <p:cNvSpPr/>
            <p:nvPr/>
          </p:nvSpPr>
          <p:spPr>
            <a:xfrm>
              <a:off x="5479743" y="4889226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6082087-27F3-9D98-76F0-E9D74ABFE654}"/>
                </a:ext>
              </a:extLst>
            </p:cNvPr>
            <p:cNvSpPr/>
            <p:nvPr/>
          </p:nvSpPr>
          <p:spPr>
            <a:xfrm>
              <a:off x="4521407" y="5096030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8E5B682-7E8C-C549-30FC-5168644C31F2}"/>
                </a:ext>
              </a:extLst>
            </p:cNvPr>
            <p:cNvSpPr/>
            <p:nvPr/>
          </p:nvSpPr>
          <p:spPr>
            <a:xfrm>
              <a:off x="5051082" y="4420055"/>
              <a:ext cx="331303" cy="331303"/>
            </a:xfrm>
            <a:prstGeom prst="ellipse">
              <a:avLst/>
            </a:prstGeom>
            <a:solidFill>
              <a:srgbClr val="0070C0"/>
            </a:solidFill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E9EE0E76-787B-1D46-280C-6D7F3D49B110}"/>
              </a:ext>
            </a:extLst>
          </p:cNvPr>
          <p:cNvSpPr/>
          <p:nvPr/>
        </p:nvSpPr>
        <p:spPr>
          <a:xfrm>
            <a:off x="1844666" y="2690026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CF8EF87-291E-9D94-F848-2228DAA9477A}"/>
              </a:ext>
            </a:extLst>
          </p:cNvPr>
          <p:cNvSpPr/>
          <p:nvPr/>
        </p:nvSpPr>
        <p:spPr>
          <a:xfrm>
            <a:off x="1851660" y="3131793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B6E9090-AFB2-9918-5911-1803D6A86D0F}"/>
              </a:ext>
            </a:extLst>
          </p:cNvPr>
          <p:cNvSpPr/>
          <p:nvPr/>
        </p:nvSpPr>
        <p:spPr>
          <a:xfrm>
            <a:off x="1491762" y="3024711"/>
            <a:ext cx="350509" cy="350509"/>
          </a:xfrm>
          <a:prstGeom prst="ellipse">
            <a:avLst/>
          </a:prstGeom>
          <a:solidFill>
            <a:srgbClr val="7030A0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984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C8223-A1D6-7969-CD70-3C43861F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BB4712F3-04A8-E47C-69A6-8E98EBB293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75"/>
          <a:stretch/>
        </p:blipFill>
        <p:spPr bwMode="auto">
          <a:xfrm>
            <a:off x="451644" y="0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49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C9F80-0AB0-96C9-B203-D32EC420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33BC6-618A-6287-5423-BAF1CEAC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review</a:t>
            </a:r>
          </a:p>
        </p:txBody>
      </p:sp>
      <p:pic>
        <p:nvPicPr>
          <p:cNvPr id="2050" name="Picture 2" descr="A practical guide for getting the most out of Principal Component Analysis.  | Towards Data Science">
            <a:extLst>
              <a:ext uri="{FF2B5EF4-FFF2-40B4-BE49-F238E27FC236}">
                <a16:creationId xmlns:a16="http://schemas.microsoft.com/office/drawing/2014/main" id="{8F82D801-CB0E-E595-B60D-1CA1CF5C4F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889" b="51164"/>
          <a:stretch/>
        </p:blipFill>
        <p:spPr bwMode="auto">
          <a:xfrm>
            <a:off x="461583" y="39756"/>
            <a:ext cx="11288712" cy="65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8466B19-8B7E-6094-189B-84C7ECB9158E}"/>
              </a:ext>
            </a:extLst>
          </p:cNvPr>
          <p:cNvSpPr/>
          <p:nvPr/>
        </p:nvSpPr>
        <p:spPr>
          <a:xfrm>
            <a:off x="6740434" y="3605350"/>
            <a:ext cx="2312126" cy="5878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F9ADD0-B085-40E0-3093-31D52054B770}"/>
              </a:ext>
            </a:extLst>
          </p:cNvPr>
          <p:cNvSpPr/>
          <p:nvPr/>
        </p:nvSpPr>
        <p:spPr>
          <a:xfrm>
            <a:off x="9052559" y="2664822"/>
            <a:ext cx="2429691" cy="13255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88A0F-6DE2-E2DA-0C3C-1825810F6D00}"/>
              </a:ext>
            </a:extLst>
          </p:cNvPr>
          <p:cNvSpPr/>
          <p:nvPr/>
        </p:nvSpPr>
        <p:spPr>
          <a:xfrm>
            <a:off x="7624354" y="4435154"/>
            <a:ext cx="1872343" cy="4957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6A7AAB-9224-9DDD-3393-BB3E1DD3F6D0}"/>
              </a:ext>
            </a:extLst>
          </p:cNvPr>
          <p:cNvSpPr/>
          <p:nvPr/>
        </p:nvSpPr>
        <p:spPr>
          <a:xfrm rot="1294735">
            <a:off x="5737310" y="5050297"/>
            <a:ext cx="1895329" cy="305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EBD08D8-2671-E27F-D9B1-A6D510F03C25}"/>
              </a:ext>
            </a:extLst>
          </p:cNvPr>
          <p:cNvSpPr/>
          <p:nvPr/>
        </p:nvSpPr>
        <p:spPr>
          <a:xfrm>
            <a:off x="936171" y="5071010"/>
            <a:ext cx="3962400" cy="12122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FE778-F4E4-3EEC-9A4F-86B98F43E385}"/>
              </a:ext>
            </a:extLst>
          </p:cNvPr>
          <p:cNvSpPr/>
          <p:nvPr/>
        </p:nvSpPr>
        <p:spPr>
          <a:xfrm>
            <a:off x="709750" y="1392505"/>
            <a:ext cx="2960913" cy="16772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237</Words>
  <Application>Microsoft Macintosh PowerPoint</Application>
  <PresentationFormat>Widescreen</PresentationFormat>
  <Paragraphs>57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docs-Roboto</vt:lpstr>
      <vt:lpstr>Wingdings</vt:lpstr>
      <vt:lpstr>Office Theme</vt:lpstr>
      <vt:lpstr>EN.580.428  Genomic Data Visualization Lesson 4  Non-linear Dimensionality Reduction:  T-distributed Stochastic Neighbor Embedding</vt:lpstr>
      <vt:lpstr>Quiz review</vt:lpstr>
      <vt:lpstr>Quiz review</vt:lpstr>
      <vt:lpstr>Size or position?</vt:lpstr>
      <vt:lpstr>Multiplexed smFISH</vt:lpstr>
      <vt:lpstr>Spot-based capture + sequencing</vt:lpstr>
      <vt:lpstr>Remotivating Dimensionality Reduction</vt:lpstr>
      <vt:lpstr>PCA review</vt:lpstr>
      <vt:lpstr>PCA review</vt:lpstr>
      <vt:lpstr>PCA review</vt:lpstr>
      <vt:lpstr>PCA review</vt:lpstr>
      <vt:lpstr>PCA review</vt:lpstr>
      <vt:lpstr>Motivating non-linear dimensionality reduction  linear dimensionality reduction insufficient</vt:lpstr>
      <vt:lpstr>T-distributed Stochastic Neighbor Embedding</vt:lpstr>
      <vt:lpstr>Step 1: compute scaled similarity P in high-dimensional space</vt:lpstr>
      <vt:lpstr>Step 2: place cells into low dimensional space and compute another scaled similarity metric Q</vt:lpstr>
      <vt:lpstr>Step 3: P is fixed. Iteratively find a Q to minimize the KL divergence between P and Q </vt:lpstr>
      <vt:lpstr>Given P, which Q has a smaller KL divergence?</vt:lpstr>
      <vt:lpstr>Given P, which Q has a smaller KL divergence?</vt:lpstr>
      <vt:lpstr>Homework 3 – due Monday midnight</vt:lpstr>
      <vt:lpstr>Reflection card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EN.580.428  Genomic Data Visualization Lesson 4  Non-linear Dimensionality Reduction:  T-Stochastic Neighbor Embedding</dc:title>
  <dc:creator>Jean Fan</dc:creator>
  <cp:lastModifiedBy>Jean Fan</cp:lastModifiedBy>
  <cp:revision>2</cp:revision>
  <dcterms:created xsi:type="dcterms:W3CDTF">2024-01-31T15:18:33Z</dcterms:created>
  <dcterms:modified xsi:type="dcterms:W3CDTF">2024-02-01T20:55:37Z</dcterms:modified>
</cp:coreProperties>
</file>