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64" r:id="rId3"/>
    <p:sldId id="265" r:id="rId4"/>
    <p:sldId id="267" r:id="rId5"/>
    <p:sldId id="266" r:id="rId6"/>
    <p:sldId id="268" r:id="rId7"/>
    <p:sldId id="271" r:id="rId8"/>
    <p:sldId id="27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223"/>
    <p:restoredTop sz="96327"/>
  </p:normalViewPr>
  <p:slideViewPr>
    <p:cSldViewPr snapToGrid="0" snapToObjects="1">
      <p:cViewPr varScale="1">
        <p:scale>
          <a:sx n="126" d="100"/>
          <a:sy n="126" d="100"/>
        </p:scale>
        <p:origin x="224"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49BF8B-8FD1-1748-B518-B651293E6FA0}" type="datetimeFigureOut">
              <a:rPr lang="en-US" smtClean="0"/>
              <a:t>1/25/24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BD3A67-28D3-A24A-BDB9-B8FFDB06109C}" type="slidenum">
              <a:rPr lang="en-US" smtClean="0"/>
              <a:t>‹#›</a:t>
            </a:fld>
            <a:endParaRPr lang="en-US"/>
          </a:p>
        </p:txBody>
      </p:sp>
    </p:spTree>
    <p:extLst>
      <p:ext uri="{BB962C8B-B14F-4D97-AF65-F5344CB8AC3E}">
        <p14:creationId xmlns:p14="http://schemas.microsoft.com/office/powerpoint/2010/main" val="3370187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49BF8B-8FD1-1748-B518-B651293E6FA0}" type="datetimeFigureOut">
              <a:rPr lang="en-US" smtClean="0"/>
              <a:t>1/25/24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BD3A67-28D3-A24A-BDB9-B8FFDB06109C}" type="slidenum">
              <a:rPr lang="en-US" smtClean="0"/>
              <a:t>‹#›</a:t>
            </a:fld>
            <a:endParaRPr lang="en-US"/>
          </a:p>
        </p:txBody>
      </p:sp>
    </p:spTree>
    <p:extLst>
      <p:ext uri="{BB962C8B-B14F-4D97-AF65-F5344CB8AC3E}">
        <p14:creationId xmlns:p14="http://schemas.microsoft.com/office/powerpoint/2010/main" val="2861876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49BF8B-8FD1-1748-B518-B651293E6FA0}" type="datetimeFigureOut">
              <a:rPr lang="en-US" smtClean="0"/>
              <a:t>1/25/24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BD3A67-28D3-A24A-BDB9-B8FFDB06109C}" type="slidenum">
              <a:rPr lang="en-US" smtClean="0"/>
              <a:t>‹#›</a:t>
            </a:fld>
            <a:endParaRPr lang="en-US"/>
          </a:p>
        </p:txBody>
      </p:sp>
    </p:spTree>
    <p:extLst>
      <p:ext uri="{BB962C8B-B14F-4D97-AF65-F5344CB8AC3E}">
        <p14:creationId xmlns:p14="http://schemas.microsoft.com/office/powerpoint/2010/main" val="97183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49BF8B-8FD1-1748-B518-B651293E6FA0}" type="datetimeFigureOut">
              <a:rPr lang="en-US" smtClean="0"/>
              <a:t>1/25/24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BD3A67-28D3-A24A-BDB9-B8FFDB06109C}" type="slidenum">
              <a:rPr lang="en-US" smtClean="0"/>
              <a:t>‹#›</a:t>
            </a:fld>
            <a:endParaRPr lang="en-US"/>
          </a:p>
        </p:txBody>
      </p:sp>
    </p:spTree>
    <p:extLst>
      <p:ext uri="{BB962C8B-B14F-4D97-AF65-F5344CB8AC3E}">
        <p14:creationId xmlns:p14="http://schemas.microsoft.com/office/powerpoint/2010/main" val="2906532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49BF8B-8FD1-1748-B518-B651293E6FA0}" type="datetimeFigureOut">
              <a:rPr lang="en-US" smtClean="0"/>
              <a:t>1/25/24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BD3A67-28D3-A24A-BDB9-B8FFDB06109C}" type="slidenum">
              <a:rPr lang="en-US" smtClean="0"/>
              <a:t>‹#›</a:t>
            </a:fld>
            <a:endParaRPr lang="en-US"/>
          </a:p>
        </p:txBody>
      </p:sp>
    </p:spTree>
    <p:extLst>
      <p:ext uri="{BB962C8B-B14F-4D97-AF65-F5344CB8AC3E}">
        <p14:creationId xmlns:p14="http://schemas.microsoft.com/office/powerpoint/2010/main" val="2363592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3B49BF8B-8FD1-1748-B518-B651293E6FA0}" type="datetimeFigureOut">
              <a:rPr lang="en-US" smtClean="0"/>
              <a:t>1/25/24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A0BD3A67-28D3-A24A-BDB9-B8FFDB06109C}" type="slidenum">
              <a:rPr lang="en-US" smtClean="0"/>
              <a:t>‹#›</a:t>
            </a:fld>
            <a:endParaRPr lang="en-US"/>
          </a:p>
        </p:txBody>
      </p:sp>
    </p:spTree>
    <p:extLst>
      <p:ext uri="{BB962C8B-B14F-4D97-AF65-F5344CB8AC3E}">
        <p14:creationId xmlns:p14="http://schemas.microsoft.com/office/powerpoint/2010/main" val="540145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3B49BF8B-8FD1-1748-B518-B651293E6FA0}" type="datetimeFigureOut">
              <a:rPr lang="en-US" smtClean="0"/>
              <a:t>1/25/24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BD3A67-28D3-A24A-BDB9-B8FFDB06109C}"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2344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49BF8B-8FD1-1748-B518-B651293E6FA0}" type="datetimeFigureOut">
              <a:rPr lang="en-US" smtClean="0"/>
              <a:t>1/25/24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BD3A67-28D3-A24A-BDB9-B8FFDB06109C}" type="slidenum">
              <a:rPr lang="en-US" smtClean="0"/>
              <a:t>‹#›</a:t>
            </a:fld>
            <a:endParaRPr lang="en-US"/>
          </a:p>
        </p:txBody>
      </p:sp>
    </p:spTree>
    <p:extLst>
      <p:ext uri="{BB962C8B-B14F-4D97-AF65-F5344CB8AC3E}">
        <p14:creationId xmlns:p14="http://schemas.microsoft.com/office/powerpoint/2010/main" val="1081714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49BF8B-8FD1-1748-B518-B651293E6FA0}" type="datetimeFigureOut">
              <a:rPr lang="en-US" smtClean="0"/>
              <a:t>1/25/24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BD3A67-28D3-A24A-BDB9-B8FFDB06109C}" type="slidenum">
              <a:rPr lang="en-US" smtClean="0"/>
              <a:t>‹#›</a:t>
            </a:fld>
            <a:endParaRPr lang="en-US"/>
          </a:p>
        </p:txBody>
      </p:sp>
    </p:spTree>
    <p:extLst>
      <p:ext uri="{BB962C8B-B14F-4D97-AF65-F5344CB8AC3E}">
        <p14:creationId xmlns:p14="http://schemas.microsoft.com/office/powerpoint/2010/main" val="3924339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3B49BF8B-8FD1-1748-B518-B651293E6FA0}" type="datetimeFigureOut">
              <a:rPr lang="en-US" smtClean="0"/>
              <a:t>1/25/24</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a:p>
        </p:txBody>
      </p:sp>
      <p:sp>
        <p:nvSpPr>
          <p:cNvPr id="11" name="Slide Number Placeholder 10"/>
          <p:cNvSpPr>
            <a:spLocks noGrp="1"/>
          </p:cNvSpPr>
          <p:nvPr>
            <p:ph type="sldNum" sz="quarter" idx="12"/>
          </p:nvPr>
        </p:nvSpPr>
        <p:spPr/>
        <p:txBody>
          <a:bodyPr/>
          <a:lstStyle/>
          <a:p>
            <a:fld id="{A0BD3A67-28D3-A24A-BDB9-B8FFDB06109C}" type="slidenum">
              <a:rPr lang="en-US" smtClean="0"/>
              <a:t>‹#›</a:t>
            </a:fld>
            <a:endParaRPr lang="en-US"/>
          </a:p>
        </p:txBody>
      </p:sp>
    </p:spTree>
    <p:extLst>
      <p:ext uri="{BB962C8B-B14F-4D97-AF65-F5344CB8AC3E}">
        <p14:creationId xmlns:p14="http://schemas.microsoft.com/office/powerpoint/2010/main" val="2568054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3B49BF8B-8FD1-1748-B518-B651293E6FA0}" type="datetimeFigureOut">
              <a:rPr lang="en-US" smtClean="0"/>
              <a:t>1/25/24</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a:p>
        </p:txBody>
      </p:sp>
      <p:sp>
        <p:nvSpPr>
          <p:cNvPr id="10" name="Slide Number Placeholder 9"/>
          <p:cNvSpPr>
            <a:spLocks noGrp="1"/>
          </p:cNvSpPr>
          <p:nvPr>
            <p:ph type="sldNum" sz="quarter" idx="12"/>
          </p:nvPr>
        </p:nvSpPr>
        <p:spPr/>
        <p:txBody>
          <a:bodyPr/>
          <a:lstStyle/>
          <a:p>
            <a:fld id="{A0BD3A67-28D3-A24A-BDB9-B8FFDB06109C}" type="slidenum">
              <a:rPr lang="en-US" smtClean="0"/>
              <a:t>‹#›</a:t>
            </a:fld>
            <a:endParaRPr lang="en-US"/>
          </a:p>
        </p:txBody>
      </p:sp>
    </p:spTree>
    <p:extLst>
      <p:ext uri="{BB962C8B-B14F-4D97-AF65-F5344CB8AC3E}">
        <p14:creationId xmlns:p14="http://schemas.microsoft.com/office/powerpoint/2010/main" val="415803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B49BF8B-8FD1-1748-B518-B651293E6FA0}" type="datetimeFigureOut">
              <a:rPr lang="en-US" smtClean="0"/>
              <a:t>1/25/24</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0BD3A67-28D3-A24A-BDB9-B8FFDB06109C}" type="slidenum">
              <a:rPr lang="en-US" smtClean="0"/>
              <a:t>‹#›</a:t>
            </a:fld>
            <a:endParaRPr lang="en-US"/>
          </a:p>
        </p:txBody>
      </p:sp>
    </p:spTree>
    <p:extLst>
      <p:ext uri="{BB962C8B-B14F-4D97-AF65-F5344CB8AC3E}">
        <p14:creationId xmlns:p14="http://schemas.microsoft.com/office/powerpoint/2010/main" val="109463802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D1029-307D-AC46-9051-0EB1164B6B63}"/>
              </a:ext>
            </a:extLst>
          </p:cNvPr>
          <p:cNvSpPr>
            <a:spLocks noGrp="1"/>
          </p:cNvSpPr>
          <p:nvPr>
            <p:ph type="ctrTitle"/>
          </p:nvPr>
        </p:nvSpPr>
        <p:spPr/>
        <p:txBody>
          <a:bodyPr/>
          <a:lstStyle/>
          <a:p>
            <a:r>
              <a:rPr lang="en-US" dirty="0"/>
              <a:t>Homework Assignment 1</a:t>
            </a:r>
          </a:p>
        </p:txBody>
      </p:sp>
      <p:sp>
        <p:nvSpPr>
          <p:cNvPr id="3" name="Subtitle 2">
            <a:extLst>
              <a:ext uri="{FF2B5EF4-FFF2-40B4-BE49-F238E27FC236}">
                <a16:creationId xmlns:a16="http://schemas.microsoft.com/office/drawing/2014/main" id="{A6412897-8F09-D94B-9E08-D29098A67DA3}"/>
              </a:ext>
            </a:extLst>
          </p:cNvPr>
          <p:cNvSpPr>
            <a:spLocks noGrp="1"/>
          </p:cNvSpPr>
          <p:nvPr>
            <p:ph type="subTitle" idx="1"/>
          </p:nvPr>
        </p:nvSpPr>
        <p:spPr/>
        <p:txBody>
          <a:bodyPr/>
          <a:lstStyle/>
          <a:p>
            <a:r>
              <a:rPr lang="en-US" dirty="0"/>
              <a:t>Due Monday (Midnight Baltimore Time)</a:t>
            </a:r>
          </a:p>
        </p:txBody>
      </p:sp>
    </p:spTree>
    <p:extLst>
      <p:ext uri="{BB962C8B-B14F-4D97-AF65-F5344CB8AC3E}">
        <p14:creationId xmlns:p14="http://schemas.microsoft.com/office/powerpoint/2010/main" val="1356984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D8A67B-C41D-C04F-A9CD-C8CCBE14AC7C}"/>
              </a:ext>
            </a:extLst>
          </p:cNvPr>
          <p:cNvSpPr>
            <a:spLocks noGrp="1"/>
          </p:cNvSpPr>
          <p:nvPr>
            <p:ph type="title"/>
          </p:nvPr>
        </p:nvSpPr>
        <p:spPr>
          <a:xfrm>
            <a:off x="2231136" y="467418"/>
            <a:ext cx="7729728" cy="1188720"/>
          </a:xfrm>
        </p:spPr>
        <p:txBody>
          <a:bodyPr>
            <a:normAutofit/>
          </a:bodyPr>
          <a:lstStyle/>
          <a:p>
            <a:r>
              <a:rPr lang="en-US" sz="2000" dirty="0"/>
              <a:t>Create and describe a Data Visualization using YOUR DATA</a:t>
            </a:r>
          </a:p>
        </p:txBody>
      </p:sp>
      <p:sp>
        <p:nvSpPr>
          <p:cNvPr id="9" name="Content Placeholder 2">
            <a:extLst>
              <a:ext uri="{FF2B5EF4-FFF2-40B4-BE49-F238E27FC236}">
                <a16:creationId xmlns:a16="http://schemas.microsoft.com/office/drawing/2014/main" id="{3CB996ED-CE04-4444-B7E2-ADBC4AFA0419}"/>
              </a:ext>
            </a:extLst>
          </p:cNvPr>
          <p:cNvSpPr>
            <a:spLocks noGrp="1"/>
          </p:cNvSpPr>
          <p:nvPr>
            <p:ph idx="1"/>
          </p:nvPr>
        </p:nvSpPr>
        <p:spPr>
          <a:xfrm>
            <a:off x="1706062" y="2291262"/>
            <a:ext cx="8779512" cy="2879256"/>
          </a:xfrm>
        </p:spPr>
        <p:txBody>
          <a:bodyPr>
            <a:normAutofit lnSpcReduction="10000"/>
          </a:bodyPr>
          <a:lstStyle/>
          <a:p>
            <a:pPr marL="0" indent="0">
              <a:lnSpc>
                <a:spcPct val="90000"/>
              </a:lnSpc>
              <a:buNone/>
            </a:pPr>
            <a:r>
              <a:rPr lang="en-US" sz="1500" dirty="0">
                <a:solidFill>
                  <a:srgbClr val="404040"/>
                </a:solidFill>
              </a:rPr>
              <a:t>Your description of your data visualization must address the following questions:</a:t>
            </a:r>
          </a:p>
          <a:p>
            <a:pPr marL="342900" indent="-342900">
              <a:lnSpc>
                <a:spcPct val="90000"/>
              </a:lnSpc>
              <a:buFont typeface="Arial" panose="020B0604020202020204" pitchFamily="34" charset="0"/>
              <a:buAutoNum type="arabicPeriod"/>
            </a:pPr>
            <a:r>
              <a:rPr lang="en-US" sz="1500" dirty="0">
                <a:solidFill>
                  <a:srgbClr val="404040"/>
                </a:solidFill>
              </a:rPr>
              <a:t>What data types are you visualizing?</a:t>
            </a:r>
          </a:p>
          <a:p>
            <a:pPr marL="342900" indent="-342900">
              <a:lnSpc>
                <a:spcPct val="90000"/>
              </a:lnSpc>
              <a:buFont typeface="Arial" panose="020B0604020202020204" pitchFamily="34" charset="0"/>
              <a:buAutoNum type="arabicPeriod"/>
            </a:pPr>
            <a:r>
              <a:rPr lang="en-US" sz="1500" dirty="0">
                <a:solidFill>
                  <a:srgbClr val="404040"/>
                </a:solidFill>
              </a:rPr>
              <a:t>What data encodings (geometric primitives and visual channels) are you using to visualize these data types?</a:t>
            </a:r>
          </a:p>
          <a:p>
            <a:pPr marL="342900" indent="-342900">
              <a:lnSpc>
                <a:spcPct val="90000"/>
              </a:lnSpc>
              <a:buFont typeface="Arial" panose="020B0604020202020204" pitchFamily="34" charset="0"/>
              <a:buAutoNum type="arabicPeriod"/>
            </a:pPr>
            <a:r>
              <a:rPr lang="en-US" sz="1500" dirty="0">
                <a:solidFill>
                  <a:srgbClr val="404040"/>
                </a:solidFill>
              </a:rPr>
              <a:t>What about the data are you trying to make salient through this data visualization? </a:t>
            </a:r>
          </a:p>
          <a:p>
            <a:pPr marL="342900" indent="-342900">
              <a:lnSpc>
                <a:spcPct val="90000"/>
              </a:lnSpc>
              <a:buFont typeface="Arial" panose="020B0604020202020204" pitchFamily="34" charset="0"/>
              <a:buAutoNum type="arabicPeriod"/>
            </a:pPr>
            <a:r>
              <a:rPr lang="en-US" sz="1500" dirty="0">
                <a:solidFill>
                  <a:srgbClr val="404040"/>
                </a:solidFill>
              </a:rPr>
              <a:t>What Gestalt principles and/or knowledge about perceptiveness of visual encodings are you using to accomplish this?</a:t>
            </a:r>
          </a:p>
          <a:p>
            <a:pPr marL="342900" indent="-342900">
              <a:lnSpc>
                <a:spcPct val="90000"/>
              </a:lnSpc>
              <a:buAutoNum type="arabicPeriod"/>
            </a:pPr>
            <a:endParaRPr lang="en-US" sz="1500" dirty="0">
              <a:solidFill>
                <a:srgbClr val="404040"/>
              </a:solidFill>
            </a:endParaRPr>
          </a:p>
          <a:p>
            <a:pPr marL="0" indent="0">
              <a:lnSpc>
                <a:spcPct val="90000"/>
              </a:lnSpc>
              <a:buNone/>
            </a:pPr>
            <a:r>
              <a:rPr lang="en-US" sz="1500" dirty="0">
                <a:solidFill>
                  <a:srgbClr val="404040"/>
                </a:solidFill>
              </a:rPr>
              <a:t>Your description must use vocabulary terms from Lesson1.  You must include the entire code you used to generate the figure so that it can be reproduced.  You must provide attribution to external resources referenced (if any) in writing your code. </a:t>
            </a:r>
          </a:p>
        </p:txBody>
      </p:sp>
    </p:spTree>
    <p:extLst>
      <p:ext uri="{BB962C8B-B14F-4D97-AF65-F5344CB8AC3E}">
        <p14:creationId xmlns:p14="http://schemas.microsoft.com/office/powerpoint/2010/main" val="3486928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4E3D3-CEFF-A440-953D-97FBCB2BE115}"/>
              </a:ext>
            </a:extLst>
          </p:cNvPr>
          <p:cNvSpPr>
            <a:spLocks noGrp="1"/>
          </p:cNvSpPr>
          <p:nvPr>
            <p:ph type="ctrTitle"/>
          </p:nvPr>
        </p:nvSpPr>
        <p:spPr/>
        <p:txBody>
          <a:bodyPr/>
          <a:lstStyle/>
          <a:p>
            <a:r>
              <a:rPr lang="en-US" dirty="0"/>
              <a:t>Submitting your HW</a:t>
            </a:r>
          </a:p>
        </p:txBody>
      </p:sp>
    </p:spTree>
    <p:extLst>
      <p:ext uri="{BB962C8B-B14F-4D97-AF65-F5344CB8AC3E}">
        <p14:creationId xmlns:p14="http://schemas.microsoft.com/office/powerpoint/2010/main" val="615013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D8A67B-C41D-C04F-A9CD-C8CCBE14AC7C}"/>
              </a:ext>
            </a:extLst>
          </p:cNvPr>
          <p:cNvSpPr>
            <a:spLocks noGrp="1"/>
          </p:cNvSpPr>
          <p:nvPr>
            <p:ph type="title"/>
          </p:nvPr>
        </p:nvSpPr>
        <p:spPr>
          <a:xfrm>
            <a:off x="2231136" y="467418"/>
            <a:ext cx="7729728" cy="1188720"/>
          </a:xfrm>
        </p:spPr>
        <p:txBody>
          <a:bodyPr>
            <a:normAutofit/>
          </a:bodyPr>
          <a:lstStyle/>
          <a:p>
            <a:r>
              <a:rPr lang="en-US" sz="2000" dirty="0"/>
              <a:t>To submit your homework, follow the steps from HW0, summarized here</a:t>
            </a:r>
          </a:p>
        </p:txBody>
      </p:sp>
      <p:sp>
        <p:nvSpPr>
          <p:cNvPr id="9" name="Content Placeholder 2">
            <a:extLst>
              <a:ext uri="{FF2B5EF4-FFF2-40B4-BE49-F238E27FC236}">
                <a16:creationId xmlns:a16="http://schemas.microsoft.com/office/drawing/2014/main" id="{3CB996ED-CE04-4444-B7E2-ADBC4AFA0419}"/>
              </a:ext>
            </a:extLst>
          </p:cNvPr>
          <p:cNvSpPr>
            <a:spLocks noGrp="1"/>
          </p:cNvSpPr>
          <p:nvPr>
            <p:ph idx="1"/>
          </p:nvPr>
        </p:nvSpPr>
        <p:spPr>
          <a:xfrm>
            <a:off x="1706062" y="2291262"/>
            <a:ext cx="8779512" cy="2879256"/>
          </a:xfrm>
        </p:spPr>
        <p:txBody>
          <a:bodyPr>
            <a:normAutofit/>
          </a:bodyPr>
          <a:lstStyle/>
          <a:p>
            <a:pPr marL="0" indent="0">
              <a:lnSpc>
                <a:spcPct val="90000"/>
              </a:lnSpc>
              <a:buNone/>
            </a:pPr>
            <a:r>
              <a:rPr lang="en-US" sz="1500" dirty="0">
                <a:solidFill>
                  <a:srgbClr val="404040"/>
                </a:solidFill>
              </a:rPr>
              <a:t>0.  Update your personal fork by fetching upstream</a:t>
            </a:r>
          </a:p>
          <a:p>
            <a:pPr marL="0" indent="0">
              <a:lnSpc>
                <a:spcPct val="90000"/>
              </a:lnSpc>
              <a:buNone/>
            </a:pPr>
            <a:r>
              <a:rPr lang="en-US" sz="1500" dirty="0">
                <a:solidFill>
                  <a:srgbClr val="404040"/>
                </a:solidFill>
              </a:rPr>
              <a:t>1. Save your data visualization to the homework/</a:t>
            </a:r>
            <a:r>
              <a:rPr lang="en-US" sz="1500" dirty="0" err="1">
                <a:solidFill>
                  <a:srgbClr val="404040"/>
                </a:solidFill>
              </a:rPr>
              <a:t>hw</a:t>
            </a:r>
            <a:r>
              <a:rPr lang="en-US" sz="1500" dirty="0">
                <a:solidFill>
                  <a:srgbClr val="404040"/>
                </a:solidFill>
              </a:rPr>
              <a:t>[N]/ folder using </a:t>
            </a:r>
            <a:r>
              <a:rPr lang="en-US" sz="1500" dirty="0" err="1">
                <a:solidFill>
                  <a:srgbClr val="404040"/>
                </a:solidFill>
              </a:rPr>
              <a:t>hw</a:t>
            </a:r>
            <a:r>
              <a:rPr lang="en-US" sz="1500" dirty="0">
                <a:solidFill>
                  <a:srgbClr val="404040"/>
                </a:solidFill>
              </a:rPr>
              <a:t>[N]_[</a:t>
            </a:r>
            <a:r>
              <a:rPr lang="en-US" sz="1500" dirty="0" err="1">
                <a:solidFill>
                  <a:srgbClr val="404040"/>
                </a:solidFill>
              </a:rPr>
              <a:t>jhed</a:t>
            </a:r>
            <a:r>
              <a:rPr lang="en-US" sz="1500" dirty="0">
                <a:solidFill>
                  <a:srgbClr val="404040"/>
                </a:solidFill>
              </a:rPr>
              <a:t>].</a:t>
            </a:r>
            <a:r>
              <a:rPr lang="en-US" sz="1500" dirty="0" err="1">
                <a:solidFill>
                  <a:srgbClr val="404040"/>
                </a:solidFill>
              </a:rPr>
              <a:t>png</a:t>
            </a:r>
            <a:endParaRPr lang="en-US" sz="1500" dirty="0">
              <a:solidFill>
                <a:srgbClr val="404040"/>
              </a:solidFill>
            </a:endParaRPr>
          </a:p>
          <a:p>
            <a:pPr marL="0" indent="0">
              <a:lnSpc>
                <a:spcPct val="90000"/>
              </a:lnSpc>
              <a:buNone/>
            </a:pPr>
            <a:r>
              <a:rPr lang="en-US" sz="1500" dirty="0">
                <a:solidFill>
                  <a:srgbClr val="404040"/>
                </a:solidFill>
              </a:rPr>
              <a:t>2. Create a .md file in main/_posts/ following the 2024-01-25-jfan9.md file</a:t>
            </a:r>
          </a:p>
          <a:p>
            <a:pPr marL="0" indent="0">
              <a:lnSpc>
                <a:spcPct val="90000"/>
              </a:lnSpc>
              <a:buNone/>
            </a:pPr>
            <a:r>
              <a:rPr lang="en-US" sz="1500" dirty="0">
                <a:solidFill>
                  <a:srgbClr val="404040"/>
                </a:solidFill>
              </a:rPr>
              <a:t>3. Double check your post and make a pull request as you learned from HW0</a:t>
            </a:r>
          </a:p>
          <a:p>
            <a:pPr marL="0" indent="0">
              <a:lnSpc>
                <a:spcPct val="90000"/>
              </a:lnSpc>
              <a:buNone/>
            </a:pPr>
            <a:endParaRPr lang="en-US" sz="1500" dirty="0">
              <a:solidFill>
                <a:srgbClr val="404040"/>
              </a:solidFill>
            </a:endParaRPr>
          </a:p>
        </p:txBody>
      </p:sp>
    </p:spTree>
    <p:extLst>
      <p:ext uri="{BB962C8B-B14F-4D97-AF65-F5344CB8AC3E}">
        <p14:creationId xmlns:p14="http://schemas.microsoft.com/office/powerpoint/2010/main" val="1345784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13BC9-5672-324A-BEEC-FF4F97861E7F}"/>
              </a:ext>
            </a:extLst>
          </p:cNvPr>
          <p:cNvSpPr>
            <a:spLocks noGrp="1"/>
          </p:cNvSpPr>
          <p:nvPr>
            <p:ph type="title"/>
          </p:nvPr>
        </p:nvSpPr>
        <p:spPr/>
        <p:txBody>
          <a:bodyPr>
            <a:normAutofit/>
          </a:bodyPr>
          <a:lstStyle/>
          <a:p>
            <a:r>
              <a:rPr lang="en-US" dirty="0">
                <a:solidFill>
                  <a:srgbClr val="404040"/>
                </a:solidFill>
              </a:rPr>
              <a:t>0. Update your personal fork by fetching upstream</a:t>
            </a:r>
            <a:endParaRPr lang="en-US" dirty="0"/>
          </a:p>
        </p:txBody>
      </p:sp>
      <p:pic>
        <p:nvPicPr>
          <p:cNvPr id="15" name="Content Placeholder 10">
            <a:extLst>
              <a:ext uri="{FF2B5EF4-FFF2-40B4-BE49-F238E27FC236}">
                <a16:creationId xmlns:a16="http://schemas.microsoft.com/office/drawing/2014/main" id="{FBFF714A-73F4-7646-AD0F-E7CBE8BC22CB}"/>
              </a:ext>
            </a:extLst>
          </p:cNvPr>
          <p:cNvPicPr>
            <a:picLocks noGrp="1" noChangeAspect="1"/>
          </p:cNvPicPr>
          <p:nvPr>
            <p:ph idx="1"/>
          </p:nvPr>
        </p:nvPicPr>
        <p:blipFill>
          <a:blip r:embed="rId2"/>
          <a:stretch>
            <a:fillRect/>
          </a:stretch>
        </p:blipFill>
        <p:spPr>
          <a:xfrm>
            <a:off x="1901371" y="2478768"/>
            <a:ext cx="8389257" cy="4037012"/>
          </a:xfrm>
          <a:prstGeom prst="rect">
            <a:avLst/>
          </a:prstGeom>
        </p:spPr>
      </p:pic>
      <p:sp>
        <p:nvSpPr>
          <p:cNvPr id="16" name="Rectangle 15">
            <a:extLst>
              <a:ext uri="{FF2B5EF4-FFF2-40B4-BE49-F238E27FC236}">
                <a16:creationId xmlns:a16="http://schemas.microsoft.com/office/drawing/2014/main" id="{B98FA45E-1CC2-2942-84B8-8645DD69ABAD}"/>
              </a:ext>
            </a:extLst>
          </p:cNvPr>
          <p:cNvSpPr/>
          <p:nvPr/>
        </p:nvSpPr>
        <p:spPr>
          <a:xfrm>
            <a:off x="6562814" y="4154374"/>
            <a:ext cx="1084804" cy="342900"/>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8328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D694-8775-F24C-BA84-84001A185CD9}"/>
              </a:ext>
            </a:extLst>
          </p:cNvPr>
          <p:cNvSpPr>
            <a:spLocks noGrp="1"/>
          </p:cNvSpPr>
          <p:nvPr>
            <p:ph type="title"/>
          </p:nvPr>
        </p:nvSpPr>
        <p:spPr/>
        <p:txBody>
          <a:bodyPr>
            <a:normAutofit fontScale="90000"/>
          </a:bodyPr>
          <a:lstStyle/>
          <a:p>
            <a:r>
              <a:rPr lang="en-US" dirty="0">
                <a:solidFill>
                  <a:srgbClr val="404040"/>
                </a:solidFill>
              </a:rPr>
              <a:t>1. Save your data visualization to the homework/</a:t>
            </a:r>
            <a:r>
              <a:rPr lang="en-US" dirty="0" err="1">
                <a:solidFill>
                  <a:srgbClr val="404040"/>
                </a:solidFill>
              </a:rPr>
              <a:t>hw</a:t>
            </a:r>
            <a:r>
              <a:rPr lang="en-US" dirty="0">
                <a:solidFill>
                  <a:srgbClr val="404040"/>
                </a:solidFill>
              </a:rPr>
              <a:t>[N]/ folder using </a:t>
            </a:r>
            <a:r>
              <a:rPr lang="en-US" sz="2800" dirty="0">
                <a:solidFill>
                  <a:srgbClr val="404040"/>
                </a:solidFill>
              </a:rPr>
              <a:t>/</a:t>
            </a:r>
            <a:r>
              <a:rPr lang="en-US" sz="2800" dirty="0" err="1">
                <a:solidFill>
                  <a:srgbClr val="404040"/>
                </a:solidFill>
              </a:rPr>
              <a:t>hw</a:t>
            </a:r>
            <a:r>
              <a:rPr lang="en-US" sz="2800" dirty="0">
                <a:solidFill>
                  <a:srgbClr val="404040"/>
                </a:solidFill>
              </a:rPr>
              <a:t>[N]/ folder using </a:t>
            </a:r>
            <a:r>
              <a:rPr lang="en-US" sz="2800" dirty="0" err="1">
                <a:solidFill>
                  <a:srgbClr val="404040"/>
                </a:solidFill>
              </a:rPr>
              <a:t>hw</a:t>
            </a:r>
            <a:r>
              <a:rPr lang="en-US" sz="2800" dirty="0">
                <a:solidFill>
                  <a:srgbClr val="404040"/>
                </a:solidFill>
              </a:rPr>
              <a:t>[N]_[</a:t>
            </a:r>
            <a:r>
              <a:rPr lang="en-US" sz="2800" dirty="0" err="1">
                <a:solidFill>
                  <a:srgbClr val="404040"/>
                </a:solidFill>
              </a:rPr>
              <a:t>jhed</a:t>
            </a:r>
            <a:r>
              <a:rPr lang="en-US" sz="2800" dirty="0">
                <a:solidFill>
                  <a:srgbClr val="404040"/>
                </a:solidFill>
              </a:rPr>
              <a:t>].</a:t>
            </a:r>
            <a:r>
              <a:rPr lang="en-US" sz="2800" dirty="0" err="1">
                <a:solidFill>
                  <a:srgbClr val="404040"/>
                </a:solidFill>
              </a:rPr>
              <a:t>png</a:t>
            </a:r>
            <a:endParaRPr lang="en-US" dirty="0">
              <a:solidFill>
                <a:srgbClr val="404040"/>
              </a:solidFill>
              <a:latin typeface="+mn-lt"/>
            </a:endParaRPr>
          </a:p>
        </p:txBody>
      </p:sp>
      <p:pic>
        <p:nvPicPr>
          <p:cNvPr id="10" name="Picture 9" descr="Graphical user interface, application&#10;&#10;Description automatically generated">
            <a:extLst>
              <a:ext uri="{FF2B5EF4-FFF2-40B4-BE49-F238E27FC236}">
                <a16:creationId xmlns:a16="http://schemas.microsoft.com/office/drawing/2014/main" id="{C313CAD1-ED4C-8244-B495-E4CAAE2B91E2}"/>
              </a:ext>
            </a:extLst>
          </p:cNvPr>
          <p:cNvPicPr>
            <a:picLocks noChangeAspect="1"/>
          </p:cNvPicPr>
          <p:nvPr/>
        </p:nvPicPr>
        <p:blipFill>
          <a:blip r:embed="rId2"/>
          <a:stretch>
            <a:fillRect/>
          </a:stretch>
        </p:blipFill>
        <p:spPr>
          <a:xfrm>
            <a:off x="2850467" y="2382854"/>
            <a:ext cx="5829075" cy="3996173"/>
          </a:xfrm>
          <a:prstGeom prst="rect">
            <a:avLst/>
          </a:prstGeom>
        </p:spPr>
      </p:pic>
    </p:spTree>
    <p:extLst>
      <p:ext uri="{BB962C8B-B14F-4D97-AF65-F5344CB8AC3E}">
        <p14:creationId xmlns:p14="http://schemas.microsoft.com/office/powerpoint/2010/main" val="2178692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71CCC-6D13-D94C-81E4-2743EB8220B8}"/>
              </a:ext>
            </a:extLst>
          </p:cNvPr>
          <p:cNvSpPr>
            <a:spLocks noGrp="1"/>
          </p:cNvSpPr>
          <p:nvPr>
            <p:ph type="title"/>
          </p:nvPr>
        </p:nvSpPr>
        <p:spPr/>
        <p:txBody>
          <a:bodyPr>
            <a:normAutofit fontScale="90000"/>
          </a:bodyPr>
          <a:lstStyle/>
          <a:p>
            <a:r>
              <a:rPr lang="en-US" dirty="0">
                <a:solidFill>
                  <a:srgbClr val="404040"/>
                </a:solidFill>
              </a:rPr>
              <a:t>2. Create a .md file in main/_posts/ following the 2024-01-25-jfan9.md file</a:t>
            </a:r>
            <a:endParaRPr lang="en-US" dirty="0"/>
          </a:p>
        </p:txBody>
      </p:sp>
      <p:sp>
        <p:nvSpPr>
          <p:cNvPr id="3" name="Content Placeholder 2">
            <a:extLst>
              <a:ext uri="{FF2B5EF4-FFF2-40B4-BE49-F238E27FC236}">
                <a16:creationId xmlns:a16="http://schemas.microsoft.com/office/drawing/2014/main" id="{01EC8C99-4B58-DB4B-BD39-74F15AE214AA}"/>
              </a:ext>
            </a:extLst>
          </p:cNvPr>
          <p:cNvSpPr>
            <a:spLocks noGrp="1"/>
          </p:cNvSpPr>
          <p:nvPr>
            <p:ph idx="1"/>
          </p:nvPr>
        </p:nvSpPr>
        <p:spPr>
          <a:xfrm>
            <a:off x="6978732" y="2638044"/>
            <a:ext cx="2982132" cy="3101983"/>
          </a:xfrm>
        </p:spPr>
        <p:txBody>
          <a:bodyPr>
            <a:noAutofit/>
          </a:bodyPr>
          <a:lstStyle/>
          <a:p>
            <a:pPr marL="0" indent="0">
              <a:spcBef>
                <a:spcPts val="0"/>
              </a:spcBef>
              <a:buNone/>
            </a:pPr>
            <a:r>
              <a:rPr lang="en-US" sz="800" dirty="0">
                <a:latin typeface="Courier" pitchFamily="2" charset="0"/>
              </a:rPr>
              <a:t>---</a:t>
            </a:r>
          </a:p>
          <a:p>
            <a:pPr marL="0" indent="0">
              <a:spcBef>
                <a:spcPts val="0"/>
              </a:spcBef>
              <a:buNone/>
            </a:pPr>
            <a:r>
              <a:rPr lang="en-US" sz="800" dirty="0">
                <a:latin typeface="Courier" pitchFamily="2" charset="0"/>
              </a:rPr>
              <a:t>layout: post</a:t>
            </a:r>
          </a:p>
          <a:p>
            <a:pPr marL="0" indent="0">
              <a:spcBef>
                <a:spcPts val="0"/>
              </a:spcBef>
              <a:buNone/>
            </a:pPr>
            <a:r>
              <a:rPr lang="en-US" sz="800" dirty="0">
                <a:latin typeface="Courier" pitchFamily="2" charset="0"/>
              </a:rPr>
              <a:t>title:  "</a:t>
            </a:r>
            <a:r>
              <a:rPr lang="en-US" sz="800" dirty="0">
                <a:highlight>
                  <a:srgbClr val="FFFF00"/>
                </a:highlight>
                <a:latin typeface="Courier" pitchFamily="2" charset="0"/>
              </a:rPr>
              <a:t>Sample Homework Submission</a:t>
            </a:r>
            <a:r>
              <a:rPr lang="en-US" sz="800" dirty="0">
                <a:latin typeface="Courier" pitchFamily="2" charset="0"/>
              </a:rPr>
              <a:t>"</a:t>
            </a:r>
          </a:p>
          <a:p>
            <a:pPr marL="0" indent="0">
              <a:spcBef>
                <a:spcPts val="0"/>
              </a:spcBef>
              <a:buNone/>
            </a:pPr>
            <a:r>
              <a:rPr lang="en-US" sz="800" dirty="0">
                <a:latin typeface="Courier" pitchFamily="2" charset="0"/>
              </a:rPr>
              <a:t>author: </a:t>
            </a:r>
            <a:r>
              <a:rPr lang="en-US" sz="800" dirty="0">
                <a:highlight>
                  <a:srgbClr val="FFFF00"/>
                </a:highlight>
                <a:latin typeface="Courier" pitchFamily="2" charset="0"/>
              </a:rPr>
              <a:t>Prof. Jean Fan</a:t>
            </a:r>
          </a:p>
          <a:p>
            <a:pPr marL="0" indent="0">
              <a:spcBef>
                <a:spcPts val="0"/>
              </a:spcBef>
              <a:buNone/>
            </a:pPr>
            <a:r>
              <a:rPr lang="en-US" sz="800" dirty="0" err="1">
                <a:latin typeface="Courier" pitchFamily="2" charset="0"/>
              </a:rPr>
              <a:t>jhed</a:t>
            </a:r>
            <a:r>
              <a:rPr lang="en-US" sz="800" dirty="0">
                <a:latin typeface="Courier" pitchFamily="2" charset="0"/>
              </a:rPr>
              <a:t>: </a:t>
            </a:r>
            <a:r>
              <a:rPr lang="en-US" sz="800" dirty="0">
                <a:highlight>
                  <a:srgbClr val="FFFF00"/>
                </a:highlight>
                <a:latin typeface="Courier" pitchFamily="2" charset="0"/>
              </a:rPr>
              <a:t>jfan9</a:t>
            </a:r>
          </a:p>
          <a:p>
            <a:pPr marL="0" indent="0">
              <a:spcBef>
                <a:spcPts val="0"/>
              </a:spcBef>
              <a:buNone/>
            </a:pPr>
            <a:r>
              <a:rPr lang="en-US" sz="800" dirty="0">
                <a:latin typeface="Courier" pitchFamily="2" charset="0"/>
              </a:rPr>
              <a:t>categories: [ HW</a:t>
            </a:r>
            <a:r>
              <a:rPr lang="en-US" sz="800" dirty="0">
                <a:highlight>
                  <a:srgbClr val="FFFF00"/>
                </a:highlight>
                <a:latin typeface="Courier" pitchFamily="2" charset="0"/>
              </a:rPr>
              <a:t>1</a:t>
            </a:r>
            <a:r>
              <a:rPr lang="en-US" sz="800" dirty="0">
                <a:latin typeface="Courier" pitchFamily="2" charset="0"/>
              </a:rPr>
              <a:t> ]</a:t>
            </a:r>
          </a:p>
          <a:p>
            <a:pPr marL="0" indent="0">
              <a:spcBef>
                <a:spcPts val="0"/>
              </a:spcBef>
              <a:buNone/>
            </a:pPr>
            <a:r>
              <a:rPr lang="en-US" sz="800" dirty="0">
                <a:latin typeface="Courier" pitchFamily="2" charset="0"/>
              </a:rPr>
              <a:t>image: homework/hw</a:t>
            </a:r>
            <a:r>
              <a:rPr lang="en-US" sz="800" dirty="0">
                <a:highlight>
                  <a:srgbClr val="FFFF00"/>
                </a:highlight>
                <a:latin typeface="Courier" pitchFamily="2" charset="0"/>
              </a:rPr>
              <a:t>1</a:t>
            </a:r>
            <a:r>
              <a:rPr lang="en-US" sz="800" dirty="0">
                <a:latin typeface="Courier" pitchFamily="2" charset="0"/>
              </a:rPr>
              <a:t>/</a:t>
            </a:r>
            <a:r>
              <a:rPr lang="en-US" sz="800" dirty="0">
                <a:highlight>
                  <a:srgbClr val="FFFF00"/>
                </a:highlight>
                <a:latin typeface="Courier" pitchFamily="2" charset="0"/>
              </a:rPr>
              <a:t>jeanfan_hw1.png</a:t>
            </a:r>
          </a:p>
          <a:p>
            <a:pPr marL="0" indent="0">
              <a:spcBef>
                <a:spcPts val="0"/>
              </a:spcBef>
              <a:buNone/>
            </a:pPr>
            <a:r>
              <a:rPr lang="en-US" sz="800" dirty="0">
                <a:latin typeface="Courier" pitchFamily="2" charset="0"/>
              </a:rPr>
              <a:t>featured: false</a:t>
            </a:r>
          </a:p>
          <a:p>
            <a:pPr marL="0" indent="0">
              <a:spcBef>
                <a:spcPts val="0"/>
              </a:spcBef>
              <a:buNone/>
            </a:pPr>
            <a:r>
              <a:rPr lang="en-US" sz="800" dirty="0">
                <a:latin typeface="Courier" pitchFamily="2" charset="0"/>
              </a:rPr>
              <a:t>---</a:t>
            </a:r>
          </a:p>
          <a:p>
            <a:pPr marL="0" indent="0">
              <a:spcBef>
                <a:spcPts val="0"/>
              </a:spcBef>
              <a:buNone/>
            </a:pPr>
            <a:endParaRPr lang="en-US" sz="800" dirty="0">
              <a:latin typeface="Courier" pitchFamily="2" charset="0"/>
            </a:endParaRPr>
          </a:p>
          <a:p>
            <a:pPr marL="0" indent="0">
              <a:spcBef>
                <a:spcPts val="0"/>
              </a:spcBef>
              <a:buNone/>
            </a:pPr>
            <a:r>
              <a:rPr lang="en-US" sz="800" dirty="0">
                <a:highlight>
                  <a:srgbClr val="FFFF00"/>
                </a:highlight>
                <a:latin typeface="Courier" pitchFamily="2" charset="0"/>
              </a:rPr>
              <a:t>[description]</a:t>
            </a:r>
          </a:p>
          <a:p>
            <a:pPr marL="0" indent="0">
              <a:spcBef>
                <a:spcPts val="0"/>
              </a:spcBef>
              <a:buNone/>
            </a:pPr>
            <a:endParaRPr lang="en-US" sz="800" dirty="0">
              <a:highlight>
                <a:srgbClr val="FFFF00"/>
              </a:highlight>
              <a:latin typeface="Courier" pitchFamily="2" charset="0"/>
            </a:endParaRPr>
          </a:p>
          <a:p>
            <a:pPr marL="0" indent="0">
              <a:spcBef>
                <a:spcPts val="0"/>
              </a:spcBef>
              <a:buNone/>
            </a:pPr>
            <a:r>
              <a:rPr lang="en-US" sz="800" dirty="0">
                <a:highlight>
                  <a:srgbClr val="FFFF00"/>
                </a:highlight>
                <a:latin typeface="Courier" pitchFamily="2" charset="0"/>
              </a:rPr>
              <a:t>```{r}</a:t>
            </a:r>
          </a:p>
          <a:p>
            <a:pPr marL="0" indent="0">
              <a:spcBef>
                <a:spcPts val="0"/>
              </a:spcBef>
              <a:buNone/>
            </a:pPr>
            <a:r>
              <a:rPr lang="en-US" sz="800" dirty="0">
                <a:highlight>
                  <a:srgbClr val="FFFF00"/>
                </a:highlight>
                <a:latin typeface="Courier" pitchFamily="2" charset="0"/>
              </a:rPr>
              <a:t>[code]</a:t>
            </a:r>
          </a:p>
          <a:p>
            <a:pPr marL="0" indent="0">
              <a:spcBef>
                <a:spcPts val="0"/>
              </a:spcBef>
              <a:buNone/>
            </a:pPr>
            <a:r>
              <a:rPr lang="en-US" sz="800" dirty="0">
                <a:highlight>
                  <a:srgbClr val="FFFF00"/>
                </a:highlight>
                <a:latin typeface="Courier" pitchFamily="2" charset="0"/>
              </a:rPr>
              <a:t>```</a:t>
            </a:r>
          </a:p>
          <a:p>
            <a:pPr marL="0" indent="0">
              <a:spcBef>
                <a:spcPts val="0"/>
              </a:spcBef>
              <a:buNone/>
            </a:pPr>
            <a:endParaRPr lang="en-US" sz="800" dirty="0">
              <a:latin typeface="Courier" pitchFamily="2" charset="0"/>
            </a:endParaRPr>
          </a:p>
        </p:txBody>
      </p:sp>
      <p:sp>
        <p:nvSpPr>
          <p:cNvPr id="5" name="Content Placeholder 2">
            <a:extLst>
              <a:ext uri="{FF2B5EF4-FFF2-40B4-BE49-F238E27FC236}">
                <a16:creationId xmlns:a16="http://schemas.microsoft.com/office/drawing/2014/main" id="{5D7C7DC2-34E9-C642-9910-3DD26FCB892B}"/>
              </a:ext>
            </a:extLst>
          </p:cNvPr>
          <p:cNvSpPr txBox="1">
            <a:spLocks/>
          </p:cNvSpPr>
          <p:nvPr/>
        </p:nvSpPr>
        <p:spPr>
          <a:xfrm>
            <a:off x="2231136" y="2638044"/>
            <a:ext cx="4039035" cy="310198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a:t>Update the date on the file name to [the date the homework is submitted]-[your </a:t>
            </a:r>
            <a:r>
              <a:rPr lang="en-US" dirty="0" err="1"/>
              <a:t>jhed</a:t>
            </a:r>
            <a:r>
              <a:rPr lang="en-US" dirty="0"/>
              <a:t>].md</a:t>
            </a:r>
          </a:p>
          <a:p>
            <a:pPr lvl="1"/>
            <a:r>
              <a:rPr lang="en-US" dirty="0"/>
              <a:t>Note that the format of the date is [year]-[month]-[day]</a:t>
            </a:r>
          </a:p>
          <a:p>
            <a:r>
              <a:rPr lang="en-US" dirty="0"/>
              <a:t>Your file will likely look something like this to the right but with the highlighted components changed</a:t>
            </a:r>
          </a:p>
          <a:p>
            <a:r>
              <a:rPr lang="en-US" dirty="0"/>
              <a:t>Note that the ”image:” should point to the image you just uploaded to the homework/ folder so please update the file names accordingly</a:t>
            </a:r>
          </a:p>
          <a:p>
            <a:endParaRPr lang="en-US" dirty="0"/>
          </a:p>
        </p:txBody>
      </p:sp>
    </p:spTree>
    <p:extLst>
      <p:ext uri="{BB962C8B-B14F-4D97-AF65-F5344CB8AC3E}">
        <p14:creationId xmlns:p14="http://schemas.microsoft.com/office/powerpoint/2010/main" val="3559407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7E7C5-0537-BA49-BF3A-BA0726FDEA90}"/>
              </a:ext>
            </a:extLst>
          </p:cNvPr>
          <p:cNvSpPr>
            <a:spLocks noGrp="1"/>
          </p:cNvSpPr>
          <p:nvPr>
            <p:ph type="title"/>
          </p:nvPr>
        </p:nvSpPr>
        <p:spPr/>
        <p:txBody>
          <a:bodyPr>
            <a:normAutofit fontScale="90000"/>
          </a:bodyPr>
          <a:lstStyle/>
          <a:p>
            <a:r>
              <a:rPr lang="en-US" dirty="0">
                <a:solidFill>
                  <a:srgbClr val="404040"/>
                </a:solidFill>
              </a:rPr>
              <a:t>3. Double check your post and make a pull request as you learned from HW0</a:t>
            </a:r>
            <a:endParaRPr lang="en-US" dirty="0"/>
          </a:p>
        </p:txBody>
      </p:sp>
      <p:pic>
        <p:nvPicPr>
          <p:cNvPr id="5" name="Content Placeholder 4">
            <a:extLst>
              <a:ext uri="{FF2B5EF4-FFF2-40B4-BE49-F238E27FC236}">
                <a16:creationId xmlns:a16="http://schemas.microsoft.com/office/drawing/2014/main" id="{220EABB6-587E-D449-A743-E27A91750A7E}"/>
              </a:ext>
            </a:extLst>
          </p:cNvPr>
          <p:cNvPicPr>
            <a:picLocks noGrp="1" noChangeAspect="1"/>
          </p:cNvPicPr>
          <p:nvPr>
            <p:ph idx="1"/>
          </p:nvPr>
        </p:nvPicPr>
        <p:blipFill>
          <a:blip r:embed="rId2"/>
          <a:stretch>
            <a:fillRect/>
          </a:stretch>
        </p:blipFill>
        <p:spPr>
          <a:xfrm>
            <a:off x="1769698" y="2652940"/>
            <a:ext cx="3977959" cy="3792939"/>
          </a:xfrm>
          <a:prstGeom prst="rect">
            <a:avLst/>
          </a:prstGeom>
        </p:spPr>
      </p:pic>
      <p:pic>
        <p:nvPicPr>
          <p:cNvPr id="6" name="Picture 5">
            <a:extLst>
              <a:ext uri="{FF2B5EF4-FFF2-40B4-BE49-F238E27FC236}">
                <a16:creationId xmlns:a16="http://schemas.microsoft.com/office/drawing/2014/main" id="{A4B395FF-81CA-D042-939F-90920D2B170A}"/>
              </a:ext>
            </a:extLst>
          </p:cNvPr>
          <p:cNvPicPr>
            <a:picLocks noChangeAspect="1"/>
          </p:cNvPicPr>
          <p:nvPr/>
        </p:nvPicPr>
        <p:blipFill>
          <a:blip r:embed="rId3"/>
          <a:stretch>
            <a:fillRect/>
          </a:stretch>
        </p:blipFill>
        <p:spPr>
          <a:xfrm>
            <a:off x="6096000" y="2652940"/>
            <a:ext cx="5001415" cy="3792939"/>
          </a:xfrm>
          <a:prstGeom prst="rect">
            <a:avLst/>
          </a:prstGeom>
        </p:spPr>
      </p:pic>
    </p:spTree>
    <p:extLst>
      <p:ext uri="{BB962C8B-B14F-4D97-AF65-F5344CB8AC3E}">
        <p14:creationId xmlns:p14="http://schemas.microsoft.com/office/powerpoint/2010/main" val="255667148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docProps/app.xml><?xml version="1.0" encoding="utf-8"?>
<Properties xmlns="http://schemas.openxmlformats.org/officeDocument/2006/extended-properties" xmlns:vt="http://schemas.openxmlformats.org/officeDocument/2006/docPropsVTypes">
  <Template>{59D49F2E-55E9-F842-A83C-124AF83D916B}tf10001120</Template>
  <TotalTime>24195</TotalTime>
  <Words>419</Words>
  <Application>Microsoft Macintosh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Courier</vt:lpstr>
      <vt:lpstr>Gill Sans MT</vt:lpstr>
      <vt:lpstr>Parcel</vt:lpstr>
      <vt:lpstr>Homework Assignment 1</vt:lpstr>
      <vt:lpstr>Create and describe a Data Visualization using YOUR DATA</vt:lpstr>
      <vt:lpstr>Submitting your HW</vt:lpstr>
      <vt:lpstr>To submit your homework, follow the steps from HW0, summarized here</vt:lpstr>
      <vt:lpstr>0. Update your personal fork by fetching upstream</vt:lpstr>
      <vt:lpstr>1. Save your data visualization to the homework/hw[N]/ folder using /hw[N]/ folder using hw[N]_[jhed].png</vt:lpstr>
      <vt:lpstr>2. Create a .md file in main/_posts/ following the 2024-01-25-jfan9.md file</vt:lpstr>
      <vt:lpstr>3. Double check your post and make a pull request as you learned from HW0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Homework Assignment 0</dc:title>
  <dc:creator>Jean Fan</dc:creator>
  <cp:lastModifiedBy>Jean Fan</cp:lastModifiedBy>
  <cp:revision>19</cp:revision>
  <dcterms:created xsi:type="dcterms:W3CDTF">2021-08-10T19:19:16Z</dcterms:created>
  <dcterms:modified xsi:type="dcterms:W3CDTF">2024-01-25T23:57:19Z</dcterms:modified>
</cp:coreProperties>
</file>