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98" r:id="rId2"/>
    <p:sldId id="749" r:id="rId3"/>
    <p:sldId id="750" r:id="rId4"/>
    <p:sldId id="753" r:id="rId5"/>
    <p:sldId id="751" r:id="rId6"/>
    <p:sldId id="756" r:id="rId7"/>
    <p:sldId id="757" r:id="rId8"/>
    <p:sldId id="754" r:id="rId9"/>
    <p:sldId id="260" r:id="rId10"/>
    <p:sldId id="263" r:id="rId11"/>
    <p:sldId id="264" r:id="rId12"/>
    <p:sldId id="265" r:id="rId13"/>
    <p:sldId id="266" r:id="rId14"/>
    <p:sldId id="758" r:id="rId15"/>
    <p:sldId id="267" r:id="rId16"/>
    <p:sldId id="261" r:id="rId17"/>
    <p:sldId id="755" r:id="rId18"/>
    <p:sldId id="747" r:id="rId19"/>
    <p:sldId id="74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3CC23-BCD1-544F-A2DC-BEA0947E0277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CA77B-764E-734A-B624-5DE1F0EE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A23E-8667-2848-AF09-4C52B69045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8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Differentially expressed genes</a:t>
            </a:r>
          </a:p>
          <a:p>
            <a:r>
              <a:rPr lang="en-US" dirty="0"/>
              <a:t>Differentially upregulated genes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A23E-8667-2848-AF09-4C52B69045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0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A23E-8667-2848-AF09-4C52B69045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7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AA7A-4454-2272-2435-A8A4101A6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347F-F407-BB11-21CB-3E2A79ACD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07EF5-5020-2F82-6CCF-75151757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7040-C7DC-6F12-3A52-0244372C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7CB7-7456-D052-11E3-22FC264F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9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5F35-4FDB-1E0F-98F1-E321449B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5C5BD-08C4-23D8-1B81-3592F0A5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0DCA-596E-8800-900F-7B72DE22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4164-B86A-70E6-FFA5-090BF9FA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5A62-274A-32EE-068E-71127910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8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1C4F9-4823-0828-BD57-BBCD3CB05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294D2-7624-A1A4-7985-881503FB8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60DC-A9F3-034B-08F0-6939470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9D58-440F-BA91-E111-BFC13341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0948-9F03-EE7E-57FE-4FC91D1A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15BB-CEFE-CE0B-EABC-C9DAED74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57CE6-B8FD-A653-90B2-700C0F4AB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C3F3-08A0-03B8-FCC2-64975088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E2470-D3A7-D3BB-95EF-8EE149CE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54F9-FF5D-F6E8-374D-56B11C54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1A22-E67F-4963-DD48-A65B9E3B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63327-B61E-5662-170B-4237C34A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47B0E-C9ED-AC2F-90ED-A8931007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A850-5E57-8D7D-EB49-6CA2A3D9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1891-C45A-756B-EC13-E75EFB2C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054B-94F9-CE22-341E-0254F62C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0D2B-D4F0-1537-6D62-D9914D655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DFADA-C534-9130-8A7A-130716AF2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79DD2-16BF-0458-070B-C83BC5FC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82057-E7E7-6756-1C9C-D4FA4A5D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8982C-F5DE-CBD1-A1AC-9DC54650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FA00-3F50-F134-DBCE-AC32E549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A97BA-4A33-0115-9923-A33F5A76C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F3E4F-65F1-A284-6CDC-E4E54DE6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C3579-29A6-470C-6619-D90BB7FEE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7B3E8-6F51-6723-F95A-F27AE34B6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06D00-9357-F840-E6BE-81722A71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94F72-E4A6-A0D9-B5C7-46EB9281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B9FC7-E21E-47A1-18EC-77447081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113D-AA51-39A3-5CCA-9B8993C7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2580C-4744-827A-D85F-8A68F633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DF48-D1E5-07B7-75B5-F555F092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75374-D9A9-BB96-36BC-829C806D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0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EE773-E93E-7EE6-F791-0E7375BF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29802-2795-179B-65FE-6D758F6C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9F1B5-6685-4882-1CBE-4D3A86B6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4CF0-0BFF-D879-44D4-F7B979B3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7AC6-930D-0AAE-5534-C1520BE8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067F9-D084-F7D2-E573-D21FA1B2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003F2-0F8F-0885-B8A0-C960464C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8EFC4-1169-504D-FCFF-63DFC6AA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6C4F-920C-DB1D-1B74-528575A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F722-9FDF-1DB3-D44E-1C0B0357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3F72-B6B7-A682-EBFD-2579AE80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C43CA-23A6-6F4C-FB38-2AC9F3420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654E-4887-CE71-2053-469ADA61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16C66-500A-EA0F-90E4-BDD0519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B4AE0-7725-67CE-753E-772805C1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4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E0E58-888D-13B8-969B-5DEBE658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E6066-2D8F-DCA6-6ACD-1B5B1287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B289-0F76-0913-2F1A-14EF84CBF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5B280-84B9-9640-AC05-2807480353D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5A1F3-61BA-563E-9050-838916B46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BFA0-AE69-9E6A-13EB-4A6F03F3B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EN.580.428 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Genomic Data Visualization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Lesson 7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sz="5000" dirty="0"/>
            </a:br>
            <a:r>
              <a:rPr lang="en-US" sz="5000" dirty="0"/>
              <a:t>Differential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2FCD-97A3-C441-38A6-CE1C90C6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DF96-BFF2-8B0E-8171-7551D72C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identify differentially expressed genes?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0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F27C-B2EE-3FD6-F7C4-8AC7223D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T-test: testing a difference of means</a:t>
            </a:r>
          </a:p>
        </p:txBody>
      </p:sp>
    </p:spTree>
    <p:extLst>
      <p:ext uri="{BB962C8B-B14F-4D97-AF65-F5344CB8AC3E}">
        <p14:creationId xmlns:p14="http://schemas.microsoft.com/office/powerpoint/2010/main" val="126995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F27C-B2EE-3FD6-F7C4-8AC7223D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T-test assumptions and data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674E8-27CA-334D-9203-7110DCA5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A4C4D"/>
                </a:solidFill>
                <a:effectLst/>
                <a:latin typeface="InterFace"/>
              </a:rPr>
              <a:t>that the data are quantitative and plausibly Gaussian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A4C4D"/>
                </a:solidFill>
                <a:effectLst/>
                <a:latin typeface="InterFace"/>
              </a:rPr>
              <a:t>that the two samples come from distributions that may differ in their mean value, but not in the standard deviation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0CC94-0E3B-73D9-AF74-434CD876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92" y="3609974"/>
            <a:ext cx="8874815" cy="2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7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C17C-8E8B-0046-EF6B-8CF28B5F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Wilcoxon Rank Sum Test (Mann–Whitney U test ): </a:t>
            </a:r>
            <a:br>
              <a:rPr lang="en-US" sz="3200" dirty="0"/>
            </a:br>
            <a:r>
              <a:rPr lang="en-US" sz="3200" dirty="0"/>
              <a:t>testing a difference in ranks</a:t>
            </a:r>
          </a:p>
        </p:txBody>
      </p:sp>
    </p:spTree>
    <p:extLst>
      <p:ext uri="{BB962C8B-B14F-4D97-AF65-F5344CB8AC3E}">
        <p14:creationId xmlns:p14="http://schemas.microsoft.com/office/powerpoint/2010/main" val="177366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BF749-518A-F7D3-642D-2EFF4FA14C68}"/>
              </a:ext>
            </a:extLst>
          </p:cNvPr>
          <p:cNvSpPr txBox="1"/>
          <p:nvPr/>
        </p:nvSpPr>
        <p:spPr>
          <a:xfrm>
            <a:off x="1232451" y="2186609"/>
            <a:ext cx="1086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Cluster 1</a:t>
            </a:r>
          </a:p>
          <a:p>
            <a:r>
              <a:rPr lang="en-US" dirty="0"/>
              <a:t>100</a:t>
            </a:r>
          </a:p>
          <a:p>
            <a:r>
              <a:rPr lang="en-US" dirty="0"/>
              <a:t>50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D885C-53E7-B5C2-B710-1BACB229DC98}"/>
              </a:ext>
            </a:extLst>
          </p:cNvPr>
          <p:cNvSpPr txBox="1"/>
          <p:nvPr/>
        </p:nvSpPr>
        <p:spPr>
          <a:xfrm>
            <a:off x="2716695" y="2186609"/>
            <a:ext cx="12747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Other cells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6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7E4059-DFC6-9A9B-E1E3-F7A09A93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Consider I want to check if gene X is </a:t>
            </a:r>
            <a:br>
              <a:rPr lang="en-US" sz="3200" dirty="0"/>
            </a:br>
            <a:r>
              <a:rPr lang="en-US" sz="3200" dirty="0"/>
              <a:t>differentially upregulated in cluster 1 in my data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768EE5-EF21-D230-6566-E8821F3C8EF7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71714-BABC-6F28-6F80-F6E7692F58F0}"/>
              </a:ext>
            </a:extLst>
          </p:cNvPr>
          <p:cNvSpPr txBox="1"/>
          <p:nvPr/>
        </p:nvSpPr>
        <p:spPr>
          <a:xfrm>
            <a:off x="5774636" y="2186609"/>
            <a:ext cx="4899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to my U-statistic if I run my rank-sum test on the raw counts versus the log-transformed counts?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to my T-statistic if I run my rank-sum test on the raw counts versus the log-transformed counts?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E2F89-C6CC-CCF4-7F8E-C8ACD11E7148}"/>
              </a:ext>
            </a:extLst>
          </p:cNvPr>
          <p:cNvSpPr txBox="1"/>
          <p:nvPr/>
        </p:nvSpPr>
        <p:spPr>
          <a:xfrm>
            <a:off x="188843" y="5497488"/>
            <a:ext cx="3498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c1 = c(100,50,20,10,5)</a:t>
            </a:r>
          </a:p>
          <a:p>
            <a:r>
              <a:rPr lang="en-US" sz="1100" dirty="0">
                <a:latin typeface="Courier" pitchFamily="2" charset="0"/>
              </a:rPr>
              <a:t>other = c(0,1,2,3,4,6)</a:t>
            </a:r>
          </a:p>
          <a:p>
            <a:r>
              <a:rPr lang="en-US" sz="1100" dirty="0" err="1">
                <a:latin typeface="Courier" pitchFamily="2" charset="0"/>
              </a:rPr>
              <a:t>wilcox.test</a:t>
            </a:r>
            <a:r>
              <a:rPr lang="en-US" sz="1100" dirty="0">
                <a:latin typeface="Courier" pitchFamily="2" charset="0"/>
              </a:rPr>
              <a:t>(c1, other)</a:t>
            </a:r>
          </a:p>
          <a:p>
            <a:r>
              <a:rPr lang="en-US" sz="1100" dirty="0" err="1">
                <a:latin typeface="Courier" pitchFamily="2" charset="0"/>
              </a:rPr>
              <a:t>wilcox.test</a:t>
            </a:r>
            <a:r>
              <a:rPr lang="en-US" sz="1100" dirty="0">
                <a:latin typeface="Courier" pitchFamily="2" charset="0"/>
              </a:rPr>
              <a:t>(log10(c1+1),log10(other+1))</a:t>
            </a:r>
          </a:p>
          <a:p>
            <a:r>
              <a:rPr lang="en-US" sz="1100" dirty="0" err="1">
                <a:latin typeface="Courier" pitchFamily="2" charset="0"/>
              </a:rPr>
              <a:t>t.test</a:t>
            </a:r>
            <a:r>
              <a:rPr lang="en-US" sz="1100" dirty="0">
                <a:latin typeface="Courier" pitchFamily="2" charset="0"/>
              </a:rPr>
              <a:t>(c1, other)</a:t>
            </a:r>
          </a:p>
          <a:p>
            <a:r>
              <a:rPr lang="en-US" sz="1100" dirty="0" err="1">
                <a:latin typeface="Courier" pitchFamily="2" charset="0"/>
              </a:rPr>
              <a:t>t.test</a:t>
            </a:r>
            <a:r>
              <a:rPr lang="en-US" sz="1100" dirty="0">
                <a:latin typeface="Courier" pitchFamily="2" charset="0"/>
              </a:rPr>
              <a:t>(log10(c1+1),log10(other+1))</a:t>
            </a:r>
          </a:p>
        </p:txBody>
      </p:sp>
    </p:spTree>
    <p:extLst>
      <p:ext uri="{BB962C8B-B14F-4D97-AF65-F5344CB8AC3E}">
        <p14:creationId xmlns:p14="http://schemas.microsoft.com/office/powerpoint/2010/main" val="2803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00CF-B9D4-F6A4-D450-375EB7F1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statistical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B465-F7EB-75FF-698F-EF866EBE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other tests that incorporate different normalizations, error modeling, Bayesian approaches,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Goal is to improve our statistical power in detecting true positives and true negatives while minimizing false positives and false negatives</a:t>
            </a:r>
          </a:p>
          <a:p>
            <a:pPr lvl="1"/>
            <a:r>
              <a:rPr lang="en-US" dirty="0"/>
              <a:t>Often becomes a trade-off with speed and 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29729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4B2D-9BB0-170E-3C2E-CFF5C5B7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(no right 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A59A-76AA-B32D-8703-13D74971A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spatial transcriptomics experiment, we perform k-means clustering to identify 10 cell clusters. For one cell cluster, there is only 1 gene significantly upregulated. Do you believe this cell cluster represents a distinct cell-type?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88531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DB8F3-5DAA-54B1-FCE6-8413FBE48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E8CC-CD44-4F97-8EA2-A20676ED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(no right 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7B31-C074-D6E4-0BFB-18857383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spatial transcriptomics experiment, we perform k-means clustering to identify 10 cell clusters. For one cell cluster, there are are 100 genes significantly upregulated. But this cell cluster only has 2 cells. Do you believe this cell cluster represents a distinct cell-type?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385561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ED6D-AC59-5AD2-BAA6-8EED8EBA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DB6-6876-3C78-3E07-3061BA3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7DC8-922C-9262-C337-F1362A47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https://</a:t>
            </a:r>
            <a:r>
              <a:rPr lang="en-US" b="1" dirty="0" err="1"/>
              <a:t>bit.ly</a:t>
            </a:r>
            <a:r>
              <a:rPr lang="en-US" b="1" dirty="0"/>
              <a:t>/GDV24_rc</a:t>
            </a:r>
          </a:p>
        </p:txBody>
      </p:sp>
    </p:spTree>
    <p:extLst>
      <p:ext uri="{BB962C8B-B14F-4D97-AF65-F5344CB8AC3E}">
        <p14:creationId xmlns:p14="http://schemas.microsoft.com/office/powerpoint/2010/main" val="337663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5E2A-6C57-0D62-A1BC-6DF7720D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assigned (due next Wednesday)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2AE81E-61CF-805C-A08E-7B1B41786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615" y="1452149"/>
            <a:ext cx="8904770" cy="49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21F9-AE61-EB73-69AC-DC09C086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2119658"/>
          </a:xfrm>
        </p:spPr>
        <p:txBody>
          <a:bodyPr>
            <a:normAutofit/>
          </a:bodyPr>
          <a:lstStyle/>
          <a:p>
            <a:r>
              <a:rPr lang="en-US" sz="3200" dirty="0"/>
              <a:t>Linear vs non-linear dimensionality reduction</a:t>
            </a:r>
          </a:p>
        </p:txBody>
      </p:sp>
      <p:pic>
        <p:nvPicPr>
          <p:cNvPr id="1026" name="Picture 2" descr="Comparing the effect of tSNE on varying number of PCs:KRT7 expression">
            <a:extLst>
              <a:ext uri="{FF2B5EF4-FFF2-40B4-BE49-F238E27FC236}">
                <a16:creationId xmlns:a16="http://schemas.microsoft.com/office/drawing/2014/main" id="{33AEC387-B32F-CB68-92A6-D486C6E7C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828" y="365125"/>
            <a:ext cx="4963298" cy="595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ffect of Introducing Principle Components on Non-linear Dimensionality Reduction ">
            <a:extLst>
              <a:ext uri="{FF2B5EF4-FFF2-40B4-BE49-F238E27FC236}">
                <a16:creationId xmlns:a16="http://schemas.microsoft.com/office/drawing/2014/main" id="{17709033-1379-A8E0-681B-BB2D43B0B7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74" y="2854411"/>
            <a:ext cx="5890055" cy="346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15E3F-39A1-04DF-0750-353A657A1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0A5E-B6CB-E9A8-7B77-B7312836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25495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Loading values with normalized vs. non-normalized data</a:t>
            </a:r>
          </a:p>
        </p:txBody>
      </p:sp>
      <p:pic>
        <p:nvPicPr>
          <p:cNvPr id="2050" name="Picture 2" descr="The Effects of Normalization &amp; Transformation on Loading Values for PCA">
            <a:extLst>
              <a:ext uri="{FF2B5EF4-FFF2-40B4-BE49-F238E27FC236}">
                <a16:creationId xmlns:a16="http://schemas.microsoft.com/office/drawing/2014/main" id="{CF6A6D63-2769-3353-2B34-78A2FF813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2" y="1958007"/>
            <a:ext cx="5322405" cy="405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arison of Gene Influence on PC1 in Raw and Cell Area-Normalized Data">
            <a:extLst>
              <a:ext uri="{FF2B5EF4-FFF2-40B4-BE49-F238E27FC236}">
                <a16:creationId xmlns:a16="http://schemas.microsoft.com/office/drawing/2014/main" id="{3C547731-6F90-42FF-8F7C-430749F44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433" y="1958007"/>
            <a:ext cx="5121525" cy="405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34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5FAC-586D-D53D-64CC-70088FC0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92FB-C9C0-8FFB-F01E-DA0A0EBA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along PC1, PC2, tSNE1, tSNE2 are quantitative but not spatial (not a physical interpretation)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0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ECAE-DAE2-373E-FEB7-C16ABA1D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6B98-3E3E-CCA1-9161-51600B62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 take home</a:t>
            </a:r>
          </a:p>
          <a:p>
            <a:pPr lvl="1"/>
            <a:r>
              <a:rPr lang="en-US" dirty="0"/>
              <a:t>~1.5 hours</a:t>
            </a:r>
          </a:p>
          <a:p>
            <a:pPr lvl="1"/>
            <a:r>
              <a:rPr lang="en-US" dirty="0"/>
              <a:t>Coding element may take some students longer</a:t>
            </a:r>
          </a:p>
          <a:p>
            <a:r>
              <a:rPr lang="en-US" dirty="0"/>
              <a:t>Will be due Saturday at noon</a:t>
            </a:r>
          </a:p>
          <a:p>
            <a:pPr lvl="1"/>
            <a:r>
              <a:rPr lang="en-US" dirty="0"/>
              <a:t>If you have a preapproved accommodation, due date will be Sunday at noon</a:t>
            </a:r>
          </a:p>
          <a:p>
            <a:r>
              <a:rPr lang="en-US" dirty="0"/>
              <a:t>Will cover everything up to k-means (not including today’s material)</a:t>
            </a:r>
          </a:p>
          <a:p>
            <a:r>
              <a:rPr lang="en-US" dirty="0"/>
              <a:t>If there is certain material you want to make sure we cover in the review, please let me know in your reflection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FE637-7CE2-729F-FC43-9ED49C16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6E61-195E-40E0-1947-9CF2C996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Normalized versus non-normalized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7D4E4-8072-E067-8DE3-98EC2D07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36" y="2427927"/>
            <a:ext cx="8059237" cy="28895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71081-7798-A2F5-7475-898A113305BB}"/>
              </a:ext>
            </a:extLst>
          </p:cNvPr>
          <p:cNvSpPr txBox="1"/>
          <p:nvPr/>
        </p:nvSpPr>
        <p:spPr>
          <a:xfrm>
            <a:off x="9442174" y="260399"/>
            <a:ext cx="25808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 pitchFamily="2" charset="0"/>
              </a:rPr>
              <a:t>library(ggplot2)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data &lt;- </a:t>
            </a:r>
            <a:r>
              <a:rPr lang="en-US" sz="800" dirty="0" err="1">
                <a:latin typeface="Courier" pitchFamily="2" charset="0"/>
              </a:rPr>
              <a:t>read.csv</a:t>
            </a:r>
            <a:r>
              <a:rPr lang="en-US" sz="800" dirty="0">
                <a:latin typeface="Courier" pitchFamily="2" charset="0"/>
              </a:rPr>
              <a:t>('~/Desktop/genomic-data-visualization-2024/data/</a:t>
            </a:r>
            <a:r>
              <a:rPr lang="en-US" sz="800" dirty="0" err="1">
                <a:latin typeface="Courier" pitchFamily="2" charset="0"/>
              </a:rPr>
              <a:t>eevee.csv.gz</a:t>
            </a:r>
            <a:r>
              <a:rPr lang="en-US" sz="800" dirty="0">
                <a:latin typeface="Courier" pitchFamily="2" charset="0"/>
              </a:rPr>
              <a:t>', </a:t>
            </a:r>
            <a:r>
              <a:rPr lang="en-US" sz="800" dirty="0" err="1">
                <a:latin typeface="Courier" pitchFamily="2" charset="0"/>
              </a:rPr>
              <a:t>row.names</a:t>
            </a:r>
            <a:r>
              <a:rPr lang="en-US" sz="800" dirty="0">
                <a:latin typeface="Courier" pitchFamily="2" charset="0"/>
              </a:rPr>
              <a:t>=1)</a:t>
            </a:r>
          </a:p>
          <a:p>
            <a:r>
              <a:rPr lang="en-US" sz="800" dirty="0">
                <a:latin typeface="Courier" pitchFamily="2" charset="0"/>
              </a:rPr>
              <a:t>dim(data)</a:t>
            </a:r>
          </a:p>
          <a:p>
            <a:r>
              <a:rPr lang="en-US" sz="800" dirty="0">
                <a:latin typeface="Courier" pitchFamily="2" charset="0"/>
              </a:rPr>
              <a:t>data[1:5,1:5]</a:t>
            </a:r>
          </a:p>
          <a:p>
            <a:r>
              <a:rPr lang="en-US" sz="800" dirty="0">
                <a:latin typeface="Courier" pitchFamily="2" charset="0"/>
              </a:rPr>
              <a:t>pos &lt;- data[,2:3]</a:t>
            </a:r>
          </a:p>
          <a:p>
            <a:r>
              <a:rPr lang="en-US" sz="800" dirty="0" err="1">
                <a:latin typeface="Courier" pitchFamily="2" charset="0"/>
              </a:rPr>
              <a:t>gexp</a:t>
            </a:r>
            <a:r>
              <a:rPr lang="en-US" sz="800" dirty="0">
                <a:latin typeface="Courier" pitchFamily="2" charset="0"/>
              </a:rPr>
              <a:t> &lt;- data[, 4:ncol(data)]</a:t>
            </a:r>
          </a:p>
          <a:p>
            <a:r>
              <a:rPr lang="en-US" sz="800" dirty="0" err="1">
                <a:latin typeface="Courier" pitchFamily="2" charset="0"/>
              </a:rPr>
              <a:t>rownames</a:t>
            </a:r>
            <a:r>
              <a:rPr lang="en-US" sz="800" dirty="0">
                <a:latin typeface="Courier" pitchFamily="2" charset="0"/>
              </a:rPr>
              <a:t>(pos) &lt;- </a:t>
            </a:r>
            <a:r>
              <a:rPr lang="en-US" sz="800" dirty="0" err="1">
                <a:latin typeface="Courier" pitchFamily="2" charset="0"/>
              </a:rPr>
              <a:t>rownames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gexp</a:t>
            </a:r>
            <a:r>
              <a:rPr lang="en-US" sz="800" dirty="0">
                <a:latin typeface="Courier" pitchFamily="2" charset="0"/>
              </a:rPr>
              <a:t>) &lt;- </a:t>
            </a:r>
            <a:r>
              <a:rPr lang="en-US" sz="800" dirty="0" err="1">
                <a:latin typeface="Courier" pitchFamily="2" charset="0"/>
              </a:rPr>
              <a:t>data$barcode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 err="1">
                <a:latin typeface="Courier" pitchFamily="2" charset="0"/>
              </a:rPr>
              <a:t>ct</a:t>
            </a:r>
            <a:r>
              <a:rPr lang="en-US" sz="800" dirty="0">
                <a:latin typeface="Courier" pitchFamily="2" charset="0"/>
              </a:rPr>
              <a:t> &lt;- </a:t>
            </a:r>
            <a:r>
              <a:rPr lang="en-US" sz="800" dirty="0" err="1">
                <a:latin typeface="Courier" pitchFamily="2" charset="0"/>
              </a:rPr>
              <a:t>as.factor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gexp</a:t>
            </a:r>
            <a:r>
              <a:rPr lang="en-US" sz="800" dirty="0">
                <a:latin typeface="Courier" pitchFamily="2" charset="0"/>
              </a:rPr>
              <a:t>[,'ERBB2'] &gt; 200 &amp; </a:t>
            </a:r>
            <a:r>
              <a:rPr lang="en-US" sz="800" dirty="0" err="1">
                <a:latin typeface="Courier" pitchFamily="2" charset="0"/>
              </a:rPr>
              <a:t>gexp</a:t>
            </a:r>
            <a:r>
              <a:rPr lang="en-US" sz="800" dirty="0">
                <a:latin typeface="Courier" pitchFamily="2" charset="0"/>
              </a:rPr>
              <a:t>[,'LUM']&gt;50)</a:t>
            </a:r>
          </a:p>
          <a:p>
            <a:r>
              <a:rPr lang="en-US" sz="800" dirty="0">
                <a:latin typeface="Courier" pitchFamily="2" charset="0"/>
              </a:rPr>
              <a:t>table(</a:t>
            </a:r>
            <a:r>
              <a:rPr lang="en-US" sz="800" dirty="0" err="1">
                <a:latin typeface="Courier" pitchFamily="2" charset="0"/>
              </a:rPr>
              <a:t>ct</a:t>
            </a:r>
            <a:r>
              <a:rPr lang="en-US" sz="800" dirty="0">
                <a:latin typeface="Courier" pitchFamily="2" charset="0"/>
              </a:rPr>
              <a:t>)</a:t>
            </a:r>
          </a:p>
          <a:p>
            <a:r>
              <a:rPr lang="en-US" sz="800" dirty="0" err="1">
                <a:latin typeface="Courier" pitchFamily="2" charset="0"/>
              </a:rPr>
              <a:t>df</a:t>
            </a:r>
            <a:r>
              <a:rPr lang="en-US" sz="800" dirty="0">
                <a:latin typeface="Courier" pitchFamily="2" charset="0"/>
              </a:rPr>
              <a:t> &lt;- </a:t>
            </a:r>
            <a:r>
              <a:rPr lang="en-US" sz="800" dirty="0" err="1">
                <a:latin typeface="Courier" pitchFamily="2" charset="0"/>
              </a:rPr>
              <a:t>data.frame</a:t>
            </a:r>
            <a:r>
              <a:rPr lang="en-US" sz="800" dirty="0">
                <a:latin typeface="Courier" pitchFamily="2" charset="0"/>
              </a:rPr>
              <a:t>(ERBB2=</a:t>
            </a:r>
            <a:r>
              <a:rPr lang="en-US" sz="800" dirty="0" err="1">
                <a:latin typeface="Courier" pitchFamily="2" charset="0"/>
              </a:rPr>
              <a:t>gexp</a:t>
            </a:r>
            <a:r>
              <a:rPr lang="en-US" sz="800" dirty="0">
                <a:latin typeface="Courier" pitchFamily="2" charset="0"/>
              </a:rPr>
              <a:t>[,'ERBB2'], LUM=</a:t>
            </a:r>
            <a:r>
              <a:rPr lang="en-US" sz="800" dirty="0" err="1">
                <a:latin typeface="Courier" pitchFamily="2" charset="0"/>
              </a:rPr>
              <a:t>gexp</a:t>
            </a:r>
            <a:r>
              <a:rPr lang="en-US" sz="800" dirty="0">
                <a:latin typeface="Courier" pitchFamily="2" charset="0"/>
              </a:rPr>
              <a:t>[,'LUM'], </a:t>
            </a:r>
            <a:r>
              <a:rPr lang="en-US" sz="800" dirty="0" err="1">
                <a:latin typeface="Courier" pitchFamily="2" charset="0"/>
              </a:rPr>
              <a:t>celltype</a:t>
            </a:r>
            <a:r>
              <a:rPr lang="en-US" sz="800" dirty="0">
                <a:latin typeface="Courier" pitchFamily="2" charset="0"/>
              </a:rPr>
              <a:t>=</a:t>
            </a:r>
            <a:r>
              <a:rPr lang="en-US" sz="800" dirty="0" err="1">
                <a:latin typeface="Courier" pitchFamily="2" charset="0"/>
              </a:rPr>
              <a:t>ct</a:t>
            </a:r>
            <a:r>
              <a:rPr lang="en-US" sz="800" dirty="0">
                <a:latin typeface="Courier" pitchFamily="2" charset="0"/>
              </a:rPr>
              <a:t>)</a:t>
            </a:r>
          </a:p>
          <a:p>
            <a:r>
              <a:rPr lang="en-US" sz="800" dirty="0">
                <a:latin typeface="Courier" pitchFamily="2" charset="0"/>
              </a:rPr>
              <a:t>p1 &lt;- </a:t>
            </a:r>
            <a:r>
              <a:rPr lang="en-US" sz="800" dirty="0" err="1">
                <a:latin typeface="Courier" pitchFamily="2" charset="0"/>
              </a:rPr>
              <a:t>ggplot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df</a:t>
            </a:r>
            <a:r>
              <a:rPr lang="en-US" sz="800" dirty="0">
                <a:latin typeface="Courier" pitchFamily="2" charset="0"/>
              </a:rPr>
              <a:t>) + </a:t>
            </a:r>
            <a:r>
              <a:rPr lang="en-US" sz="800" dirty="0" err="1">
                <a:latin typeface="Courier" pitchFamily="2" charset="0"/>
              </a:rPr>
              <a:t>geom_point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aes</a:t>
            </a:r>
            <a:r>
              <a:rPr lang="en-US" sz="800" dirty="0">
                <a:latin typeface="Courier" pitchFamily="2" charset="0"/>
              </a:rPr>
              <a:t>(x=ERBB2, y=LUM, col=</a:t>
            </a:r>
            <a:r>
              <a:rPr lang="en-US" sz="800" dirty="0" err="1">
                <a:latin typeface="Courier" pitchFamily="2" charset="0"/>
              </a:rPr>
              <a:t>celltype</a:t>
            </a:r>
            <a:r>
              <a:rPr lang="en-US" sz="800" dirty="0">
                <a:latin typeface="Courier" pitchFamily="2" charset="0"/>
              </a:rPr>
              <a:t>, alpha=0.5), </a:t>
            </a:r>
            <a:r>
              <a:rPr lang="en-US" sz="800" dirty="0" err="1">
                <a:latin typeface="Courier" pitchFamily="2" charset="0"/>
              </a:rPr>
              <a:t>show.legend</a:t>
            </a:r>
            <a:r>
              <a:rPr lang="en-US" sz="800" dirty="0">
                <a:latin typeface="Courier" pitchFamily="2" charset="0"/>
              </a:rPr>
              <a:t> = FALSE) + </a:t>
            </a:r>
          </a:p>
          <a:p>
            <a:r>
              <a:rPr lang="en-US" sz="800" dirty="0">
                <a:latin typeface="Courier" pitchFamily="2" charset="0"/>
              </a:rPr>
              <a:t>  </a:t>
            </a:r>
            <a:r>
              <a:rPr lang="en-US" sz="800" dirty="0" err="1">
                <a:latin typeface="Courier" pitchFamily="2" charset="0"/>
              </a:rPr>
              <a:t>theme_classic</a:t>
            </a:r>
            <a:r>
              <a:rPr lang="en-US" sz="800" dirty="0">
                <a:latin typeface="Courier" pitchFamily="2" charset="0"/>
              </a:rPr>
              <a:t>() + </a:t>
            </a:r>
            <a:r>
              <a:rPr lang="en-US" sz="800" dirty="0" err="1">
                <a:latin typeface="Courier" pitchFamily="2" charset="0"/>
              </a:rPr>
              <a:t>ggtitle</a:t>
            </a:r>
            <a:r>
              <a:rPr lang="en-US" sz="800" dirty="0">
                <a:latin typeface="Courier" pitchFamily="2" charset="0"/>
              </a:rPr>
              <a:t>('raw counts')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 err="1">
                <a:latin typeface="Courier" pitchFamily="2" charset="0"/>
              </a:rPr>
              <a:t>gexpnorm</a:t>
            </a:r>
            <a:r>
              <a:rPr lang="en-US" sz="800" dirty="0">
                <a:latin typeface="Courier" pitchFamily="2" charset="0"/>
              </a:rPr>
              <a:t> &lt;- log10(gexp+1)</a:t>
            </a:r>
          </a:p>
          <a:p>
            <a:r>
              <a:rPr lang="en-US" sz="800" dirty="0" err="1">
                <a:latin typeface="Courier" pitchFamily="2" charset="0"/>
              </a:rPr>
              <a:t>df</a:t>
            </a:r>
            <a:r>
              <a:rPr lang="en-US" sz="800" dirty="0">
                <a:latin typeface="Courier" pitchFamily="2" charset="0"/>
              </a:rPr>
              <a:t> &lt;- </a:t>
            </a:r>
            <a:r>
              <a:rPr lang="en-US" sz="800" dirty="0" err="1">
                <a:latin typeface="Courier" pitchFamily="2" charset="0"/>
              </a:rPr>
              <a:t>data.frame</a:t>
            </a:r>
            <a:r>
              <a:rPr lang="en-US" sz="800" dirty="0">
                <a:latin typeface="Courier" pitchFamily="2" charset="0"/>
              </a:rPr>
              <a:t>(ERBB2=</a:t>
            </a:r>
            <a:r>
              <a:rPr lang="en-US" sz="800" dirty="0" err="1">
                <a:latin typeface="Courier" pitchFamily="2" charset="0"/>
              </a:rPr>
              <a:t>gexpnorm</a:t>
            </a:r>
            <a:r>
              <a:rPr lang="en-US" sz="800" dirty="0">
                <a:latin typeface="Courier" pitchFamily="2" charset="0"/>
              </a:rPr>
              <a:t>[,'ERBB2'], LUM=</a:t>
            </a:r>
            <a:r>
              <a:rPr lang="en-US" sz="800" dirty="0" err="1">
                <a:latin typeface="Courier" pitchFamily="2" charset="0"/>
              </a:rPr>
              <a:t>gexpnorm</a:t>
            </a:r>
            <a:r>
              <a:rPr lang="en-US" sz="800" dirty="0">
                <a:latin typeface="Courier" pitchFamily="2" charset="0"/>
              </a:rPr>
              <a:t>[,'LUM'], </a:t>
            </a:r>
            <a:r>
              <a:rPr lang="en-US" sz="800" dirty="0" err="1">
                <a:latin typeface="Courier" pitchFamily="2" charset="0"/>
              </a:rPr>
              <a:t>celltype</a:t>
            </a:r>
            <a:r>
              <a:rPr lang="en-US" sz="800" dirty="0">
                <a:latin typeface="Courier" pitchFamily="2" charset="0"/>
              </a:rPr>
              <a:t>=</a:t>
            </a:r>
            <a:r>
              <a:rPr lang="en-US" sz="800" dirty="0" err="1">
                <a:latin typeface="Courier" pitchFamily="2" charset="0"/>
              </a:rPr>
              <a:t>ct</a:t>
            </a:r>
            <a:r>
              <a:rPr lang="en-US" sz="800" dirty="0">
                <a:latin typeface="Courier" pitchFamily="2" charset="0"/>
              </a:rPr>
              <a:t>)</a:t>
            </a:r>
          </a:p>
          <a:p>
            <a:r>
              <a:rPr lang="en-US" sz="800" dirty="0">
                <a:latin typeface="Courier" pitchFamily="2" charset="0"/>
              </a:rPr>
              <a:t>p2 &lt;- </a:t>
            </a:r>
            <a:r>
              <a:rPr lang="en-US" sz="800" dirty="0" err="1">
                <a:latin typeface="Courier" pitchFamily="2" charset="0"/>
              </a:rPr>
              <a:t>ggplot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df</a:t>
            </a:r>
            <a:r>
              <a:rPr lang="en-US" sz="800" dirty="0">
                <a:latin typeface="Courier" pitchFamily="2" charset="0"/>
              </a:rPr>
              <a:t>) + </a:t>
            </a:r>
            <a:r>
              <a:rPr lang="en-US" sz="800" dirty="0" err="1">
                <a:latin typeface="Courier" pitchFamily="2" charset="0"/>
              </a:rPr>
              <a:t>geom_point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aes</a:t>
            </a:r>
            <a:r>
              <a:rPr lang="en-US" sz="800" dirty="0">
                <a:latin typeface="Courier" pitchFamily="2" charset="0"/>
              </a:rPr>
              <a:t>(x=ERBB2, y=LUM, col=</a:t>
            </a:r>
            <a:r>
              <a:rPr lang="en-US" sz="800" dirty="0" err="1">
                <a:latin typeface="Courier" pitchFamily="2" charset="0"/>
              </a:rPr>
              <a:t>celltype</a:t>
            </a:r>
            <a:r>
              <a:rPr lang="en-US" sz="800" dirty="0">
                <a:latin typeface="Courier" pitchFamily="2" charset="0"/>
              </a:rPr>
              <a:t>, alpha=0.5), </a:t>
            </a:r>
            <a:r>
              <a:rPr lang="en-US" sz="800" dirty="0" err="1">
                <a:latin typeface="Courier" pitchFamily="2" charset="0"/>
              </a:rPr>
              <a:t>show.legend</a:t>
            </a:r>
            <a:r>
              <a:rPr lang="en-US" sz="800" dirty="0">
                <a:latin typeface="Courier" pitchFamily="2" charset="0"/>
              </a:rPr>
              <a:t> = FALSE) + </a:t>
            </a:r>
          </a:p>
          <a:p>
            <a:r>
              <a:rPr lang="en-US" sz="800" dirty="0">
                <a:latin typeface="Courier" pitchFamily="2" charset="0"/>
              </a:rPr>
              <a:t>  </a:t>
            </a:r>
            <a:r>
              <a:rPr lang="en-US" sz="800" dirty="0" err="1">
                <a:latin typeface="Courier" pitchFamily="2" charset="0"/>
              </a:rPr>
              <a:t>theme_classic</a:t>
            </a:r>
            <a:r>
              <a:rPr lang="en-US" sz="800" dirty="0">
                <a:latin typeface="Courier" pitchFamily="2" charset="0"/>
              </a:rPr>
              <a:t>() + </a:t>
            </a:r>
            <a:r>
              <a:rPr lang="en-US" sz="800" dirty="0" err="1">
                <a:latin typeface="Courier" pitchFamily="2" charset="0"/>
              </a:rPr>
              <a:t>ggtitle</a:t>
            </a:r>
            <a:r>
              <a:rPr lang="en-US" sz="800" dirty="0">
                <a:latin typeface="Courier" pitchFamily="2" charset="0"/>
              </a:rPr>
              <a:t>('log transformed with pseudocount 1')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gexpnorm2 &lt;- log10(</a:t>
            </a:r>
            <a:r>
              <a:rPr lang="en-US" sz="800" dirty="0" err="1">
                <a:latin typeface="Courier" pitchFamily="2" charset="0"/>
              </a:rPr>
              <a:t>gexp</a:t>
            </a:r>
            <a:r>
              <a:rPr lang="en-US" sz="800" dirty="0">
                <a:latin typeface="Courier" pitchFamily="2" charset="0"/>
              </a:rPr>
              <a:t>/</a:t>
            </a:r>
            <a:r>
              <a:rPr lang="en-US" sz="800" dirty="0" err="1">
                <a:latin typeface="Courier" pitchFamily="2" charset="0"/>
              </a:rPr>
              <a:t>rowSums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gexp</a:t>
            </a:r>
            <a:r>
              <a:rPr lang="en-US" sz="800" dirty="0">
                <a:latin typeface="Courier" pitchFamily="2" charset="0"/>
              </a:rPr>
              <a:t>)*mean(</a:t>
            </a:r>
            <a:r>
              <a:rPr lang="en-US" sz="800" dirty="0" err="1">
                <a:latin typeface="Courier" pitchFamily="2" charset="0"/>
              </a:rPr>
              <a:t>rowSums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gexp</a:t>
            </a:r>
            <a:r>
              <a:rPr lang="en-US" sz="800" dirty="0">
                <a:latin typeface="Courier" pitchFamily="2" charset="0"/>
              </a:rPr>
              <a:t>))+1)</a:t>
            </a:r>
          </a:p>
          <a:p>
            <a:r>
              <a:rPr lang="en-US" sz="800" dirty="0" err="1">
                <a:latin typeface="Courier" pitchFamily="2" charset="0"/>
              </a:rPr>
              <a:t>df</a:t>
            </a:r>
            <a:r>
              <a:rPr lang="en-US" sz="800" dirty="0">
                <a:latin typeface="Courier" pitchFamily="2" charset="0"/>
              </a:rPr>
              <a:t> &lt;- </a:t>
            </a:r>
            <a:r>
              <a:rPr lang="en-US" sz="800" dirty="0" err="1">
                <a:latin typeface="Courier" pitchFamily="2" charset="0"/>
              </a:rPr>
              <a:t>data.frame</a:t>
            </a:r>
            <a:r>
              <a:rPr lang="en-US" sz="800" dirty="0">
                <a:latin typeface="Courier" pitchFamily="2" charset="0"/>
              </a:rPr>
              <a:t>(ERBB2=gexpnorm2[,'ERBB2'], LUM=gexpnorm2[,'LUM'], </a:t>
            </a:r>
            <a:r>
              <a:rPr lang="en-US" sz="800" dirty="0" err="1">
                <a:latin typeface="Courier" pitchFamily="2" charset="0"/>
              </a:rPr>
              <a:t>celltype</a:t>
            </a:r>
            <a:r>
              <a:rPr lang="en-US" sz="800" dirty="0">
                <a:latin typeface="Courier" pitchFamily="2" charset="0"/>
              </a:rPr>
              <a:t>=</a:t>
            </a:r>
            <a:r>
              <a:rPr lang="en-US" sz="800" dirty="0" err="1">
                <a:latin typeface="Courier" pitchFamily="2" charset="0"/>
              </a:rPr>
              <a:t>ct</a:t>
            </a:r>
            <a:r>
              <a:rPr lang="en-US" sz="800" dirty="0">
                <a:latin typeface="Courier" pitchFamily="2" charset="0"/>
              </a:rPr>
              <a:t>)</a:t>
            </a:r>
          </a:p>
          <a:p>
            <a:r>
              <a:rPr lang="en-US" sz="800" dirty="0">
                <a:latin typeface="Courier" pitchFamily="2" charset="0"/>
              </a:rPr>
              <a:t>p3 &lt;- </a:t>
            </a:r>
            <a:r>
              <a:rPr lang="en-US" sz="800" dirty="0" err="1">
                <a:latin typeface="Courier" pitchFamily="2" charset="0"/>
              </a:rPr>
              <a:t>ggplot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df</a:t>
            </a:r>
            <a:r>
              <a:rPr lang="en-US" sz="800" dirty="0">
                <a:latin typeface="Courier" pitchFamily="2" charset="0"/>
              </a:rPr>
              <a:t>) + </a:t>
            </a:r>
            <a:r>
              <a:rPr lang="en-US" sz="800" dirty="0" err="1">
                <a:latin typeface="Courier" pitchFamily="2" charset="0"/>
              </a:rPr>
              <a:t>geom_point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aes</a:t>
            </a:r>
            <a:r>
              <a:rPr lang="en-US" sz="800" dirty="0">
                <a:latin typeface="Courier" pitchFamily="2" charset="0"/>
              </a:rPr>
              <a:t>(x=ERBB2, y=LUM, col=</a:t>
            </a:r>
            <a:r>
              <a:rPr lang="en-US" sz="800" dirty="0" err="1">
                <a:latin typeface="Courier" pitchFamily="2" charset="0"/>
              </a:rPr>
              <a:t>celltype</a:t>
            </a:r>
            <a:r>
              <a:rPr lang="en-US" sz="800" dirty="0">
                <a:latin typeface="Courier" pitchFamily="2" charset="0"/>
              </a:rPr>
              <a:t>, alpha=0.5), </a:t>
            </a:r>
            <a:r>
              <a:rPr lang="en-US" sz="800" dirty="0" err="1">
                <a:latin typeface="Courier" pitchFamily="2" charset="0"/>
              </a:rPr>
              <a:t>show.legend</a:t>
            </a:r>
            <a:r>
              <a:rPr lang="en-US" sz="800" dirty="0">
                <a:latin typeface="Courier" pitchFamily="2" charset="0"/>
              </a:rPr>
              <a:t> = FALSE) + </a:t>
            </a:r>
          </a:p>
          <a:p>
            <a:r>
              <a:rPr lang="en-US" sz="800" dirty="0">
                <a:latin typeface="Courier" pitchFamily="2" charset="0"/>
              </a:rPr>
              <a:t>  </a:t>
            </a:r>
            <a:r>
              <a:rPr lang="en-US" sz="800" dirty="0" err="1">
                <a:latin typeface="Courier" pitchFamily="2" charset="0"/>
              </a:rPr>
              <a:t>theme_classic</a:t>
            </a:r>
            <a:r>
              <a:rPr lang="en-US" sz="800" dirty="0">
                <a:latin typeface="Courier" pitchFamily="2" charset="0"/>
              </a:rPr>
              <a:t>() + </a:t>
            </a:r>
            <a:r>
              <a:rPr lang="en-US" sz="800" dirty="0" err="1">
                <a:latin typeface="Courier" pitchFamily="2" charset="0"/>
              </a:rPr>
              <a:t>ggtitle</a:t>
            </a:r>
            <a:r>
              <a:rPr lang="en-US" sz="800" dirty="0">
                <a:latin typeface="Courier" pitchFamily="2" charset="0"/>
              </a:rPr>
              <a:t>('log transformed(</a:t>
            </a:r>
            <a:r>
              <a:rPr lang="en-US" sz="800" dirty="0" err="1">
                <a:latin typeface="Courier" pitchFamily="2" charset="0"/>
              </a:rPr>
              <a:t>rowSum</a:t>
            </a:r>
            <a:r>
              <a:rPr lang="en-US" sz="800" dirty="0">
                <a:latin typeface="Courier" pitchFamily="2" charset="0"/>
              </a:rPr>
              <a:t> normalized with pseudocount 1)')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p1+p2+p3</a:t>
            </a:r>
          </a:p>
        </p:txBody>
      </p:sp>
    </p:spTree>
    <p:extLst>
      <p:ext uri="{BB962C8B-B14F-4D97-AF65-F5344CB8AC3E}">
        <p14:creationId xmlns:p14="http://schemas.microsoft.com/office/powerpoint/2010/main" val="268877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16FA5-A560-9921-47C4-3515DA23A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23ED-B69D-49CB-1CC7-F7711C39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Normalized versus non-normalized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3B789-FC36-5DA8-BBD1-1AE8DB2D5773}"/>
              </a:ext>
            </a:extLst>
          </p:cNvPr>
          <p:cNvSpPr txBox="1"/>
          <p:nvPr/>
        </p:nvSpPr>
        <p:spPr>
          <a:xfrm>
            <a:off x="9442174" y="260399"/>
            <a:ext cx="25808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Courier" pitchFamily="2" charset="0"/>
              </a:rPr>
              <a:t>df</a:t>
            </a:r>
            <a:r>
              <a:rPr lang="en-US" sz="800" dirty="0">
                <a:latin typeface="Courier" pitchFamily="2" charset="0"/>
              </a:rPr>
              <a:t> &lt;- </a:t>
            </a:r>
            <a:r>
              <a:rPr lang="en-US" sz="800" dirty="0" err="1">
                <a:latin typeface="Courier" pitchFamily="2" charset="0"/>
              </a:rPr>
              <a:t>data.frame</a:t>
            </a:r>
            <a:r>
              <a:rPr lang="en-US" sz="800" dirty="0">
                <a:latin typeface="Courier" pitchFamily="2" charset="0"/>
              </a:rPr>
              <a:t>(raw = </a:t>
            </a:r>
            <a:r>
              <a:rPr lang="en-US" sz="800" dirty="0" err="1">
                <a:latin typeface="Courier" pitchFamily="2" charset="0"/>
              </a:rPr>
              <a:t>rowSums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gexp</a:t>
            </a:r>
            <a:r>
              <a:rPr lang="en-US" sz="800" dirty="0">
                <a:latin typeface="Courier" pitchFamily="2" charset="0"/>
              </a:rPr>
              <a:t>),</a:t>
            </a:r>
          </a:p>
          <a:p>
            <a:r>
              <a:rPr lang="en-US" sz="800" dirty="0">
                <a:latin typeface="Courier" pitchFamily="2" charset="0"/>
              </a:rPr>
              <a:t>                 log = </a:t>
            </a:r>
            <a:r>
              <a:rPr lang="en-US" sz="800" dirty="0" err="1">
                <a:latin typeface="Courier" pitchFamily="2" charset="0"/>
              </a:rPr>
              <a:t>rowSums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gexpnorm</a:t>
            </a:r>
            <a:r>
              <a:rPr lang="en-US" sz="800" dirty="0">
                <a:latin typeface="Courier" pitchFamily="2" charset="0"/>
              </a:rPr>
              <a:t>),</a:t>
            </a:r>
          </a:p>
          <a:p>
            <a:r>
              <a:rPr lang="en-US" sz="800" dirty="0">
                <a:latin typeface="Courier" pitchFamily="2" charset="0"/>
              </a:rPr>
              <a:t>                 </a:t>
            </a:r>
            <a:r>
              <a:rPr lang="en-US" sz="800" dirty="0" err="1">
                <a:latin typeface="Courier" pitchFamily="2" charset="0"/>
              </a:rPr>
              <a:t>lognorm</a:t>
            </a:r>
            <a:r>
              <a:rPr lang="en-US" sz="800" dirty="0">
                <a:latin typeface="Courier" pitchFamily="2" charset="0"/>
              </a:rPr>
              <a:t> = </a:t>
            </a:r>
            <a:r>
              <a:rPr lang="en-US" sz="800" dirty="0" err="1">
                <a:latin typeface="Courier" pitchFamily="2" charset="0"/>
              </a:rPr>
              <a:t>rowSums</a:t>
            </a:r>
            <a:r>
              <a:rPr lang="en-US" sz="800" dirty="0">
                <a:latin typeface="Courier" pitchFamily="2" charset="0"/>
              </a:rPr>
              <a:t>(gexpnorm2))</a:t>
            </a:r>
          </a:p>
          <a:p>
            <a:r>
              <a:rPr lang="en-US" sz="800" dirty="0">
                <a:latin typeface="Courier" pitchFamily="2" charset="0"/>
              </a:rPr>
              <a:t>p1 &lt;- </a:t>
            </a:r>
            <a:r>
              <a:rPr lang="en-US" sz="800" dirty="0" err="1">
                <a:latin typeface="Courier" pitchFamily="2" charset="0"/>
              </a:rPr>
              <a:t>ggplot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df</a:t>
            </a:r>
            <a:r>
              <a:rPr lang="en-US" sz="800" dirty="0">
                <a:latin typeface="Courier" pitchFamily="2" charset="0"/>
              </a:rPr>
              <a:t>, </a:t>
            </a:r>
            <a:r>
              <a:rPr lang="en-US" sz="800" dirty="0" err="1">
                <a:latin typeface="Courier" pitchFamily="2" charset="0"/>
              </a:rPr>
              <a:t>aes</a:t>
            </a:r>
            <a:r>
              <a:rPr lang="en-US" sz="800" dirty="0">
                <a:latin typeface="Courier" pitchFamily="2" charset="0"/>
              </a:rPr>
              <a:t>(x=raw)) + </a:t>
            </a:r>
            <a:r>
              <a:rPr lang="en-US" sz="800" dirty="0" err="1">
                <a:latin typeface="Courier" pitchFamily="2" charset="0"/>
              </a:rPr>
              <a:t>geom_histogram</a:t>
            </a:r>
            <a:r>
              <a:rPr lang="en-US" sz="800" dirty="0">
                <a:latin typeface="Courier" pitchFamily="2" charset="0"/>
              </a:rPr>
              <a:t>() + </a:t>
            </a:r>
            <a:r>
              <a:rPr lang="en-US" sz="800" dirty="0" err="1">
                <a:latin typeface="Courier" pitchFamily="2" charset="0"/>
              </a:rPr>
              <a:t>theme_classic</a:t>
            </a:r>
            <a:r>
              <a:rPr lang="en-US" sz="800" dirty="0">
                <a:latin typeface="Courier" pitchFamily="2" charset="0"/>
              </a:rPr>
              <a:t>() + </a:t>
            </a:r>
            <a:r>
              <a:rPr lang="en-US" sz="800" dirty="0" err="1">
                <a:latin typeface="Courier" pitchFamily="2" charset="0"/>
              </a:rPr>
              <a:t>ggtitle</a:t>
            </a:r>
            <a:r>
              <a:rPr lang="en-US" sz="800" dirty="0">
                <a:latin typeface="Courier" pitchFamily="2" charset="0"/>
              </a:rPr>
              <a:t>('raw sum of counts per gene')</a:t>
            </a:r>
          </a:p>
          <a:p>
            <a:r>
              <a:rPr lang="en-US" sz="800" dirty="0">
                <a:latin typeface="Courier" pitchFamily="2" charset="0"/>
              </a:rPr>
              <a:t>p2 &lt;- </a:t>
            </a:r>
            <a:r>
              <a:rPr lang="en-US" sz="800" dirty="0" err="1">
                <a:latin typeface="Courier" pitchFamily="2" charset="0"/>
              </a:rPr>
              <a:t>ggplot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df</a:t>
            </a:r>
            <a:r>
              <a:rPr lang="en-US" sz="800" dirty="0">
                <a:latin typeface="Courier" pitchFamily="2" charset="0"/>
              </a:rPr>
              <a:t>, </a:t>
            </a:r>
            <a:r>
              <a:rPr lang="en-US" sz="800" dirty="0" err="1">
                <a:latin typeface="Courier" pitchFamily="2" charset="0"/>
              </a:rPr>
              <a:t>aes</a:t>
            </a:r>
            <a:r>
              <a:rPr lang="en-US" sz="800" dirty="0">
                <a:latin typeface="Courier" pitchFamily="2" charset="0"/>
              </a:rPr>
              <a:t>(x=log)) + </a:t>
            </a:r>
            <a:r>
              <a:rPr lang="en-US" sz="800" dirty="0" err="1">
                <a:latin typeface="Courier" pitchFamily="2" charset="0"/>
              </a:rPr>
              <a:t>geom_histogram</a:t>
            </a:r>
            <a:r>
              <a:rPr lang="en-US" sz="800" dirty="0">
                <a:latin typeface="Courier" pitchFamily="2" charset="0"/>
              </a:rPr>
              <a:t>() + </a:t>
            </a:r>
            <a:r>
              <a:rPr lang="en-US" sz="800" dirty="0" err="1">
                <a:latin typeface="Courier" pitchFamily="2" charset="0"/>
              </a:rPr>
              <a:t>theme_classic</a:t>
            </a:r>
            <a:r>
              <a:rPr lang="en-US" sz="800" dirty="0">
                <a:latin typeface="Courier" pitchFamily="2" charset="0"/>
              </a:rPr>
              <a:t>() + </a:t>
            </a:r>
            <a:r>
              <a:rPr lang="en-US" sz="800" dirty="0" err="1">
                <a:latin typeface="Courier" pitchFamily="2" charset="0"/>
              </a:rPr>
              <a:t>ggtitle</a:t>
            </a:r>
            <a:r>
              <a:rPr lang="en-US" sz="800" dirty="0">
                <a:latin typeface="Courier" pitchFamily="2" charset="0"/>
              </a:rPr>
              <a:t>('log sum of counts per gene')</a:t>
            </a:r>
          </a:p>
          <a:p>
            <a:r>
              <a:rPr lang="en-US" sz="800" dirty="0">
                <a:latin typeface="Courier" pitchFamily="2" charset="0"/>
              </a:rPr>
              <a:t>p3 &lt;- </a:t>
            </a:r>
            <a:r>
              <a:rPr lang="en-US" sz="800" dirty="0" err="1">
                <a:latin typeface="Courier" pitchFamily="2" charset="0"/>
              </a:rPr>
              <a:t>ggplot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df</a:t>
            </a:r>
            <a:r>
              <a:rPr lang="en-US" sz="800" dirty="0">
                <a:latin typeface="Courier" pitchFamily="2" charset="0"/>
              </a:rPr>
              <a:t>, </a:t>
            </a:r>
            <a:r>
              <a:rPr lang="en-US" sz="800" dirty="0" err="1">
                <a:latin typeface="Courier" pitchFamily="2" charset="0"/>
              </a:rPr>
              <a:t>aes</a:t>
            </a:r>
            <a:r>
              <a:rPr lang="en-US" sz="800" dirty="0">
                <a:latin typeface="Courier" pitchFamily="2" charset="0"/>
              </a:rPr>
              <a:t>(x=</a:t>
            </a:r>
            <a:r>
              <a:rPr lang="en-US" sz="800" dirty="0" err="1">
                <a:latin typeface="Courier" pitchFamily="2" charset="0"/>
              </a:rPr>
              <a:t>lognorm</a:t>
            </a:r>
            <a:r>
              <a:rPr lang="en-US" sz="800" dirty="0">
                <a:latin typeface="Courier" pitchFamily="2" charset="0"/>
              </a:rPr>
              <a:t>)) + </a:t>
            </a:r>
            <a:r>
              <a:rPr lang="en-US" sz="800" dirty="0" err="1">
                <a:latin typeface="Courier" pitchFamily="2" charset="0"/>
              </a:rPr>
              <a:t>geom_histogram</a:t>
            </a:r>
            <a:r>
              <a:rPr lang="en-US" sz="800" dirty="0">
                <a:latin typeface="Courier" pitchFamily="2" charset="0"/>
              </a:rPr>
              <a:t>() + </a:t>
            </a:r>
            <a:r>
              <a:rPr lang="en-US" sz="800" dirty="0" err="1">
                <a:latin typeface="Courier" pitchFamily="2" charset="0"/>
              </a:rPr>
              <a:t>theme_classic</a:t>
            </a:r>
            <a:r>
              <a:rPr lang="en-US" sz="800" dirty="0">
                <a:latin typeface="Courier" pitchFamily="2" charset="0"/>
              </a:rPr>
              <a:t>() + </a:t>
            </a:r>
            <a:r>
              <a:rPr lang="en-US" sz="800" dirty="0" err="1">
                <a:latin typeface="Courier" pitchFamily="2" charset="0"/>
              </a:rPr>
              <a:t>ggtitle</a:t>
            </a:r>
            <a:r>
              <a:rPr lang="en-US" sz="800" dirty="0">
                <a:latin typeface="Courier" pitchFamily="2" charset="0"/>
              </a:rPr>
              <a:t>('log normalized sum of counts per gene')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p1+p2+p3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92C27-2F34-EA68-9385-8172CF754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2" y="2247805"/>
            <a:ext cx="8518431" cy="271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3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C757-0D0A-1419-6B43-34630120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3A4D-49B1-D3D5-FF7C-A14F2F40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and apply statistical approaches to identify differentially expressed genes</a:t>
            </a:r>
          </a:p>
        </p:txBody>
      </p:sp>
    </p:spTree>
    <p:extLst>
      <p:ext uri="{BB962C8B-B14F-4D97-AF65-F5344CB8AC3E}">
        <p14:creationId xmlns:p14="http://schemas.microsoft.com/office/powerpoint/2010/main" val="134828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2FCD-97A3-C441-38A6-CE1C90C6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DF96-BFF2-8B0E-8171-7551D72C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Differentially expressed genes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Differentially upregulated genes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EDC37E-5265-F732-C02A-BBB2E7EAE441}"/>
              </a:ext>
            </a:extLst>
          </p:cNvPr>
          <p:cNvGrpSpPr/>
          <p:nvPr/>
        </p:nvGrpSpPr>
        <p:grpSpPr>
          <a:xfrm>
            <a:off x="7955135" y="931471"/>
            <a:ext cx="2818882" cy="3069823"/>
            <a:chOff x="4288735" y="2222126"/>
            <a:chExt cx="3614531" cy="39363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964374-DB7B-4F1A-67F4-998B7BB99069}"/>
                </a:ext>
              </a:extLst>
            </p:cNvPr>
            <p:cNvCxnSpPr/>
            <p:nvPr/>
          </p:nvCxnSpPr>
          <p:spPr>
            <a:xfrm>
              <a:off x="4288735" y="2282825"/>
              <a:ext cx="0" cy="358802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3BA967-989D-1670-29EB-19D476518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735" y="5870851"/>
              <a:ext cx="3614531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AF95B8-9CD8-2376-852F-FB8BDAB83013}"/>
                </a:ext>
              </a:extLst>
            </p:cNvPr>
            <p:cNvSpPr txBox="1"/>
            <p:nvPr/>
          </p:nvSpPr>
          <p:spPr>
            <a:xfrm>
              <a:off x="7076776" y="5849830"/>
              <a:ext cx="762066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9F3100-CB48-6440-1A5A-454D0CDE0DDC}"/>
                </a:ext>
              </a:extLst>
            </p:cNvPr>
            <p:cNvSpPr txBox="1"/>
            <p:nvPr/>
          </p:nvSpPr>
          <p:spPr>
            <a:xfrm rot="16200000">
              <a:off x="4090762" y="2450467"/>
              <a:ext cx="765280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48EE5E-F33B-A292-EA33-CA2F77D47145}"/>
                </a:ext>
              </a:extLst>
            </p:cNvPr>
            <p:cNvSpPr/>
            <p:nvPr/>
          </p:nvSpPr>
          <p:spPr>
            <a:xfrm>
              <a:off x="6884345" y="3175416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827AD93-E440-8258-3403-DFDD9E19C175}"/>
                </a:ext>
              </a:extLst>
            </p:cNvPr>
            <p:cNvSpPr/>
            <p:nvPr/>
          </p:nvSpPr>
          <p:spPr>
            <a:xfrm>
              <a:off x="7016835" y="3703332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B338D1-20AB-7F27-D119-F12A2C80CEDD}"/>
                </a:ext>
              </a:extLst>
            </p:cNvPr>
            <p:cNvSpPr/>
            <p:nvPr/>
          </p:nvSpPr>
          <p:spPr>
            <a:xfrm>
              <a:off x="6573165" y="3550791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61AD56-291C-B128-24F8-D6E75AAFF965}"/>
                </a:ext>
              </a:extLst>
            </p:cNvPr>
            <p:cNvSpPr/>
            <p:nvPr/>
          </p:nvSpPr>
          <p:spPr>
            <a:xfrm>
              <a:off x="7459333" y="3288546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9EAD20-577D-DEF2-7A8C-F5D60D8E5FD2}"/>
                </a:ext>
              </a:extLst>
            </p:cNvPr>
            <p:cNvSpPr/>
            <p:nvPr/>
          </p:nvSpPr>
          <p:spPr>
            <a:xfrm>
              <a:off x="6407514" y="3139558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E73DB98-B7F2-2696-7DDE-B924ECDD6652}"/>
                </a:ext>
              </a:extLst>
            </p:cNvPr>
            <p:cNvSpPr/>
            <p:nvPr/>
          </p:nvSpPr>
          <p:spPr>
            <a:xfrm>
              <a:off x="5288399" y="3825264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71C752-A236-DB89-EB98-BFCBE58E11E0}"/>
                </a:ext>
              </a:extLst>
            </p:cNvPr>
            <p:cNvSpPr/>
            <p:nvPr/>
          </p:nvSpPr>
          <p:spPr>
            <a:xfrm>
              <a:off x="4842833" y="3911185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3E63C8-186A-A1D6-4C05-46882A40E96B}"/>
                </a:ext>
              </a:extLst>
            </p:cNvPr>
            <p:cNvSpPr/>
            <p:nvPr/>
          </p:nvSpPr>
          <p:spPr>
            <a:xfrm>
              <a:off x="5119402" y="3372027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699B065-E2CD-E0D5-5D50-4B6B62FE1DDC}"/>
                </a:ext>
              </a:extLst>
            </p:cNvPr>
            <p:cNvSpPr/>
            <p:nvPr/>
          </p:nvSpPr>
          <p:spPr>
            <a:xfrm>
              <a:off x="4458705" y="3372028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394349-2209-C005-F039-B30EC29FAF4A}"/>
                </a:ext>
              </a:extLst>
            </p:cNvPr>
            <p:cNvSpPr/>
            <p:nvPr/>
          </p:nvSpPr>
          <p:spPr>
            <a:xfrm>
              <a:off x="4875185" y="2910788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67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1002</Words>
  <Application>Microsoft Macintosh PowerPoint</Application>
  <PresentationFormat>Widescreen</PresentationFormat>
  <Paragraphs>115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Courier</vt:lpstr>
      <vt:lpstr>docs-Roboto</vt:lpstr>
      <vt:lpstr>InterFace</vt:lpstr>
      <vt:lpstr>Office Theme</vt:lpstr>
      <vt:lpstr>EN.580.428  Genomic Data Visualization Lesson 7  Differential Expression</vt:lpstr>
      <vt:lpstr>Linear vs non-linear dimensionality reduction</vt:lpstr>
      <vt:lpstr>Loading values with normalized vs. non-normalized data</vt:lpstr>
      <vt:lpstr>Few notes</vt:lpstr>
      <vt:lpstr>Quiz 2 Friday</vt:lpstr>
      <vt:lpstr>Normalized versus non-normalized data</vt:lpstr>
      <vt:lpstr>Normalized versus non-normalized data</vt:lpstr>
      <vt:lpstr>Learning objectives</vt:lpstr>
      <vt:lpstr>Definitions</vt:lpstr>
      <vt:lpstr>Motivation</vt:lpstr>
      <vt:lpstr>T-test: testing a difference of means</vt:lpstr>
      <vt:lpstr>T-test assumptions and data visualization</vt:lpstr>
      <vt:lpstr>Wilcoxon Rank Sum Test (Mann–Whitney U test ):  testing a difference in ranks</vt:lpstr>
      <vt:lpstr>Consider I want to check if gene X is  differentially upregulated in cluster 1 in my data </vt:lpstr>
      <vt:lpstr>Other statistical tests</vt:lpstr>
      <vt:lpstr>Discussion (no right answer)</vt:lpstr>
      <vt:lpstr>Discussion (no right answer)</vt:lpstr>
      <vt:lpstr>Reflection card</vt:lpstr>
      <vt:lpstr>HW3 assigned (due next Wednesday)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7  Differential Expression</dc:title>
  <dc:creator>Jean Fan</dc:creator>
  <cp:lastModifiedBy>Jean Fan</cp:lastModifiedBy>
  <cp:revision>1</cp:revision>
  <dcterms:created xsi:type="dcterms:W3CDTF">2024-02-06T21:44:21Z</dcterms:created>
  <dcterms:modified xsi:type="dcterms:W3CDTF">2024-02-07T01:15:59Z</dcterms:modified>
</cp:coreProperties>
</file>