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18794" y="1409636"/>
            <a:ext cx="3286760" cy="423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9440" y="195580"/>
            <a:ext cx="7945119" cy="124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042" y="1462405"/>
            <a:ext cx="7905750" cy="4733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geeksforgeeks.org/difference-between-machine-learning-and-artificial-intelligence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mc.stanford.edu/artificial-intelligence/what-is-ai/index.html" TargetMode="External"/><Relationship Id="rId3" Type="http://schemas.openxmlformats.org/officeDocument/2006/relationships/hyperlink" Target="https://www.techemergence.com/what-is-machine-learning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a-tour-of-the-top-10-algorithms-for-machine-learning-newbies-dde4edffae11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hyperlink" Target="http://www.kdnuggets.com/2016/08/10-algorithms-machine-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hyperlink" Target="https://en.wikipedia.org/wiki/Pattern_recognition" TargetMode="External"/><Relationship Id="rId4" Type="http://schemas.openxmlformats.org/officeDocument/2006/relationships/hyperlink" Target="https://en.wikipedia.org/wiki/Machine_learning" TargetMode="External"/><Relationship Id="rId5" Type="http://schemas.openxmlformats.org/officeDocument/2006/relationships/hyperlink" Target="https://en.wikipedia.org/wiki/Linear_combination" TargetMode="External"/><Relationship Id="rId6" Type="http://schemas.openxmlformats.org/officeDocument/2006/relationships/hyperlink" Target="https://en.wikipedia.org/wiki/Features_(pattern_recognition)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://uc-r.github.io/naive_bayes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://www.kdnuggets.com/2016/08/10-algorithms-machine-learning-engineers.html" TargetMode="External"/><Relationship Id="rId4" Type="http://schemas.openxmlformats.org/officeDocument/2006/relationships/hyperlink" Target="http://www.kdnuggets.com/2016/08/10-algorithms-machine-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hyperlink" Target="https://www.softwaretestinghelp.com/machine-learning-tools/" TargetMode="Externa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jpg"/><Relationship Id="rId7" Type="http://schemas.openxmlformats.org/officeDocument/2006/relationships/image" Target="../media/image37.jpg"/><Relationship Id="rId8" Type="http://schemas.openxmlformats.org/officeDocument/2006/relationships/image" Target="../media/image38.jpg"/><Relationship Id="rId9" Type="http://schemas.openxmlformats.org/officeDocument/2006/relationships/image" Target="../media/image39.jpg"/><Relationship Id="rId10" Type="http://schemas.openxmlformats.org/officeDocument/2006/relationships/image" Target="../media/image40.png"/><Relationship Id="rId11" Type="http://schemas.openxmlformats.org/officeDocument/2006/relationships/image" Target="../media/image41.jpg"/><Relationship Id="rId12" Type="http://schemas.openxmlformats.org/officeDocument/2006/relationships/image" Target="../media/image42.jpg"/><Relationship Id="rId13" Type="http://schemas.openxmlformats.org/officeDocument/2006/relationships/image" Target="../media/image43.jp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3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45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jpg"/><Relationship Id="rId3" Type="http://schemas.openxmlformats.org/officeDocument/2006/relationships/image" Target="../media/image77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jp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jp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1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jp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219" y="1155064"/>
            <a:ext cx="6805930" cy="2045335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algn="ctr" marL="12700" marR="5080" indent="-5715">
              <a:lnSpc>
                <a:spcPct val="100299"/>
              </a:lnSpc>
              <a:spcBef>
                <a:spcPts val="115"/>
              </a:spcBef>
            </a:pPr>
            <a:r>
              <a:rPr dirty="0" sz="4400" spc="15" i="1">
                <a:latin typeface="Carlito"/>
                <a:cs typeface="Carlito"/>
              </a:rPr>
              <a:t>Artificial </a:t>
            </a:r>
            <a:r>
              <a:rPr dirty="0" sz="4400" i="1">
                <a:latin typeface="Carlito"/>
                <a:cs typeface="Carlito"/>
              </a:rPr>
              <a:t>Intelligence </a:t>
            </a:r>
            <a:r>
              <a:rPr dirty="0" sz="4400" spc="-5" i="1">
                <a:latin typeface="Carlito"/>
                <a:cs typeface="Carlito"/>
              </a:rPr>
              <a:t>and  </a:t>
            </a:r>
            <a:r>
              <a:rPr dirty="0" sz="4400" spc="5" i="1">
                <a:latin typeface="Carlito"/>
                <a:cs typeface="Carlito"/>
              </a:rPr>
              <a:t>Machine </a:t>
            </a:r>
            <a:r>
              <a:rPr dirty="0" sz="4400" spc="-5" i="1">
                <a:latin typeface="Carlito"/>
                <a:cs typeface="Carlito"/>
              </a:rPr>
              <a:t>Learning: </a:t>
            </a:r>
            <a:r>
              <a:rPr dirty="0" sz="4400" spc="-10" i="1">
                <a:latin typeface="Carlito"/>
                <a:cs typeface="Carlito"/>
              </a:rPr>
              <a:t>Model</a:t>
            </a:r>
            <a:r>
              <a:rPr dirty="0" sz="4400" spc="-60" i="1">
                <a:latin typeface="Carlito"/>
                <a:cs typeface="Carlito"/>
              </a:rPr>
              <a:t> </a:t>
            </a:r>
            <a:r>
              <a:rPr dirty="0" sz="4400" spc="-5" i="1">
                <a:latin typeface="Carlito"/>
                <a:cs typeface="Carlito"/>
              </a:rPr>
              <a:t>and  </a:t>
            </a:r>
            <a:r>
              <a:rPr dirty="0" sz="4400" i="1">
                <a:latin typeface="Carlito"/>
                <a:cs typeface="Carlito"/>
              </a:rPr>
              <a:t>Implementation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3126" y="3806571"/>
            <a:ext cx="5868670" cy="178053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9300"/>
              </a:lnSpc>
              <a:spcBef>
                <a:spcPts val="90"/>
              </a:spcBef>
            </a:pPr>
            <a:r>
              <a:rPr dirty="0" sz="3200" spc="5">
                <a:latin typeface="Carlito"/>
                <a:cs typeface="Carlito"/>
              </a:rPr>
              <a:t>Oleh. </a:t>
            </a:r>
            <a:r>
              <a:rPr dirty="0" sz="3200" spc="-55">
                <a:latin typeface="Carlito"/>
                <a:cs typeface="Carlito"/>
              </a:rPr>
              <a:t>Prof. </a:t>
            </a:r>
            <a:r>
              <a:rPr dirty="0" sz="3200" spc="20">
                <a:latin typeface="Carlito"/>
                <a:cs typeface="Carlito"/>
              </a:rPr>
              <a:t>Zainal </a:t>
            </a:r>
            <a:r>
              <a:rPr dirty="0" sz="3200" spc="10">
                <a:latin typeface="Carlito"/>
                <a:cs typeface="Carlito"/>
              </a:rPr>
              <a:t>A. </a:t>
            </a:r>
            <a:r>
              <a:rPr dirty="0" sz="3200" spc="20">
                <a:latin typeface="Carlito"/>
                <a:cs typeface="Carlito"/>
              </a:rPr>
              <a:t>Hasibuan,</a:t>
            </a:r>
            <a:r>
              <a:rPr dirty="0" sz="3200" spc="-310">
                <a:latin typeface="Carlito"/>
                <a:cs typeface="Carlito"/>
              </a:rPr>
              <a:t> </a:t>
            </a:r>
            <a:r>
              <a:rPr dirty="0" sz="3200" spc="-15">
                <a:latin typeface="Carlito"/>
                <a:cs typeface="Carlito"/>
              </a:rPr>
              <a:t>PhD.  </a:t>
            </a:r>
            <a:r>
              <a:rPr dirty="0" sz="3200" spc="-5">
                <a:latin typeface="Carlito"/>
                <a:cs typeface="Carlito"/>
              </a:rPr>
              <a:t>Webinar </a:t>
            </a:r>
            <a:r>
              <a:rPr dirty="0" sz="3200" spc="10">
                <a:latin typeface="Carlito"/>
                <a:cs typeface="Carlito"/>
              </a:rPr>
              <a:t>Aptikom</a:t>
            </a:r>
            <a:r>
              <a:rPr dirty="0" sz="3200" spc="-285">
                <a:latin typeface="Carlito"/>
                <a:cs typeface="Carlito"/>
              </a:rPr>
              <a:t> </a:t>
            </a:r>
            <a:r>
              <a:rPr dirty="0" sz="3200" spc="-20">
                <a:latin typeface="Carlito"/>
                <a:cs typeface="Carlito"/>
              </a:rPr>
              <a:t>#2</a:t>
            </a:r>
            <a:endParaRPr sz="3200">
              <a:latin typeface="Carlito"/>
              <a:cs typeface="Carlito"/>
            </a:endParaRPr>
          </a:p>
          <a:p>
            <a:pPr algn="ctr" marR="2540">
              <a:lnSpc>
                <a:spcPct val="100000"/>
              </a:lnSpc>
              <a:spcBef>
                <a:spcPts val="819"/>
              </a:spcBef>
            </a:pPr>
            <a:r>
              <a:rPr dirty="0" sz="3200" spc="15">
                <a:latin typeface="Carlito"/>
                <a:cs typeface="Carlito"/>
              </a:rPr>
              <a:t>6 </a:t>
            </a:r>
            <a:r>
              <a:rPr dirty="0" sz="3200" spc="25">
                <a:latin typeface="Carlito"/>
                <a:cs typeface="Carlito"/>
              </a:rPr>
              <a:t>Juni,</a:t>
            </a:r>
            <a:r>
              <a:rPr dirty="0" sz="3200" spc="-170">
                <a:latin typeface="Carlito"/>
                <a:cs typeface="Carlito"/>
              </a:rPr>
              <a:t> </a:t>
            </a:r>
            <a:r>
              <a:rPr dirty="0" sz="3200" spc="20">
                <a:latin typeface="Carlito"/>
                <a:cs typeface="Carlito"/>
              </a:rPr>
              <a:t>2020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214" rIns="0" bIns="0" rtlCol="0" vert="horz">
            <a:spAutoFit/>
          </a:bodyPr>
          <a:lstStyle/>
          <a:p>
            <a:pPr marL="2667000" marR="5080" indent="-2174240">
              <a:lnSpc>
                <a:spcPct val="100899"/>
              </a:lnSpc>
              <a:spcBef>
                <a:spcPts val="65"/>
              </a:spcBef>
            </a:pPr>
            <a:r>
              <a:rPr dirty="0" sz="3600" b="1">
                <a:latin typeface="Carlito"/>
                <a:cs typeface="Carlito"/>
              </a:rPr>
              <a:t>Artificial </a:t>
            </a:r>
            <a:r>
              <a:rPr dirty="0" sz="3600" spc="-10" b="1">
                <a:latin typeface="Carlito"/>
                <a:cs typeface="Carlito"/>
              </a:rPr>
              <a:t>intelligence </a:t>
            </a:r>
            <a:r>
              <a:rPr dirty="0" sz="3600" b="1">
                <a:latin typeface="Carlito"/>
                <a:cs typeface="Carlito"/>
              </a:rPr>
              <a:t>(AI) </a:t>
            </a:r>
            <a:r>
              <a:rPr dirty="0" sz="3600" spc="5" b="1">
                <a:latin typeface="Carlito"/>
                <a:cs typeface="Carlito"/>
              </a:rPr>
              <a:t>vs</a:t>
            </a:r>
            <a:r>
              <a:rPr dirty="0" sz="3600" spc="-105" b="1">
                <a:latin typeface="Carlito"/>
                <a:cs typeface="Carlito"/>
              </a:rPr>
              <a:t> </a:t>
            </a:r>
            <a:r>
              <a:rPr dirty="0" sz="3600" spc="5" b="1">
                <a:latin typeface="Carlito"/>
                <a:cs typeface="Carlito"/>
              </a:rPr>
              <a:t>Machine  </a:t>
            </a:r>
            <a:r>
              <a:rPr dirty="0" sz="3600" b="1">
                <a:latin typeface="Carlito"/>
                <a:cs typeface="Carlito"/>
              </a:rPr>
              <a:t>Learning</a:t>
            </a:r>
            <a:r>
              <a:rPr dirty="0" sz="3600" spc="-55" b="1">
                <a:latin typeface="Carlito"/>
                <a:cs typeface="Carlito"/>
              </a:rPr>
              <a:t> </a:t>
            </a:r>
            <a:r>
              <a:rPr dirty="0" sz="3600" spc="-5" b="1">
                <a:latin typeface="Carlito"/>
                <a:cs typeface="Carlito"/>
              </a:rPr>
              <a:t>(ML)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440337"/>
            <a:ext cx="7879715" cy="446151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5">
                <a:latin typeface="Carlito"/>
                <a:cs typeface="Carlito"/>
              </a:rPr>
              <a:t>Artificial intelligence</a:t>
            </a:r>
            <a:r>
              <a:rPr dirty="0" sz="3200" spc="-280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(AI)</a:t>
            </a:r>
            <a:endParaRPr sz="3200">
              <a:latin typeface="Carlito"/>
              <a:cs typeface="Carlito"/>
            </a:endParaRPr>
          </a:p>
          <a:p>
            <a:pPr marL="12700" marR="22860">
              <a:lnSpc>
                <a:spcPct val="89900"/>
              </a:lnSpc>
              <a:spcBef>
                <a:spcPts val="755"/>
              </a:spcBef>
            </a:pPr>
            <a:r>
              <a:rPr dirty="0" sz="3200" spc="100">
                <a:latin typeface="Arial"/>
                <a:cs typeface="Arial"/>
              </a:rPr>
              <a:t>“</a:t>
            </a:r>
            <a:r>
              <a:rPr dirty="0" sz="3200" spc="100" i="1">
                <a:latin typeface="Carlito"/>
                <a:cs typeface="Carlito"/>
              </a:rPr>
              <a:t>It </a:t>
            </a:r>
            <a:r>
              <a:rPr dirty="0" sz="3200" spc="10" i="1">
                <a:latin typeface="Carlito"/>
                <a:cs typeface="Carlito"/>
              </a:rPr>
              <a:t>is </a:t>
            </a:r>
            <a:r>
              <a:rPr dirty="0" sz="3200" i="1">
                <a:latin typeface="Carlito"/>
                <a:cs typeface="Carlito"/>
              </a:rPr>
              <a:t>the </a:t>
            </a:r>
            <a:r>
              <a:rPr dirty="0" sz="3200" spc="5" i="1">
                <a:latin typeface="Carlito"/>
                <a:cs typeface="Carlito"/>
              </a:rPr>
              <a:t>study of </a:t>
            </a:r>
            <a:r>
              <a:rPr dirty="0" sz="3200" spc="10" i="1">
                <a:latin typeface="Carlito"/>
                <a:cs typeface="Carlito"/>
              </a:rPr>
              <a:t>how </a:t>
            </a:r>
            <a:r>
              <a:rPr dirty="0" sz="3200" spc="-45" i="1">
                <a:latin typeface="Carlito"/>
                <a:cs typeface="Carlito"/>
              </a:rPr>
              <a:t>to </a:t>
            </a:r>
            <a:r>
              <a:rPr dirty="0" sz="3200" spc="5" i="1">
                <a:latin typeface="Carlito"/>
                <a:cs typeface="Carlito"/>
              </a:rPr>
              <a:t>train </a:t>
            </a:r>
            <a:r>
              <a:rPr dirty="0" sz="3200" i="1">
                <a:latin typeface="Carlito"/>
                <a:cs typeface="Carlito"/>
              </a:rPr>
              <a:t>the </a:t>
            </a:r>
            <a:r>
              <a:rPr dirty="0" sz="3200" spc="10" i="1">
                <a:latin typeface="Carlito"/>
                <a:cs typeface="Carlito"/>
              </a:rPr>
              <a:t>computers</a:t>
            </a:r>
            <a:r>
              <a:rPr dirty="0" sz="3200" spc="-459" i="1">
                <a:latin typeface="Carlito"/>
                <a:cs typeface="Carlito"/>
              </a:rPr>
              <a:t> </a:t>
            </a:r>
            <a:r>
              <a:rPr dirty="0" sz="3200" spc="15" i="1">
                <a:latin typeface="Carlito"/>
                <a:cs typeface="Carlito"/>
              </a:rPr>
              <a:t>so  </a:t>
            </a:r>
            <a:r>
              <a:rPr dirty="0" sz="3200" spc="-5" i="1">
                <a:latin typeface="Carlito"/>
                <a:cs typeface="Carlito"/>
              </a:rPr>
              <a:t>that </a:t>
            </a:r>
            <a:r>
              <a:rPr dirty="0" sz="3200" spc="10" i="1">
                <a:latin typeface="Carlito"/>
                <a:cs typeface="Carlito"/>
              </a:rPr>
              <a:t>computers </a:t>
            </a:r>
            <a:r>
              <a:rPr dirty="0" sz="3200" spc="5" i="1">
                <a:latin typeface="Carlito"/>
                <a:cs typeface="Carlito"/>
              </a:rPr>
              <a:t>can </a:t>
            </a:r>
            <a:r>
              <a:rPr dirty="0" sz="3200" spc="10" i="1">
                <a:latin typeface="Carlito"/>
                <a:cs typeface="Carlito"/>
              </a:rPr>
              <a:t>do </a:t>
            </a:r>
            <a:r>
              <a:rPr dirty="0" sz="3200" i="1">
                <a:latin typeface="Carlito"/>
                <a:cs typeface="Carlito"/>
              </a:rPr>
              <a:t>things </a:t>
            </a:r>
            <a:r>
              <a:rPr dirty="0" sz="3200" spc="10" i="1">
                <a:latin typeface="Carlito"/>
                <a:cs typeface="Carlito"/>
              </a:rPr>
              <a:t>which </a:t>
            </a:r>
            <a:r>
              <a:rPr dirty="0" sz="3200" spc="5" i="1">
                <a:latin typeface="Carlito"/>
                <a:cs typeface="Carlito"/>
              </a:rPr>
              <a:t>at </a:t>
            </a:r>
            <a:r>
              <a:rPr dirty="0" sz="3200" spc="20" i="1">
                <a:latin typeface="Carlito"/>
                <a:cs typeface="Carlito"/>
              </a:rPr>
              <a:t>present  </a:t>
            </a:r>
            <a:r>
              <a:rPr dirty="0" sz="3200" spc="5" i="1">
                <a:latin typeface="Carlito"/>
                <a:cs typeface="Carlito"/>
              </a:rPr>
              <a:t>human </a:t>
            </a:r>
            <a:r>
              <a:rPr dirty="0" sz="3200" spc="10" i="1">
                <a:latin typeface="Carlito"/>
                <a:cs typeface="Carlito"/>
              </a:rPr>
              <a:t>can do</a:t>
            </a:r>
            <a:r>
              <a:rPr dirty="0" sz="3200" spc="-135" i="1">
                <a:latin typeface="Carlito"/>
                <a:cs typeface="Carlito"/>
              </a:rPr>
              <a:t> </a:t>
            </a:r>
            <a:r>
              <a:rPr dirty="0" sz="3200" spc="-20" i="1">
                <a:latin typeface="Carlito"/>
                <a:cs typeface="Carlito"/>
              </a:rPr>
              <a:t>better</a:t>
            </a:r>
            <a:r>
              <a:rPr dirty="0" sz="3200" spc="-20">
                <a:latin typeface="Arial"/>
                <a:cs typeface="Arial"/>
              </a:rPr>
              <a:t>.”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25">
                <a:latin typeface="Carlito"/>
                <a:cs typeface="Carlito"/>
              </a:rPr>
              <a:t>Machine</a:t>
            </a:r>
            <a:r>
              <a:rPr dirty="0" sz="3200" spc="-160">
                <a:latin typeface="Carlito"/>
                <a:cs typeface="Carlito"/>
              </a:rPr>
              <a:t> </a:t>
            </a:r>
            <a:r>
              <a:rPr dirty="0" sz="3200" spc="15">
                <a:latin typeface="Carlito"/>
                <a:cs typeface="Carlito"/>
              </a:rPr>
              <a:t>Learning</a:t>
            </a:r>
            <a:r>
              <a:rPr dirty="0" sz="3200" spc="-145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(ML)</a:t>
            </a:r>
            <a:r>
              <a:rPr dirty="0" sz="3200" spc="-65">
                <a:latin typeface="Carlito"/>
                <a:cs typeface="Carlito"/>
              </a:rPr>
              <a:t> </a:t>
            </a:r>
            <a:r>
              <a:rPr dirty="0" sz="3200" spc="25">
                <a:latin typeface="Carlito"/>
                <a:cs typeface="Carlito"/>
              </a:rPr>
              <a:t>as</a:t>
            </a:r>
            <a:r>
              <a:rPr dirty="0" sz="3200" spc="-40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Part</a:t>
            </a:r>
            <a:r>
              <a:rPr dirty="0" sz="3200" spc="-85">
                <a:latin typeface="Carlito"/>
                <a:cs typeface="Carlito"/>
              </a:rPr>
              <a:t> </a:t>
            </a:r>
            <a:r>
              <a:rPr dirty="0" sz="3200" spc="20">
                <a:latin typeface="Carlito"/>
                <a:cs typeface="Carlito"/>
              </a:rPr>
              <a:t>of</a:t>
            </a:r>
            <a:r>
              <a:rPr dirty="0" sz="3200" spc="-65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AI</a:t>
            </a:r>
            <a:endParaRPr sz="3200">
              <a:latin typeface="Carlito"/>
              <a:cs typeface="Carlito"/>
            </a:endParaRPr>
          </a:p>
          <a:p>
            <a:pPr marL="12700" marR="5080">
              <a:lnSpc>
                <a:spcPts val="3460"/>
              </a:lnSpc>
              <a:spcBef>
                <a:spcPts val="795"/>
              </a:spcBef>
            </a:pPr>
            <a:r>
              <a:rPr dirty="0" sz="3200" spc="285">
                <a:latin typeface="Arial"/>
                <a:cs typeface="Arial"/>
              </a:rPr>
              <a:t>“</a:t>
            </a:r>
            <a:r>
              <a:rPr dirty="0" sz="3200" spc="-215">
                <a:latin typeface="Arial"/>
                <a:cs typeface="Arial"/>
              </a:rPr>
              <a:t> </a:t>
            </a:r>
            <a:r>
              <a:rPr dirty="0" sz="3200" spc="10" i="1">
                <a:latin typeface="Carlito"/>
                <a:cs typeface="Carlito"/>
              </a:rPr>
              <a:t>The</a:t>
            </a:r>
            <a:r>
              <a:rPr dirty="0" sz="3200" spc="-30" i="1">
                <a:latin typeface="Carlito"/>
                <a:cs typeface="Carlito"/>
              </a:rPr>
              <a:t> </a:t>
            </a:r>
            <a:r>
              <a:rPr dirty="0" sz="3200" spc="10" i="1">
                <a:latin typeface="Carlito"/>
                <a:cs typeface="Carlito"/>
              </a:rPr>
              <a:t>learning</a:t>
            </a:r>
            <a:r>
              <a:rPr dirty="0" sz="3200" spc="-60" i="1">
                <a:latin typeface="Carlito"/>
                <a:cs typeface="Carlito"/>
              </a:rPr>
              <a:t> </a:t>
            </a:r>
            <a:r>
              <a:rPr dirty="0" sz="3200" spc="10" i="1">
                <a:latin typeface="Carlito"/>
                <a:cs typeface="Carlito"/>
              </a:rPr>
              <a:t>in</a:t>
            </a:r>
            <a:r>
              <a:rPr dirty="0" sz="3200" spc="-50" i="1">
                <a:latin typeface="Carlito"/>
                <a:cs typeface="Carlito"/>
              </a:rPr>
              <a:t> </a:t>
            </a:r>
            <a:r>
              <a:rPr dirty="0" sz="3200" spc="15" i="1">
                <a:latin typeface="Carlito"/>
                <a:cs typeface="Carlito"/>
              </a:rPr>
              <a:t>which</a:t>
            </a:r>
            <a:r>
              <a:rPr dirty="0" sz="3200" spc="-60" i="1">
                <a:latin typeface="Carlito"/>
                <a:cs typeface="Carlito"/>
              </a:rPr>
              <a:t> </a:t>
            </a:r>
            <a:r>
              <a:rPr dirty="0" sz="3200" spc="5" i="1">
                <a:latin typeface="Carlito"/>
                <a:cs typeface="Carlito"/>
              </a:rPr>
              <a:t>machine</a:t>
            </a:r>
            <a:r>
              <a:rPr dirty="0" sz="3200" spc="-105" i="1">
                <a:latin typeface="Carlito"/>
                <a:cs typeface="Carlito"/>
              </a:rPr>
              <a:t> </a:t>
            </a:r>
            <a:r>
              <a:rPr dirty="0" sz="3200" spc="10" i="1">
                <a:latin typeface="Carlito"/>
                <a:cs typeface="Carlito"/>
              </a:rPr>
              <a:t>can </a:t>
            </a:r>
            <a:r>
              <a:rPr dirty="0" sz="3200" spc="15" i="1">
                <a:latin typeface="Carlito"/>
                <a:cs typeface="Carlito"/>
              </a:rPr>
              <a:t>learn</a:t>
            </a:r>
            <a:r>
              <a:rPr dirty="0" sz="3200" spc="-135" i="1">
                <a:latin typeface="Carlito"/>
                <a:cs typeface="Carlito"/>
              </a:rPr>
              <a:t> </a:t>
            </a:r>
            <a:r>
              <a:rPr dirty="0" sz="3200" spc="5" i="1">
                <a:latin typeface="Carlito"/>
                <a:cs typeface="Carlito"/>
              </a:rPr>
              <a:t>by</a:t>
            </a:r>
            <a:r>
              <a:rPr dirty="0" sz="3200" i="1">
                <a:latin typeface="Carlito"/>
                <a:cs typeface="Carlito"/>
              </a:rPr>
              <a:t> its  </a:t>
            </a:r>
            <a:r>
              <a:rPr dirty="0" sz="3200" spc="15" i="1">
                <a:latin typeface="Carlito"/>
                <a:cs typeface="Carlito"/>
              </a:rPr>
              <a:t>own </a:t>
            </a:r>
            <a:r>
              <a:rPr dirty="0" sz="3200" spc="5" i="1">
                <a:latin typeface="Carlito"/>
                <a:cs typeface="Carlito"/>
              </a:rPr>
              <a:t>without </a:t>
            </a:r>
            <a:r>
              <a:rPr dirty="0" sz="3200" spc="15" i="1">
                <a:latin typeface="Carlito"/>
                <a:cs typeface="Carlito"/>
              </a:rPr>
              <a:t>being </a:t>
            </a:r>
            <a:r>
              <a:rPr dirty="0" sz="3200" i="1">
                <a:latin typeface="Carlito"/>
                <a:cs typeface="Carlito"/>
              </a:rPr>
              <a:t>explicitly </a:t>
            </a:r>
            <a:r>
              <a:rPr dirty="0" sz="3200" spc="10" i="1">
                <a:latin typeface="Carlito"/>
                <a:cs typeface="Carlito"/>
              </a:rPr>
              <a:t>programmed. It </a:t>
            </a:r>
            <a:r>
              <a:rPr dirty="0" sz="3200" spc="5" i="1">
                <a:latin typeface="Carlito"/>
                <a:cs typeface="Carlito"/>
              </a:rPr>
              <a:t>is  </a:t>
            </a:r>
            <a:r>
              <a:rPr dirty="0" sz="3200" spc="10" i="1">
                <a:latin typeface="Carlito"/>
                <a:cs typeface="Carlito"/>
              </a:rPr>
              <a:t>an</a:t>
            </a:r>
            <a:r>
              <a:rPr dirty="0" sz="3200" i="1">
                <a:latin typeface="Carlito"/>
                <a:cs typeface="Carlito"/>
              </a:rPr>
              <a:t> </a:t>
            </a:r>
            <a:r>
              <a:rPr dirty="0" sz="3200" spc="5" i="1">
                <a:latin typeface="Carlito"/>
                <a:cs typeface="Carlito"/>
              </a:rPr>
              <a:t>application”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4650" y="69850"/>
          <a:ext cx="8362950" cy="6620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1950"/>
                <a:gridCol w="4171950"/>
              </a:tblGrid>
              <a:tr h="370839">
                <a:tc>
                  <a:txBody>
                    <a:bodyPr/>
                    <a:lstStyle/>
                    <a:p>
                      <a:pPr marL="9277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Artificial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intelligence</a:t>
                      </a:r>
                      <a:r>
                        <a:rPr dirty="0" sz="1800" spc="-23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(AI)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0774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Machine Learning</a:t>
                      </a: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(ML)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68580" marR="277495">
                        <a:lnSpc>
                          <a:spcPct val="100899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AI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stands 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Artificial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intelligence,</a:t>
                      </a:r>
                      <a:r>
                        <a:rPr dirty="0" sz="1800" spc="-3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where 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intelligence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defined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acquisition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of  knowledge intelligence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defined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as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 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ability</a:t>
                      </a:r>
                      <a:r>
                        <a:rPr dirty="0" sz="1800" spc="-1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acquire</a:t>
                      </a:r>
                      <a:r>
                        <a:rPr dirty="0" sz="18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8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25">
                          <a:latin typeface="Carlito"/>
                          <a:cs typeface="Carlito"/>
                        </a:rPr>
                        <a:t>apply</a:t>
                      </a:r>
                      <a:r>
                        <a:rPr dirty="0" sz="18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knowledge.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137160">
                        <a:lnSpc>
                          <a:spcPct val="100800"/>
                        </a:lnSpc>
                        <a:spcBef>
                          <a:spcPts val="200"/>
                        </a:spcBef>
                      </a:pPr>
                      <a:r>
                        <a:rPr dirty="0" sz="1800" spc="15">
                          <a:latin typeface="Carlito"/>
                          <a:cs typeface="Carlito"/>
                        </a:rPr>
                        <a:t>ML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stands 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Machine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Learning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which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is 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defined</a:t>
                      </a:r>
                      <a:r>
                        <a:rPr dirty="0" sz="1800" spc="-7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as</a:t>
                      </a:r>
                      <a:r>
                        <a:rPr dirty="0" sz="18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800" spc="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acquisition</a:t>
                      </a:r>
                      <a:r>
                        <a:rPr dirty="0" sz="1800" spc="-1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800" spc="-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knowledge</a:t>
                      </a:r>
                      <a:r>
                        <a:rPr dirty="0" sz="18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or 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skill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81989">
                <a:tc>
                  <a:txBody>
                    <a:bodyPr/>
                    <a:lstStyle/>
                    <a:p>
                      <a:pPr marL="100330" marR="357505">
                        <a:lnSpc>
                          <a:spcPct val="100899"/>
                        </a:lnSpc>
                        <a:spcBef>
                          <a:spcPts val="375"/>
                        </a:spcBef>
                      </a:pPr>
                      <a:r>
                        <a:rPr dirty="0" sz="1800" spc="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800" spc="-3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2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aim</a:t>
                      </a:r>
                      <a:r>
                        <a:rPr dirty="0" sz="1800" spc="-12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1800" spc="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r>
                        <a:rPr dirty="0" sz="1800" spc="-1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chance</a:t>
                      </a:r>
                      <a:r>
                        <a:rPr dirty="0" sz="1800" spc="-3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success 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and not</a:t>
                      </a:r>
                      <a:r>
                        <a:rPr dirty="0" sz="1800" spc="-14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accuracy.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90805">
                        <a:lnSpc>
                          <a:spcPct val="100899"/>
                        </a:lnSpc>
                        <a:spcBef>
                          <a:spcPts val="375"/>
                        </a:spcBef>
                      </a:pP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800" spc="-3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2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aim</a:t>
                      </a:r>
                      <a:r>
                        <a:rPr dirty="0" sz="1800" spc="-12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1800" spc="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increase</a:t>
                      </a:r>
                      <a:r>
                        <a:rPr dirty="0" sz="1800" spc="-10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accuracy,</a:t>
                      </a:r>
                      <a:r>
                        <a:rPr dirty="0" sz="1800" spc="-3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but</a:t>
                      </a:r>
                      <a:r>
                        <a:rPr dirty="0" sz="1800" spc="-4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it</a:t>
                      </a:r>
                      <a:r>
                        <a:rPr dirty="0" sz="1800" spc="-4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does 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not </a:t>
                      </a:r>
                      <a:r>
                        <a:rPr dirty="0" sz="1800" spc="-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care </a:t>
                      </a:r>
                      <a:r>
                        <a:rPr dirty="0" sz="1800" spc="2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about</a:t>
                      </a:r>
                      <a:r>
                        <a:rPr dirty="0" sz="1800" spc="-19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success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81989">
                <a:tc>
                  <a:txBody>
                    <a:bodyPr/>
                    <a:lstStyle/>
                    <a:p>
                      <a:pPr marL="100330" marR="262255">
                        <a:lnSpc>
                          <a:spcPct val="100899"/>
                        </a:lnSpc>
                        <a:spcBef>
                          <a:spcPts val="38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It</a:t>
                      </a:r>
                      <a:r>
                        <a:rPr dirty="0" sz="1800" spc="-4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work</a:t>
                      </a:r>
                      <a:r>
                        <a:rPr dirty="0" sz="1800" spc="4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as</a:t>
                      </a:r>
                      <a:r>
                        <a:rPr dirty="0" sz="1800" spc="-7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spc="-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computer</a:t>
                      </a:r>
                      <a:r>
                        <a:rPr dirty="0" sz="1800" spc="-6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program</a:t>
                      </a:r>
                      <a:r>
                        <a:rPr dirty="0" sz="1800" spc="-13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dirty="0" sz="1800" spc="-4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does 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smart</a:t>
                      </a:r>
                      <a:r>
                        <a:rPr dirty="0" sz="1800" spc="3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work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250190">
                        <a:lnSpc>
                          <a:spcPct val="100899"/>
                        </a:lnSpc>
                        <a:spcBef>
                          <a:spcPts val="38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It</a:t>
                      </a:r>
                      <a:r>
                        <a:rPr dirty="0" sz="1800" spc="-4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1800" spc="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spc="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simple</a:t>
                      </a:r>
                      <a:r>
                        <a:rPr dirty="0" sz="1800" spc="-10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concept</a:t>
                      </a:r>
                      <a:r>
                        <a:rPr dirty="0" sz="1800" spc="-4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r>
                        <a:rPr dirty="0" sz="1800" spc="-10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takes</a:t>
                      </a:r>
                      <a:r>
                        <a:rPr dirty="0" sz="1800" spc="-6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data  </a:t>
                      </a:r>
                      <a:r>
                        <a:rPr dirty="0" sz="1800" spc="2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dirty="0" sz="1800" spc="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learn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from</a:t>
                      </a:r>
                      <a:r>
                        <a:rPr dirty="0" sz="1800" spc="-16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data.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56310">
                <a:tc>
                  <a:txBody>
                    <a:bodyPr/>
                    <a:lstStyle/>
                    <a:p>
                      <a:pPr marL="100330" marR="134620">
                        <a:lnSpc>
                          <a:spcPct val="100800"/>
                        </a:lnSpc>
                        <a:spcBef>
                          <a:spcPts val="1475"/>
                        </a:spcBef>
                      </a:pPr>
                      <a:r>
                        <a:rPr dirty="0" sz="1800" spc="1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goal</a:t>
                      </a:r>
                      <a:r>
                        <a:rPr dirty="0" sz="18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18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simulate</a:t>
                      </a:r>
                      <a:r>
                        <a:rPr dirty="0" sz="1800" spc="-1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natural</a:t>
                      </a:r>
                      <a:r>
                        <a:rPr dirty="0" sz="1800" spc="-1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intelligence 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solve complex</a:t>
                      </a:r>
                      <a:r>
                        <a:rPr dirty="0" sz="1800" spc="-1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problem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87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335915">
                        <a:lnSpc>
                          <a:spcPct val="100899"/>
                        </a:lnSpc>
                        <a:spcBef>
                          <a:spcPts val="390"/>
                        </a:spcBef>
                      </a:pPr>
                      <a:r>
                        <a:rPr dirty="0" sz="1800" spc="1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goal</a:t>
                      </a:r>
                      <a:r>
                        <a:rPr dirty="0" sz="18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18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learn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 from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data</a:t>
                      </a:r>
                      <a:r>
                        <a:rPr dirty="0" sz="1800" spc="-1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certain 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task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maximize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performance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of  machine on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this</a:t>
                      </a:r>
                      <a:r>
                        <a:rPr dirty="0" sz="1800" spc="-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task.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81989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dirty="0" sz="180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AI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1800" spc="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decision</a:t>
                      </a:r>
                      <a:r>
                        <a:rPr dirty="0" sz="1800" spc="-13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making.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90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83820">
                        <a:lnSpc>
                          <a:spcPct val="100899"/>
                        </a:lnSpc>
                        <a:spcBef>
                          <a:spcPts val="400"/>
                        </a:spcBef>
                      </a:pP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ML</a:t>
                      </a:r>
                      <a:r>
                        <a:rPr dirty="0" sz="1800" spc="-5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allows</a:t>
                      </a:r>
                      <a:r>
                        <a:rPr dirty="0" sz="1800" spc="-14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system</a:t>
                      </a:r>
                      <a:r>
                        <a:rPr dirty="0" sz="1800" spc="-5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2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learn</a:t>
                      </a:r>
                      <a:r>
                        <a:rPr dirty="0" sz="1800" spc="-8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new</a:t>
                      </a:r>
                      <a:r>
                        <a:rPr dirty="0" sz="1800" spc="3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things</a:t>
                      </a:r>
                      <a:r>
                        <a:rPr dirty="0" sz="1800" spc="-7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from  </a:t>
                      </a:r>
                      <a:r>
                        <a:rPr dirty="0" sz="1800" spc="15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data.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56310">
                <a:tc>
                  <a:txBody>
                    <a:bodyPr/>
                    <a:lstStyle/>
                    <a:p>
                      <a:pPr marL="100330" marR="626110">
                        <a:lnSpc>
                          <a:spcPct val="100899"/>
                        </a:lnSpc>
                        <a:spcBef>
                          <a:spcPts val="40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It</a:t>
                      </a:r>
                      <a:r>
                        <a:rPr dirty="0" sz="18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leads</a:t>
                      </a:r>
                      <a:r>
                        <a:rPr dirty="0" sz="18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develop</a:t>
                      </a:r>
                      <a:r>
                        <a:rPr dirty="0" sz="1800" spc="-1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system</a:t>
                      </a:r>
                      <a:r>
                        <a:rPr dirty="0" sz="1800" spc="-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mimic 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human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 respond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behave in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 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circumstances.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892810">
                        <a:lnSpc>
                          <a:spcPct val="100800"/>
                        </a:lnSpc>
                        <a:spcBef>
                          <a:spcPts val="149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It</a:t>
                      </a:r>
                      <a:r>
                        <a:rPr dirty="0" sz="18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involves</a:t>
                      </a:r>
                      <a:r>
                        <a:rPr dirty="0" sz="1800" spc="-2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in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creating</a:t>
                      </a:r>
                      <a:r>
                        <a:rPr dirty="0" sz="18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self</a:t>
                      </a:r>
                      <a:r>
                        <a:rPr dirty="0" sz="18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learning 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algorithms.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892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8199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AI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will 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go 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finding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optimal</a:t>
                      </a:r>
                      <a:r>
                        <a:rPr dirty="0" sz="1800" spc="-2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solution.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93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782320">
                        <a:lnSpc>
                          <a:spcPct val="100800"/>
                        </a:lnSpc>
                        <a:spcBef>
                          <a:spcPts val="420"/>
                        </a:spcBef>
                      </a:pPr>
                      <a:r>
                        <a:rPr dirty="0" sz="1800" spc="15">
                          <a:latin typeface="Carlito"/>
                          <a:cs typeface="Carlito"/>
                        </a:rPr>
                        <a:t>ML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will 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go 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only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solution 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for</a:t>
                      </a:r>
                      <a:r>
                        <a:rPr dirty="0" sz="1800" spc="-2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that 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whether</a:t>
                      </a:r>
                      <a:r>
                        <a:rPr dirty="0" sz="18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it</a:t>
                      </a:r>
                      <a:r>
                        <a:rPr dirty="0" sz="18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 optimal</a:t>
                      </a:r>
                      <a:r>
                        <a:rPr dirty="0" sz="1800" spc="-1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or</a:t>
                      </a:r>
                      <a:r>
                        <a:rPr dirty="0" sz="18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not.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07669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AI</a:t>
                      </a:r>
                      <a:r>
                        <a:rPr dirty="0" sz="18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leads</a:t>
                      </a:r>
                      <a:r>
                        <a:rPr dirty="0" sz="18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intelligence</a:t>
                      </a:r>
                      <a:r>
                        <a:rPr dirty="0" sz="1800" spc="-1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or</a:t>
                      </a:r>
                      <a:r>
                        <a:rPr dirty="0" sz="18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wisdom.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800" spc="15">
                          <a:latin typeface="Carlito"/>
                          <a:cs typeface="Carlito"/>
                        </a:rPr>
                        <a:t>ML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leads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1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knowledge.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94092" y="6573202"/>
            <a:ext cx="70573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https://www.geeksforgeeks.org/difference-between-machine-learning-and-artificial-intelligence/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559" y="134238"/>
            <a:ext cx="7819390" cy="1128395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453640" marR="5080" indent="-2440940">
              <a:lnSpc>
                <a:spcPct val="100800"/>
              </a:lnSpc>
              <a:spcBef>
                <a:spcPts val="70"/>
              </a:spcBef>
            </a:pPr>
            <a:r>
              <a:rPr dirty="0" sz="3600" spc="-10"/>
              <a:t>Machine </a:t>
            </a:r>
            <a:r>
              <a:rPr dirty="0" sz="3600" spc="-5"/>
              <a:t>Learning </a:t>
            </a:r>
            <a:r>
              <a:rPr dirty="0" sz="3600" spc="5"/>
              <a:t>(ML) </a:t>
            </a:r>
            <a:r>
              <a:rPr dirty="0" sz="3600"/>
              <a:t>as </a:t>
            </a:r>
            <a:r>
              <a:rPr dirty="0" sz="3600" spc="-10"/>
              <a:t>Part of </a:t>
            </a:r>
            <a:r>
              <a:rPr dirty="0" sz="3600"/>
              <a:t>Artificial  </a:t>
            </a:r>
            <a:r>
              <a:rPr dirty="0" sz="3600" spc="-10"/>
              <a:t>Intelligence</a:t>
            </a:r>
            <a:r>
              <a:rPr dirty="0" sz="3600" spc="-55"/>
              <a:t> </a:t>
            </a:r>
            <a:r>
              <a:rPr dirty="0" sz="3600" spc="10"/>
              <a:t>(AI)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6575" y="1310893"/>
            <a:ext cx="7964170" cy="489458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55600" marR="5080" indent="-343535">
              <a:lnSpc>
                <a:spcPct val="101899"/>
              </a:lnSpc>
              <a:spcBef>
                <a:spcPts val="65"/>
              </a:spcBef>
              <a:buFont typeface="Arial"/>
              <a:buChar char="•"/>
              <a:tabLst>
                <a:tab pos="355600" algn="l"/>
                <a:tab pos="356235" algn="l"/>
                <a:tab pos="6686550" algn="l"/>
              </a:tabLst>
            </a:pPr>
            <a:r>
              <a:rPr dirty="0" sz="2750" spc="-10">
                <a:latin typeface="Carlito"/>
                <a:cs typeface="Carlito"/>
              </a:rPr>
              <a:t>Artificial </a:t>
            </a:r>
            <a:r>
              <a:rPr dirty="0" sz="2750" spc="-20">
                <a:latin typeface="Carlito"/>
                <a:cs typeface="Carlito"/>
              </a:rPr>
              <a:t>Intelligence </a:t>
            </a:r>
            <a:r>
              <a:rPr dirty="0" sz="2750" spc="10">
                <a:latin typeface="Carlito"/>
                <a:cs typeface="Carlito"/>
              </a:rPr>
              <a:t>means </a:t>
            </a:r>
            <a:r>
              <a:rPr dirty="0" sz="2750" spc="-5">
                <a:latin typeface="Carlito"/>
                <a:cs typeface="Carlito"/>
              </a:rPr>
              <a:t>that </a:t>
            </a:r>
            <a:r>
              <a:rPr dirty="0" sz="2750">
                <a:latin typeface="Carlito"/>
                <a:cs typeface="Carlito"/>
              </a:rPr>
              <a:t>machines </a:t>
            </a:r>
            <a:r>
              <a:rPr dirty="0" sz="2750" spc="25">
                <a:latin typeface="Carlito"/>
                <a:cs typeface="Carlito"/>
              </a:rPr>
              <a:t>can  </a:t>
            </a:r>
            <a:r>
              <a:rPr dirty="0" sz="2750" spc="-5">
                <a:latin typeface="Carlito"/>
                <a:cs typeface="Carlito"/>
              </a:rPr>
              <a:t>perform </a:t>
            </a:r>
            <a:r>
              <a:rPr dirty="0" sz="2750">
                <a:latin typeface="Carlito"/>
                <a:cs typeface="Carlito"/>
              </a:rPr>
              <a:t>tasks </a:t>
            </a:r>
            <a:r>
              <a:rPr dirty="0" sz="2750" spc="-10">
                <a:latin typeface="Carlito"/>
                <a:cs typeface="Carlito"/>
              </a:rPr>
              <a:t>in</a:t>
            </a:r>
            <a:r>
              <a:rPr dirty="0" sz="2750" spc="-1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 u="heavy" sz="27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ways </a:t>
            </a:r>
            <a:r>
              <a:rPr dirty="0" u="heavy" sz="275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that</a:t>
            </a:r>
            <a:r>
              <a:rPr dirty="0" u="heavy" sz="2750" spc="36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dirty="0" u="heavy" sz="2750" spc="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are</a:t>
            </a:r>
            <a:r>
              <a:rPr dirty="0" u="heavy" sz="2750" spc="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dirty="0" u="heavy" sz="275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"intelligent."</a:t>
            </a:r>
            <a:r>
              <a:rPr dirty="0" sz="2750" spc="-20">
                <a:solidFill>
                  <a:srgbClr val="0000FF"/>
                </a:solidFill>
                <a:latin typeface="Carlito"/>
                <a:cs typeface="Carlito"/>
              </a:rPr>
              <a:t>	</a:t>
            </a:r>
            <a:r>
              <a:rPr dirty="0" sz="2750" spc="-10">
                <a:latin typeface="Carlito"/>
                <a:cs typeface="Carlito"/>
              </a:rPr>
              <a:t>These  </a:t>
            </a:r>
            <a:r>
              <a:rPr dirty="0" sz="2750">
                <a:latin typeface="Carlito"/>
                <a:cs typeface="Carlito"/>
              </a:rPr>
              <a:t>machines aren't </a:t>
            </a:r>
            <a:r>
              <a:rPr dirty="0" sz="2750" spc="-10">
                <a:latin typeface="Carlito"/>
                <a:cs typeface="Carlito"/>
              </a:rPr>
              <a:t>just </a:t>
            </a:r>
            <a:r>
              <a:rPr dirty="0" sz="2750">
                <a:latin typeface="Carlito"/>
                <a:cs typeface="Carlito"/>
              </a:rPr>
              <a:t>programmed </a:t>
            </a:r>
            <a:r>
              <a:rPr dirty="0" sz="2750" spc="-5">
                <a:latin typeface="Carlito"/>
                <a:cs typeface="Carlito"/>
              </a:rPr>
              <a:t>to do </a:t>
            </a:r>
            <a:r>
              <a:rPr dirty="0" sz="2750" spc="10">
                <a:latin typeface="Carlito"/>
                <a:cs typeface="Carlito"/>
              </a:rPr>
              <a:t>a </a:t>
            </a:r>
            <a:r>
              <a:rPr dirty="0" sz="2750" spc="-25">
                <a:latin typeface="Carlito"/>
                <a:cs typeface="Carlito"/>
              </a:rPr>
              <a:t>single,  </a:t>
            </a:r>
            <a:r>
              <a:rPr dirty="0" sz="2750" spc="-15">
                <a:latin typeface="Carlito"/>
                <a:cs typeface="Carlito"/>
              </a:rPr>
              <a:t>repetitive </a:t>
            </a:r>
            <a:r>
              <a:rPr dirty="0" sz="2750" spc="15">
                <a:latin typeface="Carlito"/>
                <a:cs typeface="Carlito"/>
              </a:rPr>
              <a:t>motion </a:t>
            </a:r>
            <a:r>
              <a:rPr dirty="0" sz="2750" spc="-5">
                <a:latin typeface="Carlito"/>
                <a:cs typeface="Carlito"/>
              </a:rPr>
              <a:t>-- </a:t>
            </a:r>
            <a:r>
              <a:rPr dirty="0" sz="2750" spc="-15">
                <a:latin typeface="Carlito"/>
                <a:cs typeface="Carlito"/>
              </a:rPr>
              <a:t>they </a:t>
            </a:r>
            <a:r>
              <a:rPr dirty="0" sz="2750" spc="25">
                <a:latin typeface="Carlito"/>
                <a:cs typeface="Carlito"/>
              </a:rPr>
              <a:t>can </a:t>
            </a:r>
            <a:r>
              <a:rPr dirty="0" sz="2750" spc="-5">
                <a:latin typeface="Carlito"/>
                <a:cs typeface="Carlito"/>
              </a:rPr>
              <a:t>do </a:t>
            </a:r>
            <a:r>
              <a:rPr dirty="0" sz="2750" spc="30">
                <a:latin typeface="Carlito"/>
                <a:cs typeface="Carlito"/>
              </a:rPr>
              <a:t>more </a:t>
            </a:r>
            <a:r>
              <a:rPr dirty="0" sz="2750" spc="-5">
                <a:latin typeface="Carlito"/>
                <a:cs typeface="Carlito"/>
              </a:rPr>
              <a:t>by </a:t>
            </a:r>
            <a:r>
              <a:rPr dirty="0" sz="2750" spc="-10">
                <a:latin typeface="Carlito"/>
                <a:cs typeface="Carlito"/>
              </a:rPr>
              <a:t>adapting </a:t>
            </a:r>
            <a:r>
              <a:rPr dirty="0" sz="2750" spc="-5">
                <a:latin typeface="Carlito"/>
                <a:cs typeface="Carlito"/>
              </a:rPr>
              <a:t>to  </a:t>
            </a:r>
            <a:r>
              <a:rPr dirty="0" sz="2750" spc="-25">
                <a:latin typeface="Carlito"/>
                <a:cs typeface="Carlito"/>
              </a:rPr>
              <a:t>different</a:t>
            </a:r>
            <a:r>
              <a:rPr dirty="0" sz="2750" spc="165">
                <a:latin typeface="Carlito"/>
                <a:cs typeface="Carlito"/>
              </a:rPr>
              <a:t> </a:t>
            </a:r>
            <a:r>
              <a:rPr dirty="0" sz="2750" spc="-15">
                <a:latin typeface="Carlito"/>
                <a:cs typeface="Carlito"/>
              </a:rPr>
              <a:t>situations.</a:t>
            </a:r>
            <a:endParaRPr sz="2750">
              <a:latin typeface="Carlito"/>
              <a:cs typeface="Carlito"/>
            </a:endParaRPr>
          </a:p>
          <a:p>
            <a:pPr marL="355600" marR="357505" indent="-343535">
              <a:lnSpc>
                <a:spcPct val="1024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50" spc="5">
                <a:latin typeface="Carlito"/>
                <a:cs typeface="Carlito"/>
              </a:rPr>
              <a:t>Machine </a:t>
            </a:r>
            <a:r>
              <a:rPr dirty="0" sz="2750" spc="-10">
                <a:latin typeface="Carlito"/>
                <a:cs typeface="Carlito"/>
              </a:rPr>
              <a:t>learning </a:t>
            </a:r>
            <a:r>
              <a:rPr dirty="0" sz="2750" spc="-15">
                <a:latin typeface="Carlito"/>
                <a:cs typeface="Carlito"/>
              </a:rPr>
              <a:t>is </a:t>
            </a:r>
            <a:r>
              <a:rPr dirty="0" sz="2750" spc="-5">
                <a:latin typeface="Carlito"/>
                <a:cs typeface="Carlito"/>
              </a:rPr>
              <a:t>based </a:t>
            </a:r>
            <a:r>
              <a:rPr dirty="0" sz="2750" spc="30">
                <a:latin typeface="Carlito"/>
                <a:cs typeface="Carlito"/>
              </a:rPr>
              <a:t>on </a:t>
            </a:r>
            <a:r>
              <a:rPr dirty="0" sz="2750" spc="-10">
                <a:latin typeface="Carlito"/>
                <a:cs typeface="Carlito"/>
              </a:rPr>
              <a:t>the </a:t>
            </a:r>
            <a:r>
              <a:rPr dirty="0" sz="2750" spc="-15">
                <a:latin typeface="Carlito"/>
                <a:cs typeface="Carlito"/>
              </a:rPr>
              <a:t>idea </a:t>
            </a:r>
            <a:r>
              <a:rPr dirty="0" sz="2750" spc="-5">
                <a:latin typeface="Carlito"/>
                <a:cs typeface="Carlito"/>
              </a:rPr>
              <a:t>that we </a:t>
            </a:r>
            <a:r>
              <a:rPr dirty="0" sz="2750" spc="25">
                <a:latin typeface="Carlito"/>
                <a:cs typeface="Carlito"/>
              </a:rPr>
              <a:t>can </a:t>
            </a:r>
            <a:r>
              <a:rPr dirty="0" sz="2750" spc="25">
                <a:latin typeface="Carlito"/>
                <a:cs typeface="Carlito"/>
                <a:hlinkClick r:id="rId3"/>
              </a:rPr>
              <a:t> </a:t>
            </a:r>
            <a:r>
              <a:rPr dirty="0" sz="2750" spc="-20">
                <a:latin typeface="Carlito"/>
                <a:cs typeface="Carlito"/>
                <a:hlinkClick r:id="rId3"/>
              </a:rPr>
              <a:t>build </a:t>
            </a:r>
            <a:r>
              <a:rPr dirty="0" sz="2750">
                <a:latin typeface="Carlito"/>
                <a:cs typeface="Carlito"/>
                <a:hlinkClick r:id="rId3"/>
              </a:rPr>
              <a:t>machines </a:t>
            </a:r>
            <a:r>
              <a:rPr dirty="0" sz="2750" spc="-10">
                <a:latin typeface="Carlito"/>
                <a:cs typeface="Carlito"/>
                <a:hlinkClick r:id="rId3"/>
              </a:rPr>
              <a:t>to process </a:t>
            </a:r>
            <a:r>
              <a:rPr dirty="0" sz="2750" spc="-5">
                <a:latin typeface="Carlito"/>
                <a:cs typeface="Carlito"/>
                <a:hlinkClick r:id="rId3"/>
              </a:rPr>
              <a:t>data </a:t>
            </a:r>
            <a:r>
              <a:rPr dirty="0" sz="2750" spc="5">
                <a:latin typeface="Carlito"/>
                <a:cs typeface="Carlito"/>
                <a:hlinkClick r:id="rId3"/>
              </a:rPr>
              <a:t>and</a:t>
            </a:r>
            <a:r>
              <a:rPr dirty="0" sz="2750" spc="5">
                <a:solidFill>
                  <a:srgbClr val="0000FF"/>
                </a:solidFill>
                <a:latin typeface="Carlito"/>
                <a:cs typeface="Carlito"/>
                <a:hlinkClick r:id="rId3"/>
              </a:rPr>
              <a:t> </a:t>
            </a:r>
            <a:r>
              <a:rPr dirty="0" u="heavy" sz="275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learn </a:t>
            </a:r>
            <a:r>
              <a:rPr dirty="0" u="heavy" sz="2750" spc="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on </a:t>
            </a:r>
            <a:r>
              <a:rPr dirty="0" u="heavy" sz="275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their </a:t>
            </a:r>
            <a:r>
              <a:rPr dirty="0" u="heavy" sz="275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dirty="0" u="heavy" sz="27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own</a:t>
            </a:r>
            <a:r>
              <a:rPr dirty="0" sz="2750" spc="5">
                <a:latin typeface="Carlito"/>
                <a:cs typeface="Carlito"/>
                <a:hlinkClick r:id="rId3"/>
              </a:rPr>
              <a:t>, </a:t>
            </a:r>
            <a:r>
              <a:rPr dirty="0" sz="2750" spc="-10">
                <a:latin typeface="Carlito"/>
                <a:cs typeface="Carlito"/>
                <a:hlinkClick r:id="rId3"/>
              </a:rPr>
              <a:t>without </a:t>
            </a:r>
            <a:r>
              <a:rPr dirty="0" sz="2750" spc="10">
                <a:latin typeface="Carlito"/>
                <a:cs typeface="Carlito"/>
                <a:hlinkClick r:id="rId3"/>
              </a:rPr>
              <a:t>our </a:t>
            </a:r>
            <a:r>
              <a:rPr dirty="0" sz="2750">
                <a:latin typeface="Carlito"/>
                <a:cs typeface="Carlito"/>
                <a:hlinkClick r:id="rId3"/>
              </a:rPr>
              <a:t>constant</a:t>
            </a:r>
            <a:r>
              <a:rPr dirty="0" sz="2750" spc="340">
                <a:latin typeface="Carlito"/>
                <a:cs typeface="Carlito"/>
                <a:hlinkClick r:id="rId3"/>
              </a:rPr>
              <a:t> </a:t>
            </a:r>
            <a:r>
              <a:rPr dirty="0" sz="2750" spc="-5">
                <a:latin typeface="Carlito"/>
                <a:cs typeface="Carlito"/>
                <a:hlinkClick r:id="rId3"/>
              </a:rPr>
              <a:t>supervision.</a:t>
            </a:r>
            <a:endParaRPr sz="27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50" b="1">
                <a:latin typeface="Carlito"/>
                <a:cs typeface="Carlito"/>
              </a:rPr>
              <a:t>Machine </a:t>
            </a:r>
            <a:r>
              <a:rPr dirty="0" sz="2750" spc="5" b="1">
                <a:latin typeface="Carlito"/>
                <a:cs typeface="Carlito"/>
              </a:rPr>
              <a:t>learning </a:t>
            </a:r>
            <a:r>
              <a:rPr dirty="0" sz="2750" spc="-30">
                <a:latin typeface="Carlito"/>
                <a:cs typeface="Carlito"/>
              </a:rPr>
              <a:t>refers </a:t>
            </a:r>
            <a:r>
              <a:rPr dirty="0" sz="2750" spc="-10">
                <a:latin typeface="Carlito"/>
                <a:cs typeface="Carlito"/>
              </a:rPr>
              <a:t>to </a:t>
            </a:r>
            <a:r>
              <a:rPr dirty="0" sz="2750" spc="10">
                <a:latin typeface="Carlito"/>
                <a:cs typeface="Carlito"/>
              </a:rPr>
              <a:t>a </a:t>
            </a:r>
            <a:r>
              <a:rPr dirty="0" sz="2750" spc="-5">
                <a:latin typeface="Carlito"/>
                <a:cs typeface="Carlito"/>
              </a:rPr>
              <a:t>particular</a:t>
            </a:r>
            <a:r>
              <a:rPr dirty="0" sz="2750" spc="30">
                <a:latin typeface="Carlito"/>
                <a:cs typeface="Carlito"/>
              </a:rPr>
              <a:t> </a:t>
            </a:r>
            <a:r>
              <a:rPr dirty="0" sz="2750" spc="-5">
                <a:latin typeface="Carlito"/>
                <a:cs typeface="Carlito"/>
              </a:rPr>
              <a:t>type</a:t>
            </a:r>
            <a:endParaRPr sz="2750">
              <a:latin typeface="Carlito"/>
              <a:cs typeface="Carlito"/>
            </a:endParaRPr>
          </a:p>
          <a:p>
            <a:pPr marL="355600" marR="50165">
              <a:lnSpc>
                <a:spcPct val="102400"/>
              </a:lnSpc>
            </a:pPr>
            <a:r>
              <a:rPr dirty="0" sz="2750" spc="25">
                <a:latin typeface="Carlito"/>
                <a:cs typeface="Carlito"/>
              </a:rPr>
              <a:t>of </a:t>
            </a:r>
            <a:r>
              <a:rPr dirty="0" sz="2750" spc="-10" b="1">
                <a:latin typeface="Carlito"/>
                <a:cs typeface="Carlito"/>
              </a:rPr>
              <a:t>AI </a:t>
            </a:r>
            <a:r>
              <a:rPr dirty="0" sz="2750" spc="-5">
                <a:latin typeface="Carlito"/>
                <a:cs typeface="Carlito"/>
              </a:rPr>
              <a:t>that learns by </a:t>
            </a:r>
            <a:r>
              <a:rPr dirty="0" sz="2750" spc="-40">
                <a:latin typeface="Carlito"/>
                <a:cs typeface="Carlito"/>
              </a:rPr>
              <a:t>itself. </a:t>
            </a:r>
            <a:r>
              <a:rPr dirty="0" sz="2750" spc="-10">
                <a:latin typeface="Carlito"/>
                <a:cs typeface="Carlito"/>
              </a:rPr>
              <a:t>And </a:t>
            </a:r>
            <a:r>
              <a:rPr dirty="0" sz="2750" spc="15">
                <a:latin typeface="Carlito"/>
                <a:cs typeface="Carlito"/>
              </a:rPr>
              <a:t>as </a:t>
            </a:r>
            <a:r>
              <a:rPr dirty="0" sz="2750" spc="-10">
                <a:latin typeface="Carlito"/>
                <a:cs typeface="Carlito"/>
              </a:rPr>
              <a:t>it </a:t>
            </a:r>
            <a:r>
              <a:rPr dirty="0" sz="2750" spc="-15">
                <a:latin typeface="Carlito"/>
                <a:cs typeface="Carlito"/>
              </a:rPr>
              <a:t>gets </a:t>
            </a:r>
            <a:r>
              <a:rPr dirty="0" sz="2750" spc="30">
                <a:latin typeface="Carlito"/>
                <a:cs typeface="Carlito"/>
              </a:rPr>
              <a:t>more </a:t>
            </a:r>
            <a:r>
              <a:rPr dirty="0" sz="2750">
                <a:latin typeface="Carlito"/>
                <a:cs typeface="Carlito"/>
              </a:rPr>
              <a:t>data, </a:t>
            </a:r>
            <a:r>
              <a:rPr dirty="0" sz="2750" spc="-10">
                <a:latin typeface="Carlito"/>
                <a:cs typeface="Carlito"/>
              </a:rPr>
              <a:t>it  </a:t>
            </a:r>
            <a:r>
              <a:rPr dirty="0" sz="2750" spc="-15">
                <a:latin typeface="Carlito"/>
                <a:cs typeface="Carlito"/>
              </a:rPr>
              <a:t>gets </a:t>
            </a:r>
            <a:r>
              <a:rPr dirty="0" sz="2750" spc="-30">
                <a:latin typeface="Carlito"/>
                <a:cs typeface="Carlito"/>
              </a:rPr>
              <a:t>better </a:t>
            </a:r>
            <a:r>
              <a:rPr dirty="0" sz="2750" spc="15">
                <a:latin typeface="Carlito"/>
                <a:cs typeface="Carlito"/>
              </a:rPr>
              <a:t>at</a:t>
            </a:r>
            <a:r>
              <a:rPr dirty="0" sz="2750" spc="-220">
                <a:latin typeface="Carlito"/>
                <a:cs typeface="Carlito"/>
              </a:rPr>
              <a:t> </a:t>
            </a:r>
            <a:r>
              <a:rPr dirty="0" sz="2750" spc="5" b="1">
                <a:latin typeface="Carlito"/>
                <a:cs typeface="Carlito"/>
              </a:rPr>
              <a:t>learning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774" y="461010"/>
            <a:ext cx="641667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0"/>
              <a:t>What </a:t>
            </a:r>
            <a:r>
              <a:rPr dirty="0" sz="4400" spc="-35"/>
              <a:t>Makes </a:t>
            </a:r>
            <a:r>
              <a:rPr dirty="0" sz="4400" spc="-5"/>
              <a:t>ML </a:t>
            </a:r>
            <a:r>
              <a:rPr dirty="0" sz="4400" spc="20"/>
              <a:t>is</a:t>
            </a:r>
            <a:r>
              <a:rPr dirty="0" sz="4400"/>
              <a:t> </a:t>
            </a:r>
            <a:r>
              <a:rPr dirty="0" sz="4400" spc="-5"/>
              <a:t>Possible?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263776"/>
            <a:ext cx="8062595" cy="515493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6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>
                <a:latin typeface="Carlito"/>
                <a:cs typeface="Carlito"/>
              </a:rPr>
              <a:t>Big </a:t>
            </a:r>
            <a:r>
              <a:rPr dirty="0" sz="2700" spc="-10">
                <a:latin typeface="Carlito"/>
                <a:cs typeface="Carlito"/>
              </a:rPr>
              <a:t>Data </a:t>
            </a:r>
            <a:r>
              <a:rPr dirty="0" sz="2700" spc="-5">
                <a:latin typeface="Carlito"/>
                <a:cs typeface="Carlito"/>
              </a:rPr>
              <a:t>(Large </a:t>
            </a:r>
            <a:r>
              <a:rPr dirty="0" sz="2700" spc="-10">
                <a:latin typeface="Carlito"/>
                <a:cs typeface="Carlito"/>
              </a:rPr>
              <a:t>Data</a:t>
            </a:r>
            <a:r>
              <a:rPr dirty="0" sz="2700" spc="-160">
                <a:latin typeface="Carlito"/>
                <a:cs typeface="Carlito"/>
              </a:rPr>
              <a:t> </a:t>
            </a:r>
            <a:r>
              <a:rPr dirty="0" sz="2700" spc="5">
                <a:latin typeface="Carlito"/>
                <a:cs typeface="Carlito"/>
              </a:rPr>
              <a:t>Sets)</a:t>
            </a:r>
            <a:endParaRPr sz="27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-5">
                <a:latin typeface="Carlito"/>
                <a:cs typeface="Carlito"/>
              </a:rPr>
              <a:t>Computing</a:t>
            </a:r>
            <a:r>
              <a:rPr dirty="0" sz="2700" spc="-10">
                <a:latin typeface="Carlito"/>
                <a:cs typeface="Carlito"/>
              </a:rPr>
              <a:t> Power</a:t>
            </a:r>
            <a:endParaRPr sz="27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5">
                <a:latin typeface="Carlito"/>
                <a:cs typeface="Carlito"/>
              </a:rPr>
              <a:t>Emergence </a:t>
            </a:r>
            <a:r>
              <a:rPr dirty="0" sz="2700" spc="-5">
                <a:latin typeface="Carlito"/>
                <a:cs typeface="Carlito"/>
              </a:rPr>
              <a:t>of </a:t>
            </a:r>
            <a:r>
              <a:rPr dirty="0" sz="2700" spc="-10">
                <a:latin typeface="Carlito"/>
                <a:cs typeface="Carlito"/>
              </a:rPr>
              <a:t>Statistical Language </a:t>
            </a:r>
            <a:r>
              <a:rPr dirty="0" sz="2700">
                <a:latin typeface="Carlito"/>
                <a:cs typeface="Carlito"/>
              </a:rPr>
              <a:t>(Python, </a:t>
            </a:r>
            <a:r>
              <a:rPr dirty="0" sz="2700" spc="10">
                <a:latin typeface="Carlito"/>
                <a:cs typeface="Carlito"/>
              </a:rPr>
              <a:t>R, </a:t>
            </a:r>
            <a:r>
              <a:rPr dirty="0" sz="2700" spc="15">
                <a:latin typeface="Carlito"/>
                <a:cs typeface="Carlito"/>
              </a:rPr>
              <a:t>SAS,</a:t>
            </a:r>
            <a:r>
              <a:rPr dirty="0" sz="2700" spc="-370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etc.)</a:t>
            </a:r>
            <a:endParaRPr sz="27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5">
                <a:latin typeface="Carlito"/>
                <a:cs typeface="Carlito"/>
              </a:rPr>
              <a:t>The </a:t>
            </a:r>
            <a:r>
              <a:rPr dirty="0" sz="2700" spc="-10">
                <a:latin typeface="Carlito"/>
                <a:cs typeface="Carlito"/>
              </a:rPr>
              <a:t>Advancement </a:t>
            </a:r>
            <a:r>
              <a:rPr dirty="0" sz="2700" spc="-5">
                <a:latin typeface="Carlito"/>
                <a:cs typeface="Carlito"/>
              </a:rPr>
              <a:t>of </a:t>
            </a:r>
            <a:r>
              <a:rPr dirty="0" sz="2700">
                <a:latin typeface="Carlito"/>
                <a:cs typeface="Carlito"/>
              </a:rPr>
              <a:t>Algorithms</a:t>
            </a:r>
            <a:r>
              <a:rPr dirty="0" sz="2700" spc="-125">
                <a:latin typeface="Carlito"/>
                <a:cs typeface="Carlito"/>
              </a:rPr>
              <a:t> </a:t>
            </a:r>
            <a:r>
              <a:rPr dirty="0" sz="2700" spc="-30">
                <a:latin typeface="Carlito"/>
                <a:cs typeface="Carlito"/>
              </a:rPr>
              <a:t>Package</a:t>
            </a:r>
            <a:endParaRPr sz="27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5">
                <a:latin typeface="Carlito"/>
                <a:cs typeface="Carlito"/>
              </a:rPr>
              <a:t>The Emergence </a:t>
            </a:r>
            <a:r>
              <a:rPr dirty="0" sz="2700" spc="-5">
                <a:latin typeface="Carlito"/>
                <a:cs typeface="Carlito"/>
              </a:rPr>
              <a:t>of </a:t>
            </a:r>
            <a:r>
              <a:rPr dirty="0" sz="2700" spc="-10">
                <a:latin typeface="Carlito"/>
                <a:cs typeface="Carlito"/>
              </a:rPr>
              <a:t>Platforms and </a:t>
            </a:r>
            <a:r>
              <a:rPr dirty="0" sz="2700">
                <a:latin typeface="Carlito"/>
                <a:cs typeface="Carlito"/>
              </a:rPr>
              <a:t>Software</a:t>
            </a:r>
            <a:r>
              <a:rPr dirty="0" sz="2700" spc="-420">
                <a:latin typeface="Carlito"/>
                <a:cs typeface="Carlito"/>
              </a:rPr>
              <a:t> </a:t>
            </a:r>
            <a:r>
              <a:rPr dirty="0" sz="2700" spc="-45">
                <a:latin typeface="Carlito"/>
                <a:cs typeface="Carlito"/>
              </a:rPr>
              <a:t>Tools</a:t>
            </a:r>
            <a:endParaRPr sz="2700">
              <a:latin typeface="Carlito"/>
              <a:cs typeface="Carlito"/>
            </a:endParaRPr>
          </a:p>
          <a:p>
            <a:pPr marL="355600" marR="147955" indent="-343535">
              <a:lnSpc>
                <a:spcPts val="293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>
                <a:latin typeface="Carlito"/>
                <a:cs typeface="Carlito"/>
              </a:rPr>
              <a:t>IoT </a:t>
            </a:r>
            <a:r>
              <a:rPr dirty="0" sz="2700" spc="-10">
                <a:latin typeface="Carlito"/>
                <a:cs typeface="Carlito"/>
              </a:rPr>
              <a:t>and </a:t>
            </a:r>
            <a:r>
              <a:rPr dirty="0" sz="2700" spc="5">
                <a:latin typeface="Carlito"/>
                <a:cs typeface="Carlito"/>
              </a:rPr>
              <a:t>Sensor </a:t>
            </a:r>
            <a:r>
              <a:rPr dirty="0" sz="2700">
                <a:latin typeface="Carlito"/>
                <a:cs typeface="Carlito"/>
              </a:rPr>
              <a:t>to </a:t>
            </a:r>
            <a:r>
              <a:rPr dirty="0" sz="2700" spc="-5">
                <a:latin typeface="Carlito"/>
                <a:cs typeface="Carlito"/>
              </a:rPr>
              <a:t>Capture All </a:t>
            </a:r>
            <a:r>
              <a:rPr dirty="0" sz="2700">
                <a:latin typeface="Carlito"/>
                <a:cs typeface="Carlito"/>
              </a:rPr>
              <a:t>Kinds </a:t>
            </a:r>
            <a:r>
              <a:rPr dirty="0" sz="2700" spc="-5">
                <a:latin typeface="Carlito"/>
                <a:cs typeface="Carlito"/>
              </a:rPr>
              <a:t>of </a:t>
            </a:r>
            <a:r>
              <a:rPr dirty="0" sz="2700" spc="-10">
                <a:latin typeface="Carlito"/>
                <a:cs typeface="Carlito"/>
              </a:rPr>
              <a:t>Data </a:t>
            </a:r>
            <a:r>
              <a:rPr dirty="0" sz="2700">
                <a:latin typeface="Carlito"/>
                <a:cs typeface="Carlito"/>
              </a:rPr>
              <a:t>to</a:t>
            </a:r>
            <a:r>
              <a:rPr dirty="0" sz="2700" spc="-285">
                <a:latin typeface="Carlito"/>
                <a:cs typeface="Carlito"/>
              </a:rPr>
              <a:t> </a:t>
            </a:r>
            <a:r>
              <a:rPr dirty="0" sz="2700" spc="-5">
                <a:latin typeface="Carlito"/>
                <a:cs typeface="Carlito"/>
              </a:rPr>
              <a:t>Produce  </a:t>
            </a:r>
            <a:r>
              <a:rPr dirty="0" sz="2700">
                <a:latin typeface="Carlito"/>
                <a:cs typeface="Carlito"/>
              </a:rPr>
              <a:t>Big</a:t>
            </a:r>
            <a:r>
              <a:rPr dirty="0" sz="2700" spc="-15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Data</a:t>
            </a:r>
            <a:endParaRPr sz="27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-10">
                <a:latin typeface="Carlito"/>
                <a:cs typeface="Carlito"/>
              </a:rPr>
              <a:t>Broadband </a:t>
            </a:r>
            <a:r>
              <a:rPr dirty="0" sz="2700">
                <a:latin typeface="Carlito"/>
                <a:cs typeface="Carlito"/>
              </a:rPr>
              <a:t>to </a:t>
            </a:r>
            <a:r>
              <a:rPr dirty="0" sz="2700" spc="-10">
                <a:latin typeface="Carlito"/>
                <a:cs typeface="Carlito"/>
              </a:rPr>
              <a:t>Guarantee </a:t>
            </a:r>
            <a:r>
              <a:rPr dirty="0" sz="2700" spc="5">
                <a:latin typeface="Carlito"/>
                <a:cs typeface="Carlito"/>
              </a:rPr>
              <a:t>Speed </a:t>
            </a:r>
            <a:r>
              <a:rPr dirty="0" sz="2700" spc="-5">
                <a:latin typeface="Carlito"/>
                <a:cs typeface="Carlito"/>
              </a:rPr>
              <a:t>of </a:t>
            </a:r>
            <a:r>
              <a:rPr dirty="0" sz="2700" spc="-10">
                <a:latin typeface="Carlito"/>
                <a:cs typeface="Carlito"/>
              </a:rPr>
              <a:t>Data</a:t>
            </a:r>
            <a:r>
              <a:rPr dirty="0" sz="2700" spc="-295">
                <a:latin typeface="Carlito"/>
                <a:cs typeface="Carlito"/>
              </a:rPr>
              <a:t> </a:t>
            </a:r>
            <a:r>
              <a:rPr dirty="0" sz="2700" spc="-35">
                <a:latin typeface="Carlito"/>
                <a:cs typeface="Carlito"/>
              </a:rPr>
              <a:t>Transfer</a:t>
            </a:r>
            <a:endParaRPr sz="2700">
              <a:latin typeface="Carlito"/>
              <a:cs typeface="Carlito"/>
            </a:endParaRPr>
          </a:p>
          <a:p>
            <a:pPr marL="355600" indent="-343535">
              <a:lnSpc>
                <a:spcPts val="3085"/>
              </a:lnSpc>
              <a:spcBef>
                <a:spcPts val="36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700" spc="-160">
                <a:latin typeface="Arial"/>
                <a:cs typeface="Arial"/>
              </a:rPr>
              <a:t>Cloud </a:t>
            </a:r>
            <a:r>
              <a:rPr dirty="0" sz="2700" spc="-175">
                <a:latin typeface="Arial"/>
                <a:cs typeface="Arial"/>
              </a:rPr>
              <a:t>Technology, </a:t>
            </a:r>
            <a:r>
              <a:rPr dirty="0" sz="2700" spc="-185">
                <a:latin typeface="Arial"/>
                <a:cs typeface="Arial"/>
              </a:rPr>
              <a:t>One </a:t>
            </a:r>
            <a:r>
              <a:rPr dirty="0" sz="2700" spc="-105">
                <a:latin typeface="Arial"/>
                <a:cs typeface="Arial"/>
              </a:rPr>
              <a:t>Doesn’t </a:t>
            </a:r>
            <a:r>
              <a:rPr dirty="0" sz="2700" spc="-229">
                <a:latin typeface="Arial"/>
                <a:cs typeface="Arial"/>
              </a:rPr>
              <a:t>Have </a:t>
            </a:r>
            <a:r>
              <a:rPr dirty="0" sz="2700" spc="35">
                <a:latin typeface="Arial"/>
                <a:cs typeface="Arial"/>
              </a:rPr>
              <a:t>to</a:t>
            </a:r>
            <a:r>
              <a:rPr dirty="0" sz="2700" spc="15">
                <a:latin typeface="Arial"/>
                <a:cs typeface="Arial"/>
              </a:rPr>
              <a:t> </a:t>
            </a:r>
            <a:r>
              <a:rPr dirty="0" sz="2700" spc="-229">
                <a:latin typeface="Arial"/>
                <a:cs typeface="Arial"/>
              </a:rPr>
              <a:t>Have</a:t>
            </a:r>
            <a:endParaRPr sz="2700">
              <a:latin typeface="Arial"/>
              <a:cs typeface="Arial"/>
            </a:endParaRPr>
          </a:p>
          <a:p>
            <a:pPr marL="355600">
              <a:lnSpc>
                <a:spcPts val="3085"/>
              </a:lnSpc>
            </a:pPr>
            <a:r>
              <a:rPr dirty="0" sz="2700" spc="-10">
                <a:latin typeface="Carlito"/>
                <a:cs typeface="Carlito"/>
              </a:rPr>
              <a:t>Sophisticated</a:t>
            </a:r>
            <a:r>
              <a:rPr dirty="0" sz="2700" spc="-90">
                <a:latin typeface="Carlito"/>
                <a:cs typeface="Carlito"/>
              </a:rPr>
              <a:t> </a:t>
            </a:r>
            <a:r>
              <a:rPr dirty="0" sz="2700" spc="-75">
                <a:latin typeface="Carlito"/>
                <a:cs typeface="Carlito"/>
              </a:rPr>
              <a:t>ICT.</a:t>
            </a:r>
            <a:endParaRPr sz="27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-5">
                <a:latin typeface="Carlito"/>
                <a:cs typeface="Carlito"/>
              </a:rPr>
              <a:t>Large </a:t>
            </a:r>
            <a:r>
              <a:rPr dirty="0" sz="2700" spc="10">
                <a:latin typeface="Carlito"/>
                <a:cs typeface="Carlito"/>
              </a:rPr>
              <a:t>Memory </a:t>
            </a:r>
            <a:r>
              <a:rPr dirty="0" sz="2700" spc="-15">
                <a:latin typeface="Carlito"/>
                <a:cs typeface="Carlito"/>
              </a:rPr>
              <a:t>Handling</a:t>
            </a:r>
            <a:r>
              <a:rPr dirty="0" sz="2700" spc="-60">
                <a:latin typeface="Carlito"/>
                <a:cs typeface="Carlito"/>
              </a:rPr>
              <a:t> </a:t>
            </a:r>
            <a:r>
              <a:rPr dirty="0" sz="2700" spc="-15">
                <a:latin typeface="Carlito"/>
                <a:cs typeface="Carlito"/>
              </a:rPr>
              <a:t>Capability</a:t>
            </a:r>
            <a:endParaRPr sz="2700">
              <a:latin typeface="Carlito"/>
              <a:cs typeface="Carlito"/>
            </a:endParaRPr>
          </a:p>
          <a:p>
            <a:pPr marL="5275580">
              <a:lnSpc>
                <a:spcPct val="100000"/>
              </a:lnSpc>
              <a:spcBef>
                <a:spcPts val="229"/>
              </a:spcBef>
            </a:pPr>
            <a:r>
              <a:rPr dirty="0" sz="1800" spc="15">
                <a:latin typeface="Carlito"/>
                <a:cs typeface="Carlito"/>
              </a:rPr>
              <a:t>Zainal </a:t>
            </a:r>
            <a:r>
              <a:rPr dirty="0" sz="1800">
                <a:latin typeface="Carlito"/>
                <a:cs typeface="Carlito"/>
              </a:rPr>
              <a:t>A. </a:t>
            </a:r>
            <a:r>
              <a:rPr dirty="0" sz="1800" spc="15">
                <a:latin typeface="Carlito"/>
                <a:cs typeface="Carlito"/>
              </a:rPr>
              <a:t>Hasibuan,</a:t>
            </a:r>
            <a:r>
              <a:rPr dirty="0" sz="1800" spc="-30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2020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084" y="506031"/>
            <a:ext cx="7787005" cy="609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 spc="10"/>
              <a:t>Definition of </a:t>
            </a:r>
            <a:r>
              <a:rPr dirty="0" sz="3800" spc="20"/>
              <a:t>Machine </a:t>
            </a:r>
            <a:r>
              <a:rPr dirty="0" sz="3800" spc="5"/>
              <a:t>Learning:</a:t>
            </a:r>
            <a:r>
              <a:rPr dirty="0" sz="3800" spc="-425"/>
              <a:t> </a:t>
            </a:r>
            <a:r>
              <a:rPr dirty="0" sz="3800" spc="10"/>
              <a:t>Re-visit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6575" y="1530349"/>
            <a:ext cx="7748905" cy="423227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5600" marR="142875" indent="-343535">
              <a:lnSpc>
                <a:spcPct val="79300"/>
              </a:lnSpc>
              <a:spcBef>
                <a:spcPts val="8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10">
                <a:latin typeface="Carlito"/>
                <a:cs typeface="Carlito"/>
              </a:rPr>
              <a:t>Machine </a:t>
            </a:r>
            <a:r>
              <a:rPr dirty="0" sz="3000" spc="-15">
                <a:latin typeface="Carlito"/>
                <a:cs typeface="Carlito"/>
              </a:rPr>
              <a:t>that </a:t>
            </a:r>
            <a:r>
              <a:rPr dirty="0" sz="3000" spc="-5">
                <a:latin typeface="Carlito"/>
                <a:cs typeface="Carlito"/>
              </a:rPr>
              <a:t>can </a:t>
            </a:r>
            <a:r>
              <a:rPr dirty="0" sz="3000" spc="-5">
                <a:solidFill>
                  <a:srgbClr val="FF0000"/>
                </a:solidFill>
                <a:latin typeface="Carlito"/>
                <a:cs typeface="Carlito"/>
              </a:rPr>
              <a:t>learn </a:t>
            </a:r>
            <a:r>
              <a:rPr dirty="0" sz="3000" spc="-5">
                <a:latin typeface="Carlito"/>
                <a:cs typeface="Carlito"/>
              </a:rPr>
              <a:t>without being </a:t>
            </a:r>
            <a:r>
              <a:rPr dirty="0" sz="3000" spc="-20">
                <a:latin typeface="Carlito"/>
                <a:cs typeface="Carlito"/>
              </a:rPr>
              <a:t>explicitly  </a:t>
            </a:r>
            <a:r>
              <a:rPr dirty="0" sz="3000" spc="-15">
                <a:latin typeface="Carlito"/>
                <a:cs typeface="Carlito"/>
              </a:rPr>
              <a:t>programmed.</a:t>
            </a:r>
            <a:endParaRPr sz="3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10">
                <a:latin typeface="Carlito"/>
                <a:cs typeface="Carlito"/>
              </a:rPr>
              <a:t>Someone has </a:t>
            </a:r>
            <a:r>
              <a:rPr dirty="0" sz="3000" spc="-20">
                <a:latin typeface="Carlito"/>
                <a:cs typeface="Carlito"/>
              </a:rPr>
              <a:t>to </a:t>
            </a:r>
            <a:r>
              <a:rPr dirty="0" sz="3000" spc="-10">
                <a:solidFill>
                  <a:srgbClr val="FF0000"/>
                </a:solidFill>
                <a:latin typeface="Arial"/>
                <a:cs typeface="Arial"/>
              </a:rPr>
              <a:t>“teach” </a:t>
            </a:r>
            <a:r>
              <a:rPr dirty="0" sz="3000" spc="-10">
                <a:latin typeface="Carlito"/>
                <a:cs typeface="Carlito"/>
              </a:rPr>
              <a:t>the </a:t>
            </a:r>
            <a:r>
              <a:rPr dirty="0" sz="3000">
                <a:latin typeface="Carlito"/>
                <a:cs typeface="Carlito"/>
              </a:rPr>
              <a:t>machine</a:t>
            </a:r>
            <a:r>
              <a:rPr dirty="0" sz="3000" spc="-80">
                <a:latin typeface="Carlito"/>
                <a:cs typeface="Carlito"/>
              </a:rPr>
              <a:t> </a:t>
            </a:r>
            <a:r>
              <a:rPr dirty="0" sz="3000" spc="-20">
                <a:latin typeface="Carlito"/>
                <a:cs typeface="Carlito"/>
              </a:rPr>
              <a:t>first.</a:t>
            </a:r>
            <a:endParaRPr sz="3000">
              <a:latin typeface="Carlito"/>
              <a:cs typeface="Carlito"/>
            </a:endParaRPr>
          </a:p>
          <a:p>
            <a:pPr marL="355600" indent="-343535">
              <a:lnSpc>
                <a:spcPts val="3265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000" spc="-85">
                <a:latin typeface="Arial"/>
                <a:cs typeface="Arial"/>
              </a:rPr>
              <a:t>In</a:t>
            </a:r>
            <a:r>
              <a:rPr dirty="0" sz="3000" spc="-175">
                <a:latin typeface="Arial"/>
                <a:cs typeface="Arial"/>
              </a:rPr>
              <a:t> </a:t>
            </a:r>
            <a:r>
              <a:rPr dirty="0" sz="3000" spc="-70">
                <a:latin typeface="Arial"/>
                <a:cs typeface="Arial"/>
              </a:rPr>
              <a:t>order</a:t>
            </a:r>
            <a:r>
              <a:rPr dirty="0" sz="3000" spc="-160">
                <a:latin typeface="Arial"/>
                <a:cs typeface="Arial"/>
              </a:rPr>
              <a:t> </a:t>
            </a:r>
            <a:r>
              <a:rPr dirty="0" sz="3000" spc="25">
                <a:latin typeface="Arial"/>
                <a:cs typeface="Arial"/>
              </a:rPr>
              <a:t>to</a:t>
            </a:r>
            <a:r>
              <a:rPr dirty="0" sz="3000" spc="-9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“teach”</a:t>
            </a:r>
            <a:r>
              <a:rPr dirty="0" sz="3000" spc="-220">
                <a:latin typeface="Arial"/>
                <a:cs typeface="Arial"/>
              </a:rPr>
              <a:t> </a:t>
            </a:r>
            <a:r>
              <a:rPr dirty="0" sz="3000" spc="-45">
                <a:latin typeface="Arial"/>
                <a:cs typeface="Arial"/>
              </a:rPr>
              <a:t>the</a:t>
            </a:r>
            <a:r>
              <a:rPr dirty="0" sz="3000" spc="-160">
                <a:latin typeface="Arial"/>
                <a:cs typeface="Arial"/>
              </a:rPr>
              <a:t> </a:t>
            </a:r>
            <a:r>
              <a:rPr dirty="0" sz="3000" spc="-130">
                <a:latin typeface="Arial"/>
                <a:cs typeface="Arial"/>
              </a:rPr>
              <a:t>machine,</a:t>
            </a:r>
            <a:r>
              <a:rPr dirty="0" sz="3000" spc="-160">
                <a:latin typeface="Arial"/>
                <a:cs typeface="Arial"/>
              </a:rPr>
              <a:t> </a:t>
            </a:r>
            <a:r>
              <a:rPr dirty="0" sz="3000" spc="-45">
                <a:latin typeface="Arial"/>
                <a:cs typeface="Arial"/>
              </a:rPr>
              <a:t>the</a:t>
            </a:r>
            <a:r>
              <a:rPr dirty="0" sz="3000" spc="-165">
                <a:latin typeface="Arial"/>
                <a:cs typeface="Arial"/>
              </a:rPr>
              <a:t> </a:t>
            </a:r>
            <a:r>
              <a:rPr dirty="0" sz="3000" spc="-135">
                <a:latin typeface="Arial"/>
                <a:cs typeface="Arial"/>
              </a:rPr>
              <a:t>machine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ts val="3265"/>
              </a:lnSpc>
            </a:pPr>
            <a:r>
              <a:rPr dirty="0" sz="3000">
                <a:solidFill>
                  <a:srgbClr val="FF0000"/>
                </a:solidFill>
                <a:latin typeface="Carlito"/>
                <a:cs typeface="Carlito"/>
              </a:rPr>
              <a:t>needs </a:t>
            </a:r>
            <a:r>
              <a:rPr dirty="0" sz="3000" spc="-15">
                <a:solidFill>
                  <a:srgbClr val="FF0000"/>
                </a:solidFill>
                <a:latin typeface="Carlito"/>
                <a:cs typeface="Carlito"/>
              </a:rPr>
              <a:t>data, </a:t>
            </a:r>
            <a:r>
              <a:rPr dirty="0" sz="3000" spc="-10">
                <a:solidFill>
                  <a:srgbClr val="FF0000"/>
                </a:solidFill>
                <a:latin typeface="Carlito"/>
                <a:cs typeface="Carlito"/>
              </a:rPr>
              <a:t>big </a:t>
            </a:r>
            <a:r>
              <a:rPr dirty="0" sz="3000" spc="-15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dirty="0" sz="3000" spc="-10">
                <a:latin typeface="Carlito"/>
                <a:cs typeface="Carlito"/>
              </a:rPr>
              <a:t>is</a:t>
            </a:r>
            <a:r>
              <a:rPr dirty="0" sz="3000" spc="10">
                <a:latin typeface="Carlito"/>
                <a:cs typeface="Carlito"/>
              </a:rPr>
              <a:t> </a:t>
            </a:r>
            <a:r>
              <a:rPr dirty="0" sz="3000" spc="-25">
                <a:latin typeface="Carlito"/>
                <a:cs typeface="Carlito"/>
              </a:rPr>
              <a:t>preferable.</a:t>
            </a:r>
            <a:endParaRPr sz="3000">
              <a:latin typeface="Carlito"/>
              <a:cs typeface="Carlito"/>
            </a:endParaRPr>
          </a:p>
          <a:p>
            <a:pPr marL="355600" marR="70485" indent="-343535">
              <a:lnSpc>
                <a:spcPct val="792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10">
                <a:latin typeface="Carlito"/>
                <a:cs typeface="Carlito"/>
              </a:rPr>
              <a:t>The </a:t>
            </a:r>
            <a:r>
              <a:rPr dirty="0" sz="3000" spc="-5">
                <a:latin typeface="Carlito"/>
                <a:cs typeface="Carlito"/>
              </a:rPr>
              <a:t>machine can learn </a:t>
            </a:r>
            <a:r>
              <a:rPr dirty="0" sz="3000" spc="-25">
                <a:latin typeface="Carlito"/>
                <a:cs typeface="Carlito"/>
              </a:rPr>
              <a:t>from </a:t>
            </a:r>
            <a:r>
              <a:rPr dirty="0" sz="3000" spc="-10">
                <a:latin typeface="Carlito"/>
                <a:cs typeface="Carlito"/>
              </a:rPr>
              <a:t>has </a:t>
            </a:r>
            <a:r>
              <a:rPr dirty="0" sz="3000">
                <a:latin typeface="Carlito"/>
                <a:cs typeface="Carlito"/>
              </a:rPr>
              <a:t>been </a:t>
            </a:r>
            <a:r>
              <a:rPr dirty="0" sz="3000" spc="-10">
                <a:latin typeface="Carlito"/>
                <a:cs typeface="Carlito"/>
              </a:rPr>
              <a:t>taught as  </a:t>
            </a:r>
            <a:r>
              <a:rPr dirty="0" sz="3000" spc="-5">
                <a:latin typeface="Carlito"/>
                <a:cs typeface="Carlito"/>
              </a:rPr>
              <a:t>an</a:t>
            </a:r>
            <a:r>
              <a:rPr dirty="0" sz="3000" spc="-10">
                <a:latin typeface="Carlito"/>
                <a:cs typeface="Carlito"/>
              </a:rPr>
              <a:t> </a:t>
            </a:r>
            <a:r>
              <a:rPr dirty="0" sz="3000" spc="-15">
                <a:latin typeface="Carlito"/>
                <a:cs typeface="Carlito"/>
              </a:rPr>
              <a:t>experience.</a:t>
            </a:r>
            <a:endParaRPr sz="3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10">
                <a:solidFill>
                  <a:srgbClr val="FF0000"/>
                </a:solidFill>
                <a:latin typeface="Carlito"/>
                <a:cs typeface="Carlito"/>
              </a:rPr>
              <a:t>Set </a:t>
            </a:r>
            <a:r>
              <a:rPr dirty="0" sz="3000" spc="-15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dirty="0" sz="3000" spc="-5">
                <a:solidFill>
                  <a:srgbClr val="FF0000"/>
                </a:solidFill>
                <a:latin typeface="Carlito"/>
                <a:cs typeface="Carlito"/>
              </a:rPr>
              <a:t>objective </a:t>
            </a:r>
            <a:r>
              <a:rPr dirty="0" sz="3000" spc="-5">
                <a:latin typeface="Carlito"/>
                <a:cs typeface="Carlito"/>
              </a:rPr>
              <a:t>of </a:t>
            </a:r>
            <a:r>
              <a:rPr dirty="0" sz="3000" spc="-15">
                <a:latin typeface="Carlito"/>
                <a:cs typeface="Carlito"/>
              </a:rPr>
              <a:t>the </a:t>
            </a:r>
            <a:r>
              <a:rPr dirty="0" sz="3000" spc="-5">
                <a:latin typeface="Carlito"/>
                <a:cs typeface="Carlito"/>
              </a:rPr>
              <a:t>machine </a:t>
            </a:r>
            <a:r>
              <a:rPr dirty="0" sz="3000" spc="-10">
                <a:latin typeface="Carlito"/>
                <a:cs typeface="Carlito"/>
              </a:rPr>
              <a:t>learning.</a:t>
            </a:r>
            <a:endParaRPr sz="3000">
              <a:latin typeface="Carlito"/>
              <a:cs typeface="Carlito"/>
            </a:endParaRPr>
          </a:p>
          <a:p>
            <a:pPr marL="355600" marR="5080" indent="-343535">
              <a:lnSpc>
                <a:spcPct val="793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5">
                <a:solidFill>
                  <a:srgbClr val="FF0000"/>
                </a:solidFill>
                <a:latin typeface="Carlito"/>
                <a:cs typeface="Carlito"/>
              </a:rPr>
              <a:t>Choose </a:t>
            </a:r>
            <a:r>
              <a:rPr dirty="0" sz="3000" spc="5">
                <a:solidFill>
                  <a:srgbClr val="FF0000"/>
                </a:solidFill>
                <a:latin typeface="Carlito"/>
                <a:cs typeface="Carlito"/>
              </a:rPr>
              <a:t>best </a:t>
            </a:r>
            <a:r>
              <a:rPr dirty="0" sz="3000" spc="-10">
                <a:solidFill>
                  <a:srgbClr val="FF0000"/>
                </a:solidFill>
                <a:latin typeface="Carlito"/>
                <a:cs typeface="Carlito"/>
              </a:rPr>
              <a:t>algorithms </a:t>
            </a:r>
            <a:r>
              <a:rPr dirty="0" sz="3000" spc="-20">
                <a:latin typeface="Carlito"/>
                <a:cs typeface="Carlito"/>
              </a:rPr>
              <a:t>to </a:t>
            </a:r>
            <a:r>
              <a:rPr dirty="0" sz="3000" spc="-5">
                <a:latin typeface="Carlito"/>
                <a:cs typeface="Carlito"/>
              </a:rPr>
              <a:t>compute </a:t>
            </a:r>
            <a:r>
              <a:rPr dirty="0" sz="3000" spc="-15">
                <a:latin typeface="Carlito"/>
                <a:cs typeface="Carlito"/>
              </a:rPr>
              <a:t>the </a:t>
            </a:r>
            <a:r>
              <a:rPr dirty="0" sz="3000" spc="-5">
                <a:latin typeface="Carlito"/>
                <a:cs typeface="Carlito"/>
              </a:rPr>
              <a:t>input </a:t>
            </a:r>
            <a:r>
              <a:rPr dirty="0" sz="3000" spc="-10">
                <a:latin typeface="Carlito"/>
                <a:cs typeface="Carlito"/>
              </a:rPr>
              <a:t>in  </a:t>
            </a:r>
            <a:r>
              <a:rPr dirty="0" sz="3000" spc="-20">
                <a:latin typeface="Carlito"/>
                <a:cs typeface="Carlito"/>
              </a:rPr>
              <a:t>order to </a:t>
            </a:r>
            <a:r>
              <a:rPr dirty="0" sz="3000" spc="-15">
                <a:latin typeface="Carlito"/>
                <a:cs typeface="Carlito"/>
              </a:rPr>
              <a:t>obtain the</a:t>
            </a:r>
            <a:r>
              <a:rPr dirty="0" sz="3000" spc="105">
                <a:latin typeface="Carlito"/>
                <a:cs typeface="Carlito"/>
              </a:rPr>
              <a:t> </a:t>
            </a:r>
            <a:r>
              <a:rPr dirty="0" sz="3000" spc="-5">
                <a:latin typeface="Carlito"/>
                <a:cs typeface="Carlito"/>
              </a:rPr>
              <a:t>objective.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500443"/>
            <a:ext cx="7839709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Guiding </a:t>
            </a:r>
            <a:r>
              <a:rPr dirty="0" spc="-5"/>
              <a:t>Principle </a:t>
            </a:r>
            <a:r>
              <a:rPr dirty="0" spc="10"/>
              <a:t>of </a:t>
            </a:r>
            <a:r>
              <a:rPr dirty="0" spc="-5"/>
              <a:t>Machine</a:t>
            </a:r>
            <a:r>
              <a:rPr dirty="0" spc="440"/>
              <a:t> </a:t>
            </a:r>
            <a:r>
              <a:rPr dirty="0" spc="-5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378267"/>
            <a:ext cx="8036559" cy="442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10" i="1">
                <a:latin typeface="Carlito"/>
                <a:cs typeface="Carlito"/>
              </a:rPr>
              <a:t>Machine </a:t>
            </a:r>
            <a:r>
              <a:rPr dirty="0" sz="3000" spc="5" i="1">
                <a:latin typeface="Carlito"/>
                <a:cs typeface="Carlito"/>
              </a:rPr>
              <a:t>learning algorithms </a:t>
            </a:r>
            <a:r>
              <a:rPr dirty="0" sz="3000" spc="10" i="1">
                <a:latin typeface="Carlito"/>
                <a:cs typeface="Carlito"/>
              </a:rPr>
              <a:t>are </a:t>
            </a:r>
            <a:r>
              <a:rPr dirty="0" sz="3000" spc="5" i="1">
                <a:latin typeface="Carlito"/>
                <a:cs typeface="Carlito"/>
              </a:rPr>
              <a:t>described </a:t>
            </a:r>
            <a:r>
              <a:rPr dirty="0" sz="3000" spc="10" i="1">
                <a:latin typeface="Carlito"/>
                <a:cs typeface="Carlito"/>
              </a:rPr>
              <a:t>as  </a:t>
            </a:r>
            <a:r>
              <a:rPr dirty="0" sz="3000" spc="5" i="1">
                <a:latin typeface="Carlito"/>
                <a:cs typeface="Carlito"/>
              </a:rPr>
              <a:t>learning</a:t>
            </a:r>
            <a:r>
              <a:rPr dirty="0" sz="3000" spc="-130" i="1">
                <a:latin typeface="Carlito"/>
                <a:cs typeface="Carlito"/>
              </a:rPr>
              <a:t> </a:t>
            </a:r>
            <a:r>
              <a:rPr dirty="0" sz="3000" i="1">
                <a:latin typeface="Carlito"/>
                <a:cs typeface="Carlito"/>
              </a:rPr>
              <a:t>a</a:t>
            </a:r>
            <a:r>
              <a:rPr dirty="0" sz="3000" spc="25" i="1">
                <a:latin typeface="Carlito"/>
                <a:cs typeface="Carlito"/>
              </a:rPr>
              <a:t> </a:t>
            </a:r>
            <a:r>
              <a:rPr dirty="0" sz="3000" spc="-10" i="1">
                <a:latin typeface="Carlito"/>
                <a:cs typeface="Carlito"/>
              </a:rPr>
              <a:t>target</a:t>
            </a:r>
            <a:r>
              <a:rPr dirty="0" sz="3000" spc="-110" i="1">
                <a:latin typeface="Carlito"/>
                <a:cs typeface="Carlito"/>
              </a:rPr>
              <a:t> </a:t>
            </a:r>
            <a:r>
              <a:rPr dirty="0" sz="3000" spc="5" i="1">
                <a:latin typeface="Carlito"/>
                <a:cs typeface="Carlito"/>
              </a:rPr>
              <a:t>function</a:t>
            </a:r>
            <a:r>
              <a:rPr dirty="0" sz="3000" spc="-50" i="1">
                <a:latin typeface="Carlito"/>
                <a:cs typeface="Carlito"/>
              </a:rPr>
              <a:t> </a:t>
            </a:r>
            <a:r>
              <a:rPr dirty="0" sz="3000" spc="15" i="1">
                <a:latin typeface="Carlito"/>
                <a:cs typeface="Carlito"/>
              </a:rPr>
              <a:t>(f)</a:t>
            </a:r>
            <a:r>
              <a:rPr dirty="0" sz="3000" spc="-15" i="1">
                <a:latin typeface="Carlito"/>
                <a:cs typeface="Carlito"/>
              </a:rPr>
              <a:t> </a:t>
            </a:r>
            <a:r>
              <a:rPr dirty="0" sz="3000" i="1">
                <a:latin typeface="Carlito"/>
                <a:cs typeface="Carlito"/>
              </a:rPr>
              <a:t>that</a:t>
            </a:r>
            <a:r>
              <a:rPr dirty="0" sz="3000" spc="-30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best</a:t>
            </a:r>
            <a:r>
              <a:rPr dirty="0" sz="3000" spc="-110" i="1">
                <a:latin typeface="Carlito"/>
                <a:cs typeface="Carlito"/>
              </a:rPr>
              <a:t> </a:t>
            </a:r>
            <a:r>
              <a:rPr dirty="0" sz="3000" spc="15" i="1">
                <a:latin typeface="Carlito"/>
                <a:cs typeface="Carlito"/>
              </a:rPr>
              <a:t>maps</a:t>
            </a:r>
            <a:r>
              <a:rPr dirty="0" sz="3000" spc="-125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input  </a:t>
            </a:r>
            <a:r>
              <a:rPr dirty="0" sz="3000" spc="5" i="1">
                <a:latin typeface="Carlito"/>
                <a:cs typeface="Carlito"/>
              </a:rPr>
              <a:t>variables </a:t>
            </a:r>
            <a:r>
              <a:rPr dirty="0" sz="3000" i="1">
                <a:latin typeface="Carlito"/>
                <a:cs typeface="Carlito"/>
              </a:rPr>
              <a:t>(X) </a:t>
            </a:r>
            <a:r>
              <a:rPr dirty="0" sz="3000" spc="-20" i="1">
                <a:latin typeface="Carlito"/>
                <a:cs typeface="Carlito"/>
              </a:rPr>
              <a:t>to </a:t>
            </a:r>
            <a:r>
              <a:rPr dirty="0" sz="3000" spc="10" i="1">
                <a:latin typeface="Carlito"/>
                <a:cs typeface="Carlito"/>
              </a:rPr>
              <a:t>an output </a:t>
            </a:r>
            <a:r>
              <a:rPr dirty="0" sz="3000" spc="5" i="1">
                <a:latin typeface="Carlito"/>
                <a:cs typeface="Carlito"/>
              </a:rPr>
              <a:t>variable </a:t>
            </a:r>
            <a:r>
              <a:rPr dirty="0" sz="3000" i="1">
                <a:latin typeface="Carlito"/>
                <a:cs typeface="Carlito"/>
              </a:rPr>
              <a:t>(Y): </a:t>
            </a:r>
            <a:r>
              <a:rPr dirty="0" sz="3000" b="1" i="1">
                <a:latin typeface="Carlito"/>
                <a:cs typeface="Carlito"/>
              </a:rPr>
              <a:t>Y =</a:t>
            </a:r>
            <a:r>
              <a:rPr dirty="0" sz="3000" spc="-415" b="1" i="1">
                <a:latin typeface="Carlito"/>
                <a:cs typeface="Carlito"/>
              </a:rPr>
              <a:t> </a:t>
            </a:r>
            <a:r>
              <a:rPr dirty="0" sz="3000" spc="-10" b="1" i="1">
                <a:latin typeface="Carlito"/>
                <a:cs typeface="Carlito"/>
              </a:rPr>
              <a:t>f(X).</a:t>
            </a:r>
            <a:endParaRPr sz="3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25">
                <a:solidFill>
                  <a:srgbClr val="FF0000"/>
                </a:solidFill>
                <a:latin typeface="Carlito"/>
                <a:cs typeface="Carlito"/>
              </a:rPr>
              <a:t>We </a:t>
            </a:r>
            <a:r>
              <a:rPr dirty="0" sz="3000">
                <a:solidFill>
                  <a:srgbClr val="FF0000"/>
                </a:solidFill>
                <a:latin typeface="Carlito"/>
                <a:cs typeface="Carlito"/>
              </a:rPr>
              <a:t>would </a:t>
            </a:r>
            <a:r>
              <a:rPr dirty="0" sz="3000" spc="-35">
                <a:solidFill>
                  <a:srgbClr val="FF0000"/>
                </a:solidFill>
                <a:latin typeface="Carlito"/>
                <a:cs typeface="Carlito"/>
              </a:rPr>
              <a:t>like </a:t>
            </a:r>
            <a:r>
              <a:rPr dirty="0" sz="3000" spc="-15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dirty="0" sz="3000" spc="-25">
                <a:solidFill>
                  <a:srgbClr val="FF0000"/>
                </a:solidFill>
                <a:latin typeface="Carlito"/>
                <a:cs typeface="Carlito"/>
              </a:rPr>
              <a:t>make </a:t>
            </a:r>
            <a:r>
              <a:rPr dirty="0" sz="3000" spc="-15">
                <a:solidFill>
                  <a:srgbClr val="FF0000"/>
                </a:solidFill>
                <a:latin typeface="Carlito"/>
                <a:cs typeface="Carlito"/>
              </a:rPr>
              <a:t>predictions </a:t>
            </a:r>
            <a:r>
              <a:rPr dirty="0" sz="3000" spc="-10">
                <a:solidFill>
                  <a:srgbClr val="FF0000"/>
                </a:solidFill>
                <a:latin typeface="Carlito"/>
                <a:cs typeface="Carlito"/>
              </a:rPr>
              <a:t>in </a:t>
            </a:r>
            <a:r>
              <a:rPr dirty="0" sz="3000" spc="-15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dirty="0" sz="3000" spc="11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3000" spc="-25">
                <a:solidFill>
                  <a:srgbClr val="FF0000"/>
                </a:solidFill>
                <a:latin typeface="Carlito"/>
                <a:cs typeface="Carlito"/>
              </a:rPr>
              <a:t>future</a:t>
            </a:r>
            <a:endParaRPr sz="3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3000" spc="10">
                <a:solidFill>
                  <a:srgbClr val="FF0000"/>
                </a:solidFill>
                <a:latin typeface="Carlito"/>
                <a:cs typeface="Carlito"/>
              </a:rPr>
              <a:t>(Y) </a:t>
            </a:r>
            <a:r>
              <a:rPr dirty="0" sz="3000" spc="-5">
                <a:solidFill>
                  <a:srgbClr val="FF0000"/>
                </a:solidFill>
                <a:latin typeface="Carlito"/>
                <a:cs typeface="Carlito"/>
              </a:rPr>
              <a:t>given new </a:t>
            </a:r>
            <a:r>
              <a:rPr dirty="0" sz="3000" spc="-25">
                <a:solidFill>
                  <a:srgbClr val="FF0000"/>
                </a:solidFill>
                <a:latin typeface="Carlito"/>
                <a:cs typeface="Carlito"/>
              </a:rPr>
              <a:t>examples </a:t>
            </a:r>
            <a:r>
              <a:rPr dirty="0" sz="3000" spc="-5">
                <a:solidFill>
                  <a:srgbClr val="FF0000"/>
                </a:solidFill>
                <a:latin typeface="Carlito"/>
                <a:cs typeface="Carlito"/>
              </a:rPr>
              <a:t>of input </a:t>
            </a:r>
            <a:r>
              <a:rPr dirty="0" sz="3000" spc="-20">
                <a:solidFill>
                  <a:srgbClr val="FF0000"/>
                </a:solidFill>
                <a:latin typeface="Carlito"/>
                <a:cs typeface="Carlito"/>
              </a:rPr>
              <a:t>variables</a:t>
            </a:r>
            <a:r>
              <a:rPr dirty="0" sz="3000" spc="11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Carlito"/>
                <a:cs typeface="Carlito"/>
              </a:rPr>
              <a:t>(X).</a:t>
            </a:r>
            <a:endParaRPr sz="3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3000" spc="-195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dirty="0" sz="3000" spc="-2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Arial"/>
                <a:cs typeface="Arial"/>
              </a:rPr>
              <a:t>don’t</a:t>
            </a:r>
            <a:r>
              <a:rPr dirty="0" sz="3000" spc="-1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000" spc="-90">
                <a:solidFill>
                  <a:srgbClr val="FF0000"/>
                </a:solidFill>
                <a:latin typeface="Arial"/>
                <a:cs typeface="Arial"/>
              </a:rPr>
              <a:t>know</a:t>
            </a:r>
            <a:r>
              <a:rPr dirty="0" sz="3000" spc="-2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000" spc="-45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dirty="0" sz="3000" spc="-1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000" spc="-45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z="3000" spc="-1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000" spc="-5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dirty="0" sz="30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000" spc="-20">
                <a:solidFill>
                  <a:srgbClr val="FF0000"/>
                </a:solidFill>
                <a:latin typeface="Arial"/>
                <a:cs typeface="Arial"/>
              </a:rPr>
              <a:t>(f)</a:t>
            </a:r>
            <a:r>
              <a:rPr dirty="0" sz="3000" spc="-1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000" spc="-135">
                <a:solidFill>
                  <a:srgbClr val="FF0000"/>
                </a:solidFill>
                <a:latin typeface="Arial"/>
                <a:cs typeface="Arial"/>
              </a:rPr>
              <a:t>looks </a:t>
            </a:r>
            <a:r>
              <a:rPr dirty="0" sz="3000" spc="-100">
                <a:solidFill>
                  <a:srgbClr val="FF0000"/>
                </a:solidFill>
                <a:latin typeface="Arial"/>
                <a:cs typeface="Arial"/>
              </a:rPr>
              <a:t>like</a:t>
            </a:r>
            <a:r>
              <a:rPr dirty="0" sz="3000" spc="-1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000" spc="-25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3000" spc="-20">
                <a:solidFill>
                  <a:srgbClr val="FF0000"/>
                </a:solidFill>
                <a:latin typeface="Carlito"/>
                <a:cs typeface="Carlito"/>
              </a:rPr>
              <a:t>its </a:t>
            </a:r>
            <a:r>
              <a:rPr dirty="0" sz="3000" spc="-25">
                <a:solidFill>
                  <a:srgbClr val="FF0000"/>
                </a:solidFill>
                <a:latin typeface="Carlito"/>
                <a:cs typeface="Carlito"/>
              </a:rPr>
              <a:t>form. </a:t>
            </a:r>
            <a:r>
              <a:rPr dirty="0" sz="3000">
                <a:solidFill>
                  <a:srgbClr val="FF0000"/>
                </a:solidFill>
                <a:latin typeface="Carlito"/>
                <a:cs typeface="Carlito"/>
              </a:rPr>
              <a:t>If </a:t>
            </a:r>
            <a:r>
              <a:rPr dirty="0" sz="3000" spc="10">
                <a:solidFill>
                  <a:srgbClr val="FF0000"/>
                </a:solidFill>
                <a:latin typeface="Carlito"/>
                <a:cs typeface="Carlito"/>
              </a:rPr>
              <a:t>we </a:t>
            </a:r>
            <a:r>
              <a:rPr dirty="0" sz="3000" spc="-10">
                <a:solidFill>
                  <a:srgbClr val="FF0000"/>
                </a:solidFill>
                <a:latin typeface="Carlito"/>
                <a:cs typeface="Carlito"/>
              </a:rPr>
              <a:t>did, </a:t>
            </a:r>
            <a:r>
              <a:rPr dirty="0" sz="3000" spc="10">
                <a:solidFill>
                  <a:srgbClr val="FF0000"/>
                </a:solidFill>
                <a:latin typeface="Carlito"/>
                <a:cs typeface="Carlito"/>
              </a:rPr>
              <a:t>we </a:t>
            </a:r>
            <a:r>
              <a:rPr dirty="0" sz="3000">
                <a:solidFill>
                  <a:srgbClr val="FF0000"/>
                </a:solidFill>
                <a:latin typeface="Carlito"/>
                <a:cs typeface="Carlito"/>
              </a:rPr>
              <a:t>would </a:t>
            </a:r>
            <a:r>
              <a:rPr dirty="0" sz="3000" spc="5">
                <a:solidFill>
                  <a:srgbClr val="FF0000"/>
                </a:solidFill>
                <a:latin typeface="Carlito"/>
                <a:cs typeface="Carlito"/>
              </a:rPr>
              <a:t>use </a:t>
            </a:r>
            <a:r>
              <a:rPr dirty="0" sz="3000" spc="-10">
                <a:solidFill>
                  <a:srgbClr val="FF0000"/>
                </a:solidFill>
                <a:latin typeface="Carlito"/>
                <a:cs typeface="Carlito"/>
              </a:rPr>
              <a:t>it</a:t>
            </a:r>
            <a:r>
              <a:rPr dirty="0" sz="3000" spc="-10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3000" spc="-45">
                <a:solidFill>
                  <a:srgbClr val="FF0000"/>
                </a:solidFill>
                <a:latin typeface="Carlito"/>
                <a:cs typeface="Carlito"/>
              </a:rPr>
              <a:t>directly.</a:t>
            </a:r>
            <a:endParaRPr sz="3000">
              <a:latin typeface="Carlito"/>
              <a:cs typeface="Carlito"/>
            </a:endParaRPr>
          </a:p>
          <a:p>
            <a:pPr marL="355600" marR="151765" indent="-34353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10">
                <a:latin typeface="Carlito"/>
                <a:cs typeface="Carlito"/>
              </a:rPr>
              <a:t>Machine </a:t>
            </a:r>
            <a:r>
              <a:rPr dirty="0" sz="3000" spc="-5">
                <a:latin typeface="Carlito"/>
                <a:cs typeface="Carlito"/>
              </a:rPr>
              <a:t>learning </a:t>
            </a:r>
            <a:r>
              <a:rPr dirty="0" sz="3000" spc="-10">
                <a:latin typeface="Carlito"/>
                <a:cs typeface="Carlito"/>
              </a:rPr>
              <a:t>is </a:t>
            </a:r>
            <a:r>
              <a:rPr dirty="0" sz="3000" spc="-20">
                <a:latin typeface="Carlito"/>
                <a:cs typeface="Carlito"/>
              </a:rPr>
              <a:t>to </a:t>
            </a:r>
            <a:r>
              <a:rPr dirty="0" sz="3000" spc="-5">
                <a:latin typeface="Carlito"/>
                <a:cs typeface="Carlito"/>
              </a:rPr>
              <a:t>learn </a:t>
            </a:r>
            <a:r>
              <a:rPr dirty="0" sz="3000" spc="-15">
                <a:latin typeface="Carlito"/>
                <a:cs typeface="Carlito"/>
              </a:rPr>
              <a:t>the </a:t>
            </a:r>
            <a:r>
              <a:rPr dirty="0" sz="3000" spc="-5">
                <a:latin typeface="Carlito"/>
                <a:cs typeface="Carlito"/>
              </a:rPr>
              <a:t>mapping </a:t>
            </a:r>
            <a:r>
              <a:rPr dirty="0" sz="3000">
                <a:latin typeface="Carlito"/>
                <a:cs typeface="Carlito"/>
              </a:rPr>
              <a:t>Y = </a:t>
            </a:r>
            <a:r>
              <a:rPr dirty="0" sz="3000" spc="-5">
                <a:latin typeface="Carlito"/>
                <a:cs typeface="Carlito"/>
              </a:rPr>
              <a:t>f(X)  </a:t>
            </a:r>
            <a:r>
              <a:rPr dirty="0" sz="3000" spc="-15">
                <a:latin typeface="Carlito"/>
                <a:cs typeface="Carlito"/>
              </a:rPr>
              <a:t>to </a:t>
            </a:r>
            <a:r>
              <a:rPr dirty="0" sz="3000" spc="-30">
                <a:latin typeface="Carlito"/>
                <a:cs typeface="Carlito"/>
              </a:rPr>
              <a:t>make </a:t>
            </a:r>
            <a:r>
              <a:rPr dirty="0" sz="3000" spc="-15">
                <a:latin typeface="Carlito"/>
                <a:cs typeface="Carlito"/>
              </a:rPr>
              <a:t>predictions </a:t>
            </a:r>
            <a:r>
              <a:rPr dirty="0" sz="3000" spc="-5">
                <a:latin typeface="Carlito"/>
                <a:cs typeface="Carlito"/>
              </a:rPr>
              <a:t>of </a:t>
            </a:r>
            <a:r>
              <a:rPr dirty="0" sz="3000">
                <a:latin typeface="Carlito"/>
                <a:cs typeface="Carlito"/>
              </a:rPr>
              <a:t>Y </a:t>
            </a:r>
            <a:r>
              <a:rPr dirty="0" sz="3000" spc="-35">
                <a:latin typeface="Carlito"/>
                <a:cs typeface="Carlito"/>
              </a:rPr>
              <a:t>for </a:t>
            </a:r>
            <a:r>
              <a:rPr dirty="0" sz="3000" spc="-5">
                <a:latin typeface="Carlito"/>
                <a:cs typeface="Carlito"/>
              </a:rPr>
              <a:t>new</a:t>
            </a:r>
            <a:r>
              <a:rPr dirty="0" sz="3000" spc="114">
                <a:latin typeface="Carlito"/>
                <a:cs typeface="Carlito"/>
              </a:rPr>
              <a:t> </a:t>
            </a:r>
            <a:r>
              <a:rPr dirty="0" sz="3000" spc="5">
                <a:latin typeface="Carlito"/>
                <a:cs typeface="Carlito"/>
              </a:rPr>
              <a:t>X.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177" y="361568"/>
            <a:ext cx="757428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/>
              <a:t>Function </a:t>
            </a:r>
            <a:r>
              <a:rPr dirty="0" sz="4400" spc="15"/>
              <a:t>vs. </a:t>
            </a:r>
            <a:r>
              <a:rPr dirty="0" sz="4400" spc="20"/>
              <a:t>Algorithm </a:t>
            </a:r>
            <a:r>
              <a:rPr dirty="0" sz="4400" spc="15"/>
              <a:t>vs.</a:t>
            </a:r>
            <a:r>
              <a:rPr dirty="0" sz="4400" spc="-565"/>
              <a:t> </a:t>
            </a:r>
            <a:r>
              <a:rPr dirty="0" sz="4400" spc="5"/>
              <a:t>Coding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158811"/>
            <a:ext cx="8042275" cy="505396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marR="204470" indent="-343535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-15" b="1">
                <a:latin typeface="Carlito"/>
                <a:cs typeface="Carlito"/>
              </a:rPr>
              <a:t>Function </a:t>
            </a:r>
            <a:r>
              <a:rPr dirty="0" sz="2700" spc="-15">
                <a:latin typeface="Carlito"/>
                <a:cs typeface="Carlito"/>
              </a:rPr>
              <a:t>in </a:t>
            </a:r>
            <a:r>
              <a:rPr dirty="0" sz="2700" spc="-5">
                <a:latin typeface="Carlito"/>
                <a:cs typeface="Carlito"/>
              </a:rPr>
              <a:t>Computing </a:t>
            </a:r>
            <a:r>
              <a:rPr dirty="0" sz="2700" spc="-15">
                <a:latin typeface="Carlito"/>
                <a:cs typeface="Carlito"/>
              </a:rPr>
              <a:t>is </a:t>
            </a:r>
            <a:r>
              <a:rPr dirty="0" sz="2700">
                <a:latin typeface="Carlito"/>
                <a:cs typeface="Carlito"/>
              </a:rPr>
              <a:t>a </a:t>
            </a:r>
            <a:r>
              <a:rPr dirty="0" sz="2700" spc="-10">
                <a:latin typeface="Carlito"/>
                <a:cs typeface="Carlito"/>
              </a:rPr>
              <a:t>basic task </a:t>
            </a:r>
            <a:r>
              <a:rPr dirty="0" sz="2700" spc="-5">
                <a:latin typeface="Carlito"/>
                <a:cs typeface="Carlito"/>
              </a:rPr>
              <a:t>of </a:t>
            </a:r>
            <a:r>
              <a:rPr dirty="0" sz="2700">
                <a:latin typeface="Carlito"/>
                <a:cs typeface="Carlito"/>
              </a:rPr>
              <a:t>a </a:t>
            </a:r>
            <a:r>
              <a:rPr dirty="0" sz="2700" spc="-25">
                <a:latin typeface="Carlito"/>
                <a:cs typeface="Carlito"/>
              </a:rPr>
              <a:t>computer,  </a:t>
            </a:r>
            <a:r>
              <a:rPr dirty="0" sz="2700" spc="-10">
                <a:latin typeface="Carlito"/>
                <a:cs typeface="Carlito"/>
              </a:rPr>
              <a:t>especially </a:t>
            </a:r>
            <a:r>
              <a:rPr dirty="0" sz="2700" spc="-5">
                <a:latin typeface="Carlito"/>
                <a:cs typeface="Carlito"/>
              </a:rPr>
              <a:t>one </a:t>
            </a:r>
            <a:r>
              <a:rPr dirty="0" sz="2700" spc="-10">
                <a:latin typeface="Carlito"/>
                <a:cs typeface="Carlito"/>
              </a:rPr>
              <a:t>that </a:t>
            </a:r>
            <a:r>
              <a:rPr dirty="0" sz="2700" spc="5">
                <a:latin typeface="Carlito"/>
                <a:cs typeface="Carlito"/>
              </a:rPr>
              <a:t>corresponds </a:t>
            </a:r>
            <a:r>
              <a:rPr dirty="0" sz="2700">
                <a:latin typeface="Carlito"/>
                <a:cs typeface="Carlito"/>
              </a:rPr>
              <a:t>to a </a:t>
            </a:r>
            <a:r>
              <a:rPr dirty="0" sz="2700" spc="-10">
                <a:latin typeface="Carlito"/>
                <a:cs typeface="Carlito"/>
              </a:rPr>
              <a:t>single</a:t>
            </a:r>
            <a:r>
              <a:rPr dirty="0" sz="2700" spc="-145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instruction  </a:t>
            </a:r>
            <a:r>
              <a:rPr dirty="0" sz="2700" spc="-15">
                <a:latin typeface="Carlito"/>
                <a:cs typeface="Carlito"/>
              </a:rPr>
              <a:t>from </a:t>
            </a:r>
            <a:r>
              <a:rPr dirty="0" sz="2700">
                <a:latin typeface="Carlito"/>
                <a:cs typeface="Carlito"/>
              </a:rPr>
              <a:t>the </a:t>
            </a:r>
            <a:r>
              <a:rPr dirty="0" sz="2700" spc="-55">
                <a:latin typeface="Carlito"/>
                <a:cs typeface="Carlito"/>
              </a:rPr>
              <a:t>user.</a:t>
            </a:r>
            <a:endParaRPr sz="2700">
              <a:latin typeface="Carlito"/>
              <a:cs typeface="Carlito"/>
            </a:endParaRPr>
          </a:p>
          <a:p>
            <a:pPr marL="355600" marR="5080" indent="-343535">
              <a:lnSpc>
                <a:spcPts val="263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-15" b="1">
                <a:latin typeface="Carlito"/>
                <a:cs typeface="Carlito"/>
              </a:rPr>
              <a:t>Function </a:t>
            </a:r>
            <a:r>
              <a:rPr dirty="0" sz="2700" spc="-15">
                <a:latin typeface="Carlito"/>
                <a:cs typeface="Carlito"/>
              </a:rPr>
              <a:t>in </a:t>
            </a:r>
            <a:r>
              <a:rPr dirty="0" sz="2700" spc="-5">
                <a:latin typeface="Carlito"/>
                <a:cs typeface="Carlito"/>
              </a:rPr>
              <a:t>mathematics </a:t>
            </a:r>
            <a:r>
              <a:rPr dirty="0" sz="2700" spc="-15">
                <a:latin typeface="Carlito"/>
                <a:cs typeface="Carlito"/>
              </a:rPr>
              <a:t>is </a:t>
            </a:r>
            <a:r>
              <a:rPr dirty="0" sz="2700">
                <a:latin typeface="Carlito"/>
                <a:cs typeface="Carlito"/>
              </a:rPr>
              <a:t>a </a:t>
            </a:r>
            <a:r>
              <a:rPr dirty="0" sz="2700" spc="-5">
                <a:latin typeface="Carlito"/>
                <a:cs typeface="Carlito"/>
              </a:rPr>
              <a:t>relationship or expression  </a:t>
            </a:r>
            <a:r>
              <a:rPr dirty="0" sz="2700" spc="-25">
                <a:latin typeface="Carlito"/>
                <a:cs typeface="Carlito"/>
              </a:rPr>
              <a:t>involving </a:t>
            </a:r>
            <a:r>
              <a:rPr dirty="0" sz="2700" spc="-5">
                <a:latin typeface="Carlito"/>
                <a:cs typeface="Carlito"/>
              </a:rPr>
              <a:t>one or </a:t>
            </a:r>
            <a:r>
              <a:rPr dirty="0" sz="2700" spc="10">
                <a:latin typeface="Carlito"/>
                <a:cs typeface="Carlito"/>
              </a:rPr>
              <a:t>more</a:t>
            </a:r>
            <a:r>
              <a:rPr dirty="0" sz="2700" spc="25">
                <a:latin typeface="Carlito"/>
                <a:cs typeface="Carlito"/>
              </a:rPr>
              <a:t> </a:t>
            </a:r>
            <a:r>
              <a:rPr dirty="0" sz="2700" spc="-15">
                <a:latin typeface="Carlito"/>
                <a:cs typeface="Carlito"/>
              </a:rPr>
              <a:t>variables.</a:t>
            </a:r>
            <a:endParaRPr sz="2700">
              <a:latin typeface="Carlito"/>
              <a:cs typeface="Carlito"/>
            </a:endParaRPr>
          </a:p>
          <a:p>
            <a:pPr algn="just" marL="355600" marR="817880" indent="-343535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700" spc="5">
                <a:latin typeface="Carlito"/>
                <a:cs typeface="Carlito"/>
              </a:rPr>
              <a:t>An </a:t>
            </a:r>
            <a:r>
              <a:rPr dirty="0" sz="2700" spc="-10" b="1">
                <a:latin typeface="Carlito"/>
                <a:cs typeface="Carlito"/>
              </a:rPr>
              <a:t>algorithm </a:t>
            </a:r>
            <a:r>
              <a:rPr dirty="0" sz="2700" spc="-15">
                <a:latin typeface="Carlito"/>
                <a:cs typeface="Carlito"/>
              </a:rPr>
              <a:t>is </a:t>
            </a:r>
            <a:r>
              <a:rPr dirty="0" sz="2700">
                <a:latin typeface="Carlito"/>
                <a:cs typeface="Carlito"/>
              </a:rPr>
              <a:t>a </a:t>
            </a:r>
            <a:r>
              <a:rPr dirty="0" sz="2700" spc="-5">
                <a:latin typeface="Carlito"/>
                <a:cs typeface="Carlito"/>
              </a:rPr>
              <a:t>set of instructions. </a:t>
            </a:r>
            <a:r>
              <a:rPr dirty="0" sz="2700">
                <a:latin typeface="Carlito"/>
                <a:cs typeface="Carlito"/>
              </a:rPr>
              <a:t>In computer  </a:t>
            </a:r>
            <a:r>
              <a:rPr dirty="0" sz="2700" spc="-10">
                <a:latin typeface="Carlito"/>
                <a:cs typeface="Carlito"/>
              </a:rPr>
              <a:t>programming, </a:t>
            </a:r>
            <a:r>
              <a:rPr dirty="0" sz="2700">
                <a:latin typeface="Carlito"/>
                <a:cs typeface="Carlito"/>
              </a:rPr>
              <a:t>a </a:t>
            </a:r>
            <a:r>
              <a:rPr dirty="0" sz="2700" spc="-20" b="1">
                <a:latin typeface="Carlito"/>
                <a:cs typeface="Carlito"/>
              </a:rPr>
              <a:t>function </a:t>
            </a:r>
            <a:r>
              <a:rPr dirty="0" sz="2700" spc="-15">
                <a:latin typeface="Carlito"/>
                <a:cs typeface="Carlito"/>
              </a:rPr>
              <a:t>is </a:t>
            </a:r>
            <a:r>
              <a:rPr dirty="0" sz="2700" spc="-10">
                <a:latin typeface="Carlito"/>
                <a:cs typeface="Carlito"/>
              </a:rPr>
              <a:t>an </a:t>
            </a:r>
            <a:r>
              <a:rPr dirty="0" sz="2700" spc="-5">
                <a:latin typeface="Carlito"/>
                <a:cs typeface="Carlito"/>
              </a:rPr>
              <a:t>implementation of  </a:t>
            </a:r>
            <a:r>
              <a:rPr dirty="0" sz="2700" spc="-10">
                <a:latin typeface="Carlito"/>
                <a:cs typeface="Carlito"/>
              </a:rPr>
              <a:t>an </a:t>
            </a:r>
            <a:r>
              <a:rPr dirty="0" sz="2700" spc="-10" b="1">
                <a:latin typeface="Carlito"/>
                <a:cs typeface="Carlito"/>
              </a:rPr>
              <a:t>algorithm</a:t>
            </a:r>
            <a:r>
              <a:rPr dirty="0" sz="2700" spc="-10">
                <a:latin typeface="Carlito"/>
                <a:cs typeface="Carlito"/>
              </a:rPr>
              <a:t>.</a:t>
            </a:r>
            <a:endParaRPr sz="2700">
              <a:latin typeface="Carlito"/>
              <a:cs typeface="Carlito"/>
            </a:endParaRPr>
          </a:p>
          <a:p>
            <a:pPr marL="355600" marR="470534" indent="-343535">
              <a:lnSpc>
                <a:spcPct val="8030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5">
                <a:latin typeface="Carlito"/>
                <a:cs typeface="Carlito"/>
              </a:rPr>
              <a:t>An </a:t>
            </a:r>
            <a:r>
              <a:rPr dirty="0" sz="2700" spc="-10" b="1">
                <a:latin typeface="Carlito"/>
                <a:cs typeface="Carlito"/>
              </a:rPr>
              <a:t>algorithm </a:t>
            </a:r>
            <a:r>
              <a:rPr dirty="0" sz="2700" spc="-15">
                <a:latin typeface="Carlito"/>
                <a:cs typeface="Carlito"/>
              </a:rPr>
              <a:t>is </a:t>
            </a:r>
            <a:r>
              <a:rPr dirty="0" sz="2700">
                <a:latin typeface="Carlito"/>
                <a:cs typeface="Carlito"/>
              </a:rPr>
              <a:t>a series </a:t>
            </a:r>
            <a:r>
              <a:rPr dirty="0" sz="2700" spc="-5">
                <a:latin typeface="Carlito"/>
                <a:cs typeface="Carlito"/>
              </a:rPr>
              <a:t>of </a:t>
            </a:r>
            <a:r>
              <a:rPr dirty="0" sz="2700">
                <a:latin typeface="Carlito"/>
                <a:cs typeface="Carlito"/>
              </a:rPr>
              <a:t>steps </a:t>
            </a:r>
            <a:r>
              <a:rPr dirty="0" sz="2700" spc="-5">
                <a:latin typeface="Carlito"/>
                <a:cs typeface="Carlito"/>
              </a:rPr>
              <a:t>(a </a:t>
            </a:r>
            <a:r>
              <a:rPr dirty="0" sz="2700" spc="-10">
                <a:latin typeface="Carlito"/>
                <a:cs typeface="Carlito"/>
              </a:rPr>
              <a:t>process) </a:t>
            </a:r>
            <a:r>
              <a:rPr dirty="0" sz="2700" spc="-30">
                <a:latin typeface="Carlito"/>
                <a:cs typeface="Carlito"/>
              </a:rPr>
              <a:t>for  </a:t>
            </a:r>
            <a:r>
              <a:rPr dirty="0" sz="2700" spc="-5">
                <a:latin typeface="Carlito"/>
                <a:cs typeface="Carlito"/>
              </a:rPr>
              <a:t>performing </a:t>
            </a:r>
            <a:r>
              <a:rPr dirty="0" sz="2700">
                <a:latin typeface="Carlito"/>
                <a:cs typeface="Carlito"/>
              </a:rPr>
              <a:t>a </a:t>
            </a:r>
            <a:r>
              <a:rPr dirty="0" sz="2700" spc="-15">
                <a:latin typeface="Carlito"/>
                <a:cs typeface="Carlito"/>
              </a:rPr>
              <a:t>calculation, </a:t>
            </a:r>
            <a:r>
              <a:rPr dirty="0" sz="2700" spc="5">
                <a:latin typeface="Carlito"/>
                <a:cs typeface="Carlito"/>
              </a:rPr>
              <a:t>whereas </a:t>
            </a:r>
            <a:r>
              <a:rPr dirty="0" sz="2700">
                <a:latin typeface="Carlito"/>
                <a:cs typeface="Carlito"/>
              </a:rPr>
              <a:t>a </a:t>
            </a:r>
            <a:r>
              <a:rPr dirty="0" sz="2700" spc="-20" b="1">
                <a:latin typeface="Carlito"/>
                <a:cs typeface="Carlito"/>
              </a:rPr>
              <a:t>function </a:t>
            </a:r>
            <a:r>
              <a:rPr dirty="0" sz="2700" spc="-10">
                <a:latin typeface="Carlito"/>
                <a:cs typeface="Carlito"/>
              </a:rPr>
              <a:t>is </a:t>
            </a:r>
            <a:r>
              <a:rPr dirty="0" sz="2700">
                <a:latin typeface="Carlito"/>
                <a:cs typeface="Carlito"/>
              </a:rPr>
              <a:t>the  </a:t>
            </a:r>
            <a:r>
              <a:rPr dirty="0" sz="2700" spc="-10">
                <a:latin typeface="Carlito"/>
                <a:cs typeface="Carlito"/>
              </a:rPr>
              <a:t>mathematical relationship </a:t>
            </a:r>
            <a:r>
              <a:rPr dirty="0" sz="2700">
                <a:latin typeface="Carlito"/>
                <a:cs typeface="Carlito"/>
              </a:rPr>
              <a:t>between </a:t>
            </a:r>
            <a:r>
              <a:rPr dirty="0" sz="2700" spc="-10">
                <a:latin typeface="Carlito"/>
                <a:cs typeface="Carlito"/>
              </a:rPr>
              <a:t>parameters</a:t>
            </a:r>
            <a:r>
              <a:rPr dirty="0" sz="2700" spc="-240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and  </a:t>
            </a:r>
            <a:r>
              <a:rPr dirty="0" sz="2700">
                <a:latin typeface="Carlito"/>
                <a:cs typeface="Carlito"/>
              </a:rPr>
              <a:t>results</a:t>
            </a:r>
            <a:endParaRPr sz="2700">
              <a:latin typeface="Carlito"/>
              <a:cs typeface="Carlito"/>
            </a:endParaRPr>
          </a:p>
          <a:p>
            <a:pPr marL="355600" marR="344170" indent="-343535">
              <a:lnSpc>
                <a:spcPts val="263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If </a:t>
            </a:r>
            <a:r>
              <a:rPr dirty="0" sz="2700" spc="10">
                <a:solidFill>
                  <a:srgbClr val="FF0000"/>
                </a:solidFill>
                <a:latin typeface="Carlito"/>
                <a:cs typeface="Carlito"/>
              </a:rPr>
              <a:t>we </a:t>
            </a:r>
            <a:r>
              <a:rPr dirty="0" sz="2700" spc="-10">
                <a:solidFill>
                  <a:srgbClr val="FF0000"/>
                </a:solidFill>
                <a:latin typeface="Carlito"/>
                <a:cs typeface="Carlito"/>
              </a:rPr>
              <a:t>know </a:t>
            </a: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dirty="0" sz="2700" spc="-5">
                <a:solidFill>
                  <a:srgbClr val="FF0000"/>
                </a:solidFill>
                <a:latin typeface="Carlito"/>
                <a:cs typeface="Carlito"/>
              </a:rPr>
              <a:t>Function </a:t>
            </a:r>
            <a:r>
              <a:rPr dirty="0" sz="2700" spc="4550">
                <a:solidFill>
                  <a:srgbClr val="FF0000"/>
                </a:solidFill>
                <a:latin typeface="Wingdings"/>
                <a:cs typeface="Wingdings"/>
              </a:rPr>
              <a:t>→</a:t>
            </a:r>
            <a:r>
              <a:rPr dirty="0" sz="2700" spc="-2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700" spc="10">
                <a:solidFill>
                  <a:srgbClr val="FF0000"/>
                </a:solidFill>
                <a:latin typeface="Carlito"/>
                <a:cs typeface="Carlito"/>
              </a:rPr>
              <a:t>we </a:t>
            </a:r>
            <a:r>
              <a:rPr dirty="0" sz="2700" spc="-15">
                <a:solidFill>
                  <a:srgbClr val="FF0000"/>
                </a:solidFill>
                <a:latin typeface="Carlito"/>
                <a:cs typeface="Carlito"/>
              </a:rPr>
              <a:t>can </a:t>
            </a:r>
            <a:r>
              <a:rPr dirty="0" sz="2700" spc="5">
                <a:solidFill>
                  <a:srgbClr val="FF0000"/>
                </a:solidFill>
                <a:latin typeface="Carlito"/>
                <a:cs typeface="Carlito"/>
              </a:rPr>
              <a:t>write </a:t>
            </a: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dirty="0" sz="2700" spc="-365">
                <a:solidFill>
                  <a:srgbClr val="FF0000"/>
                </a:solidFill>
                <a:latin typeface="Carlito"/>
                <a:cs typeface="Carlito"/>
              </a:rPr>
              <a:t>steps  </a:t>
            </a:r>
            <a:r>
              <a:rPr dirty="0" sz="2700" spc="-5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Algorithm </a:t>
            </a:r>
            <a:r>
              <a:rPr dirty="0" sz="2700" spc="4545">
                <a:solidFill>
                  <a:srgbClr val="FF0000"/>
                </a:solidFill>
                <a:latin typeface="Wingdings"/>
                <a:cs typeface="Wingdings"/>
              </a:rPr>
              <a:t>→</a:t>
            </a:r>
            <a:r>
              <a:rPr dirty="0" sz="2700" spc="45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dirty="0" sz="2700" spc="5">
                <a:solidFill>
                  <a:srgbClr val="FF0000"/>
                </a:solidFill>
                <a:latin typeface="Carlito"/>
                <a:cs typeface="Carlito"/>
              </a:rPr>
              <a:t>we </a:t>
            </a:r>
            <a:r>
              <a:rPr dirty="0" sz="2700" spc="-15">
                <a:solidFill>
                  <a:srgbClr val="FF0000"/>
                </a:solidFill>
                <a:latin typeface="Carlito"/>
                <a:cs typeface="Carlito"/>
              </a:rPr>
              <a:t>can </a:t>
            </a: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implemented  </a:t>
            </a:r>
            <a:r>
              <a:rPr dirty="0" sz="2700" spc="-10">
                <a:solidFill>
                  <a:srgbClr val="FF0000"/>
                </a:solidFill>
                <a:latin typeface="Carlito"/>
                <a:cs typeface="Carlito"/>
              </a:rPr>
              <a:t>Coding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494" y="461010"/>
            <a:ext cx="681863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20"/>
              <a:t>How </a:t>
            </a:r>
            <a:r>
              <a:rPr dirty="0" sz="4400" spc="10"/>
              <a:t>Machine Learning</a:t>
            </a:r>
            <a:r>
              <a:rPr dirty="0" sz="4400" spc="-350"/>
              <a:t> </a:t>
            </a:r>
            <a:r>
              <a:rPr dirty="0" sz="4400" spc="-35"/>
              <a:t>Works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87424" y="1790700"/>
            <a:ext cx="6241868" cy="1697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8690" y="4048125"/>
            <a:ext cx="6013486" cy="1697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39519" y="5500687"/>
            <a:ext cx="1644014" cy="7010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36550" marR="5080" indent="-324485">
              <a:lnSpc>
                <a:spcPct val="104700"/>
              </a:lnSpc>
              <a:spcBef>
                <a:spcPts val="5"/>
              </a:spcBef>
            </a:pPr>
            <a:r>
              <a:rPr dirty="0" sz="2150" spc="-20" b="1" i="1">
                <a:latin typeface="Carlito"/>
                <a:cs typeface="Carlito"/>
              </a:rPr>
              <a:t>Train </a:t>
            </a:r>
            <a:r>
              <a:rPr dirty="0" sz="2150" spc="-5" b="1" i="1">
                <a:latin typeface="Carlito"/>
                <a:cs typeface="Carlito"/>
              </a:rPr>
              <a:t>Dataset,  </a:t>
            </a:r>
            <a:r>
              <a:rPr dirty="0" sz="2150" spc="-5" b="1" i="1">
                <a:latin typeface="Carlito"/>
                <a:cs typeface="Carlito"/>
              </a:rPr>
              <a:t>Labeling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432" y="87249"/>
            <a:ext cx="705294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5" b="1">
                <a:latin typeface="Carlito"/>
                <a:cs typeface="Carlito"/>
              </a:rPr>
              <a:t>How Machine </a:t>
            </a:r>
            <a:r>
              <a:rPr dirty="0" sz="4400" spc="10" b="1">
                <a:latin typeface="Carlito"/>
                <a:cs typeface="Carlito"/>
              </a:rPr>
              <a:t>Learning</a:t>
            </a:r>
            <a:r>
              <a:rPr dirty="0" sz="4400" spc="-365" b="1">
                <a:latin typeface="Carlito"/>
                <a:cs typeface="Carlito"/>
              </a:rPr>
              <a:t> </a:t>
            </a:r>
            <a:r>
              <a:rPr dirty="0" sz="4400" spc="15" b="1">
                <a:latin typeface="Carlito"/>
                <a:cs typeface="Carlito"/>
              </a:rPr>
              <a:t>Learn?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1055" y="643445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18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09938" y="2695638"/>
            <a:ext cx="1885950" cy="1323975"/>
            <a:chOff x="2809938" y="2695638"/>
            <a:chExt cx="1885950" cy="1323975"/>
          </a:xfrm>
        </p:grpSpPr>
        <p:sp>
          <p:nvSpPr>
            <p:cNvPr id="5" name="object 5"/>
            <p:cNvSpPr/>
            <p:nvPr/>
          </p:nvSpPr>
          <p:spPr>
            <a:xfrm>
              <a:off x="3357626" y="2709926"/>
              <a:ext cx="1323975" cy="1295400"/>
            </a:xfrm>
            <a:custGeom>
              <a:avLst/>
              <a:gdLst/>
              <a:ahLst/>
              <a:cxnLst/>
              <a:rect l="l" t="t" r="r" b="b"/>
              <a:pathLst>
                <a:path w="1323975" h="1295400">
                  <a:moveTo>
                    <a:pt x="1323975" y="0"/>
                  </a:moveTo>
                  <a:lnTo>
                    <a:pt x="1323975" y="1295400"/>
                  </a:lnTo>
                  <a:lnTo>
                    <a:pt x="0" y="1036319"/>
                  </a:lnTo>
                  <a:lnTo>
                    <a:pt x="0" y="259079"/>
                  </a:lnTo>
                  <a:lnTo>
                    <a:pt x="1323975" y="0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24226" y="2881376"/>
              <a:ext cx="457200" cy="952500"/>
            </a:xfrm>
            <a:custGeom>
              <a:avLst/>
              <a:gdLst/>
              <a:ahLst/>
              <a:cxnLst/>
              <a:rect l="l" t="t" r="r" b="b"/>
              <a:pathLst>
                <a:path w="457200" h="952500">
                  <a:moveTo>
                    <a:pt x="4572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457200" y="9525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24226" y="2881376"/>
              <a:ext cx="457200" cy="952500"/>
            </a:xfrm>
            <a:custGeom>
              <a:avLst/>
              <a:gdLst/>
              <a:ahLst/>
              <a:cxnLst/>
              <a:rect l="l" t="t" r="r" b="b"/>
              <a:pathLst>
                <a:path w="457200" h="952500">
                  <a:moveTo>
                    <a:pt x="0" y="952500"/>
                  </a:moveTo>
                  <a:lnTo>
                    <a:pt x="457200" y="9525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952500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257800" y="2819400"/>
            <a:ext cx="609600" cy="2362200"/>
            <a:chOff x="5257800" y="2819400"/>
            <a:chExt cx="609600" cy="2362200"/>
          </a:xfrm>
        </p:grpSpPr>
        <p:sp>
          <p:nvSpPr>
            <p:cNvPr id="9" name="object 9"/>
            <p:cNvSpPr/>
            <p:nvPr/>
          </p:nvSpPr>
          <p:spPr>
            <a:xfrm>
              <a:off x="5519800" y="3490976"/>
              <a:ext cx="0" cy="1126490"/>
            </a:xfrm>
            <a:custGeom>
              <a:avLst/>
              <a:gdLst/>
              <a:ahLst/>
              <a:cxnLst/>
              <a:rect l="l" t="t" r="r" b="b"/>
              <a:pathLst>
                <a:path w="0" h="1126489">
                  <a:moveTo>
                    <a:pt x="0" y="0"/>
                  </a:moveTo>
                  <a:lnTo>
                    <a:pt x="0" y="1125982"/>
                  </a:lnTo>
                </a:path>
              </a:pathLst>
            </a:custGeom>
            <a:ln w="9534">
              <a:solidFill>
                <a:srgbClr val="497DBA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57800" y="2819400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304800" y="0"/>
                  </a:moveTo>
                  <a:lnTo>
                    <a:pt x="259772" y="3512"/>
                  </a:lnTo>
                  <a:lnTo>
                    <a:pt x="216792" y="13714"/>
                  </a:lnTo>
                  <a:lnTo>
                    <a:pt x="176330" y="30106"/>
                  </a:lnTo>
                  <a:lnTo>
                    <a:pt x="138860" y="52184"/>
                  </a:lnTo>
                  <a:lnTo>
                    <a:pt x="104853" y="79448"/>
                  </a:lnTo>
                  <a:lnTo>
                    <a:pt x="74783" y="111397"/>
                  </a:lnTo>
                  <a:lnTo>
                    <a:pt x="49120" y="147528"/>
                  </a:lnTo>
                  <a:lnTo>
                    <a:pt x="28338" y="187340"/>
                  </a:lnTo>
                  <a:lnTo>
                    <a:pt x="12909" y="230332"/>
                  </a:lnTo>
                  <a:lnTo>
                    <a:pt x="3306" y="276003"/>
                  </a:lnTo>
                  <a:lnTo>
                    <a:pt x="0" y="323850"/>
                  </a:lnTo>
                  <a:lnTo>
                    <a:pt x="3306" y="371696"/>
                  </a:lnTo>
                  <a:lnTo>
                    <a:pt x="12909" y="417367"/>
                  </a:lnTo>
                  <a:lnTo>
                    <a:pt x="28338" y="460359"/>
                  </a:lnTo>
                  <a:lnTo>
                    <a:pt x="49120" y="500171"/>
                  </a:lnTo>
                  <a:lnTo>
                    <a:pt x="74783" y="536302"/>
                  </a:lnTo>
                  <a:lnTo>
                    <a:pt x="104853" y="568251"/>
                  </a:lnTo>
                  <a:lnTo>
                    <a:pt x="138860" y="595515"/>
                  </a:lnTo>
                  <a:lnTo>
                    <a:pt x="176330" y="617593"/>
                  </a:lnTo>
                  <a:lnTo>
                    <a:pt x="216792" y="633985"/>
                  </a:lnTo>
                  <a:lnTo>
                    <a:pt x="259772" y="644187"/>
                  </a:lnTo>
                  <a:lnTo>
                    <a:pt x="304800" y="647700"/>
                  </a:lnTo>
                  <a:lnTo>
                    <a:pt x="349827" y="644187"/>
                  </a:lnTo>
                  <a:lnTo>
                    <a:pt x="392807" y="633985"/>
                  </a:lnTo>
                  <a:lnTo>
                    <a:pt x="433269" y="617593"/>
                  </a:lnTo>
                  <a:lnTo>
                    <a:pt x="470739" y="595515"/>
                  </a:lnTo>
                  <a:lnTo>
                    <a:pt x="504746" y="568251"/>
                  </a:lnTo>
                  <a:lnTo>
                    <a:pt x="534816" y="536302"/>
                  </a:lnTo>
                  <a:lnTo>
                    <a:pt x="560479" y="500171"/>
                  </a:lnTo>
                  <a:lnTo>
                    <a:pt x="581261" y="460359"/>
                  </a:lnTo>
                  <a:lnTo>
                    <a:pt x="596690" y="417367"/>
                  </a:lnTo>
                  <a:lnTo>
                    <a:pt x="606293" y="371696"/>
                  </a:lnTo>
                  <a:lnTo>
                    <a:pt x="609600" y="323850"/>
                  </a:lnTo>
                  <a:lnTo>
                    <a:pt x="606293" y="276003"/>
                  </a:lnTo>
                  <a:lnTo>
                    <a:pt x="596690" y="230332"/>
                  </a:lnTo>
                  <a:lnTo>
                    <a:pt x="581261" y="187340"/>
                  </a:lnTo>
                  <a:lnTo>
                    <a:pt x="560479" y="147528"/>
                  </a:lnTo>
                  <a:lnTo>
                    <a:pt x="534816" y="111397"/>
                  </a:lnTo>
                  <a:lnTo>
                    <a:pt x="504746" y="79448"/>
                  </a:lnTo>
                  <a:lnTo>
                    <a:pt x="470739" y="52184"/>
                  </a:lnTo>
                  <a:lnTo>
                    <a:pt x="433269" y="30106"/>
                  </a:lnTo>
                  <a:lnTo>
                    <a:pt x="392807" y="13714"/>
                  </a:lnTo>
                  <a:lnTo>
                    <a:pt x="349827" y="351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257800" y="4533900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304800" y="0"/>
                  </a:moveTo>
                  <a:lnTo>
                    <a:pt x="259772" y="3512"/>
                  </a:lnTo>
                  <a:lnTo>
                    <a:pt x="216792" y="13714"/>
                  </a:lnTo>
                  <a:lnTo>
                    <a:pt x="176330" y="30106"/>
                  </a:lnTo>
                  <a:lnTo>
                    <a:pt x="138860" y="52184"/>
                  </a:lnTo>
                  <a:lnTo>
                    <a:pt x="104853" y="79448"/>
                  </a:lnTo>
                  <a:lnTo>
                    <a:pt x="74783" y="111397"/>
                  </a:lnTo>
                  <a:lnTo>
                    <a:pt x="49120" y="147528"/>
                  </a:lnTo>
                  <a:lnTo>
                    <a:pt x="28338" y="187340"/>
                  </a:lnTo>
                  <a:lnTo>
                    <a:pt x="12909" y="230332"/>
                  </a:lnTo>
                  <a:lnTo>
                    <a:pt x="3306" y="276003"/>
                  </a:lnTo>
                  <a:lnTo>
                    <a:pt x="0" y="323850"/>
                  </a:lnTo>
                  <a:lnTo>
                    <a:pt x="3306" y="371696"/>
                  </a:lnTo>
                  <a:lnTo>
                    <a:pt x="12909" y="417367"/>
                  </a:lnTo>
                  <a:lnTo>
                    <a:pt x="28338" y="460359"/>
                  </a:lnTo>
                  <a:lnTo>
                    <a:pt x="49120" y="500171"/>
                  </a:lnTo>
                  <a:lnTo>
                    <a:pt x="74783" y="536302"/>
                  </a:lnTo>
                  <a:lnTo>
                    <a:pt x="104853" y="568251"/>
                  </a:lnTo>
                  <a:lnTo>
                    <a:pt x="138860" y="595515"/>
                  </a:lnTo>
                  <a:lnTo>
                    <a:pt x="176330" y="617593"/>
                  </a:lnTo>
                  <a:lnTo>
                    <a:pt x="216792" y="633985"/>
                  </a:lnTo>
                  <a:lnTo>
                    <a:pt x="259772" y="644187"/>
                  </a:lnTo>
                  <a:lnTo>
                    <a:pt x="304800" y="647700"/>
                  </a:lnTo>
                  <a:lnTo>
                    <a:pt x="349827" y="644187"/>
                  </a:lnTo>
                  <a:lnTo>
                    <a:pt x="392807" y="633985"/>
                  </a:lnTo>
                  <a:lnTo>
                    <a:pt x="433269" y="617593"/>
                  </a:lnTo>
                  <a:lnTo>
                    <a:pt x="470739" y="595515"/>
                  </a:lnTo>
                  <a:lnTo>
                    <a:pt x="504746" y="568251"/>
                  </a:lnTo>
                  <a:lnTo>
                    <a:pt x="534816" y="536302"/>
                  </a:lnTo>
                  <a:lnTo>
                    <a:pt x="560479" y="500171"/>
                  </a:lnTo>
                  <a:lnTo>
                    <a:pt x="581261" y="460359"/>
                  </a:lnTo>
                  <a:lnTo>
                    <a:pt x="596690" y="417367"/>
                  </a:lnTo>
                  <a:lnTo>
                    <a:pt x="606293" y="371696"/>
                  </a:lnTo>
                  <a:lnTo>
                    <a:pt x="609600" y="323850"/>
                  </a:lnTo>
                  <a:lnTo>
                    <a:pt x="606293" y="276003"/>
                  </a:lnTo>
                  <a:lnTo>
                    <a:pt x="596690" y="230332"/>
                  </a:lnTo>
                  <a:lnTo>
                    <a:pt x="581261" y="187340"/>
                  </a:lnTo>
                  <a:lnTo>
                    <a:pt x="560479" y="147528"/>
                  </a:lnTo>
                  <a:lnTo>
                    <a:pt x="534816" y="111397"/>
                  </a:lnTo>
                  <a:lnTo>
                    <a:pt x="504746" y="79448"/>
                  </a:lnTo>
                  <a:lnTo>
                    <a:pt x="470739" y="52184"/>
                  </a:lnTo>
                  <a:lnTo>
                    <a:pt x="433269" y="30106"/>
                  </a:lnTo>
                  <a:lnTo>
                    <a:pt x="392807" y="13714"/>
                  </a:lnTo>
                  <a:lnTo>
                    <a:pt x="349827" y="351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0504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224651" y="2100326"/>
            <a:ext cx="609600" cy="304800"/>
          </a:xfrm>
          <a:prstGeom prst="rect">
            <a:avLst/>
          </a:prstGeom>
          <a:ln w="9534">
            <a:solidFill>
              <a:srgbClr val="4F81BC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229"/>
              </a:spcBef>
            </a:pPr>
            <a:r>
              <a:rPr dirty="0" sz="1400" spc="20">
                <a:latin typeface="Carlito"/>
                <a:cs typeface="Carlito"/>
              </a:rPr>
              <a:t>0.9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219883" y="2828983"/>
          <a:ext cx="624205" cy="221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</a:tblGrid>
              <a:tr h="314325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20">
                          <a:latin typeface="Carlito"/>
                          <a:cs typeface="Carlito"/>
                        </a:rPr>
                        <a:t>0.8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8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97DBA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25">
                          <a:latin typeface="Carlito"/>
                          <a:cs typeface="Carlito"/>
                        </a:rPr>
                        <a:t>0.001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257800" y="1905000"/>
            <a:ext cx="609600" cy="647700"/>
          </a:xfrm>
          <a:custGeom>
            <a:avLst/>
            <a:gdLst/>
            <a:ahLst/>
            <a:cxnLst/>
            <a:rect l="l" t="t" r="r" b="b"/>
            <a:pathLst>
              <a:path w="609600" h="647700">
                <a:moveTo>
                  <a:pt x="304800" y="0"/>
                </a:moveTo>
                <a:lnTo>
                  <a:pt x="259772" y="3512"/>
                </a:lnTo>
                <a:lnTo>
                  <a:pt x="216792" y="13714"/>
                </a:lnTo>
                <a:lnTo>
                  <a:pt x="176330" y="30106"/>
                </a:lnTo>
                <a:lnTo>
                  <a:pt x="138860" y="52184"/>
                </a:lnTo>
                <a:lnTo>
                  <a:pt x="104853" y="79448"/>
                </a:lnTo>
                <a:lnTo>
                  <a:pt x="74783" y="111397"/>
                </a:lnTo>
                <a:lnTo>
                  <a:pt x="49120" y="147528"/>
                </a:lnTo>
                <a:lnTo>
                  <a:pt x="28338" y="187340"/>
                </a:lnTo>
                <a:lnTo>
                  <a:pt x="12909" y="230332"/>
                </a:lnTo>
                <a:lnTo>
                  <a:pt x="3306" y="276003"/>
                </a:lnTo>
                <a:lnTo>
                  <a:pt x="0" y="323850"/>
                </a:lnTo>
                <a:lnTo>
                  <a:pt x="3306" y="371696"/>
                </a:lnTo>
                <a:lnTo>
                  <a:pt x="12909" y="417367"/>
                </a:lnTo>
                <a:lnTo>
                  <a:pt x="28338" y="460359"/>
                </a:lnTo>
                <a:lnTo>
                  <a:pt x="49120" y="500171"/>
                </a:lnTo>
                <a:lnTo>
                  <a:pt x="74783" y="536302"/>
                </a:lnTo>
                <a:lnTo>
                  <a:pt x="104853" y="568251"/>
                </a:lnTo>
                <a:lnTo>
                  <a:pt x="138860" y="595515"/>
                </a:lnTo>
                <a:lnTo>
                  <a:pt x="176330" y="617593"/>
                </a:lnTo>
                <a:lnTo>
                  <a:pt x="216792" y="633985"/>
                </a:lnTo>
                <a:lnTo>
                  <a:pt x="259772" y="644187"/>
                </a:lnTo>
                <a:lnTo>
                  <a:pt x="304800" y="647700"/>
                </a:lnTo>
                <a:lnTo>
                  <a:pt x="349827" y="644187"/>
                </a:lnTo>
                <a:lnTo>
                  <a:pt x="392807" y="633985"/>
                </a:lnTo>
                <a:lnTo>
                  <a:pt x="433269" y="617593"/>
                </a:lnTo>
                <a:lnTo>
                  <a:pt x="470739" y="595515"/>
                </a:lnTo>
                <a:lnTo>
                  <a:pt x="504746" y="568251"/>
                </a:lnTo>
                <a:lnTo>
                  <a:pt x="534816" y="536302"/>
                </a:lnTo>
                <a:lnTo>
                  <a:pt x="560479" y="500171"/>
                </a:lnTo>
                <a:lnTo>
                  <a:pt x="581261" y="460359"/>
                </a:lnTo>
                <a:lnTo>
                  <a:pt x="596690" y="417367"/>
                </a:lnTo>
                <a:lnTo>
                  <a:pt x="606293" y="371696"/>
                </a:lnTo>
                <a:lnTo>
                  <a:pt x="609600" y="323850"/>
                </a:lnTo>
                <a:lnTo>
                  <a:pt x="606293" y="276003"/>
                </a:lnTo>
                <a:lnTo>
                  <a:pt x="596690" y="230332"/>
                </a:lnTo>
                <a:lnTo>
                  <a:pt x="581261" y="187340"/>
                </a:lnTo>
                <a:lnTo>
                  <a:pt x="560479" y="147528"/>
                </a:lnTo>
                <a:lnTo>
                  <a:pt x="534816" y="111397"/>
                </a:lnTo>
                <a:lnTo>
                  <a:pt x="504746" y="79448"/>
                </a:lnTo>
                <a:lnTo>
                  <a:pt x="470739" y="52184"/>
                </a:lnTo>
                <a:lnTo>
                  <a:pt x="433269" y="30106"/>
                </a:lnTo>
                <a:lnTo>
                  <a:pt x="392807" y="13714"/>
                </a:lnTo>
                <a:lnTo>
                  <a:pt x="349827" y="3512"/>
                </a:lnTo>
                <a:lnTo>
                  <a:pt x="3048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10201" y="1357375"/>
            <a:ext cx="1924050" cy="371475"/>
          </a:xfrm>
          <a:prstGeom prst="rect">
            <a:avLst/>
          </a:prstGeom>
          <a:ln w="9534">
            <a:solidFill>
              <a:srgbClr val="4F81BC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10"/>
              </a:spcBef>
            </a:pPr>
            <a:r>
              <a:rPr dirty="0" sz="1800" spc="-5" b="1">
                <a:latin typeface="Carlito"/>
                <a:cs typeface="Carlito"/>
              </a:rPr>
              <a:t>Output </a:t>
            </a:r>
            <a:r>
              <a:rPr dirty="0" sz="1800" b="1">
                <a:latin typeface="Carlito"/>
                <a:cs typeface="Carlito"/>
              </a:rPr>
              <a:t>&amp;</a:t>
            </a:r>
            <a:r>
              <a:rPr dirty="0" sz="1800" spc="-40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weight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5226" y="1071625"/>
            <a:ext cx="1676400" cy="647700"/>
          </a:xfrm>
          <a:prstGeom prst="rect">
            <a:avLst/>
          </a:prstGeom>
          <a:ln w="9534">
            <a:solidFill>
              <a:srgbClr val="4F81BC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323215" marR="261620" indent="-57150">
              <a:lnSpc>
                <a:spcPct val="100800"/>
              </a:lnSpc>
              <a:spcBef>
                <a:spcPts val="170"/>
              </a:spcBef>
            </a:pPr>
            <a:r>
              <a:rPr dirty="0" sz="1800" spc="-5" b="1">
                <a:latin typeface="Carlito"/>
                <a:cs typeface="Carlito"/>
              </a:rPr>
              <a:t>Indicator</a:t>
            </a:r>
            <a:r>
              <a:rPr dirty="0" sz="1800" spc="-15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on  </a:t>
            </a:r>
            <a:r>
              <a:rPr dirty="0" sz="1800" spc="10" b="1">
                <a:latin typeface="Carlito"/>
                <a:cs typeface="Carlito"/>
              </a:rPr>
              <a:t>dashboard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347850"/>
            <a:ext cx="1252855" cy="361950"/>
          </a:xfrm>
          <a:custGeom>
            <a:avLst/>
            <a:gdLst/>
            <a:ahLst/>
            <a:cxnLst/>
            <a:rect l="l" t="t" r="r" b="b"/>
            <a:pathLst>
              <a:path w="1252855" h="361950">
                <a:moveTo>
                  <a:pt x="0" y="361950"/>
                </a:moveTo>
                <a:lnTo>
                  <a:pt x="1252537" y="361950"/>
                </a:lnTo>
                <a:lnTo>
                  <a:pt x="1252537" y="0"/>
                </a:lnTo>
                <a:lnTo>
                  <a:pt x="0" y="0"/>
                </a:lnTo>
              </a:path>
            </a:pathLst>
          </a:custGeom>
          <a:ln w="9534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8297" y="1354137"/>
            <a:ext cx="534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latin typeface="Carlito"/>
                <a:cs typeface="Carlito"/>
              </a:rPr>
              <a:t>I</a:t>
            </a:r>
            <a:r>
              <a:rPr dirty="0" sz="1800" spc="5" b="1">
                <a:latin typeface="Carlito"/>
                <a:cs typeface="Carlito"/>
              </a:rPr>
              <a:t>npu</a:t>
            </a:r>
            <a:r>
              <a:rPr dirty="0" sz="1800" b="1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2751" y="1347850"/>
            <a:ext cx="1257300" cy="371475"/>
          </a:xfrm>
          <a:prstGeom prst="rect">
            <a:avLst/>
          </a:prstGeom>
          <a:ln w="9534">
            <a:solidFill>
              <a:srgbClr val="4F81BC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175"/>
              </a:spcBef>
            </a:pPr>
            <a:r>
              <a:rPr dirty="0" sz="1800" spc="5" b="1">
                <a:latin typeface="Carlito"/>
                <a:cs typeface="Carlito"/>
              </a:rPr>
              <a:t>Process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1224025"/>
            <a:ext cx="8918575" cy="4267200"/>
            <a:chOff x="0" y="1224025"/>
            <a:chExt cx="8918575" cy="4267200"/>
          </a:xfrm>
        </p:grpSpPr>
        <p:sp>
          <p:nvSpPr>
            <p:cNvPr id="21" name="object 21"/>
            <p:cNvSpPr/>
            <p:nvPr/>
          </p:nvSpPr>
          <p:spPr>
            <a:xfrm>
              <a:off x="0" y="1752658"/>
              <a:ext cx="8918575" cy="10160"/>
            </a:xfrm>
            <a:custGeom>
              <a:avLst/>
              <a:gdLst/>
              <a:ahLst/>
              <a:cxnLst/>
              <a:rect l="l" t="t" r="r" b="b"/>
              <a:pathLst>
                <a:path w="8918575" h="10160">
                  <a:moveTo>
                    <a:pt x="8918194" y="0"/>
                  </a:moveTo>
                  <a:lnTo>
                    <a:pt x="0" y="0"/>
                  </a:lnTo>
                  <a:lnTo>
                    <a:pt x="0" y="9534"/>
                  </a:lnTo>
                  <a:lnTo>
                    <a:pt x="8918194" y="9534"/>
                  </a:lnTo>
                  <a:lnTo>
                    <a:pt x="8918194" y="0"/>
                  </a:lnTo>
                  <a:close/>
                </a:path>
              </a:pathLst>
            </a:custGeom>
            <a:solidFill>
              <a:srgbClr val="497DBA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76425" y="1224025"/>
              <a:ext cx="5572125" cy="4267200"/>
            </a:xfrm>
            <a:custGeom>
              <a:avLst/>
              <a:gdLst/>
              <a:ahLst/>
              <a:cxnLst/>
              <a:rect l="l" t="t" r="r" b="b"/>
              <a:pathLst>
                <a:path w="5572125" h="4267200">
                  <a:moveTo>
                    <a:pt x="0" y="0"/>
                  </a:moveTo>
                  <a:lnTo>
                    <a:pt x="0" y="4191000"/>
                  </a:lnTo>
                </a:path>
                <a:path w="5572125" h="4267200">
                  <a:moveTo>
                    <a:pt x="3429000" y="0"/>
                  </a:moveTo>
                  <a:lnTo>
                    <a:pt x="3429000" y="4191000"/>
                  </a:lnTo>
                </a:path>
                <a:path w="5572125" h="4267200">
                  <a:moveTo>
                    <a:pt x="5572125" y="76200"/>
                  </a:moveTo>
                  <a:lnTo>
                    <a:pt x="5572125" y="4267200"/>
                  </a:lnTo>
                </a:path>
              </a:pathLst>
            </a:custGeom>
            <a:ln w="953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43050" y="4119880"/>
              <a:ext cx="3162300" cy="366395"/>
            </a:xfrm>
            <a:custGeom>
              <a:avLst/>
              <a:gdLst/>
              <a:ahLst/>
              <a:cxnLst/>
              <a:rect l="l" t="t" r="r" b="b"/>
              <a:pathLst>
                <a:path w="3162300" h="366395">
                  <a:moveTo>
                    <a:pt x="0" y="366395"/>
                  </a:moveTo>
                  <a:lnTo>
                    <a:pt x="44449" y="347719"/>
                  </a:lnTo>
                  <a:lnTo>
                    <a:pt x="88920" y="329086"/>
                  </a:lnTo>
                  <a:lnTo>
                    <a:pt x="133436" y="310539"/>
                  </a:lnTo>
                  <a:lnTo>
                    <a:pt x="178018" y="292120"/>
                  </a:lnTo>
                  <a:lnTo>
                    <a:pt x="222688" y="273873"/>
                  </a:lnTo>
                  <a:lnTo>
                    <a:pt x="267470" y="255842"/>
                  </a:lnTo>
                  <a:lnTo>
                    <a:pt x="312383" y="238069"/>
                  </a:lnTo>
                  <a:lnTo>
                    <a:pt x="357452" y="220598"/>
                  </a:lnTo>
                  <a:lnTo>
                    <a:pt x="402698" y="203472"/>
                  </a:lnTo>
                  <a:lnTo>
                    <a:pt x="448142" y="186735"/>
                  </a:lnTo>
                  <a:lnTo>
                    <a:pt x="493808" y="170428"/>
                  </a:lnTo>
                  <a:lnTo>
                    <a:pt x="539718" y="154597"/>
                  </a:lnTo>
                  <a:lnTo>
                    <a:pt x="585892" y="139284"/>
                  </a:lnTo>
                  <a:lnTo>
                    <a:pt x="632355" y="124531"/>
                  </a:lnTo>
                  <a:lnTo>
                    <a:pt x="679127" y="110384"/>
                  </a:lnTo>
                  <a:lnTo>
                    <a:pt x="726230" y="96884"/>
                  </a:lnTo>
                  <a:lnTo>
                    <a:pt x="773688" y="84075"/>
                  </a:lnTo>
                  <a:lnTo>
                    <a:pt x="821522" y="72000"/>
                  </a:lnTo>
                  <a:lnTo>
                    <a:pt x="869754" y="60702"/>
                  </a:lnTo>
                  <a:lnTo>
                    <a:pt x="918406" y="50225"/>
                  </a:lnTo>
                  <a:lnTo>
                    <a:pt x="967500" y="40613"/>
                  </a:lnTo>
                  <a:lnTo>
                    <a:pt x="1017060" y="31907"/>
                  </a:lnTo>
                  <a:lnTo>
                    <a:pt x="1067105" y="24151"/>
                  </a:lnTo>
                  <a:lnTo>
                    <a:pt x="1117660" y="17390"/>
                  </a:lnTo>
                  <a:lnTo>
                    <a:pt x="1168745" y="11665"/>
                  </a:lnTo>
                  <a:lnTo>
                    <a:pt x="1220384" y="7020"/>
                  </a:lnTo>
                  <a:lnTo>
                    <a:pt x="1272597" y="3499"/>
                  </a:lnTo>
                  <a:lnTo>
                    <a:pt x="1325408" y="1144"/>
                  </a:lnTo>
                  <a:lnTo>
                    <a:pt x="1378839" y="0"/>
                  </a:lnTo>
                  <a:lnTo>
                    <a:pt x="1869668" y="50343"/>
                  </a:lnTo>
                  <a:lnTo>
                    <a:pt x="2442924" y="166052"/>
                  </a:lnTo>
                  <a:lnTo>
                    <a:pt x="2918763" y="282713"/>
                  </a:lnTo>
                  <a:lnTo>
                    <a:pt x="3117341" y="335915"/>
                  </a:lnTo>
                  <a:lnTo>
                    <a:pt x="3162300" y="351155"/>
                  </a:lnTo>
                </a:path>
              </a:pathLst>
            </a:custGeom>
            <a:ln w="381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95425" y="3943349"/>
              <a:ext cx="3152775" cy="371475"/>
            </a:xfrm>
            <a:custGeom>
              <a:avLst/>
              <a:gdLst/>
              <a:ahLst/>
              <a:cxnLst/>
              <a:rect l="l" t="t" r="r" b="b"/>
              <a:pathLst>
                <a:path w="3152775" h="371475">
                  <a:moveTo>
                    <a:pt x="0" y="371475"/>
                  </a:moveTo>
                  <a:lnTo>
                    <a:pt x="48455" y="354589"/>
                  </a:lnTo>
                  <a:lnTo>
                    <a:pt x="96909" y="337735"/>
                  </a:lnTo>
                  <a:lnTo>
                    <a:pt x="145360" y="320944"/>
                  </a:lnTo>
                  <a:lnTo>
                    <a:pt x="193806" y="304247"/>
                  </a:lnTo>
                  <a:lnTo>
                    <a:pt x="242247" y="287674"/>
                  </a:lnTo>
                  <a:lnTo>
                    <a:pt x="290681" y="271256"/>
                  </a:lnTo>
                  <a:lnTo>
                    <a:pt x="339107" y="255026"/>
                  </a:lnTo>
                  <a:lnTo>
                    <a:pt x="387524" y="239012"/>
                  </a:lnTo>
                  <a:lnTo>
                    <a:pt x="435931" y="223248"/>
                  </a:lnTo>
                  <a:lnTo>
                    <a:pt x="484326" y="207763"/>
                  </a:lnTo>
                  <a:lnTo>
                    <a:pt x="532708" y="192588"/>
                  </a:lnTo>
                  <a:lnTo>
                    <a:pt x="581076" y="177755"/>
                  </a:lnTo>
                  <a:lnTo>
                    <a:pt x="629429" y="163294"/>
                  </a:lnTo>
                  <a:lnTo>
                    <a:pt x="677766" y="149237"/>
                  </a:lnTo>
                  <a:lnTo>
                    <a:pt x="726085" y="135614"/>
                  </a:lnTo>
                  <a:lnTo>
                    <a:pt x="774385" y="122456"/>
                  </a:lnTo>
                  <a:lnTo>
                    <a:pt x="822665" y="109795"/>
                  </a:lnTo>
                  <a:lnTo>
                    <a:pt x="870924" y="97661"/>
                  </a:lnTo>
                  <a:lnTo>
                    <a:pt x="919161" y="86086"/>
                  </a:lnTo>
                  <a:lnTo>
                    <a:pt x="967374" y="75099"/>
                  </a:lnTo>
                  <a:lnTo>
                    <a:pt x="1015561" y="64733"/>
                  </a:lnTo>
                  <a:lnTo>
                    <a:pt x="1063723" y="55019"/>
                  </a:lnTo>
                  <a:lnTo>
                    <a:pt x="1111858" y="45986"/>
                  </a:lnTo>
                  <a:lnTo>
                    <a:pt x="1159964" y="37667"/>
                  </a:lnTo>
                  <a:lnTo>
                    <a:pt x="1208040" y="30092"/>
                  </a:lnTo>
                  <a:lnTo>
                    <a:pt x="1256086" y="23292"/>
                  </a:lnTo>
                  <a:lnTo>
                    <a:pt x="1304099" y="17298"/>
                  </a:lnTo>
                  <a:lnTo>
                    <a:pt x="1352079" y="12142"/>
                  </a:lnTo>
                  <a:lnTo>
                    <a:pt x="1400024" y="7853"/>
                  </a:lnTo>
                  <a:lnTo>
                    <a:pt x="1447934" y="4464"/>
                  </a:lnTo>
                  <a:lnTo>
                    <a:pt x="1495807" y="2004"/>
                  </a:lnTo>
                  <a:lnTo>
                    <a:pt x="1543641" y="506"/>
                  </a:lnTo>
                  <a:lnTo>
                    <a:pt x="1591437" y="0"/>
                  </a:lnTo>
                  <a:lnTo>
                    <a:pt x="1640671" y="538"/>
                  </a:lnTo>
                  <a:lnTo>
                    <a:pt x="1689864" y="2130"/>
                  </a:lnTo>
                  <a:lnTo>
                    <a:pt x="1739017" y="4742"/>
                  </a:lnTo>
                  <a:lnTo>
                    <a:pt x="1788130" y="8341"/>
                  </a:lnTo>
                  <a:lnTo>
                    <a:pt x="1837205" y="12891"/>
                  </a:lnTo>
                  <a:lnTo>
                    <a:pt x="1886244" y="18359"/>
                  </a:lnTo>
                  <a:lnTo>
                    <a:pt x="1935248" y="24712"/>
                  </a:lnTo>
                  <a:lnTo>
                    <a:pt x="1984218" y="31914"/>
                  </a:lnTo>
                  <a:lnTo>
                    <a:pt x="2033155" y="39933"/>
                  </a:lnTo>
                  <a:lnTo>
                    <a:pt x="2082061" y="48734"/>
                  </a:lnTo>
                  <a:lnTo>
                    <a:pt x="2130937" y="58283"/>
                  </a:lnTo>
                  <a:lnTo>
                    <a:pt x="2179785" y="68546"/>
                  </a:lnTo>
                  <a:lnTo>
                    <a:pt x="2228605" y="79489"/>
                  </a:lnTo>
                  <a:lnTo>
                    <a:pt x="2277399" y="91079"/>
                  </a:lnTo>
                  <a:lnTo>
                    <a:pt x="2326169" y="103281"/>
                  </a:lnTo>
                  <a:lnTo>
                    <a:pt x="2374915" y="116062"/>
                  </a:lnTo>
                  <a:lnTo>
                    <a:pt x="2423640" y="129386"/>
                  </a:lnTo>
                  <a:lnTo>
                    <a:pt x="2472344" y="143221"/>
                  </a:lnTo>
                  <a:lnTo>
                    <a:pt x="2521028" y="157533"/>
                  </a:lnTo>
                  <a:lnTo>
                    <a:pt x="2569695" y="172287"/>
                  </a:lnTo>
                  <a:lnTo>
                    <a:pt x="2618345" y="187449"/>
                  </a:lnTo>
                  <a:lnTo>
                    <a:pt x="2666980" y="202986"/>
                  </a:lnTo>
                  <a:lnTo>
                    <a:pt x="2715600" y="218863"/>
                  </a:lnTo>
                  <a:lnTo>
                    <a:pt x="2764208" y="235047"/>
                  </a:lnTo>
                  <a:lnTo>
                    <a:pt x="2812805" y="251503"/>
                  </a:lnTo>
                  <a:lnTo>
                    <a:pt x="2861391" y="268198"/>
                  </a:lnTo>
                  <a:lnTo>
                    <a:pt x="2909969" y="285097"/>
                  </a:lnTo>
                  <a:lnTo>
                    <a:pt x="2958540" y="302167"/>
                  </a:lnTo>
                  <a:lnTo>
                    <a:pt x="3007104" y="319374"/>
                  </a:lnTo>
                  <a:lnTo>
                    <a:pt x="3055664" y="336684"/>
                  </a:lnTo>
                  <a:lnTo>
                    <a:pt x="3104220" y="354062"/>
                  </a:lnTo>
                  <a:lnTo>
                    <a:pt x="3152775" y="371475"/>
                  </a:lnTo>
                </a:path>
              </a:pathLst>
            </a:custGeom>
            <a:ln w="38100">
              <a:solidFill>
                <a:srgbClr val="62242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62100" y="4057649"/>
              <a:ext cx="3057525" cy="638175"/>
            </a:xfrm>
            <a:custGeom>
              <a:avLst/>
              <a:gdLst/>
              <a:ahLst/>
              <a:cxnLst/>
              <a:rect l="l" t="t" r="r" b="b"/>
              <a:pathLst>
                <a:path w="3057525" h="638175">
                  <a:moveTo>
                    <a:pt x="0" y="638175"/>
                  </a:moveTo>
                  <a:lnTo>
                    <a:pt x="44277" y="609170"/>
                  </a:lnTo>
                  <a:lnTo>
                    <a:pt x="88559" y="580219"/>
                  </a:lnTo>
                  <a:lnTo>
                    <a:pt x="132850" y="551376"/>
                  </a:lnTo>
                  <a:lnTo>
                    <a:pt x="177152" y="522693"/>
                  </a:lnTo>
                  <a:lnTo>
                    <a:pt x="221470" y="494224"/>
                  </a:lnTo>
                  <a:lnTo>
                    <a:pt x="265807" y="466021"/>
                  </a:lnTo>
                  <a:lnTo>
                    <a:pt x="310166" y="438139"/>
                  </a:lnTo>
                  <a:lnTo>
                    <a:pt x="354553" y="410630"/>
                  </a:lnTo>
                  <a:lnTo>
                    <a:pt x="398970" y="383548"/>
                  </a:lnTo>
                  <a:lnTo>
                    <a:pt x="443421" y="356946"/>
                  </a:lnTo>
                  <a:lnTo>
                    <a:pt x="487910" y="330877"/>
                  </a:lnTo>
                  <a:lnTo>
                    <a:pt x="532440" y="305394"/>
                  </a:lnTo>
                  <a:lnTo>
                    <a:pt x="577016" y="280551"/>
                  </a:lnTo>
                  <a:lnTo>
                    <a:pt x="621641" y="256401"/>
                  </a:lnTo>
                  <a:lnTo>
                    <a:pt x="666318" y="232996"/>
                  </a:lnTo>
                  <a:lnTo>
                    <a:pt x="711051" y="210391"/>
                  </a:lnTo>
                  <a:lnTo>
                    <a:pt x="755845" y="188639"/>
                  </a:lnTo>
                  <a:lnTo>
                    <a:pt x="800702" y="167793"/>
                  </a:lnTo>
                  <a:lnTo>
                    <a:pt x="845627" y="147905"/>
                  </a:lnTo>
                  <a:lnTo>
                    <a:pt x="890623" y="129030"/>
                  </a:lnTo>
                  <a:lnTo>
                    <a:pt x="935694" y="111221"/>
                  </a:lnTo>
                  <a:lnTo>
                    <a:pt x="980844" y="94530"/>
                  </a:lnTo>
                  <a:lnTo>
                    <a:pt x="1026076" y="79011"/>
                  </a:lnTo>
                  <a:lnTo>
                    <a:pt x="1071394" y="64718"/>
                  </a:lnTo>
                  <a:lnTo>
                    <a:pt x="1116802" y="51703"/>
                  </a:lnTo>
                  <a:lnTo>
                    <a:pt x="1162303" y="40020"/>
                  </a:lnTo>
                  <a:lnTo>
                    <a:pt x="1207901" y="29722"/>
                  </a:lnTo>
                  <a:lnTo>
                    <a:pt x="1253601" y="20862"/>
                  </a:lnTo>
                  <a:lnTo>
                    <a:pt x="1299405" y="13493"/>
                  </a:lnTo>
                  <a:lnTo>
                    <a:pt x="1345317" y="7670"/>
                  </a:lnTo>
                  <a:lnTo>
                    <a:pt x="1391341" y="3444"/>
                  </a:lnTo>
                  <a:lnTo>
                    <a:pt x="1437481" y="869"/>
                  </a:lnTo>
                  <a:lnTo>
                    <a:pt x="1483741" y="0"/>
                  </a:lnTo>
                  <a:lnTo>
                    <a:pt x="1528767" y="819"/>
                  </a:lnTo>
                  <a:lnTo>
                    <a:pt x="1573906" y="3246"/>
                  </a:lnTo>
                  <a:lnTo>
                    <a:pt x="1619155" y="7232"/>
                  </a:lnTo>
                  <a:lnTo>
                    <a:pt x="1664509" y="12727"/>
                  </a:lnTo>
                  <a:lnTo>
                    <a:pt x="1709966" y="19683"/>
                  </a:lnTo>
                  <a:lnTo>
                    <a:pt x="1755522" y="28052"/>
                  </a:lnTo>
                  <a:lnTo>
                    <a:pt x="1801173" y="37784"/>
                  </a:lnTo>
                  <a:lnTo>
                    <a:pt x="1846917" y="48832"/>
                  </a:lnTo>
                  <a:lnTo>
                    <a:pt x="1892750" y="61146"/>
                  </a:lnTo>
                  <a:lnTo>
                    <a:pt x="1938668" y="74678"/>
                  </a:lnTo>
                  <a:lnTo>
                    <a:pt x="1984668" y="89378"/>
                  </a:lnTo>
                  <a:lnTo>
                    <a:pt x="2030747" y="105199"/>
                  </a:lnTo>
                  <a:lnTo>
                    <a:pt x="2076901" y="122092"/>
                  </a:lnTo>
                  <a:lnTo>
                    <a:pt x="2123127" y="140008"/>
                  </a:lnTo>
                  <a:lnTo>
                    <a:pt x="2169422" y="158897"/>
                  </a:lnTo>
                  <a:lnTo>
                    <a:pt x="2215781" y="178713"/>
                  </a:lnTo>
                  <a:lnTo>
                    <a:pt x="2262203" y="199405"/>
                  </a:lnTo>
                  <a:lnTo>
                    <a:pt x="2308683" y="220926"/>
                  </a:lnTo>
                  <a:lnTo>
                    <a:pt x="2355217" y="243226"/>
                  </a:lnTo>
                  <a:lnTo>
                    <a:pt x="2401804" y="266257"/>
                  </a:lnTo>
                  <a:lnTo>
                    <a:pt x="2448438" y="289971"/>
                  </a:lnTo>
                  <a:lnTo>
                    <a:pt x="2495117" y="314318"/>
                  </a:lnTo>
                  <a:lnTo>
                    <a:pt x="2541838" y="339249"/>
                  </a:lnTo>
                  <a:lnTo>
                    <a:pt x="2588596" y="364717"/>
                  </a:lnTo>
                  <a:lnTo>
                    <a:pt x="2635390" y="390673"/>
                  </a:lnTo>
                  <a:lnTo>
                    <a:pt x="2682214" y="417067"/>
                  </a:lnTo>
                  <a:lnTo>
                    <a:pt x="2729066" y="443851"/>
                  </a:lnTo>
                  <a:lnTo>
                    <a:pt x="2775943" y="470977"/>
                  </a:lnTo>
                  <a:lnTo>
                    <a:pt x="2822840" y="498395"/>
                  </a:lnTo>
                  <a:lnTo>
                    <a:pt x="2869755" y="526058"/>
                  </a:lnTo>
                  <a:lnTo>
                    <a:pt x="2916685" y="553915"/>
                  </a:lnTo>
                  <a:lnTo>
                    <a:pt x="2963625" y="581920"/>
                  </a:lnTo>
                  <a:lnTo>
                    <a:pt x="3010573" y="610023"/>
                  </a:lnTo>
                  <a:lnTo>
                    <a:pt x="3057525" y="638175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71625" y="4329556"/>
              <a:ext cx="3251200" cy="247015"/>
            </a:xfrm>
            <a:custGeom>
              <a:avLst/>
              <a:gdLst/>
              <a:ahLst/>
              <a:cxnLst/>
              <a:rect l="l" t="t" r="r" b="b"/>
              <a:pathLst>
                <a:path w="3251200" h="247014">
                  <a:moveTo>
                    <a:pt x="0" y="246761"/>
                  </a:moveTo>
                  <a:lnTo>
                    <a:pt x="48540" y="234687"/>
                  </a:lnTo>
                  <a:lnTo>
                    <a:pt x="97086" y="222638"/>
                  </a:lnTo>
                  <a:lnTo>
                    <a:pt x="145644" y="210640"/>
                  </a:lnTo>
                  <a:lnTo>
                    <a:pt x="194222" y="198718"/>
                  </a:lnTo>
                  <a:lnTo>
                    <a:pt x="242826" y="186898"/>
                  </a:lnTo>
                  <a:lnTo>
                    <a:pt x="291462" y="175207"/>
                  </a:lnTo>
                  <a:lnTo>
                    <a:pt x="340139" y="163669"/>
                  </a:lnTo>
                  <a:lnTo>
                    <a:pt x="388861" y="152311"/>
                  </a:lnTo>
                  <a:lnTo>
                    <a:pt x="437636" y="141158"/>
                  </a:lnTo>
                  <a:lnTo>
                    <a:pt x="486471" y="130236"/>
                  </a:lnTo>
                  <a:lnTo>
                    <a:pt x="535372" y="119571"/>
                  </a:lnTo>
                  <a:lnTo>
                    <a:pt x="584346" y="109188"/>
                  </a:lnTo>
                  <a:lnTo>
                    <a:pt x="633400" y="99114"/>
                  </a:lnTo>
                  <a:lnTo>
                    <a:pt x="682540" y="89374"/>
                  </a:lnTo>
                  <a:lnTo>
                    <a:pt x="731773" y="79994"/>
                  </a:lnTo>
                  <a:lnTo>
                    <a:pt x="781107" y="70999"/>
                  </a:lnTo>
                  <a:lnTo>
                    <a:pt x="830547" y="62416"/>
                  </a:lnTo>
                  <a:lnTo>
                    <a:pt x="880100" y="54270"/>
                  </a:lnTo>
                  <a:lnTo>
                    <a:pt x="929774" y="46587"/>
                  </a:lnTo>
                  <a:lnTo>
                    <a:pt x="979574" y="39393"/>
                  </a:lnTo>
                  <a:lnTo>
                    <a:pt x="1029508" y="32713"/>
                  </a:lnTo>
                  <a:lnTo>
                    <a:pt x="1079582" y="26574"/>
                  </a:lnTo>
                  <a:lnTo>
                    <a:pt x="1129802" y="21000"/>
                  </a:lnTo>
                  <a:lnTo>
                    <a:pt x="1180177" y="16019"/>
                  </a:lnTo>
                  <a:lnTo>
                    <a:pt x="1230712" y="11655"/>
                  </a:lnTo>
                  <a:lnTo>
                    <a:pt x="1281414" y="7934"/>
                  </a:lnTo>
                  <a:lnTo>
                    <a:pt x="1332289" y="4882"/>
                  </a:lnTo>
                  <a:lnTo>
                    <a:pt x="1383346" y="2525"/>
                  </a:lnTo>
                  <a:lnTo>
                    <a:pt x="1434589" y="889"/>
                  </a:lnTo>
                  <a:lnTo>
                    <a:pt x="1486027" y="0"/>
                  </a:lnTo>
                  <a:lnTo>
                    <a:pt x="1535210" y="59"/>
                  </a:lnTo>
                  <a:lnTo>
                    <a:pt x="1586025" y="1171"/>
                  </a:lnTo>
                  <a:lnTo>
                    <a:pt x="1638315" y="3275"/>
                  </a:lnTo>
                  <a:lnTo>
                    <a:pt x="1691923" y="6308"/>
                  </a:lnTo>
                  <a:lnTo>
                    <a:pt x="1746693" y="10207"/>
                  </a:lnTo>
                  <a:lnTo>
                    <a:pt x="1802468" y="14911"/>
                  </a:lnTo>
                  <a:lnTo>
                    <a:pt x="1859091" y="20358"/>
                  </a:lnTo>
                  <a:lnTo>
                    <a:pt x="1916406" y="26485"/>
                  </a:lnTo>
                  <a:lnTo>
                    <a:pt x="1974255" y="33230"/>
                  </a:lnTo>
                  <a:lnTo>
                    <a:pt x="2032484" y="40531"/>
                  </a:lnTo>
                  <a:lnTo>
                    <a:pt x="2090934" y="48327"/>
                  </a:lnTo>
                  <a:lnTo>
                    <a:pt x="2149449" y="56553"/>
                  </a:lnTo>
                  <a:lnTo>
                    <a:pt x="2207872" y="65150"/>
                  </a:lnTo>
                  <a:lnTo>
                    <a:pt x="2266048" y="74054"/>
                  </a:lnTo>
                  <a:lnTo>
                    <a:pt x="2323818" y="83203"/>
                  </a:lnTo>
                  <a:lnTo>
                    <a:pt x="2381027" y="92535"/>
                  </a:lnTo>
                  <a:lnTo>
                    <a:pt x="2437518" y="101988"/>
                  </a:lnTo>
                  <a:lnTo>
                    <a:pt x="2493135" y="111500"/>
                  </a:lnTo>
                  <a:lnTo>
                    <a:pt x="2547719" y="121008"/>
                  </a:lnTo>
                  <a:lnTo>
                    <a:pt x="2601116" y="130451"/>
                  </a:lnTo>
                  <a:lnTo>
                    <a:pt x="2653168" y="139766"/>
                  </a:lnTo>
                  <a:lnTo>
                    <a:pt x="2703719" y="148892"/>
                  </a:lnTo>
                  <a:lnTo>
                    <a:pt x="2752612" y="157765"/>
                  </a:lnTo>
                  <a:lnTo>
                    <a:pt x="2799691" y="166324"/>
                  </a:lnTo>
                  <a:lnTo>
                    <a:pt x="2844798" y="174507"/>
                  </a:lnTo>
                  <a:lnTo>
                    <a:pt x="2887777" y="182251"/>
                  </a:lnTo>
                  <a:lnTo>
                    <a:pt x="2928472" y="189494"/>
                  </a:lnTo>
                  <a:lnTo>
                    <a:pt x="2966725" y="196175"/>
                  </a:lnTo>
                  <a:lnTo>
                    <a:pt x="3035283" y="207599"/>
                  </a:lnTo>
                  <a:lnTo>
                    <a:pt x="3092196" y="216027"/>
                  </a:lnTo>
                  <a:lnTo>
                    <a:pt x="3161699" y="225244"/>
                  </a:lnTo>
                  <a:lnTo>
                    <a:pt x="3209724" y="231547"/>
                  </a:lnTo>
                  <a:lnTo>
                    <a:pt x="3250889" y="236710"/>
                  </a:lnTo>
                  <a:lnTo>
                    <a:pt x="3248802" y="236220"/>
                  </a:lnTo>
                  <a:lnTo>
                    <a:pt x="3180518" y="226353"/>
                  </a:lnTo>
                  <a:lnTo>
                    <a:pt x="3107182" y="216027"/>
                  </a:lnTo>
                </a:path>
              </a:pathLst>
            </a:custGeom>
            <a:ln w="38100">
              <a:solidFill>
                <a:srgbClr val="548ED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85900" y="4195952"/>
              <a:ext cx="3133725" cy="195580"/>
            </a:xfrm>
            <a:custGeom>
              <a:avLst/>
              <a:gdLst/>
              <a:ahLst/>
              <a:cxnLst/>
              <a:rect l="l" t="t" r="r" b="b"/>
              <a:pathLst>
                <a:path w="3133725" h="195579">
                  <a:moveTo>
                    <a:pt x="0" y="195072"/>
                  </a:moveTo>
                  <a:lnTo>
                    <a:pt x="50181" y="185881"/>
                  </a:lnTo>
                  <a:lnTo>
                    <a:pt x="100363" y="176709"/>
                  </a:lnTo>
                  <a:lnTo>
                    <a:pt x="150547" y="167574"/>
                  </a:lnTo>
                  <a:lnTo>
                    <a:pt x="200733" y="158492"/>
                  </a:lnTo>
                  <a:lnTo>
                    <a:pt x="250922" y="149483"/>
                  </a:lnTo>
                  <a:lnTo>
                    <a:pt x="301115" y="140564"/>
                  </a:lnTo>
                  <a:lnTo>
                    <a:pt x="351312" y="131755"/>
                  </a:lnTo>
                  <a:lnTo>
                    <a:pt x="401514" y="123072"/>
                  </a:lnTo>
                  <a:lnTo>
                    <a:pt x="451722" y="114533"/>
                  </a:lnTo>
                  <a:lnTo>
                    <a:pt x="501937" y="106158"/>
                  </a:lnTo>
                  <a:lnTo>
                    <a:pt x="552159" y="97964"/>
                  </a:lnTo>
                  <a:lnTo>
                    <a:pt x="602390" y="89969"/>
                  </a:lnTo>
                  <a:lnTo>
                    <a:pt x="652629" y="82191"/>
                  </a:lnTo>
                  <a:lnTo>
                    <a:pt x="702878" y="74649"/>
                  </a:lnTo>
                  <a:lnTo>
                    <a:pt x="753138" y="67361"/>
                  </a:lnTo>
                  <a:lnTo>
                    <a:pt x="803408" y="60344"/>
                  </a:lnTo>
                  <a:lnTo>
                    <a:pt x="853690" y="53616"/>
                  </a:lnTo>
                  <a:lnTo>
                    <a:pt x="903985" y="47197"/>
                  </a:lnTo>
                  <a:lnTo>
                    <a:pt x="954294" y="41103"/>
                  </a:lnTo>
                  <a:lnTo>
                    <a:pt x="1004616" y="35354"/>
                  </a:lnTo>
                  <a:lnTo>
                    <a:pt x="1054954" y="29967"/>
                  </a:lnTo>
                  <a:lnTo>
                    <a:pt x="1105306" y="24960"/>
                  </a:lnTo>
                  <a:lnTo>
                    <a:pt x="1155676" y="20352"/>
                  </a:lnTo>
                  <a:lnTo>
                    <a:pt x="1206062" y="16160"/>
                  </a:lnTo>
                  <a:lnTo>
                    <a:pt x="1256466" y="12402"/>
                  </a:lnTo>
                  <a:lnTo>
                    <a:pt x="1306888" y="9098"/>
                  </a:lnTo>
                  <a:lnTo>
                    <a:pt x="1357330" y="6264"/>
                  </a:lnTo>
                  <a:lnTo>
                    <a:pt x="1407792" y="3919"/>
                  </a:lnTo>
                  <a:lnTo>
                    <a:pt x="1458275" y="2081"/>
                  </a:lnTo>
                  <a:lnTo>
                    <a:pt x="1508779" y="769"/>
                  </a:lnTo>
                  <a:lnTo>
                    <a:pt x="1559306" y="0"/>
                  </a:lnTo>
                  <a:lnTo>
                    <a:pt x="2025675" y="23707"/>
                  </a:lnTo>
                  <a:lnTo>
                    <a:pt x="2542397" y="80692"/>
                  </a:lnTo>
                  <a:lnTo>
                    <a:pt x="2961177" y="138606"/>
                  </a:lnTo>
                  <a:lnTo>
                    <a:pt x="3133725" y="165100"/>
                  </a:lnTo>
                </a:path>
              </a:pathLst>
            </a:custGeom>
            <a:ln w="38100">
              <a:solidFill>
                <a:srgbClr val="00CC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38162" y="4272025"/>
              <a:ext cx="685800" cy="1905"/>
            </a:xfrm>
            <a:custGeom>
              <a:avLst/>
              <a:gdLst/>
              <a:ahLst/>
              <a:cxnLst/>
              <a:rect l="l" t="t" r="r" b="b"/>
              <a:pathLst>
                <a:path w="685800" h="1904">
                  <a:moveTo>
                    <a:pt x="0" y="0"/>
                  </a:moveTo>
                  <a:lnTo>
                    <a:pt x="685800" y="1524"/>
                  </a:lnTo>
                </a:path>
              </a:pathLst>
            </a:custGeom>
            <a:ln w="28574">
              <a:solidFill>
                <a:srgbClr val="497DB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447800" y="2819400"/>
              <a:ext cx="1295400" cy="99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057953" y="1895257"/>
              <a:ext cx="1814719" cy="8336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091426" y="1909825"/>
              <a:ext cx="17526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91426" y="1909825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0" y="762000"/>
                  </a:moveTo>
                  <a:lnTo>
                    <a:pt x="1487" y="717223"/>
                  </a:lnTo>
                  <a:lnTo>
                    <a:pt x="5895" y="673127"/>
                  </a:lnTo>
                  <a:lnTo>
                    <a:pt x="13140" y="629785"/>
                  </a:lnTo>
                  <a:lnTo>
                    <a:pt x="23142" y="587268"/>
                  </a:lnTo>
                  <a:lnTo>
                    <a:pt x="35817" y="545647"/>
                  </a:lnTo>
                  <a:lnTo>
                    <a:pt x="51083" y="504994"/>
                  </a:lnTo>
                  <a:lnTo>
                    <a:pt x="68859" y="465379"/>
                  </a:lnTo>
                  <a:lnTo>
                    <a:pt x="89062" y="426875"/>
                  </a:lnTo>
                  <a:lnTo>
                    <a:pt x="111611" y="389553"/>
                  </a:lnTo>
                  <a:lnTo>
                    <a:pt x="136422" y="353484"/>
                  </a:lnTo>
                  <a:lnTo>
                    <a:pt x="163413" y="318740"/>
                  </a:lnTo>
                  <a:lnTo>
                    <a:pt x="192503" y="285392"/>
                  </a:lnTo>
                  <a:lnTo>
                    <a:pt x="223610" y="253512"/>
                  </a:lnTo>
                  <a:lnTo>
                    <a:pt x="256651" y="223170"/>
                  </a:lnTo>
                  <a:lnTo>
                    <a:pt x="291543" y="194439"/>
                  </a:lnTo>
                  <a:lnTo>
                    <a:pt x="328206" y="167391"/>
                  </a:lnTo>
                  <a:lnTo>
                    <a:pt x="366556" y="142095"/>
                  </a:lnTo>
                  <a:lnTo>
                    <a:pt x="406512" y="118625"/>
                  </a:lnTo>
                  <a:lnTo>
                    <a:pt x="447991" y="97050"/>
                  </a:lnTo>
                  <a:lnTo>
                    <a:pt x="490912" y="77444"/>
                  </a:lnTo>
                  <a:lnTo>
                    <a:pt x="535191" y="59876"/>
                  </a:lnTo>
                  <a:lnTo>
                    <a:pt x="580748" y="44419"/>
                  </a:lnTo>
                  <a:lnTo>
                    <a:pt x="627499" y="31144"/>
                  </a:lnTo>
                  <a:lnTo>
                    <a:pt x="675363" y="20123"/>
                  </a:lnTo>
                  <a:lnTo>
                    <a:pt x="724257" y="11426"/>
                  </a:lnTo>
                  <a:lnTo>
                    <a:pt x="774099" y="5126"/>
                  </a:lnTo>
                  <a:lnTo>
                    <a:pt x="824807" y="1293"/>
                  </a:lnTo>
                  <a:lnTo>
                    <a:pt x="876300" y="0"/>
                  </a:lnTo>
                  <a:lnTo>
                    <a:pt x="927779" y="1293"/>
                  </a:lnTo>
                  <a:lnTo>
                    <a:pt x="978477" y="5126"/>
                  </a:lnTo>
                  <a:lnTo>
                    <a:pt x="1028310" y="11426"/>
                  </a:lnTo>
                  <a:lnTo>
                    <a:pt x="1077196" y="20123"/>
                  </a:lnTo>
                  <a:lnTo>
                    <a:pt x="1125054" y="31144"/>
                  </a:lnTo>
                  <a:lnTo>
                    <a:pt x="1171801" y="44419"/>
                  </a:lnTo>
                  <a:lnTo>
                    <a:pt x="1217354" y="59876"/>
                  </a:lnTo>
                  <a:lnTo>
                    <a:pt x="1261632" y="77444"/>
                  </a:lnTo>
                  <a:lnTo>
                    <a:pt x="1304551" y="97050"/>
                  </a:lnTo>
                  <a:lnTo>
                    <a:pt x="1346031" y="118625"/>
                  </a:lnTo>
                  <a:lnTo>
                    <a:pt x="1385987" y="142095"/>
                  </a:lnTo>
                  <a:lnTo>
                    <a:pt x="1424340" y="167391"/>
                  </a:lnTo>
                  <a:lnTo>
                    <a:pt x="1461005" y="194439"/>
                  </a:lnTo>
                  <a:lnTo>
                    <a:pt x="1495901" y="223170"/>
                  </a:lnTo>
                  <a:lnTo>
                    <a:pt x="1528945" y="253512"/>
                  </a:lnTo>
                  <a:lnTo>
                    <a:pt x="1560056" y="285392"/>
                  </a:lnTo>
                  <a:lnTo>
                    <a:pt x="1589150" y="318740"/>
                  </a:lnTo>
                  <a:lnTo>
                    <a:pt x="1616146" y="353484"/>
                  </a:lnTo>
                  <a:lnTo>
                    <a:pt x="1640962" y="389553"/>
                  </a:lnTo>
                  <a:lnTo>
                    <a:pt x="1663514" y="426875"/>
                  </a:lnTo>
                  <a:lnTo>
                    <a:pt x="1683722" y="465379"/>
                  </a:lnTo>
                  <a:lnTo>
                    <a:pt x="1701502" y="504994"/>
                  </a:lnTo>
                  <a:lnTo>
                    <a:pt x="1716772" y="545647"/>
                  </a:lnTo>
                  <a:lnTo>
                    <a:pt x="1729451" y="587268"/>
                  </a:lnTo>
                  <a:lnTo>
                    <a:pt x="1739455" y="629785"/>
                  </a:lnTo>
                  <a:lnTo>
                    <a:pt x="1746703" y="673127"/>
                  </a:lnTo>
                  <a:lnTo>
                    <a:pt x="1751112" y="717223"/>
                  </a:lnTo>
                  <a:lnTo>
                    <a:pt x="1752600" y="762000"/>
                  </a:lnTo>
                  <a:lnTo>
                    <a:pt x="1371600" y="762000"/>
                  </a:lnTo>
                  <a:lnTo>
                    <a:pt x="1368692" y="720481"/>
                  </a:lnTo>
                  <a:lnTo>
                    <a:pt x="1360170" y="680254"/>
                  </a:lnTo>
                  <a:lnTo>
                    <a:pt x="1346338" y="641554"/>
                  </a:lnTo>
                  <a:lnTo>
                    <a:pt x="1327497" y="604611"/>
                  </a:lnTo>
                  <a:lnTo>
                    <a:pt x="1303951" y="569660"/>
                  </a:lnTo>
                  <a:lnTo>
                    <a:pt x="1276002" y="536933"/>
                  </a:lnTo>
                  <a:lnTo>
                    <a:pt x="1243953" y="506663"/>
                  </a:lnTo>
                  <a:lnTo>
                    <a:pt x="1208107" y="479082"/>
                  </a:lnTo>
                  <a:lnTo>
                    <a:pt x="1168767" y="454423"/>
                  </a:lnTo>
                  <a:lnTo>
                    <a:pt x="1126236" y="432919"/>
                  </a:lnTo>
                  <a:lnTo>
                    <a:pt x="1080815" y="414803"/>
                  </a:lnTo>
                  <a:lnTo>
                    <a:pt x="1032808" y="400308"/>
                  </a:lnTo>
                  <a:lnTo>
                    <a:pt x="982518" y="389665"/>
                  </a:lnTo>
                  <a:lnTo>
                    <a:pt x="930248" y="383110"/>
                  </a:lnTo>
                  <a:lnTo>
                    <a:pt x="876300" y="380873"/>
                  </a:lnTo>
                  <a:lnTo>
                    <a:pt x="822328" y="383110"/>
                  </a:lnTo>
                  <a:lnTo>
                    <a:pt x="770036" y="389665"/>
                  </a:lnTo>
                  <a:lnTo>
                    <a:pt x="719729" y="400308"/>
                  </a:lnTo>
                  <a:lnTo>
                    <a:pt x="671707" y="414803"/>
                  </a:lnTo>
                  <a:lnTo>
                    <a:pt x="626274" y="432919"/>
                  </a:lnTo>
                  <a:lnTo>
                    <a:pt x="583732" y="454423"/>
                  </a:lnTo>
                  <a:lnTo>
                    <a:pt x="544384" y="479082"/>
                  </a:lnTo>
                  <a:lnTo>
                    <a:pt x="508532" y="506663"/>
                  </a:lnTo>
                  <a:lnTo>
                    <a:pt x="476478" y="536933"/>
                  </a:lnTo>
                  <a:lnTo>
                    <a:pt x="448526" y="569660"/>
                  </a:lnTo>
                  <a:lnTo>
                    <a:pt x="424977" y="604611"/>
                  </a:lnTo>
                  <a:lnTo>
                    <a:pt x="406135" y="641554"/>
                  </a:lnTo>
                  <a:lnTo>
                    <a:pt x="392302" y="680254"/>
                  </a:lnTo>
                  <a:lnTo>
                    <a:pt x="383780" y="720481"/>
                  </a:lnTo>
                  <a:lnTo>
                    <a:pt x="380873" y="762000"/>
                  </a:lnTo>
                  <a:lnTo>
                    <a:pt x="0" y="762000"/>
                  </a:lnTo>
                  <a:close/>
                </a:path>
              </a:pathLst>
            </a:custGeom>
            <a:ln w="953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768590" y="2421381"/>
              <a:ext cx="431800" cy="820419"/>
            </a:xfrm>
            <a:custGeom>
              <a:avLst/>
              <a:gdLst/>
              <a:ahLst/>
              <a:cxnLst/>
              <a:rect l="l" t="t" r="r" b="b"/>
              <a:pathLst>
                <a:path w="431800" h="820419">
                  <a:moveTo>
                    <a:pt x="334644" y="0"/>
                  </a:moveTo>
                  <a:lnTo>
                    <a:pt x="142239" y="97027"/>
                  </a:lnTo>
                  <a:lnTo>
                    <a:pt x="214502" y="120903"/>
                  </a:lnTo>
                  <a:lnTo>
                    <a:pt x="0" y="772287"/>
                  </a:lnTo>
                  <a:lnTo>
                    <a:pt x="144779" y="819912"/>
                  </a:lnTo>
                  <a:lnTo>
                    <a:pt x="359282" y="168528"/>
                  </a:lnTo>
                  <a:lnTo>
                    <a:pt x="431673" y="192404"/>
                  </a:lnTo>
                  <a:lnTo>
                    <a:pt x="33464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768590" y="2421381"/>
              <a:ext cx="431800" cy="820419"/>
            </a:xfrm>
            <a:custGeom>
              <a:avLst/>
              <a:gdLst/>
              <a:ahLst/>
              <a:cxnLst/>
              <a:rect l="l" t="t" r="r" b="b"/>
              <a:pathLst>
                <a:path w="431800" h="820419">
                  <a:moveTo>
                    <a:pt x="0" y="772287"/>
                  </a:moveTo>
                  <a:lnTo>
                    <a:pt x="214502" y="120903"/>
                  </a:lnTo>
                  <a:lnTo>
                    <a:pt x="142239" y="97027"/>
                  </a:lnTo>
                  <a:lnTo>
                    <a:pt x="334644" y="0"/>
                  </a:lnTo>
                  <a:lnTo>
                    <a:pt x="431673" y="192404"/>
                  </a:lnTo>
                  <a:lnTo>
                    <a:pt x="359282" y="168528"/>
                  </a:lnTo>
                  <a:lnTo>
                    <a:pt x="144779" y="819912"/>
                  </a:lnTo>
                  <a:lnTo>
                    <a:pt x="0" y="77228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701026" y="3205225"/>
              <a:ext cx="2286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701026" y="3205225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76200"/>
                  </a:moveTo>
                  <a:lnTo>
                    <a:pt x="8965" y="46505"/>
                  </a:lnTo>
                  <a:lnTo>
                    <a:pt x="33432" y="22288"/>
                  </a:lnTo>
                  <a:lnTo>
                    <a:pt x="69758" y="5976"/>
                  </a:lnTo>
                  <a:lnTo>
                    <a:pt x="114300" y="0"/>
                  </a:lnTo>
                  <a:lnTo>
                    <a:pt x="158787" y="5976"/>
                  </a:lnTo>
                  <a:lnTo>
                    <a:pt x="195119" y="22288"/>
                  </a:lnTo>
                  <a:lnTo>
                    <a:pt x="219616" y="46505"/>
                  </a:lnTo>
                  <a:lnTo>
                    <a:pt x="228600" y="76200"/>
                  </a:lnTo>
                  <a:lnTo>
                    <a:pt x="219616" y="105840"/>
                  </a:lnTo>
                  <a:lnTo>
                    <a:pt x="195119" y="130063"/>
                  </a:lnTo>
                  <a:lnTo>
                    <a:pt x="158787" y="146405"/>
                  </a:lnTo>
                  <a:lnTo>
                    <a:pt x="114300" y="152400"/>
                  </a:lnTo>
                  <a:lnTo>
                    <a:pt x="69758" y="146405"/>
                  </a:lnTo>
                  <a:lnTo>
                    <a:pt x="33432" y="130063"/>
                  </a:lnTo>
                  <a:lnTo>
                    <a:pt x="8965" y="105840"/>
                  </a:lnTo>
                  <a:lnTo>
                    <a:pt x="0" y="76200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438400" y="1981199"/>
              <a:ext cx="1219200" cy="914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307975" y="1845373"/>
            <a:ext cx="937894" cy="2242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1775" marR="33020" indent="-219710">
              <a:lnSpc>
                <a:spcPct val="104800"/>
              </a:lnSpc>
            </a:pPr>
            <a:r>
              <a:rPr dirty="0" sz="2150" spc="-150">
                <a:latin typeface="Carlito"/>
                <a:cs typeface="Carlito"/>
              </a:rPr>
              <a:t>T</a:t>
            </a:r>
            <a:r>
              <a:rPr dirty="0" sz="2150" spc="-80">
                <a:latin typeface="Carlito"/>
                <a:cs typeface="Carlito"/>
              </a:rPr>
              <a:t>r</a:t>
            </a:r>
            <a:r>
              <a:rPr dirty="0" sz="2150" spc="15">
                <a:latin typeface="Carlito"/>
                <a:cs typeface="Carlito"/>
              </a:rPr>
              <a:t>a</a:t>
            </a:r>
            <a:r>
              <a:rPr dirty="0" sz="2150" spc="30">
                <a:latin typeface="Carlito"/>
                <a:cs typeface="Carlito"/>
              </a:rPr>
              <a:t>i</a:t>
            </a:r>
            <a:r>
              <a:rPr dirty="0" sz="2150" spc="-10">
                <a:latin typeface="Carlito"/>
                <a:cs typeface="Carlito"/>
              </a:rPr>
              <a:t>n</a:t>
            </a:r>
            <a:r>
              <a:rPr dirty="0" sz="2150" spc="30">
                <a:latin typeface="Carlito"/>
                <a:cs typeface="Carlito"/>
              </a:rPr>
              <a:t>i</a:t>
            </a:r>
            <a:r>
              <a:rPr dirty="0" sz="2150" spc="-10">
                <a:latin typeface="Carlito"/>
                <a:cs typeface="Carlito"/>
              </a:rPr>
              <a:t>n</a:t>
            </a:r>
            <a:r>
              <a:rPr dirty="0" sz="2150" spc="5">
                <a:latin typeface="Carlito"/>
                <a:cs typeface="Carlito"/>
              </a:rPr>
              <a:t>g  </a:t>
            </a:r>
            <a:r>
              <a:rPr dirty="0" sz="2150" spc="20">
                <a:latin typeface="Carlito"/>
                <a:cs typeface="Carlito"/>
              </a:rPr>
              <a:t>Data</a:t>
            </a:r>
            <a:endParaRPr sz="2150">
              <a:latin typeface="Carlito"/>
              <a:cs typeface="Carlito"/>
            </a:endParaRPr>
          </a:p>
          <a:p>
            <a:pPr algn="just" marL="209550" marR="5080" indent="31115">
              <a:lnSpc>
                <a:spcPct val="125200"/>
              </a:lnSpc>
              <a:spcBef>
                <a:spcPts val="120"/>
              </a:spcBef>
            </a:pPr>
            <a:r>
              <a:rPr dirty="0" sz="2000" spc="15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dirty="0" sz="2000" spc="-5">
                <a:solidFill>
                  <a:srgbClr val="FF0000"/>
                </a:solidFill>
                <a:latin typeface="Carlito"/>
                <a:cs typeface="Carlito"/>
              </a:rPr>
              <a:t>npu</a:t>
            </a:r>
            <a:r>
              <a:rPr dirty="0" sz="2000" spc="5">
                <a:solidFill>
                  <a:srgbClr val="FF0000"/>
                </a:solidFill>
                <a:latin typeface="Carlito"/>
                <a:cs typeface="Carlito"/>
              </a:rPr>
              <a:t>t1  </a:t>
            </a:r>
            <a:r>
              <a:rPr dirty="0" sz="2000" spc="5">
                <a:solidFill>
                  <a:srgbClr val="622422"/>
                </a:solidFill>
                <a:latin typeface="Carlito"/>
                <a:cs typeface="Carlito"/>
              </a:rPr>
              <a:t>Input1  </a:t>
            </a:r>
            <a:r>
              <a:rPr dirty="0" sz="2000" spc="5">
                <a:latin typeface="Carlito"/>
                <a:cs typeface="Carlito"/>
              </a:rPr>
              <a:t>Input1  </a:t>
            </a:r>
            <a:r>
              <a:rPr dirty="0" sz="2000" spc="5">
                <a:solidFill>
                  <a:srgbClr val="00AFEF"/>
                </a:solidFill>
                <a:latin typeface="Carlito"/>
                <a:cs typeface="Carlito"/>
              </a:rPr>
              <a:t>Input1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59403" y="2923540"/>
            <a:ext cx="1254125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10209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latin typeface="Carlito"/>
                <a:cs typeface="Carlito"/>
              </a:rPr>
              <a:t>Data  </a:t>
            </a:r>
            <a:r>
              <a:rPr dirty="0" sz="1500" spc="-65" b="1">
                <a:latin typeface="Carlito"/>
                <a:cs typeface="Carlito"/>
              </a:rPr>
              <a:t>T</a:t>
            </a:r>
            <a:r>
              <a:rPr dirty="0" sz="1500" spc="-10" b="1">
                <a:latin typeface="Carlito"/>
                <a:cs typeface="Carlito"/>
              </a:rPr>
              <a:t>r</a:t>
            </a:r>
            <a:r>
              <a:rPr dirty="0" sz="1500" spc="10" b="1">
                <a:latin typeface="Carlito"/>
                <a:cs typeface="Carlito"/>
              </a:rPr>
              <a:t>a</a:t>
            </a:r>
            <a:r>
              <a:rPr dirty="0" sz="1500" spc="20" b="1">
                <a:latin typeface="Carlito"/>
                <a:cs typeface="Carlito"/>
              </a:rPr>
              <a:t>n</a:t>
            </a:r>
            <a:r>
              <a:rPr dirty="0" sz="1500" b="1">
                <a:latin typeface="Carlito"/>
                <a:cs typeface="Carlito"/>
              </a:rPr>
              <a:t>s</a:t>
            </a:r>
            <a:r>
              <a:rPr dirty="0" sz="1500" spc="-20" b="1">
                <a:latin typeface="Carlito"/>
                <a:cs typeface="Carlito"/>
              </a:rPr>
              <a:t>f</a:t>
            </a:r>
            <a:r>
              <a:rPr dirty="0" sz="1500" spc="20" b="1">
                <a:latin typeface="Carlito"/>
                <a:cs typeface="Carlito"/>
              </a:rPr>
              <a:t>o</a:t>
            </a:r>
            <a:r>
              <a:rPr dirty="0" sz="1500" spc="-10" b="1">
                <a:latin typeface="Carlito"/>
                <a:cs typeface="Carlito"/>
              </a:rPr>
              <a:t>r</a:t>
            </a:r>
            <a:r>
              <a:rPr dirty="0" sz="1500" spc="-20" b="1">
                <a:latin typeface="Carlito"/>
                <a:cs typeface="Carlito"/>
              </a:rPr>
              <a:t>m</a:t>
            </a:r>
            <a:r>
              <a:rPr dirty="0" sz="1500" spc="10" b="1">
                <a:latin typeface="Carlito"/>
                <a:cs typeface="Carlito"/>
              </a:rPr>
              <a:t>a</a:t>
            </a:r>
            <a:r>
              <a:rPr dirty="0" sz="1500" b="1">
                <a:latin typeface="Carlito"/>
                <a:cs typeface="Carlito"/>
              </a:rPr>
              <a:t>t</a:t>
            </a:r>
            <a:r>
              <a:rPr dirty="0" sz="1500" spc="5" b="1">
                <a:latin typeface="Carlito"/>
                <a:cs typeface="Carlito"/>
              </a:rPr>
              <a:t>i</a:t>
            </a:r>
            <a:r>
              <a:rPr dirty="0" sz="1500" spc="20" b="1">
                <a:latin typeface="Carlito"/>
                <a:cs typeface="Carlito"/>
              </a:rPr>
              <a:t>o</a:t>
            </a:r>
            <a:r>
              <a:rPr dirty="0" sz="1500" b="1">
                <a:latin typeface="Carlito"/>
                <a:cs typeface="Carlito"/>
              </a:rPr>
              <a:t>n  &amp;</a:t>
            </a:r>
            <a:r>
              <a:rPr dirty="0" sz="1500" spc="-25" b="1">
                <a:latin typeface="Carlito"/>
                <a:cs typeface="Carlito"/>
              </a:rPr>
              <a:t> </a:t>
            </a:r>
            <a:r>
              <a:rPr dirty="0" sz="1500" spc="5" b="1">
                <a:latin typeface="Carlito"/>
                <a:cs typeface="Carlito"/>
              </a:rPr>
              <a:t>Visualitation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0375" y="4363402"/>
            <a:ext cx="7644765" cy="20554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">
                <a:solidFill>
                  <a:srgbClr val="00CC00"/>
                </a:solidFill>
                <a:latin typeface="Carlito"/>
                <a:cs typeface="Carlito"/>
              </a:rPr>
              <a:t>Input1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arlito"/>
              <a:cs typeface="Carlito"/>
            </a:endParaRPr>
          </a:p>
          <a:p>
            <a:pPr marL="1385570">
              <a:lnSpc>
                <a:spcPct val="100000"/>
              </a:lnSpc>
            </a:pPr>
            <a:r>
              <a:rPr dirty="0" sz="2400" spc="-10" b="1">
                <a:latin typeface="Carlito"/>
                <a:cs typeface="Carlito"/>
              </a:rPr>
              <a:t>Distribution</a:t>
            </a:r>
            <a:r>
              <a:rPr dirty="0" sz="2400" spc="35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Function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rlito"/>
              <a:cs typeface="Carlito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15">
                <a:latin typeface="Carlito"/>
                <a:cs typeface="Carlito"/>
              </a:rPr>
              <a:t>Zainal </a:t>
            </a:r>
            <a:r>
              <a:rPr dirty="0" sz="1800">
                <a:latin typeface="Carlito"/>
                <a:cs typeface="Carlito"/>
              </a:rPr>
              <a:t>A. </a:t>
            </a:r>
            <a:r>
              <a:rPr dirty="0" sz="1800" spc="15">
                <a:latin typeface="Carlito"/>
                <a:cs typeface="Carlito"/>
              </a:rPr>
              <a:t>Hasibuan,</a:t>
            </a:r>
            <a:r>
              <a:rPr dirty="0" sz="1800" spc="-3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2020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209" y="249174"/>
            <a:ext cx="8077200" cy="5410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-5" b="1">
                <a:latin typeface="Carlito"/>
                <a:cs typeface="Carlito"/>
              </a:rPr>
              <a:t>Illustration </a:t>
            </a:r>
            <a:r>
              <a:rPr dirty="0" sz="3350" b="1">
                <a:latin typeface="Carlito"/>
                <a:cs typeface="Carlito"/>
              </a:rPr>
              <a:t>of How Machine </a:t>
            </a:r>
            <a:r>
              <a:rPr dirty="0" sz="3350" spc="5" b="1">
                <a:latin typeface="Carlito"/>
                <a:cs typeface="Carlito"/>
              </a:rPr>
              <a:t>Learning</a:t>
            </a:r>
            <a:r>
              <a:rPr dirty="0" sz="3350" spc="434" b="1">
                <a:latin typeface="Carlito"/>
                <a:cs typeface="Carlito"/>
              </a:rPr>
              <a:t> </a:t>
            </a:r>
            <a:r>
              <a:rPr dirty="0" sz="3350" spc="5" b="1">
                <a:latin typeface="Carlito"/>
                <a:cs typeface="Carlito"/>
              </a:rPr>
              <a:t>Classify</a:t>
            </a:r>
            <a:endParaRPr sz="335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09938" y="2695638"/>
            <a:ext cx="3057525" cy="2486025"/>
            <a:chOff x="2809938" y="2695638"/>
            <a:chExt cx="3057525" cy="2486025"/>
          </a:xfrm>
        </p:grpSpPr>
        <p:sp>
          <p:nvSpPr>
            <p:cNvPr id="4" name="object 4"/>
            <p:cNvSpPr/>
            <p:nvPr/>
          </p:nvSpPr>
          <p:spPr>
            <a:xfrm>
              <a:off x="3357626" y="2709926"/>
              <a:ext cx="1323975" cy="1295400"/>
            </a:xfrm>
            <a:custGeom>
              <a:avLst/>
              <a:gdLst/>
              <a:ahLst/>
              <a:cxnLst/>
              <a:rect l="l" t="t" r="r" b="b"/>
              <a:pathLst>
                <a:path w="1323975" h="1295400">
                  <a:moveTo>
                    <a:pt x="1323975" y="0"/>
                  </a:moveTo>
                  <a:lnTo>
                    <a:pt x="1323975" y="1295400"/>
                  </a:lnTo>
                  <a:lnTo>
                    <a:pt x="0" y="1036319"/>
                  </a:lnTo>
                  <a:lnTo>
                    <a:pt x="0" y="259079"/>
                  </a:lnTo>
                  <a:lnTo>
                    <a:pt x="1323975" y="0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24226" y="2881376"/>
              <a:ext cx="457200" cy="952500"/>
            </a:xfrm>
            <a:custGeom>
              <a:avLst/>
              <a:gdLst/>
              <a:ahLst/>
              <a:cxnLst/>
              <a:rect l="l" t="t" r="r" b="b"/>
              <a:pathLst>
                <a:path w="457200" h="952500">
                  <a:moveTo>
                    <a:pt x="4572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457200" y="9525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24226" y="2881376"/>
              <a:ext cx="457200" cy="952500"/>
            </a:xfrm>
            <a:custGeom>
              <a:avLst/>
              <a:gdLst/>
              <a:ahLst/>
              <a:cxnLst/>
              <a:rect l="l" t="t" r="r" b="b"/>
              <a:pathLst>
                <a:path w="457200" h="952500">
                  <a:moveTo>
                    <a:pt x="0" y="952500"/>
                  </a:moveTo>
                  <a:lnTo>
                    <a:pt x="457200" y="9525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952500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19801" y="3490976"/>
              <a:ext cx="0" cy="1126490"/>
            </a:xfrm>
            <a:custGeom>
              <a:avLst/>
              <a:gdLst/>
              <a:ahLst/>
              <a:cxnLst/>
              <a:rect l="l" t="t" r="r" b="b"/>
              <a:pathLst>
                <a:path w="0" h="1126489">
                  <a:moveTo>
                    <a:pt x="0" y="0"/>
                  </a:moveTo>
                  <a:lnTo>
                    <a:pt x="0" y="1125982"/>
                  </a:lnTo>
                </a:path>
              </a:pathLst>
            </a:custGeom>
            <a:ln w="9534">
              <a:solidFill>
                <a:srgbClr val="497DBA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57800" y="2819400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304800" y="0"/>
                  </a:moveTo>
                  <a:lnTo>
                    <a:pt x="259772" y="3512"/>
                  </a:lnTo>
                  <a:lnTo>
                    <a:pt x="216792" y="13714"/>
                  </a:lnTo>
                  <a:lnTo>
                    <a:pt x="176330" y="30106"/>
                  </a:lnTo>
                  <a:lnTo>
                    <a:pt x="138860" y="52184"/>
                  </a:lnTo>
                  <a:lnTo>
                    <a:pt x="104853" y="79448"/>
                  </a:lnTo>
                  <a:lnTo>
                    <a:pt x="74783" y="111397"/>
                  </a:lnTo>
                  <a:lnTo>
                    <a:pt x="49120" y="147528"/>
                  </a:lnTo>
                  <a:lnTo>
                    <a:pt x="28338" y="187340"/>
                  </a:lnTo>
                  <a:lnTo>
                    <a:pt x="12909" y="230332"/>
                  </a:lnTo>
                  <a:lnTo>
                    <a:pt x="3306" y="276003"/>
                  </a:lnTo>
                  <a:lnTo>
                    <a:pt x="0" y="323850"/>
                  </a:lnTo>
                  <a:lnTo>
                    <a:pt x="3306" y="371696"/>
                  </a:lnTo>
                  <a:lnTo>
                    <a:pt x="12909" y="417367"/>
                  </a:lnTo>
                  <a:lnTo>
                    <a:pt x="28338" y="460359"/>
                  </a:lnTo>
                  <a:lnTo>
                    <a:pt x="49120" y="500171"/>
                  </a:lnTo>
                  <a:lnTo>
                    <a:pt x="74783" y="536302"/>
                  </a:lnTo>
                  <a:lnTo>
                    <a:pt x="104853" y="568251"/>
                  </a:lnTo>
                  <a:lnTo>
                    <a:pt x="138860" y="595515"/>
                  </a:lnTo>
                  <a:lnTo>
                    <a:pt x="176330" y="617593"/>
                  </a:lnTo>
                  <a:lnTo>
                    <a:pt x="216792" y="633985"/>
                  </a:lnTo>
                  <a:lnTo>
                    <a:pt x="259772" y="644187"/>
                  </a:lnTo>
                  <a:lnTo>
                    <a:pt x="304800" y="647700"/>
                  </a:lnTo>
                  <a:lnTo>
                    <a:pt x="349827" y="644187"/>
                  </a:lnTo>
                  <a:lnTo>
                    <a:pt x="392807" y="633985"/>
                  </a:lnTo>
                  <a:lnTo>
                    <a:pt x="433269" y="617593"/>
                  </a:lnTo>
                  <a:lnTo>
                    <a:pt x="470739" y="595515"/>
                  </a:lnTo>
                  <a:lnTo>
                    <a:pt x="504746" y="568251"/>
                  </a:lnTo>
                  <a:lnTo>
                    <a:pt x="534816" y="536302"/>
                  </a:lnTo>
                  <a:lnTo>
                    <a:pt x="560479" y="500171"/>
                  </a:lnTo>
                  <a:lnTo>
                    <a:pt x="581261" y="460359"/>
                  </a:lnTo>
                  <a:lnTo>
                    <a:pt x="596690" y="417367"/>
                  </a:lnTo>
                  <a:lnTo>
                    <a:pt x="606293" y="371696"/>
                  </a:lnTo>
                  <a:lnTo>
                    <a:pt x="609600" y="323850"/>
                  </a:lnTo>
                  <a:lnTo>
                    <a:pt x="606293" y="276003"/>
                  </a:lnTo>
                  <a:lnTo>
                    <a:pt x="596690" y="230332"/>
                  </a:lnTo>
                  <a:lnTo>
                    <a:pt x="581261" y="187340"/>
                  </a:lnTo>
                  <a:lnTo>
                    <a:pt x="560479" y="147528"/>
                  </a:lnTo>
                  <a:lnTo>
                    <a:pt x="534816" y="111397"/>
                  </a:lnTo>
                  <a:lnTo>
                    <a:pt x="504746" y="79448"/>
                  </a:lnTo>
                  <a:lnTo>
                    <a:pt x="470739" y="52184"/>
                  </a:lnTo>
                  <a:lnTo>
                    <a:pt x="433269" y="30106"/>
                  </a:lnTo>
                  <a:lnTo>
                    <a:pt x="392807" y="13714"/>
                  </a:lnTo>
                  <a:lnTo>
                    <a:pt x="349827" y="351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4BC9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57800" y="4533900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304800" y="0"/>
                  </a:moveTo>
                  <a:lnTo>
                    <a:pt x="259772" y="3512"/>
                  </a:lnTo>
                  <a:lnTo>
                    <a:pt x="216792" y="13714"/>
                  </a:lnTo>
                  <a:lnTo>
                    <a:pt x="176330" y="30106"/>
                  </a:lnTo>
                  <a:lnTo>
                    <a:pt x="138860" y="52184"/>
                  </a:lnTo>
                  <a:lnTo>
                    <a:pt x="104853" y="79448"/>
                  </a:lnTo>
                  <a:lnTo>
                    <a:pt x="74783" y="111397"/>
                  </a:lnTo>
                  <a:lnTo>
                    <a:pt x="49120" y="147528"/>
                  </a:lnTo>
                  <a:lnTo>
                    <a:pt x="28338" y="187340"/>
                  </a:lnTo>
                  <a:lnTo>
                    <a:pt x="12909" y="230332"/>
                  </a:lnTo>
                  <a:lnTo>
                    <a:pt x="3306" y="276003"/>
                  </a:lnTo>
                  <a:lnTo>
                    <a:pt x="0" y="323850"/>
                  </a:lnTo>
                  <a:lnTo>
                    <a:pt x="3306" y="371696"/>
                  </a:lnTo>
                  <a:lnTo>
                    <a:pt x="12909" y="417367"/>
                  </a:lnTo>
                  <a:lnTo>
                    <a:pt x="28338" y="460359"/>
                  </a:lnTo>
                  <a:lnTo>
                    <a:pt x="49120" y="500171"/>
                  </a:lnTo>
                  <a:lnTo>
                    <a:pt x="74783" y="536302"/>
                  </a:lnTo>
                  <a:lnTo>
                    <a:pt x="104853" y="568251"/>
                  </a:lnTo>
                  <a:lnTo>
                    <a:pt x="138860" y="595515"/>
                  </a:lnTo>
                  <a:lnTo>
                    <a:pt x="176330" y="617593"/>
                  </a:lnTo>
                  <a:lnTo>
                    <a:pt x="216792" y="633985"/>
                  </a:lnTo>
                  <a:lnTo>
                    <a:pt x="259772" y="644187"/>
                  </a:lnTo>
                  <a:lnTo>
                    <a:pt x="304800" y="647700"/>
                  </a:lnTo>
                  <a:lnTo>
                    <a:pt x="349827" y="644187"/>
                  </a:lnTo>
                  <a:lnTo>
                    <a:pt x="392807" y="633985"/>
                  </a:lnTo>
                  <a:lnTo>
                    <a:pt x="433269" y="617593"/>
                  </a:lnTo>
                  <a:lnTo>
                    <a:pt x="470739" y="595515"/>
                  </a:lnTo>
                  <a:lnTo>
                    <a:pt x="504746" y="568251"/>
                  </a:lnTo>
                  <a:lnTo>
                    <a:pt x="534816" y="536302"/>
                  </a:lnTo>
                  <a:lnTo>
                    <a:pt x="560479" y="500171"/>
                  </a:lnTo>
                  <a:lnTo>
                    <a:pt x="581261" y="460359"/>
                  </a:lnTo>
                  <a:lnTo>
                    <a:pt x="596690" y="417367"/>
                  </a:lnTo>
                  <a:lnTo>
                    <a:pt x="606293" y="371696"/>
                  </a:lnTo>
                  <a:lnTo>
                    <a:pt x="609600" y="323850"/>
                  </a:lnTo>
                  <a:lnTo>
                    <a:pt x="606293" y="276003"/>
                  </a:lnTo>
                  <a:lnTo>
                    <a:pt x="596690" y="230332"/>
                  </a:lnTo>
                  <a:lnTo>
                    <a:pt x="581261" y="187340"/>
                  </a:lnTo>
                  <a:lnTo>
                    <a:pt x="560479" y="147528"/>
                  </a:lnTo>
                  <a:lnTo>
                    <a:pt x="534816" y="111397"/>
                  </a:lnTo>
                  <a:lnTo>
                    <a:pt x="504746" y="79448"/>
                  </a:lnTo>
                  <a:lnTo>
                    <a:pt x="470739" y="52184"/>
                  </a:lnTo>
                  <a:lnTo>
                    <a:pt x="433269" y="30106"/>
                  </a:lnTo>
                  <a:lnTo>
                    <a:pt x="392807" y="13714"/>
                  </a:lnTo>
                  <a:lnTo>
                    <a:pt x="349827" y="351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3D59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224651" y="2100326"/>
            <a:ext cx="609600" cy="304800"/>
          </a:xfrm>
          <a:prstGeom prst="rect">
            <a:avLst/>
          </a:prstGeom>
          <a:ln w="9534">
            <a:solidFill>
              <a:srgbClr val="4F81BC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229"/>
              </a:spcBef>
            </a:pPr>
            <a:r>
              <a:rPr dirty="0" sz="1400" spc="20">
                <a:latin typeface="Carlito"/>
                <a:cs typeface="Carlito"/>
              </a:rPr>
              <a:t>0.9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219883" y="2828983"/>
          <a:ext cx="624205" cy="221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</a:tblGrid>
              <a:tr h="314325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20">
                          <a:latin typeface="Carlito"/>
                          <a:cs typeface="Carlito"/>
                        </a:rPr>
                        <a:t>0.8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8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97DBA"/>
                      </a:solidFill>
                      <a:prstDash val="solid"/>
                    </a:lnL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400" spc="25">
                          <a:latin typeface="Carlito"/>
                          <a:cs typeface="Carlito"/>
                        </a:rPr>
                        <a:t>0.001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5248338" y="1895538"/>
            <a:ext cx="638175" cy="676275"/>
            <a:chOff x="5248338" y="1895538"/>
            <a:chExt cx="638175" cy="676275"/>
          </a:xfrm>
        </p:grpSpPr>
        <p:sp>
          <p:nvSpPr>
            <p:cNvPr id="13" name="object 13"/>
            <p:cNvSpPr/>
            <p:nvPr/>
          </p:nvSpPr>
          <p:spPr>
            <a:xfrm>
              <a:off x="5262626" y="1909826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304800" y="0"/>
                  </a:moveTo>
                  <a:lnTo>
                    <a:pt x="259744" y="3509"/>
                  </a:lnTo>
                  <a:lnTo>
                    <a:pt x="216745" y="13704"/>
                  </a:lnTo>
                  <a:lnTo>
                    <a:pt x="176275" y="30085"/>
                  </a:lnTo>
                  <a:lnTo>
                    <a:pt x="138804" y="52152"/>
                  </a:lnTo>
                  <a:lnTo>
                    <a:pt x="104802" y="79406"/>
                  </a:lnTo>
                  <a:lnTo>
                    <a:pt x="74740" y="111345"/>
                  </a:lnTo>
                  <a:lnTo>
                    <a:pt x="49088" y="147472"/>
                  </a:lnTo>
                  <a:lnTo>
                    <a:pt x="28318" y="187285"/>
                  </a:lnTo>
                  <a:lnTo>
                    <a:pt x="12899" y="230286"/>
                  </a:lnTo>
                  <a:lnTo>
                    <a:pt x="3303" y="275974"/>
                  </a:lnTo>
                  <a:lnTo>
                    <a:pt x="0" y="323850"/>
                  </a:lnTo>
                  <a:lnTo>
                    <a:pt x="3303" y="371696"/>
                  </a:lnTo>
                  <a:lnTo>
                    <a:pt x="12899" y="417367"/>
                  </a:lnTo>
                  <a:lnTo>
                    <a:pt x="28318" y="460359"/>
                  </a:lnTo>
                  <a:lnTo>
                    <a:pt x="49088" y="500171"/>
                  </a:lnTo>
                  <a:lnTo>
                    <a:pt x="74740" y="536302"/>
                  </a:lnTo>
                  <a:lnTo>
                    <a:pt x="104802" y="568251"/>
                  </a:lnTo>
                  <a:lnTo>
                    <a:pt x="138804" y="595515"/>
                  </a:lnTo>
                  <a:lnTo>
                    <a:pt x="176275" y="617593"/>
                  </a:lnTo>
                  <a:lnTo>
                    <a:pt x="216745" y="633985"/>
                  </a:lnTo>
                  <a:lnTo>
                    <a:pt x="259744" y="644187"/>
                  </a:lnTo>
                  <a:lnTo>
                    <a:pt x="304800" y="647700"/>
                  </a:lnTo>
                  <a:lnTo>
                    <a:pt x="349827" y="644187"/>
                  </a:lnTo>
                  <a:lnTo>
                    <a:pt x="392807" y="633985"/>
                  </a:lnTo>
                  <a:lnTo>
                    <a:pt x="433269" y="617593"/>
                  </a:lnTo>
                  <a:lnTo>
                    <a:pt x="470739" y="595515"/>
                  </a:lnTo>
                  <a:lnTo>
                    <a:pt x="504746" y="568251"/>
                  </a:lnTo>
                  <a:lnTo>
                    <a:pt x="534816" y="536302"/>
                  </a:lnTo>
                  <a:lnTo>
                    <a:pt x="560479" y="500171"/>
                  </a:lnTo>
                  <a:lnTo>
                    <a:pt x="581261" y="460359"/>
                  </a:lnTo>
                  <a:lnTo>
                    <a:pt x="596690" y="417367"/>
                  </a:lnTo>
                  <a:lnTo>
                    <a:pt x="606293" y="371696"/>
                  </a:lnTo>
                  <a:lnTo>
                    <a:pt x="609600" y="323850"/>
                  </a:lnTo>
                  <a:lnTo>
                    <a:pt x="606293" y="275974"/>
                  </a:lnTo>
                  <a:lnTo>
                    <a:pt x="596690" y="230286"/>
                  </a:lnTo>
                  <a:lnTo>
                    <a:pt x="581261" y="187285"/>
                  </a:lnTo>
                  <a:lnTo>
                    <a:pt x="560479" y="147472"/>
                  </a:lnTo>
                  <a:lnTo>
                    <a:pt x="534816" y="111345"/>
                  </a:lnTo>
                  <a:lnTo>
                    <a:pt x="504746" y="79406"/>
                  </a:lnTo>
                  <a:lnTo>
                    <a:pt x="470739" y="52152"/>
                  </a:lnTo>
                  <a:lnTo>
                    <a:pt x="433269" y="30085"/>
                  </a:lnTo>
                  <a:lnTo>
                    <a:pt x="392807" y="13704"/>
                  </a:lnTo>
                  <a:lnTo>
                    <a:pt x="349827" y="350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262626" y="1909826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323850"/>
                  </a:moveTo>
                  <a:lnTo>
                    <a:pt x="3303" y="275974"/>
                  </a:lnTo>
                  <a:lnTo>
                    <a:pt x="12899" y="230286"/>
                  </a:lnTo>
                  <a:lnTo>
                    <a:pt x="28318" y="187285"/>
                  </a:lnTo>
                  <a:lnTo>
                    <a:pt x="49088" y="147472"/>
                  </a:lnTo>
                  <a:lnTo>
                    <a:pt x="74740" y="111345"/>
                  </a:lnTo>
                  <a:lnTo>
                    <a:pt x="104802" y="79406"/>
                  </a:lnTo>
                  <a:lnTo>
                    <a:pt x="138804" y="52152"/>
                  </a:lnTo>
                  <a:lnTo>
                    <a:pt x="176275" y="30085"/>
                  </a:lnTo>
                  <a:lnTo>
                    <a:pt x="216745" y="13704"/>
                  </a:lnTo>
                  <a:lnTo>
                    <a:pt x="259744" y="3509"/>
                  </a:lnTo>
                  <a:lnTo>
                    <a:pt x="304800" y="0"/>
                  </a:lnTo>
                  <a:lnTo>
                    <a:pt x="349827" y="3509"/>
                  </a:lnTo>
                  <a:lnTo>
                    <a:pt x="392807" y="13704"/>
                  </a:lnTo>
                  <a:lnTo>
                    <a:pt x="433269" y="30085"/>
                  </a:lnTo>
                  <a:lnTo>
                    <a:pt x="470739" y="52152"/>
                  </a:lnTo>
                  <a:lnTo>
                    <a:pt x="504746" y="79406"/>
                  </a:lnTo>
                  <a:lnTo>
                    <a:pt x="534816" y="111345"/>
                  </a:lnTo>
                  <a:lnTo>
                    <a:pt x="560479" y="147472"/>
                  </a:lnTo>
                  <a:lnTo>
                    <a:pt x="581261" y="187285"/>
                  </a:lnTo>
                  <a:lnTo>
                    <a:pt x="596690" y="230286"/>
                  </a:lnTo>
                  <a:lnTo>
                    <a:pt x="606293" y="275974"/>
                  </a:lnTo>
                  <a:lnTo>
                    <a:pt x="609600" y="323850"/>
                  </a:lnTo>
                  <a:lnTo>
                    <a:pt x="606293" y="371696"/>
                  </a:lnTo>
                  <a:lnTo>
                    <a:pt x="596690" y="417367"/>
                  </a:lnTo>
                  <a:lnTo>
                    <a:pt x="581261" y="460359"/>
                  </a:lnTo>
                  <a:lnTo>
                    <a:pt x="560479" y="500171"/>
                  </a:lnTo>
                  <a:lnTo>
                    <a:pt x="534816" y="536302"/>
                  </a:lnTo>
                  <a:lnTo>
                    <a:pt x="504746" y="568251"/>
                  </a:lnTo>
                  <a:lnTo>
                    <a:pt x="470739" y="595515"/>
                  </a:lnTo>
                  <a:lnTo>
                    <a:pt x="433269" y="617593"/>
                  </a:lnTo>
                  <a:lnTo>
                    <a:pt x="392807" y="633985"/>
                  </a:lnTo>
                  <a:lnTo>
                    <a:pt x="349827" y="644187"/>
                  </a:lnTo>
                  <a:lnTo>
                    <a:pt x="304800" y="647700"/>
                  </a:lnTo>
                  <a:lnTo>
                    <a:pt x="259744" y="644187"/>
                  </a:lnTo>
                  <a:lnTo>
                    <a:pt x="216745" y="633985"/>
                  </a:lnTo>
                  <a:lnTo>
                    <a:pt x="176275" y="617593"/>
                  </a:lnTo>
                  <a:lnTo>
                    <a:pt x="138804" y="595515"/>
                  </a:lnTo>
                  <a:lnTo>
                    <a:pt x="104802" y="568251"/>
                  </a:lnTo>
                  <a:lnTo>
                    <a:pt x="74740" y="536302"/>
                  </a:lnTo>
                  <a:lnTo>
                    <a:pt x="49088" y="500171"/>
                  </a:lnTo>
                  <a:lnTo>
                    <a:pt x="28318" y="460359"/>
                  </a:lnTo>
                  <a:lnTo>
                    <a:pt x="12899" y="417367"/>
                  </a:lnTo>
                  <a:lnTo>
                    <a:pt x="3303" y="371696"/>
                  </a:lnTo>
                  <a:lnTo>
                    <a:pt x="0" y="323850"/>
                  </a:lnTo>
                  <a:close/>
                </a:path>
              </a:pathLst>
            </a:custGeom>
            <a:ln w="28575">
              <a:solidFill>
                <a:srgbClr val="9389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910201" y="1357375"/>
            <a:ext cx="1924050" cy="371475"/>
          </a:xfrm>
          <a:prstGeom prst="rect">
            <a:avLst/>
          </a:prstGeom>
          <a:ln w="9534">
            <a:solidFill>
              <a:srgbClr val="4F81BC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210"/>
              </a:spcBef>
            </a:pPr>
            <a:r>
              <a:rPr dirty="0" sz="1800" spc="-5" b="1">
                <a:latin typeface="Carlito"/>
                <a:cs typeface="Carlito"/>
              </a:rPr>
              <a:t>Output </a:t>
            </a:r>
            <a:r>
              <a:rPr dirty="0" sz="1800" b="1">
                <a:latin typeface="Carlito"/>
                <a:cs typeface="Carlito"/>
              </a:rPr>
              <a:t>&amp;</a:t>
            </a:r>
            <a:r>
              <a:rPr dirty="0" sz="1800" spc="-40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weight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5226" y="1071625"/>
            <a:ext cx="1676400" cy="647700"/>
          </a:xfrm>
          <a:prstGeom prst="rect">
            <a:avLst/>
          </a:prstGeom>
          <a:ln w="9534">
            <a:solidFill>
              <a:srgbClr val="4F81BC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323215" marR="261620" indent="-57150">
              <a:lnSpc>
                <a:spcPct val="100800"/>
              </a:lnSpc>
              <a:spcBef>
                <a:spcPts val="170"/>
              </a:spcBef>
            </a:pPr>
            <a:r>
              <a:rPr dirty="0" sz="1800" spc="-5" b="1">
                <a:latin typeface="Carlito"/>
                <a:cs typeface="Carlito"/>
              </a:rPr>
              <a:t>Indicator</a:t>
            </a:r>
            <a:r>
              <a:rPr dirty="0" sz="1800" spc="-15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on  </a:t>
            </a:r>
            <a:r>
              <a:rPr dirty="0" sz="1800" spc="10" b="1">
                <a:latin typeface="Carlito"/>
                <a:cs typeface="Carlito"/>
              </a:rPr>
              <a:t>dashboard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347850"/>
            <a:ext cx="1252855" cy="361950"/>
          </a:xfrm>
          <a:custGeom>
            <a:avLst/>
            <a:gdLst/>
            <a:ahLst/>
            <a:cxnLst/>
            <a:rect l="l" t="t" r="r" b="b"/>
            <a:pathLst>
              <a:path w="1252855" h="361950">
                <a:moveTo>
                  <a:pt x="0" y="361950"/>
                </a:moveTo>
                <a:lnTo>
                  <a:pt x="1252537" y="361950"/>
                </a:lnTo>
                <a:lnTo>
                  <a:pt x="1252537" y="0"/>
                </a:lnTo>
                <a:lnTo>
                  <a:pt x="0" y="0"/>
                </a:lnTo>
              </a:path>
            </a:pathLst>
          </a:custGeom>
          <a:ln w="9534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8297" y="1354137"/>
            <a:ext cx="534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latin typeface="Carlito"/>
                <a:cs typeface="Carlito"/>
              </a:rPr>
              <a:t>I</a:t>
            </a:r>
            <a:r>
              <a:rPr dirty="0" sz="1800" spc="5" b="1">
                <a:latin typeface="Carlito"/>
                <a:cs typeface="Carlito"/>
              </a:rPr>
              <a:t>npu</a:t>
            </a:r>
            <a:r>
              <a:rPr dirty="0" sz="1800" b="1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2751" y="1347850"/>
            <a:ext cx="1257300" cy="371475"/>
          </a:xfrm>
          <a:prstGeom prst="rect">
            <a:avLst/>
          </a:prstGeom>
          <a:ln w="9534">
            <a:solidFill>
              <a:srgbClr val="4F81BC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175"/>
              </a:spcBef>
            </a:pPr>
            <a:r>
              <a:rPr dirty="0" sz="1800" spc="5" b="1">
                <a:latin typeface="Carlito"/>
                <a:cs typeface="Carlito"/>
              </a:rPr>
              <a:t>Process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1218946"/>
            <a:ext cx="8918575" cy="4277360"/>
            <a:chOff x="0" y="1218946"/>
            <a:chExt cx="8918575" cy="4277360"/>
          </a:xfrm>
        </p:grpSpPr>
        <p:sp>
          <p:nvSpPr>
            <p:cNvPr id="21" name="object 21"/>
            <p:cNvSpPr/>
            <p:nvPr/>
          </p:nvSpPr>
          <p:spPr>
            <a:xfrm>
              <a:off x="0" y="1752658"/>
              <a:ext cx="8918575" cy="10160"/>
            </a:xfrm>
            <a:custGeom>
              <a:avLst/>
              <a:gdLst/>
              <a:ahLst/>
              <a:cxnLst/>
              <a:rect l="l" t="t" r="r" b="b"/>
              <a:pathLst>
                <a:path w="8918575" h="10160">
                  <a:moveTo>
                    <a:pt x="8918194" y="0"/>
                  </a:moveTo>
                  <a:lnTo>
                    <a:pt x="0" y="0"/>
                  </a:lnTo>
                  <a:lnTo>
                    <a:pt x="0" y="9534"/>
                  </a:lnTo>
                  <a:lnTo>
                    <a:pt x="8918194" y="9534"/>
                  </a:lnTo>
                  <a:lnTo>
                    <a:pt x="8918194" y="0"/>
                  </a:lnTo>
                  <a:close/>
                </a:path>
              </a:pathLst>
            </a:custGeom>
            <a:solidFill>
              <a:srgbClr val="497DBA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76425" y="1224026"/>
              <a:ext cx="5572125" cy="4267200"/>
            </a:xfrm>
            <a:custGeom>
              <a:avLst/>
              <a:gdLst/>
              <a:ahLst/>
              <a:cxnLst/>
              <a:rect l="l" t="t" r="r" b="b"/>
              <a:pathLst>
                <a:path w="5572125" h="4267200">
                  <a:moveTo>
                    <a:pt x="0" y="0"/>
                  </a:moveTo>
                  <a:lnTo>
                    <a:pt x="0" y="4191000"/>
                  </a:lnTo>
                </a:path>
                <a:path w="5572125" h="4267200">
                  <a:moveTo>
                    <a:pt x="3429000" y="0"/>
                  </a:moveTo>
                  <a:lnTo>
                    <a:pt x="3429000" y="4191000"/>
                  </a:lnTo>
                </a:path>
                <a:path w="5572125" h="4267200">
                  <a:moveTo>
                    <a:pt x="5572125" y="76200"/>
                  </a:moveTo>
                  <a:lnTo>
                    <a:pt x="5572125" y="4267200"/>
                  </a:lnTo>
                </a:path>
              </a:pathLst>
            </a:custGeom>
            <a:ln w="953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43050" y="4119880"/>
              <a:ext cx="3162300" cy="366395"/>
            </a:xfrm>
            <a:custGeom>
              <a:avLst/>
              <a:gdLst/>
              <a:ahLst/>
              <a:cxnLst/>
              <a:rect l="l" t="t" r="r" b="b"/>
              <a:pathLst>
                <a:path w="3162300" h="366395">
                  <a:moveTo>
                    <a:pt x="0" y="366395"/>
                  </a:moveTo>
                  <a:lnTo>
                    <a:pt x="44449" y="347719"/>
                  </a:lnTo>
                  <a:lnTo>
                    <a:pt x="88920" y="329086"/>
                  </a:lnTo>
                  <a:lnTo>
                    <a:pt x="133436" y="310539"/>
                  </a:lnTo>
                  <a:lnTo>
                    <a:pt x="178018" y="292120"/>
                  </a:lnTo>
                  <a:lnTo>
                    <a:pt x="222688" y="273873"/>
                  </a:lnTo>
                  <a:lnTo>
                    <a:pt x="267470" y="255842"/>
                  </a:lnTo>
                  <a:lnTo>
                    <a:pt x="312383" y="238069"/>
                  </a:lnTo>
                  <a:lnTo>
                    <a:pt x="357452" y="220598"/>
                  </a:lnTo>
                  <a:lnTo>
                    <a:pt x="402698" y="203472"/>
                  </a:lnTo>
                  <a:lnTo>
                    <a:pt x="448142" y="186735"/>
                  </a:lnTo>
                  <a:lnTo>
                    <a:pt x="493808" y="170428"/>
                  </a:lnTo>
                  <a:lnTo>
                    <a:pt x="539718" y="154597"/>
                  </a:lnTo>
                  <a:lnTo>
                    <a:pt x="585892" y="139284"/>
                  </a:lnTo>
                  <a:lnTo>
                    <a:pt x="632355" y="124531"/>
                  </a:lnTo>
                  <a:lnTo>
                    <a:pt x="679127" y="110384"/>
                  </a:lnTo>
                  <a:lnTo>
                    <a:pt x="726230" y="96884"/>
                  </a:lnTo>
                  <a:lnTo>
                    <a:pt x="773688" y="84075"/>
                  </a:lnTo>
                  <a:lnTo>
                    <a:pt x="821522" y="72000"/>
                  </a:lnTo>
                  <a:lnTo>
                    <a:pt x="869754" y="60702"/>
                  </a:lnTo>
                  <a:lnTo>
                    <a:pt x="918406" y="50225"/>
                  </a:lnTo>
                  <a:lnTo>
                    <a:pt x="967500" y="40613"/>
                  </a:lnTo>
                  <a:lnTo>
                    <a:pt x="1017060" y="31907"/>
                  </a:lnTo>
                  <a:lnTo>
                    <a:pt x="1067105" y="24151"/>
                  </a:lnTo>
                  <a:lnTo>
                    <a:pt x="1117660" y="17390"/>
                  </a:lnTo>
                  <a:lnTo>
                    <a:pt x="1168745" y="11665"/>
                  </a:lnTo>
                  <a:lnTo>
                    <a:pt x="1220384" y="7020"/>
                  </a:lnTo>
                  <a:lnTo>
                    <a:pt x="1272597" y="3499"/>
                  </a:lnTo>
                  <a:lnTo>
                    <a:pt x="1325408" y="1144"/>
                  </a:lnTo>
                  <a:lnTo>
                    <a:pt x="1378839" y="0"/>
                  </a:lnTo>
                  <a:lnTo>
                    <a:pt x="1869668" y="50343"/>
                  </a:lnTo>
                  <a:lnTo>
                    <a:pt x="2442924" y="166052"/>
                  </a:lnTo>
                  <a:lnTo>
                    <a:pt x="2918763" y="282713"/>
                  </a:lnTo>
                  <a:lnTo>
                    <a:pt x="3117341" y="335915"/>
                  </a:lnTo>
                  <a:lnTo>
                    <a:pt x="3162300" y="351155"/>
                  </a:lnTo>
                </a:path>
              </a:pathLst>
            </a:custGeom>
            <a:ln w="381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495425" y="3943350"/>
              <a:ext cx="3152775" cy="371475"/>
            </a:xfrm>
            <a:custGeom>
              <a:avLst/>
              <a:gdLst/>
              <a:ahLst/>
              <a:cxnLst/>
              <a:rect l="l" t="t" r="r" b="b"/>
              <a:pathLst>
                <a:path w="3152775" h="371475">
                  <a:moveTo>
                    <a:pt x="0" y="371475"/>
                  </a:moveTo>
                  <a:lnTo>
                    <a:pt x="48455" y="354589"/>
                  </a:lnTo>
                  <a:lnTo>
                    <a:pt x="96909" y="337735"/>
                  </a:lnTo>
                  <a:lnTo>
                    <a:pt x="145360" y="320944"/>
                  </a:lnTo>
                  <a:lnTo>
                    <a:pt x="193806" y="304247"/>
                  </a:lnTo>
                  <a:lnTo>
                    <a:pt x="242247" y="287674"/>
                  </a:lnTo>
                  <a:lnTo>
                    <a:pt x="290681" y="271256"/>
                  </a:lnTo>
                  <a:lnTo>
                    <a:pt x="339107" y="255026"/>
                  </a:lnTo>
                  <a:lnTo>
                    <a:pt x="387524" y="239012"/>
                  </a:lnTo>
                  <a:lnTo>
                    <a:pt x="435931" y="223248"/>
                  </a:lnTo>
                  <a:lnTo>
                    <a:pt x="484326" y="207763"/>
                  </a:lnTo>
                  <a:lnTo>
                    <a:pt x="532708" y="192588"/>
                  </a:lnTo>
                  <a:lnTo>
                    <a:pt x="581076" y="177755"/>
                  </a:lnTo>
                  <a:lnTo>
                    <a:pt x="629429" y="163294"/>
                  </a:lnTo>
                  <a:lnTo>
                    <a:pt x="677766" y="149237"/>
                  </a:lnTo>
                  <a:lnTo>
                    <a:pt x="726085" y="135614"/>
                  </a:lnTo>
                  <a:lnTo>
                    <a:pt x="774385" y="122456"/>
                  </a:lnTo>
                  <a:lnTo>
                    <a:pt x="822665" y="109795"/>
                  </a:lnTo>
                  <a:lnTo>
                    <a:pt x="870924" y="97661"/>
                  </a:lnTo>
                  <a:lnTo>
                    <a:pt x="919161" y="86086"/>
                  </a:lnTo>
                  <a:lnTo>
                    <a:pt x="967374" y="75099"/>
                  </a:lnTo>
                  <a:lnTo>
                    <a:pt x="1015561" y="64733"/>
                  </a:lnTo>
                  <a:lnTo>
                    <a:pt x="1063723" y="55019"/>
                  </a:lnTo>
                  <a:lnTo>
                    <a:pt x="1111858" y="45986"/>
                  </a:lnTo>
                  <a:lnTo>
                    <a:pt x="1159964" y="37667"/>
                  </a:lnTo>
                  <a:lnTo>
                    <a:pt x="1208040" y="30092"/>
                  </a:lnTo>
                  <a:lnTo>
                    <a:pt x="1256086" y="23292"/>
                  </a:lnTo>
                  <a:lnTo>
                    <a:pt x="1304099" y="17298"/>
                  </a:lnTo>
                  <a:lnTo>
                    <a:pt x="1352079" y="12142"/>
                  </a:lnTo>
                  <a:lnTo>
                    <a:pt x="1400024" y="7853"/>
                  </a:lnTo>
                  <a:lnTo>
                    <a:pt x="1447934" y="4464"/>
                  </a:lnTo>
                  <a:lnTo>
                    <a:pt x="1495807" y="2004"/>
                  </a:lnTo>
                  <a:lnTo>
                    <a:pt x="1543641" y="506"/>
                  </a:lnTo>
                  <a:lnTo>
                    <a:pt x="1591437" y="0"/>
                  </a:lnTo>
                  <a:lnTo>
                    <a:pt x="1640671" y="538"/>
                  </a:lnTo>
                  <a:lnTo>
                    <a:pt x="1689864" y="2130"/>
                  </a:lnTo>
                  <a:lnTo>
                    <a:pt x="1739017" y="4742"/>
                  </a:lnTo>
                  <a:lnTo>
                    <a:pt x="1788130" y="8341"/>
                  </a:lnTo>
                  <a:lnTo>
                    <a:pt x="1837205" y="12891"/>
                  </a:lnTo>
                  <a:lnTo>
                    <a:pt x="1886244" y="18359"/>
                  </a:lnTo>
                  <a:lnTo>
                    <a:pt x="1935248" y="24712"/>
                  </a:lnTo>
                  <a:lnTo>
                    <a:pt x="1984218" y="31914"/>
                  </a:lnTo>
                  <a:lnTo>
                    <a:pt x="2033155" y="39933"/>
                  </a:lnTo>
                  <a:lnTo>
                    <a:pt x="2082061" y="48734"/>
                  </a:lnTo>
                  <a:lnTo>
                    <a:pt x="2130937" y="58283"/>
                  </a:lnTo>
                  <a:lnTo>
                    <a:pt x="2179785" y="68546"/>
                  </a:lnTo>
                  <a:lnTo>
                    <a:pt x="2228605" y="79489"/>
                  </a:lnTo>
                  <a:lnTo>
                    <a:pt x="2277399" y="91079"/>
                  </a:lnTo>
                  <a:lnTo>
                    <a:pt x="2326169" y="103281"/>
                  </a:lnTo>
                  <a:lnTo>
                    <a:pt x="2374915" y="116062"/>
                  </a:lnTo>
                  <a:lnTo>
                    <a:pt x="2423640" y="129386"/>
                  </a:lnTo>
                  <a:lnTo>
                    <a:pt x="2472344" y="143221"/>
                  </a:lnTo>
                  <a:lnTo>
                    <a:pt x="2521028" y="157533"/>
                  </a:lnTo>
                  <a:lnTo>
                    <a:pt x="2569695" y="172287"/>
                  </a:lnTo>
                  <a:lnTo>
                    <a:pt x="2618345" y="187449"/>
                  </a:lnTo>
                  <a:lnTo>
                    <a:pt x="2666980" y="202986"/>
                  </a:lnTo>
                  <a:lnTo>
                    <a:pt x="2715600" y="218863"/>
                  </a:lnTo>
                  <a:lnTo>
                    <a:pt x="2764208" y="235047"/>
                  </a:lnTo>
                  <a:lnTo>
                    <a:pt x="2812805" y="251503"/>
                  </a:lnTo>
                  <a:lnTo>
                    <a:pt x="2861391" y="268198"/>
                  </a:lnTo>
                  <a:lnTo>
                    <a:pt x="2909969" y="285097"/>
                  </a:lnTo>
                  <a:lnTo>
                    <a:pt x="2958540" y="302167"/>
                  </a:lnTo>
                  <a:lnTo>
                    <a:pt x="3007104" y="319374"/>
                  </a:lnTo>
                  <a:lnTo>
                    <a:pt x="3055664" y="336684"/>
                  </a:lnTo>
                  <a:lnTo>
                    <a:pt x="3104220" y="354062"/>
                  </a:lnTo>
                  <a:lnTo>
                    <a:pt x="3152775" y="371475"/>
                  </a:lnTo>
                </a:path>
              </a:pathLst>
            </a:custGeom>
            <a:ln w="38100">
              <a:solidFill>
                <a:srgbClr val="62242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62100" y="4057650"/>
              <a:ext cx="3057525" cy="638175"/>
            </a:xfrm>
            <a:custGeom>
              <a:avLst/>
              <a:gdLst/>
              <a:ahLst/>
              <a:cxnLst/>
              <a:rect l="l" t="t" r="r" b="b"/>
              <a:pathLst>
                <a:path w="3057525" h="638175">
                  <a:moveTo>
                    <a:pt x="0" y="638175"/>
                  </a:moveTo>
                  <a:lnTo>
                    <a:pt x="44277" y="609170"/>
                  </a:lnTo>
                  <a:lnTo>
                    <a:pt x="88559" y="580219"/>
                  </a:lnTo>
                  <a:lnTo>
                    <a:pt x="132850" y="551376"/>
                  </a:lnTo>
                  <a:lnTo>
                    <a:pt x="177152" y="522693"/>
                  </a:lnTo>
                  <a:lnTo>
                    <a:pt x="221470" y="494224"/>
                  </a:lnTo>
                  <a:lnTo>
                    <a:pt x="265807" y="466021"/>
                  </a:lnTo>
                  <a:lnTo>
                    <a:pt x="310166" y="438139"/>
                  </a:lnTo>
                  <a:lnTo>
                    <a:pt x="354553" y="410630"/>
                  </a:lnTo>
                  <a:lnTo>
                    <a:pt x="398970" y="383548"/>
                  </a:lnTo>
                  <a:lnTo>
                    <a:pt x="443421" y="356946"/>
                  </a:lnTo>
                  <a:lnTo>
                    <a:pt x="487910" y="330877"/>
                  </a:lnTo>
                  <a:lnTo>
                    <a:pt x="532440" y="305394"/>
                  </a:lnTo>
                  <a:lnTo>
                    <a:pt x="577016" y="280551"/>
                  </a:lnTo>
                  <a:lnTo>
                    <a:pt x="621641" y="256401"/>
                  </a:lnTo>
                  <a:lnTo>
                    <a:pt x="666318" y="232996"/>
                  </a:lnTo>
                  <a:lnTo>
                    <a:pt x="711051" y="210391"/>
                  </a:lnTo>
                  <a:lnTo>
                    <a:pt x="755845" y="188639"/>
                  </a:lnTo>
                  <a:lnTo>
                    <a:pt x="800702" y="167793"/>
                  </a:lnTo>
                  <a:lnTo>
                    <a:pt x="845627" y="147905"/>
                  </a:lnTo>
                  <a:lnTo>
                    <a:pt x="890623" y="129030"/>
                  </a:lnTo>
                  <a:lnTo>
                    <a:pt x="935694" y="111221"/>
                  </a:lnTo>
                  <a:lnTo>
                    <a:pt x="980844" y="94530"/>
                  </a:lnTo>
                  <a:lnTo>
                    <a:pt x="1026076" y="79011"/>
                  </a:lnTo>
                  <a:lnTo>
                    <a:pt x="1071394" y="64718"/>
                  </a:lnTo>
                  <a:lnTo>
                    <a:pt x="1116802" y="51703"/>
                  </a:lnTo>
                  <a:lnTo>
                    <a:pt x="1162303" y="40020"/>
                  </a:lnTo>
                  <a:lnTo>
                    <a:pt x="1207901" y="29722"/>
                  </a:lnTo>
                  <a:lnTo>
                    <a:pt x="1253601" y="20862"/>
                  </a:lnTo>
                  <a:lnTo>
                    <a:pt x="1299405" y="13493"/>
                  </a:lnTo>
                  <a:lnTo>
                    <a:pt x="1345317" y="7670"/>
                  </a:lnTo>
                  <a:lnTo>
                    <a:pt x="1391341" y="3444"/>
                  </a:lnTo>
                  <a:lnTo>
                    <a:pt x="1437481" y="869"/>
                  </a:lnTo>
                  <a:lnTo>
                    <a:pt x="1483741" y="0"/>
                  </a:lnTo>
                  <a:lnTo>
                    <a:pt x="1528767" y="819"/>
                  </a:lnTo>
                  <a:lnTo>
                    <a:pt x="1573906" y="3246"/>
                  </a:lnTo>
                  <a:lnTo>
                    <a:pt x="1619155" y="7232"/>
                  </a:lnTo>
                  <a:lnTo>
                    <a:pt x="1664509" y="12727"/>
                  </a:lnTo>
                  <a:lnTo>
                    <a:pt x="1709966" y="19683"/>
                  </a:lnTo>
                  <a:lnTo>
                    <a:pt x="1755522" y="28052"/>
                  </a:lnTo>
                  <a:lnTo>
                    <a:pt x="1801173" y="37784"/>
                  </a:lnTo>
                  <a:lnTo>
                    <a:pt x="1846917" y="48832"/>
                  </a:lnTo>
                  <a:lnTo>
                    <a:pt x="1892750" y="61146"/>
                  </a:lnTo>
                  <a:lnTo>
                    <a:pt x="1938668" y="74678"/>
                  </a:lnTo>
                  <a:lnTo>
                    <a:pt x="1984668" y="89378"/>
                  </a:lnTo>
                  <a:lnTo>
                    <a:pt x="2030747" y="105199"/>
                  </a:lnTo>
                  <a:lnTo>
                    <a:pt x="2076901" y="122092"/>
                  </a:lnTo>
                  <a:lnTo>
                    <a:pt x="2123127" y="140008"/>
                  </a:lnTo>
                  <a:lnTo>
                    <a:pt x="2169422" y="158897"/>
                  </a:lnTo>
                  <a:lnTo>
                    <a:pt x="2215781" y="178713"/>
                  </a:lnTo>
                  <a:lnTo>
                    <a:pt x="2262203" y="199405"/>
                  </a:lnTo>
                  <a:lnTo>
                    <a:pt x="2308683" y="220926"/>
                  </a:lnTo>
                  <a:lnTo>
                    <a:pt x="2355217" y="243226"/>
                  </a:lnTo>
                  <a:lnTo>
                    <a:pt x="2401804" y="266257"/>
                  </a:lnTo>
                  <a:lnTo>
                    <a:pt x="2448438" y="289971"/>
                  </a:lnTo>
                  <a:lnTo>
                    <a:pt x="2495117" y="314318"/>
                  </a:lnTo>
                  <a:lnTo>
                    <a:pt x="2541838" y="339249"/>
                  </a:lnTo>
                  <a:lnTo>
                    <a:pt x="2588596" y="364717"/>
                  </a:lnTo>
                  <a:lnTo>
                    <a:pt x="2635390" y="390673"/>
                  </a:lnTo>
                  <a:lnTo>
                    <a:pt x="2682214" y="417067"/>
                  </a:lnTo>
                  <a:lnTo>
                    <a:pt x="2729066" y="443851"/>
                  </a:lnTo>
                  <a:lnTo>
                    <a:pt x="2775943" y="470977"/>
                  </a:lnTo>
                  <a:lnTo>
                    <a:pt x="2822840" y="498395"/>
                  </a:lnTo>
                  <a:lnTo>
                    <a:pt x="2869755" y="526058"/>
                  </a:lnTo>
                  <a:lnTo>
                    <a:pt x="2916685" y="553915"/>
                  </a:lnTo>
                  <a:lnTo>
                    <a:pt x="2963625" y="581920"/>
                  </a:lnTo>
                  <a:lnTo>
                    <a:pt x="3010573" y="610023"/>
                  </a:lnTo>
                  <a:lnTo>
                    <a:pt x="3057525" y="638175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571625" y="4329556"/>
              <a:ext cx="3251200" cy="247015"/>
            </a:xfrm>
            <a:custGeom>
              <a:avLst/>
              <a:gdLst/>
              <a:ahLst/>
              <a:cxnLst/>
              <a:rect l="l" t="t" r="r" b="b"/>
              <a:pathLst>
                <a:path w="3251200" h="247014">
                  <a:moveTo>
                    <a:pt x="0" y="246761"/>
                  </a:moveTo>
                  <a:lnTo>
                    <a:pt x="48540" y="234687"/>
                  </a:lnTo>
                  <a:lnTo>
                    <a:pt x="97086" y="222638"/>
                  </a:lnTo>
                  <a:lnTo>
                    <a:pt x="145644" y="210640"/>
                  </a:lnTo>
                  <a:lnTo>
                    <a:pt x="194222" y="198718"/>
                  </a:lnTo>
                  <a:lnTo>
                    <a:pt x="242826" y="186898"/>
                  </a:lnTo>
                  <a:lnTo>
                    <a:pt x="291462" y="175207"/>
                  </a:lnTo>
                  <a:lnTo>
                    <a:pt x="340139" y="163669"/>
                  </a:lnTo>
                  <a:lnTo>
                    <a:pt x="388861" y="152311"/>
                  </a:lnTo>
                  <a:lnTo>
                    <a:pt x="437636" y="141158"/>
                  </a:lnTo>
                  <a:lnTo>
                    <a:pt x="486471" y="130236"/>
                  </a:lnTo>
                  <a:lnTo>
                    <a:pt x="535372" y="119571"/>
                  </a:lnTo>
                  <a:lnTo>
                    <a:pt x="584346" y="109188"/>
                  </a:lnTo>
                  <a:lnTo>
                    <a:pt x="633400" y="99114"/>
                  </a:lnTo>
                  <a:lnTo>
                    <a:pt x="682540" y="89374"/>
                  </a:lnTo>
                  <a:lnTo>
                    <a:pt x="731773" y="79994"/>
                  </a:lnTo>
                  <a:lnTo>
                    <a:pt x="781107" y="70999"/>
                  </a:lnTo>
                  <a:lnTo>
                    <a:pt x="830547" y="62416"/>
                  </a:lnTo>
                  <a:lnTo>
                    <a:pt x="880100" y="54270"/>
                  </a:lnTo>
                  <a:lnTo>
                    <a:pt x="929774" y="46587"/>
                  </a:lnTo>
                  <a:lnTo>
                    <a:pt x="979574" y="39393"/>
                  </a:lnTo>
                  <a:lnTo>
                    <a:pt x="1029508" y="32713"/>
                  </a:lnTo>
                  <a:lnTo>
                    <a:pt x="1079582" y="26574"/>
                  </a:lnTo>
                  <a:lnTo>
                    <a:pt x="1129802" y="21000"/>
                  </a:lnTo>
                  <a:lnTo>
                    <a:pt x="1180177" y="16019"/>
                  </a:lnTo>
                  <a:lnTo>
                    <a:pt x="1230712" y="11655"/>
                  </a:lnTo>
                  <a:lnTo>
                    <a:pt x="1281414" y="7934"/>
                  </a:lnTo>
                  <a:lnTo>
                    <a:pt x="1332289" y="4882"/>
                  </a:lnTo>
                  <a:lnTo>
                    <a:pt x="1383346" y="2525"/>
                  </a:lnTo>
                  <a:lnTo>
                    <a:pt x="1434589" y="889"/>
                  </a:lnTo>
                  <a:lnTo>
                    <a:pt x="1486027" y="0"/>
                  </a:lnTo>
                  <a:lnTo>
                    <a:pt x="1535210" y="59"/>
                  </a:lnTo>
                  <a:lnTo>
                    <a:pt x="1586025" y="1171"/>
                  </a:lnTo>
                  <a:lnTo>
                    <a:pt x="1638315" y="3275"/>
                  </a:lnTo>
                  <a:lnTo>
                    <a:pt x="1691923" y="6308"/>
                  </a:lnTo>
                  <a:lnTo>
                    <a:pt x="1746693" y="10207"/>
                  </a:lnTo>
                  <a:lnTo>
                    <a:pt x="1802468" y="14911"/>
                  </a:lnTo>
                  <a:lnTo>
                    <a:pt x="1859091" y="20358"/>
                  </a:lnTo>
                  <a:lnTo>
                    <a:pt x="1916406" y="26485"/>
                  </a:lnTo>
                  <a:lnTo>
                    <a:pt x="1974255" y="33230"/>
                  </a:lnTo>
                  <a:lnTo>
                    <a:pt x="2032484" y="40531"/>
                  </a:lnTo>
                  <a:lnTo>
                    <a:pt x="2090934" y="48327"/>
                  </a:lnTo>
                  <a:lnTo>
                    <a:pt x="2149449" y="56553"/>
                  </a:lnTo>
                  <a:lnTo>
                    <a:pt x="2207872" y="65150"/>
                  </a:lnTo>
                  <a:lnTo>
                    <a:pt x="2266048" y="74054"/>
                  </a:lnTo>
                  <a:lnTo>
                    <a:pt x="2323818" y="83203"/>
                  </a:lnTo>
                  <a:lnTo>
                    <a:pt x="2381027" y="92535"/>
                  </a:lnTo>
                  <a:lnTo>
                    <a:pt x="2437518" y="101988"/>
                  </a:lnTo>
                  <a:lnTo>
                    <a:pt x="2493135" y="111500"/>
                  </a:lnTo>
                  <a:lnTo>
                    <a:pt x="2547719" y="121008"/>
                  </a:lnTo>
                  <a:lnTo>
                    <a:pt x="2601116" y="130451"/>
                  </a:lnTo>
                  <a:lnTo>
                    <a:pt x="2653168" y="139766"/>
                  </a:lnTo>
                  <a:lnTo>
                    <a:pt x="2703719" y="148892"/>
                  </a:lnTo>
                  <a:lnTo>
                    <a:pt x="2752612" y="157765"/>
                  </a:lnTo>
                  <a:lnTo>
                    <a:pt x="2799691" y="166324"/>
                  </a:lnTo>
                  <a:lnTo>
                    <a:pt x="2844798" y="174507"/>
                  </a:lnTo>
                  <a:lnTo>
                    <a:pt x="2887777" y="182251"/>
                  </a:lnTo>
                  <a:lnTo>
                    <a:pt x="2928472" y="189494"/>
                  </a:lnTo>
                  <a:lnTo>
                    <a:pt x="2966725" y="196175"/>
                  </a:lnTo>
                  <a:lnTo>
                    <a:pt x="3035283" y="207599"/>
                  </a:lnTo>
                  <a:lnTo>
                    <a:pt x="3092196" y="216027"/>
                  </a:lnTo>
                  <a:lnTo>
                    <a:pt x="3161699" y="225244"/>
                  </a:lnTo>
                  <a:lnTo>
                    <a:pt x="3209724" y="231547"/>
                  </a:lnTo>
                  <a:lnTo>
                    <a:pt x="3250889" y="236710"/>
                  </a:lnTo>
                  <a:lnTo>
                    <a:pt x="3248802" y="236220"/>
                  </a:lnTo>
                  <a:lnTo>
                    <a:pt x="3180518" y="226353"/>
                  </a:lnTo>
                  <a:lnTo>
                    <a:pt x="3107182" y="216027"/>
                  </a:lnTo>
                </a:path>
              </a:pathLst>
            </a:custGeom>
            <a:ln w="38100">
              <a:solidFill>
                <a:srgbClr val="548ED4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85900" y="4195953"/>
              <a:ext cx="3133725" cy="195580"/>
            </a:xfrm>
            <a:custGeom>
              <a:avLst/>
              <a:gdLst/>
              <a:ahLst/>
              <a:cxnLst/>
              <a:rect l="l" t="t" r="r" b="b"/>
              <a:pathLst>
                <a:path w="3133725" h="195579">
                  <a:moveTo>
                    <a:pt x="0" y="195072"/>
                  </a:moveTo>
                  <a:lnTo>
                    <a:pt x="50181" y="185881"/>
                  </a:lnTo>
                  <a:lnTo>
                    <a:pt x="100363" y="176709"/>
                  </a:lnTo>
                  <a:lnTo>
                    <a:pt x="150547" y="167574"/>
                  </a:lnTo>
                  <a:lnTo>
                    <a:pt x="200733" y="158492"/>
                  </a:lnTo>
                  <a:lnTo>
                    <a:pt x="250922" y="149483"/>
                  </a:lnTo>
                  <a:lnTo>
                    <a:pt x="301115" y="140564"/>
                  </a:lnTo>
                  <a:lnTo>
                    <a:pt x="351312" y="131755"/>
                  </a:lnTo>
                  <a:lnTo>
                    <a:pt x="401514" y="123072"/>
                  </a:lnTo>
                  <a:lnTo>
                    <a:pt x="451722" y="114533"/>
                  </a:lnTo>
                  <a:lnTo>
                    <a:pt x="501937" y="106158"/>
                  </a:lnTo>
                  <a:lnTo>
                    <a:pt x="552159" y="97964"/>
                  </a:lnTo>
                  <a:lnTo>
                    <a:pt x="602390" y="89969"/>
                  </a:lnTo>
                  <a:lnTo>
                    <a:pt x="652629" y="82191"/>
                  </a:lnTo>
                  <a:lnTo>
                    <a:pt x="702878" y="74649"/>
                  </a:lnTo>
                  <a:lnTo>
                    <a:pt x="753138" y="67361"/>
                  </a:lnTo>
                  <a:lnTo>
                    <a:pt x="803408" y="60344"/>
                  </a:lnTo>
                  <a:lnTo>
                    <a:pt x="853690" y="53616"/>
                  </a:lnTo>
                  <a:lnTo>
                    <a:pt x="903985" y="47197"/>
                  </a:lnTo>
                  <a:lnTo>
                    <a:pt x="954294" y="41103"/>
                  </a:lnTo>
                  <a:lnTo>
                    <a:pt x="1004616" y="35354"/>
                  </a:lnTo>
                  <a:lnTo>
                    <a:pt x="1054954" y="29967"/>
                  </a:lnTo>
                  <a:lnTo>
                    <a:pt x="1105306" y="24960"/>
                  </a:lnTo>
                  <a:lnTo>
                    <a:pt x="1155676" y="20352"/>
                  </a:lnTo>
                  <a:lnTo>
                    <a:pt x="1206062" y="16160"/>
                  </a:lnTo>
                  <a:lnTo>
                    <a:pt x="1256466" y="12402"/>
                  </a:lnTo>
                  <a:lnTo>
                    <a:pt x="1306888" y="9098"/>
                  </a:lnTo>
                  <a:lnTo>
                    <a:pt x="1357330" y="6264"/>
                  </a:lnTo>
                  <a:lnTo>
                    <a:pt x="1407792" y="3919"/>
                  </a:lnTo>
                  <a:lnTo>
                    <a:pt x="1458275" y="2081"/>
                  </a:lnTo>
                  <a:lnTo>
                    <a:pt x="1508779" y="769"/>
                  </a:lnTo>
                  <a:lnTo>
                    <a:pt x="1559306" y="0"/>
                  </a:lnTo>
                  <a:lnTo>
                    <a:pt x="2025675" y="23707"/>
                  </a:lnTo>
                  <a:lnTo>
                    <a:pt x="2542397" y="80692"/>
                  </a:lnTo>
                  <a:lnTo>
                    <a:pt x="2961177" y="138606"/>
                  </a:lnTo>
                  <a:lnTo>
                    <a:pt x="3133725" y="165100"/>
                  </a:lnTo>
                </a:path>
              </a:pathLst>
            </a:custGeom>
            <a:ln w="38100">
              <a:solidFill>
                <a:srgbClr val="00CC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47800" y="2819400"/>
              <a:ext cx="1295400" cy="99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57953" y="1895257"/>
              <a:ext cx="1814719" cy="8336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091426" y="1909826"/>
              <a:ext cx="1752600" cy="762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091426" y="1909826"/>
              <a:ext cx="1752600" cy="762000"/>
            </a:xfrm>
            <a:custGeom>
              <a:avLst/>
              <a:gdLst/>
              <a:ahLst/>
              <a:cxnLst/>
              <a:rect l="l" t="t" r="r" b="b"/>
              <a:pathLst>
                <a:path w="1752600" h="762000">
                  <a:moveTo>
                    <a:pt x="0" y="762000"/>
                  </a:moveTo>
                  <a:lnTo>
                    <a:pt x="1487" y="717223"/>
                  </a:lnTo>
                  <a:lnTo>
                    <a:pt x="5895" y="673127"/>
                  </a:lnTo>
                  <a:lnTo>
                    <a:pt x="13140" y="629785"/>
                  </a:lnTo>
                  <a:lnTo>
                    <a:pt x="23142" y="587268"/>
                  </a:lnTo>
                  <a:lnTo>
                    <a:pt x="35817" y="545647"/>
                  </a:lnTo>
                  <a:lnTo>
                    <a:pt x="51083" y="504994"/>
                  </a:lnTo>
                  <a:lnTo>
                    <a:pt x="68859" y="465379"/>
                  </a:lnTo>
                  <a:lnTo>
                    <a:pt x="89062" y="426875"/>
                  </a:lnTo>
                  <a:lnTo>
                    <a:pt x="111611" y="389553"/>
                  </a:lnTo>
                  <a:lnTo>
                    <a:pt x="136422" y="353484"/>
                  </a:lnTo>
                  <a:lnTo>
                    <a:pt x="163413" y="318740"/>
                  </a:lnTo>
                  <a:lnTo>
                    <a:pt x="192503" y="285392"/>
                  </a:lnTo>
                  <a:lnTo>
                    <a:pt x="223610" y="253512"/>
                  </a:lnTo>
                  <a:lnTo>
                    <a:pt x="256651" y="223170"/>
                  </a:lnTo>
                  <a:lnTo>
                    <a:pt x="291543" y="194439"/>
                  </a:lnTo>
                  <a:lnTo>
                    <a:pt x="328206" y="167391"/>
                  </a:lnTo>
                  <a:lnTo>
                    <a:pt x="366556" y="142095"/>
                  </a:lnTo>
                  <a:lnTo>
                    <a:pt x="406512" y="118625"/>
                  </a:lnTo>
                  <a:lnTo>
                    <a:pt x="447991" y="97050"/>
                  </a:lnTo>
                  <a:lnTo>
                    <a:pt x="490912" y="77444"/>
                  </a:lnTo>
                  <a:lnTo>
                    <a:pt x="535191" y="59876"/>
                  </a:lnTo>
                  <a:lnTo>
                    <a:pt x="580748" y="44419"/>
                  </a:lnTo>
                  <a:lnTo>
                    <a:pt x="627499" y="31144"/>
                  </a:lnTo>
                  <a:lnTo>
                    <a:pt x="675363" y="20123"/>
                  </a:lnTo>
                  <a:lnTo>
                    <a:pt x="724257" y="11426"/>
                  </a:lnTo>
                  <a:lnTo>
                    <a:pt x="774099" y="5126"/>
                  </a:lnTo>
                  <a:lnTo>
                    <a:pt x="824807" y="1293"/>
                  </a:lnTo>
                  <a:lnTo>
                    <a:pt x="876300" y="0"/>
                  </a:lnTo>
                  <a:lnTo>
                    <a:pt x="927779" y="1293"/>
                  </a:lnTo>
                  <a:lnTo>
                    <a:pt x="978477" y="5126"/>
                  </a:lnTo>
                  <a:lnTo>
                    <a:pt x="1028310" y="11426"/>
                  </a:lnTo>
                  <a:lnTo>
                    <a:pt x="1077196" y="20123"/>
                  </a:lnTo>
                  <a:lnTo>
                    <a:pt x="1125054" y="31144"/>
                  </a:lnTo>
                  <a:lnTo>
                    <a:pt x="1171801" y="44419"/>
                  </a:lnTo>
                  <a:lnTo>
                    <a:pt x="1217354" y="59876"/>
                  </a:lnTo>
                  <a:lnTo>
                    <a:pt x="1261632" y="77444"/>
                  </a:lnTo>
                  <a:lnTo>
                    <a:pt x="1304551" y="97050"/>
                  </a:lnTo>
                  <a:lnTo>
                    <a:pt x="1346031" y="118625"/>
                  </a:lnTo>
                  <a:lnTo>
                    <a:pt x="1385987" y="142095"/>
                  </a:lnTo>
                  <a:lnTo>
                    <a:pt x="1424340" y="167391"/>
                  </a:lnTo>
                  <a:lnTo>
                    <a:pt x="1461005" y="194439"/>
                  </a:lnTo>
                  <a:lnTo>
                    <a:pt x="1495901" y="223170"/>
                  </a:lnTo>
                  <a:lnTo>
                    <a:pt x="1528945" y="253512"/>
                  </a:lnTo>
                  <a:lnTo>
                    <a:pt x="1560056" y="285392"/>
                  </a:lnTo>
                  <a:lnTo>
                    <a:pt x="1589150" y="318740"/>
                  </a:lnTo>
                  <a:lnTo>
                    <a:pt x="1616146" y="353484"/>
                  </a:lnTo>
                  <a:lnTo>
                    <a:pt x="1640962" y="389553"/>
                  </a:lnTo>
                  <a:lnTo>
                    <a:pt x="1663514" y="426875"/>
                  </a:lnTo>
                  <a:lnTo>
                    <a:pt x="1683722" y="465379"/>
                  </a:lnTo>
                  <a:lnTo>
                    <a:pt x="1701502" y="504994"/>
                  </a:lnTo>
                  <a:lnTo>
                    <a:pt x="1716772" y="545647"/>
                  </a:lnTo>
                  <a:lnTo>
                    <a:pt x="1729451" y="587268"/>
                  </a:lnTo>
                  <a:lnTo>
                    <a:pt x="1739455" y="629785"/>
                  </a:lnTo>
                  <a:lnTo>
                    <a:pt x="1746703" y="673127"/>
                  </a:lnTo>
                  <a:lnTo>
                    <a:pt x="1751112" y="717223"/>
                  </a:lnTo>
                  <a:lnTo>
                    <a:pt x="1752600" y="762000"/>
                  </a:lnTo>
                  <a:lnTo>
                    <a:pt x="1371600" y="762000"/>
                  </a:lnTo>
                  <a:lnTo>
                    <a:pt x="1368692" y="720481"/>
                  </a:lnTo>
                  <a:lnTo>
                    <a:pt x="1360170" y="680254"/>
                  </a:lnTo>
                  <a:lnTo>
                    <a:pt x="1346338" y="641554"/>
                  </a:lnTo>
                  <a:lnTo>
                    <a:pt x="1327497" y="604611"/>
                  </a:lnTo>
                  <a:lnTo>
                    <a:pt x="1303951" y="569660"/>
                  </a:lnTo>
                  <a:lnTo>
                    <a:pt x="1276002" y="536933"/>
                  </a:lnTo>
                  <a:lnTo>
                    <a:pt x="1243953" y="506663"/>
                  </a:lnTo>
                  <a:lnTo>
                    <a:pt x="1208107" y="479082"/>
                  </a:lnTo>
                  <a:lnTo>
                    <a:pt x="1168767" y="454423"/>
                  </a:lnTo>
                  <a:lnTo>
                    <a:pt x="1126236" y="432919"/>
                  </a:lnTo>
                  <a:lnTo>
                    <a:pt x="1080815" y="414803"/>
                  </a:lnTo>
                  <a:lnTo>
                    <a:pt x="1032808" y="400308"/>
                  </a:lnTo>
                  <a:lnTo>
                    <a:pt x="982518" y="389665"/>
                  </a:lnTo>
                  <a:lnTo>
                    <a:pt x="930248" y="383110"/>
                  </a:lnTo>
                  <a:lnTo>
                    <a:pt x="876300" y="380873"/>
                  </a:lnTo>
                  <a:lnTo>
                    <a:pt x="822328" y="383110"/>
                  </a:lnTo>
                  <a:lnTo>
                    <a:pt x="770036" y="389665"/>
                  </a:lnTo>
                  <a:lnTo>
                    <a:pt x="719729" y="400308"/>
                  </a:lnTo>
                  <a:lnTo>
                    <a:pt x="671707" y="414803"/>
                  </a:lnTo>
                  <a:lnTo>
                    <a:pt x="626274" y="432919"/>
                  </a:lnTo>
                  <a:lnTo>
                    <a:pt x="583732" y="454423"/>
                  </a:lnTo>
                  <a:lnTo>
                    <a:pt x="544384" y="479082"/>
                  </a:lnTo>
                  <a:lnTo>
                    <a:pt x="508532" y="506663"/>
                  </a:lnTo>
                  <a:lnTo>
                    <a:pt x="476478" y="536933"/>
                  </a:lnTo>
                  <a:lnTo>
                    <a:pt x="448526" y="569660"/>
                  </a:lnTo>
                  <a:lnTo>
                    <a:pt x="424977" y="604611"/>
                  </a:lnTo>
                  <a:lnTo>
                    <a:pt x="406135" y="641554"/>
                  </a:lnTo>
                  <a:lnTo>
                    <a:pt x="392302" y="680254"/>
                  </a:lnTo>
                  <a:lnTo>
                    <a:pt x="383780" y="720481"/>
                  </a:lnTo>
                  <a:lnTo>
                    <a:pt x="380873" y="762000"/>
                  </a:lnTo>
                  <a:lnTo>
                    <a:pt x="0" y="762000"/>
                  </a:lnTo>
                  <a:close/>
                </a:path>
              </a:pathLst>
            </a:custGeom>
            <a:ln w="953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768590" y="2421382"/>
              <a:ext cx="431800" cy="820419"/>
            </a:xfrm>
            <a:custGeom>
              <a:avLst/>
              <a:gdLst/>
              <a:ahLst/>
              <a:cxnLst/>
              <a:rect l="l" t="t" r="r" b="b"/>
              <a:pathLst>
                <a:path w="431800" h="820419">
                  <a:moveTo>
                    <a:pt x="334644" y="0"/>
                  </a:moveTo>
                  <a:lnTo>
                    <a:pt x="142239" y="97027"/>
                  </a:lnTo>
                  <a:lnTo>
                    <a:pt x="214502" y="120903"/>
                  </a:lnTo>
                  <a:lnTo>
                    <a:pt x="0" y="772287"/>
                  </a:lnTo>
                  <a:lnTo>
                    <a:pt x="144779" y="819912"/>
                  </a:lnTo>
                  <a:lnTo>
                    <a:pt x="359282" y="168528"/>
                  </a:lnTo>
                  <a:lnTo>
                    <a:pt x="431673" y="192404"/>
                  </a:lnTo>
                  <a:lnTo>
                    <a:pt x="33464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768590" y="2421382"/>
              <a:ext cx="431800" cy="820419"/>
            </a:xfrm>
            <a:custGeom>
              <a:avLst/>
              <a:gdLst/>
              <a:ahLst/>
              <a:cxnLst/>
              <a:rect l="l" t="t" r="r" b="b"/>
              <a:pathLst>
                <a:path w="431800" h="820419">
                  <a:moveTo>
                    <a:pt x="0" y="772287"/>
                  </a:moveTo>
                  <a:lnTo>
                    <a:pt x="214502" y="120903"/>
                  </a:lnTo>
                  <a:lnTo>
                    <a:pt x="142239" y="97027"/>
                  </a:lnTo>
                  <a:lnTo>
                    <a:pt x="334644" y="0"/>
                  </a:lnTo>
                  <a:lnTo>
                    <a:pt x="431673" y="192404"/>
                  </a:lnTo>
                  <a:lnTo>
                    <a:pt x="359282" y="168528"/>
                  </a:lnTo>
                  <a:lnTo>
                    <a:pt x="144779" y="819912"/>
                  </a:lnTo>
                  <a:lnTo>
                    <a:pt x="0" y="77228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701026" y="3205225"/>
              <a:ext cx="228600" cy="152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701026" y="3205225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76200"/>
                  </a:moveTo>
                  <a:lnTo>
                    <a:pt x="8965" y="46505"/>
                  </a:lnTo>
                  <a:lnTo>
                    <a:pt x="33432" y="22288"/>
                  </a:lnTo>
                  <a:lnTo>
                    <a:pt x="69758" y="5976"/>
                  </a:lnTo>
                  <a:lnTo>
                    <a:pt x="114300" y="0"/>
                  </a:lnTo>
                  <a:lnTo>
                    <a:pt x="158787" y="5976"/>
                  </a:lnTo>
                  <a:lnTo>
                    <a:pt x="195119" y="22288"/>
                  </a:lnTo>
                  <a:lnTo>
                    <a:pt x="219616" y="46505"/>
                  </a:lnTo>
                  <a:lnTo>
                    <a:pt x="228600" y="76200"/>
                  </a:lnTo>
                  <a:lnTo>
                    <a:pt x="219616" y="105840"/>
                  </a:lnTo>
                  <a:lnTo>
                    <a:pt x="195119" y="130063"/>
                  </a:lnTo>
                  <a:lnTo>
                    <a:pt x="158787" y="146405"/>
                  </a:lnTo>
                  <a:lnTo>
                    <a:pt x="114300" y="152400"/>
                  </a:lnTo>
                  <a:lnTo>
                    <a:pt x="69758" y="146405"/>
                  </a:lnTo>
                  <a:lnTo>
                    <a:pt x="33432" y="130063"/>
                  </a:lnTo>
                  <a:lnTo>
                    <a:pt x="8965" y="105840"/>
                  </a:lnTo>
                  <a:lnTo>
                    <a:pt x="0" y="76200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86000" y="1905000"/>
              <a:ext cx="1371600" cy="990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04795" y="3048058"/>
            <a:ext cx="943610" cy="410209"/>
          </a:xfrm>
          <a:prstGeom prst="rect">
            <a:avLst/>
          </a:prstGeom>
          <a:solidFill>
            <a:srgbClr val="938953"/>
          </a:solidFill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2000">
                <a:solidFill>
                  <a:srgbClr val="622422"/>
                </a:solidFill>
                <a:latin typeface="Carlito"/>
                <a:cs typeface="Carlito"/>
              </a:rPr>
              <a:t>Input</a:t>
            </a:r>
            <a:r>
              <a:rPr dirty="0" sz="2000" spc="-30">
                <a:solidFill>
                  <a:srgbClr val="622422"/>
                </a:solidFill>
                <a:latin typeface="Carlito"/>
                <a:cs typeface="Carlito"/>
              </a:rPr>
              <a:t> </a:t>
            </a:r>
            <a:r>
              <a:rPr dirty="0" sz="2000" spc="10">
                <a:solidFill>
                  <a:srgbClr val="622422"/>
                </a:solidFill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59403" y="2923540"/>
            <a:ext cx="1254125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10209">
              <a:lnSpc>
                <a:spcPct val="100000"/>
              </a:lnSpc>
              <a:spcBef>
                <a:spcPts val="100"/>
              </a:spcBef>
            </a:pPr>
            <a:r>
              <a:rPr dirty="0" sz="1500" spc="5" b="1">
                <a:latin typeface="Carlito"/>
                <a:cs typeface="Carlito"/>
              </a:rPr>
              <a:t>Data  </a:t>
            </a:r>
            <a:r>
              <a:rPr dirty="0" sz="1500" spc="-65" b="1">
                <a:latin typeface="Carlito"/>
                <a:cs typeface="Carlito"/>
              </a:rPr>
              <a:t>T</a:t>
            </a:r>
            <a:r>
              <a:rPr dirty="0" sz="1500" spc="-10" b="1">
                <a:latin typeface="Carlito"/>
                <a:cs typeface="Carlito"/>
              </a:rPr>
              <a:t>r</a:t>
            </a:r>
            <a:r>
              <a:rPr dirty="0" sz="1500" spc="10" b="1">
                <a:latin typeface="Carlito"/>
                <a:cs typeface="Carlito"/>
              </a:rPr>
              <a:t>a</a:t>
            </a:r>
            <a:r>
              <a:rPr dirty="0" sz="1500" spc="20" b="1">
                <a:latin typeface="Carlito"/>
                <a:cs typeface="Carlito"/>
              </a:rPr>
              <a:t>n</a:t>
            </a:r>
            <a:r>
              <a:rPr dirty="0" sz="1500" b="1">
                <a:latin typeface="Carlito"/>
                <a:cs typeface="Carlito"/>
              </a:rPr>
              <a:t>s</a:t>
            </a:r>
            <a:r>
              <a:rPr dirty="0" sz="1500" spc="-20" b="1">
                <a:latin typeface="Carlito"/>
                <a:cs typeface="Carlito"/>
              </a:rPr>
              <a:t>f</a:t>
            </a:r>
            <a:r>
              <a:rPr dirty="0" sz="1500" spc="20" b="1">
                <a:latin typeface="Carlito"/>
                <a:cs typeface="Carlito"/>
              </a:rPr>
              <a:t>o</a:t>
            </a:r>
            <a:r>
              <a:rPr dirty="0" sz="1500" spc="-10" b="1">
                <a:latin typeface="Carlito"/>
                <a:cs typeface="Carlito"/>
              </a:rPr>
              <a:t>r</a:t>
            </a:r>
            <a:r>
              <a:rPr dirty="0" sz="1500" spc="-20" b="1">
                <a:latin typeface="Carlito"/>
                <a:cs typeface="Carlito"/>
              </a:rPr>
              <a:t>m</a:t>
            </a:r>
            <a:r>
              <a:rPr dirty="0" sz="1500" spc="10" b="1">
                <a:latin typeface="Carlito"/>
                <a:cs typeface="Carlito"/>
              </a:rPr>
              <a:t>a</a:t>
            </a:r>
            <a:r>
              <a:rPr dirty="0" sz="1500" b="1">
                <a:latin typeface="Carlito"/>
                <a:cs typeface="Carlito"/>
              </a:rPr>
              <a:t>t</a:t>
            </a:r>
            <a:r>
              <a:rPr dirty="0" sz="1500" spc="5" b="1">
                <a:latin typeface="Carlito"/>
                <a:cs typeface="Carlito"/>
              </a:rPr>
              <a:t>i</a:t>
            </a:r>
            <a:r>
              <a:rPr dirty="0" sz="1500" spc="20" b="1">
                <a:latin typeface="Carlito"/>
                <a:cs typeface="Carlito"/>
              </a:rPr>
              <a:t>o</a:t>
            </a:r>
            <a:r>
              <a:rPr dirty="0" sz="1500" b="1">
                <a:latin typeface="Carlito"/>
                <a:cs typeface="Carlito"/>
              </a:rPr>
              <a:t>n  &amp;</a:t>
            </a:r>
            <a:r>
              <a:rPr dirty="0" sz="1500" spc="-25" b="1">
                <a:latin typeface="Carlito"/>
                <a:cs typeface="Carlito"/>
              </a:rPr>
              <a:t> </a:t>
            </a:r>
            <a:r>
              <a:rPr dirty="0" sz="1500" spc="5" b="1">
                <a:latin typeface="Carlito"/>
                <a:cs typeface="Carlito"/>
              </a:rPr>
              <a:t>Visualitation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428750" y="3619500"/>
            <a:ext cx="4438650" cy="1407795"/>
            <a:chOff x="1428750" y="3619500"/>
            <a:chExt cx="4438650" cy="1407795"/>
          </a:xfrm>
        </p:grpSpPr>
        <p:sp>
          <p:nvSpPr>
            <p:cNvPr id="40" name="object 40"/>
            <p:cNvSpPr/>
            <p:nvPr/>
          </p:nvSpPr>
          <p:spPr>
            <a:xfrm>
              <a:off x="1447800" y="3983665"/>
              <a:ext cx="3242310" cy="1024255"/>
            </a:xfrm>
            <a:custGeom>
              <a:avLst/>
              <a:gdLst/>
              <a:ahLst/>
              <a:cxnLst/>
              <a:rect l="l" t="t" r="r" b="b"/>
              <a:pathLst>
                <a:path w="3242310" h="1024254">
                  <a:moveTo>
                    <a:pt x="0" y="1024197"/>
                  </a:moveTo>
                  <a:lnTo>
                    <a:pt x="38210" y="984622"/>
                  </a:lnTo>
                  <a:lnTo>
                    <a:pt x="76423" y="945100"/>
                  </a:lnTo>
                  <a:lnTo>
                    <a:pt x="114643" y="905682"/>
                  </a:lnTo>
                  <a:lnTo>
                    <a:pt x="152872" y="866422"/>
                  </a:lnTo>
                  <a:lnTo>
                    <a:pt x="191113" y="827372"/>
                  </a:lnTo>
                  <a:lnTo>
                    <a:pt x="229371" y="788584"/>
                  </a:lnTo>
                  <a:lnTo>
                    <a:pt x="267648" y="750111"/>
                  </a:lnTo>
                  <a:lnTo>
                    <a:pt x="305947" y="712006"/>
                  </a:lnTo>
                  <a:lnTo>
                    <a:pt x="344272" y="674320"/>
                  </a:lnTo>
                  <a:lnTo>
                    <a:pt x="382627" y="637107"/>
                  </a:lnTo>
                  <a:lnTo>
                    <a:pt x="421014" y="600419"/>
                  </a:lnTo>
                  <a:lnTo>
                    <a:pt x="459437" y="564309"/>
                  </a:lnTo>
                  <a:lnTo>
                    <a:pt x="497899" y="528828"/>
                  </a:lnTo>
                  <a:lnTo>
                    <a:pt x="536403" y="494029"/>
                  </a:lnTo>
                  <a:lnTo>
                    <a:pt x="574954" y="459966"/>
                  </a:lnTo>
                  <a:lnTo>
                    <a:pt x="613553" y="426690"/>
                  </a:lnTo>
                  <a:lnTo>
                    <a:pt x="652204" y="394254"/>
                  </a:lnTo>
                  <a:lnTo>
                    <a:pt x="690912" y="362710"/>
                  </a:lnTo>
                  <a:lnTo>
                    <a:pt x="729678" y="332111"/>
                  </a:lnTo>
                  <a:lnTo>
                    <a:pt x="768507" y="302509"/>
                  </a:lnTo>
                  <a:lnTo>
                    <a:pt x="807401" y="273958"/>
                  </a:lnTo>
                  <a:lnTo>
                    <a:pt x="846364" y="246508"/>
                  </a:lnTo>
                  <a:lnTo>
                    <a:pt x="885399" y="220214"/>
                  </a:lnTo>
                  <a:lnTo>
                    <a:pt x="924509" y="195126"/>
                  </a:lnTo>
                  <a:lnTo>
                    <a:pt x="963699" y="171299"/>
                  </a:lnTo>
                  <a:lnTo>
                    <a:pt x="1002970" y="148784"/>
                  </a:lnTo>
                  <a:lnTo>
                    <a:pt x="1042327" y="127633"/>
                  </a:lnTo>
                  <a:lnTo>
                    <a:pt x="1081773" y="107900"/>
                  </a:lnTo>
                  <a:lnTo>
                    <a:pt x="1121311" y="89637"/>
                  </a:lnTo>
                  <a:lnTo>
                    <a:pt x="1160944" y="72896"/>
                  </a:lnTo>
                  <a:lnTo>
                    <a:pt x="1200675" y="57730"/>
                  </a:lnTo>
                  <a:lnTo>
                    <a:pt x="1240509" y="44191"/>
                  </a:lnTo>
                  <a:lnTo>
                    <a:pt x="1280447" y="32332"/>
                  </a:lnTo>
                  <a:lnTo>
                    <a:pt x="1320495" y="22205"/>
                  </a:lnTo>
                  <a:lnTo>
                    <a:pt x="1360654" y="13863"/>
                  </a:lnTo>
                  <a:lnTo>
                    <a:pt x="1400928" y="7358"/>
                  </a:lnTo>
                  <a:lnTo>
                    <a:pt x="1441321" y="2743"/>
                  </a:lnTo>
                  <a:lnTo>
                    <a:pt x="1481836" y="69"/>
                  </a:lnTo>
                  <a:lnTo>
                    <a:pt x="1523019" y="0"/>
                  </a:lnTo>
                  <a:lnTo>
                    <a:pt x="1565374" y="3056"/>
                  </a:lnTo>
                  <a:lnTo>
                    <a:pt x="1608807" y="9084"/>
                  </a:lnTo>
                  <a:lnTo>
                    <a:pt x="1653225" y="17931"/>
                  </a:lnTo>
                  <a:lnTo>
                    <a:pt x="1698536" y="29442"/>
                  </a:lnTo>
                  <a:lnTo>
                    <a:pt x="1744644" y="43463"/>
                  </a:lnTo>
                  <a:lnTo>
                    <a:pt x="1791458" y="59841"/>
                  </a:lnTo>
                  <a:lnTo>
                    <a:pt x="1838883" y="78421"/>
                  </a:lnTo>
                  <a:lnTo>
                    <a:pt x="1886827" y="99049"/>
                  </a:lnTo>
                  <a:lnTo>
                    <a:pt x="1935197" y="121572"/>
                  </a:lnTo>
                  <a:lnTo>
                    <a:pt x="1983898" y="145835"/>
                  </a:lnTo>
                  <a:lnTo>
                    <a:pt x="2032838" y="171684"/>
                  </a:lnTo>
                  <a:lnTo>
                    <a:pt x="2081923" y="198966"/>
                  </a:lnTo>
                  <a:lnTo>
                    <a:pt x="2131061" y="227527"/>
                  </a:lnTo>
                  <a:lnTo>
                    <a:pt x="2180157" y="257212"/>
                  </a:lnTo>
                  <a:lnTo>
                    <a:pt x="2229119" y="287868"/>
                  </a:lnTo>
                  <a:lnTo>
                    <a:pt x="2277853" y="319340"/>
                  </a:lnTo>
                  <a:lnTo>
                    <a:pt x="2326266" y="351474"/>
                  </a:lnTo>
                  <a:lnTo>
                    <a:pt x="2374264" y="384117"/>
                  </a:lnTo>
                  <a:lnTo>
                    <a:pt x="2421755" y="417115"/>
                  </a:lnTo>
                  <a:lnTo>
                    <a:pt x="2468646" y="450314"/>
                  </a:lnTo>
                  <a:lnTo>
                    <a:pt x="2514841" y="483559"/>
                  </a:lnTo>
                  <a:lnTo>
                    <a:pt x="2560250" y="516697"/>
                  </a:lnTo>
                  <a:lnTo>
                    <a:pt x="2604777" y="549573"/>
                  </a:lnTo>
                  <a:lnTo>
                    <a:pt x="2648330" y="582035"/>
                  </a:lnTo>
                  <a:lnTo>
                    <a:pt x="2690816" y="613927"/>
                  </a:lnTo>
                  <a:lnTo>
                    <a:pt x="2732142" y="645095"/>
                  </a:lnTo>
                  <a:lnTo>
                    <a:pt x="2772213" y="675387"/>
                  </a:lnTo>
                  <a:lnTo>
                    <a:pt x="2810937" y="704647"/>
                  </a:lnTo>
                  <a:lnTo>
                    <a:pt x="2848220" y="732723"/>
                  </a:lnTo>
                  <a:lnTo>
                    <a:pt x="2883970" y="759459"/>
                  </a:lnTo>
                  <a:lnTo>
                    <a:pt x="2918092" y="784702"/>
                  </a:lnTo>
                  <a:lnTo>
                    <a:pt x="2950494" y="808298"/>
                  </a:lnTo>
                  <a:lnTo>
                    <a:pt x="3009764" y="849932"/>
                  </a:lnTo>
                  <a:lnTo>
                    <a:pt x="3061032" y="883131"/>
                  </a:lnTo>
                  <a:lnTo>
                    <a:pt x="3142741" y="928982"/>
                  </a:lnTo>
                  <a:lnTo>
                    <a:pt x="3186900" y="953226"/>
                  </a:lnTo>
                  <a:lnTo>
                    <a:pt x="3235282" y="979155"/>
                  </a:lnTo>
                  <a:lnTo>
                    <a:pt x="3242259" y="982396"/>
                  </a:lnTo>
                  <a:lnTo>
                    <a:pt x="3239595" y="980192"/>
                  </a:lnTo>
                  <a:lnTo>
                    <a:pt x="3187535" y="948688"/>
                  </a:lnTo>
                  <a:lnTo>
                    <a:pt x="3129875" y="914721"/>
                  </a:lnTo>
                  <a:lnTo>
                    <a:pt x="3098291" y="896181"/>
                  </a:lnTo>
                </a:path>
              </a:pathLst>
            </a:custGeom>
            <a:ln w="38100">
              <a:solidFill>
                <a:srgbClr val="938953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257800" y="3619500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304800" y="0"/>
                  </a:moveTo>
                  <a:lnTo>
                    <a:pt x="259772" y="3512"/>
                  </a:lnTo>
                  <a:lnTo>
                    <a:pt x="216792" y="13714"/>
                  </a:lnTo>
                  <a:lnTo>
                    <a:pt x="176330" y="30106"/>
                  </a:lnTo>
                  <a:lnTo>
                    <a:pt x="138860" y="52184"/>
                  </a:lnTo>
                  <a:lnTo>
                    <a:pt x="104853" y="79448"/>
                  </a:lnTo>
                  <a:lnTo>
                    <a:pt x="74783" y="111397"/>
                  </a:lnTo>
                  <a:lnTo>
                    <a:pt x="49120" y="147528"/>
                  </a:lnTo>
                  <a:lnTo>
                    <a:pt x="28338" y="187340"/>
                  </a:lnTo>
                  <a:lnTo>
                    <a:pt x="12909" y="230332"/>
                  </a:lnTo>
                  <a:lnTo>
                    <a:pt x="3306" y="276003"/>
                  </a:lnTo>
                  <a:lnTo>
                    <a:pt x="0" y="323850"/>
                  </a:lnTo>
                  <a:lnTo>
                    <a:pt x="3306" y="371696"/>
                  </a:lnTo>
                  <a:lnTo>
                    <a:pt x="12909" y="417367"/>
                  </a:lnTo>
                  <a:lnTo>
                    <a:pt x="28338" y="460359"/>
                  </a:lnTo>
                  <a:lnTo>
                    <a:pt x="49120" y="500171"/>
                  </a:lnTo>
                  <a:lnTo>
                    <a:pt x="74783" y="536302"/>
                  </a:lnTo>
                  <a:lnTo>
                    <a:pt x="104853" y="568251"/>
                  </a:lnTo>
                  <a:lnTo>
                    <a:pt x="138860" y="595515"/>
                  </a:lnTo>
                  <a:lnTo>
                    <a:pt x="176330" y="617593"/>
                  </a:lnTo>
                  <a:lnTo>
                    <a:pt x="216792" y="633985"/>
                  </a:lnTo>
                  <a:lnTo>
                    <a:pt x="259772" y="644187"/>
                  </a:lnTo>
                  <a:lnTo>
                    <a:pt x="304800" y="647700"/>
                  </a:lnTo>
                  <a:lnTo>
                    <a:pt x="349827" y="644187"/>
                  </a:lnTo>
                  <a:lnTo>
                    <a:pt x="392807" y="633985"/>
                  </a:lnTo>
                  <a:lnTo>
                    <a:pt x="433269" y="617593"/>
                  </a:lnTo>
                  <a:lnTo>
                    <a:pt x="470739" y="595515"/>
                  </a:lnTo>
                  <a:lnTo>
                    <a:pt x="504746" y="568251"/>
                  </a:lnTo>
                  <a:lnTo>
                    <a:pt x="534816" y="536302"/>
                  </a:lnTo>
                  <a:lnTo>
                    <a:pt x="560479" y="500171"/>
                  </a:lnTo>
                  <a:lnTo>
                    <a:pt x="581261" y="460359"/>
                  </a:lnTo>
                  <a:lnTo>
                    <a:pt x="596690" y="417367"/>
                  </a:lnTo>
                  <a:lnTo>
                    <a:pt x="606293" y="371696"/>
                  </a:lnTo>
                  <a:lnTo>
                    <a:pt x="609600" y="323850"/>
                  </a:lnTo>
                  <a:lnTo>
                    <a:pt x="606293" y="276003"/>
                  </a:lnTo>
                  <a:lnTo>
                    <a:pt x="596690" y="230332"/>
                  </a:lnTo>
                  <a:lnTo>
                    <a:pt x="581261" y="187340"/>
                  </a:lnTo>
                  <a:lnTo>
                    <a:pt x="560479" y="147528"/>
                  </a:lnTo>
                  <a:lnTo>
                    <a:pt x="534816" y="111397"/>
                  </a:lnTo>
                  <a:lnTo>
                    <a:pt x="504746" y="79448"/>
                  </a:lnTo>
                  <a:lnTo>
                    <a:pt x="470739" y="52184"/>
                  </a:lnTo>
                  <a:lnTo>
                    <a:pt x="433269" y="30106"/>
                  </a:lnTo>
                  <a:lnTo>
                    <a:pt x="392807" y="13714"/>
                  </a:lnTo>
                  <a:lnTo>
                    <a:pt x="349827" y="351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DEBE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680845" y="4745037"/>
            <a:ext cx="642429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938953"/>
                </a:solidFill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  <a:spcBef>
                <a:spcPts val="125"/>
              </a:spcBef>
            </a:pPr>
            <a:r>
              <a:rPr dirty="0" sz="2400" spc="-10" b="1">
                <a:latin typeface="Carlito"/>
                <a:cs typeface="Carlito"/>
              </a:rPr>
              <a:t>Distribution</a:t>
            </a:r>
            <a:r>
              <a:rPr dirty="0" sz="2400" spc="35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Function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4131310">
              <a:lnSpc>
                <a:spcPct val="100000"/>
              </a:lnSpc>
              <a:spcBef>
                <a:spcPts val="2000"/>
              </a:spcBef>
            </a:pPr>
            <a:r>
              <a:rPr dirty="0" sz="1800" spc="15">
                <a:latin typeface="Carlito"/>
                <a:cs typeface="Carlito"/>
              </a:rPr>
              <a:t>Zainal </a:t>
            </a:r>
            <a:r>
              <a:rPr dirty="0" sz="1800">
                <a:latin typeface="Carlito"/>
                <a:cs typeface="Carlito"/>
              </a:rPr>
              <a:t>A. </a:t>
            </a:r>
            <a:r>
              <a:rPr dirty="0" sz="1800" spc="15">
                <a:latin typeface="Carlito"/>
                <a:cs typeface="Carlito"/>
              </a:rPr>
              <a:t>Hasibuan,</a:t>
            </a:r>
            <a:r>
              <a:rPr dirty="0" sz="1800" spc="-3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2020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503" y="338455"/>
            <a:ext cx="25082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15"/>
              <a:t>OVERVIEW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225423"/>
            <a:ext cx="6696709" cy="471805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15">
                <a:latin typeface="Carlito"/>
                <a:cs typeface="Carlito"/>
              </a:rPr>
              <a:t>Introduction </a:t>
            </a:r>
            <a:r>
              <a:rPr dirty="0" sz="3000" spc="-20">
                <a:latin typeface="Carlito"/>
                <a:cs typeface="Carlito"/>
              </a:rPr>
              <a:t>to </a:t>
            </a:r>
            <a:r>
              <a:rPr dirty="0" sz="3000" spc="-15">
                <a:latin typeface="Carlito"/>
                <a:cs typeface="Carlito"/>
              </a:rPr>
              <a:t>Artificial </a:t>
            </a:r>
            <a:r>
              <a:rPr dirty="0" sz="3000" spc="-5">
                <a:latin typeface="Carlito"/>
                <a:cs typeface="Carlito"/>
              </a:rPr>
              <a:t>Intelligence</a:t>
            </a:r>
            <a:r>
              <a:rPr dirty="0" sz="3000" spc="65">
                <a:latin typeface="Carlito"/>
                <a:cs typeface="Carlito"/>
              </a:rPr>
              <a:t> </a:t>
            </a:r>
            <a:r>
              <a:rPr dirty="0" sz="3000" spc="-5">
                <a:latin typeface="Carlito"/>
                <a:cs typeface="Carlito"/>
              </a:rPr>
              <a:t>(AI)</a:t>
            </a:r>
            <a:endParaRPr sz="3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10">
                <a:latin typeface="Carlito"/>
                <a:cs typeface="Carlito"/>
              </a:rPr>
              <a:t>Machine </a:t>
            </a:r>
            <a:r>
              <a:rPr dirty="0" sz="3000" spc="-5">
                <a:latin typeface="Carlito"/>
                <a:cs typeface="Carlito"/>
              </a:rPr>
              <a:t>Learning </a:t>
            </a:r>
            <a:r>
              <a:rPr dirty="0" sz="3000" spc="-10">
                <a:latin typeface="Carlito"/>
                <a:cs typeface="Carlito"/>
              </a:rPr>
              <a:t>(ML) as </a:t>
            </a:r>
            <a:r>
              <a:rPr dirty="0" sz="3000" spc="-20">
                <a:latin typeface="Carlito"/>
                <a:cs typeface="Carlito"/>
              </a:rPr>
              <a:t>Part </a:t>
            </a:r>
            <a:r>
              <a:rPr dirty="0" sz="3000" spc="-5">
                <a:latin typeface="Carlito"/>
                <a:cs typeface="Carlito"/>
              </a:rPr>
              <a:t>of</a:t>
            </a:r>
            <a:r>
              <a:rPr dirty="0" sz="3000" spc="90">
                <a:latin typeface="Carlito"/>
                <a:cs typeface="Carlito"/>
              </a:rPr>
              <a:t> </a:t>
            </a:r>
            <a:r>
              <a:rPr dirty="0" sz="3000" spc="-10">
                <a:latin typeface="Carlito"/>
                <a:cs typeface="Carlito"/>
              </a:rPr>
              <a:t>AI</a:t>
            </a:r>
            <a:endParaRPr sz="3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5">
                <a:latin typeface="Carlito"/>
                <a:cs typeface="Carlito"/>
              </a:rPr>
              <a:t>How </a:t>
            </a:r>
            <a:r>
              <a:rPr dirty="0" sz="3000" spc="-10">
                <a:latin typeface="Carlito"/>
                <a:cs typeface="Carlito"/>
              </a:rPr>
              <a:t>Machine </a:t>
            </a:r>
            <a:r>
              <a:rPr dirty="0" sz="3000" spc="-5">
                <a:latin typeface="Carlito"/>
                <a:cs typeface="Carlito"/>
              </a:rPr>
              <a:t>Learning</a:t>
            </a:r>
            <a:r>
              <a:rPr dirty="0" sz="3000" spc="40">
                <a:latin typeface="Carlito"/>
                <a:cs typeface="Carlito"/>
              </a:rPr>
              <a:t> </a:t>
            </a:r>
            <a:r>
              <a:rPr dirty="0" sz="3000" spc="-25">
                <a:latin typeface="Carlito"/>
                <a:cs typeface="Carlito"/>
              </a:rPr>
              <a:t>Works?</a:t>
            </a:r>
            <a:endParaRPr sz="3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10">
                <a:latin typeface="Carlito"/>
                <a:cs typeface="Carlito"/>
              </a:rPr>
              <a:t>Implementation of Machine </a:t>
            </a:r>
            <a:r>
              <a:rPr dirty="0" sz="3000" spc="-5">
                <a:latin typeface="Carlito"/>
                <a:cs typeface="Carlito"/>
              </a:rPr>
              <a:t>Learning</a:t>
            </a:r>
            <a:r>
              <a:rPr dirty="0" sz="3000" spc="35">
                <a:latin typeface="Carlito"/>
                <a:cs typeface="Carlito"/>
              </a:rPr>
              <a:t> </a:t>
            </a:r>
            <a:r>
              <a:rPr dirty="0" sz="3000" spc="-5">
                <a:latin typeface="Carlito"/>
                <a:cs typeface="Carlito"/>
              </a:rPr>
              <a:t>on:</a:t>
            </a:r>
            <a:endParaRPr sz="3000">
              <a:latin typeface="Carlito"/>
              <a:cs typeface="Carlito"/>
            </a:endParaRPr>
          </a:p>
          <a:p>
            <a:pPr lvl="1" marL="756285" indent="-286385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756285" algn="l"/>
                <a:tab pos="2689860" algn="l"/>
              </a:tabLst>
            </a:pPr>
            <a:r>
              <a:rPr dirty="0" sz="2600" spc="5">
                <a:latin typeface="Carlito"/>
                <a:cs typeface="Carlito"/>
              </a:rPr>
              <a:t>Identification	</a:t>
            </a:r>
            <a:r>
              <a:rPr dirty="0" sz="2600" spc="10">
                <a:latin typeface="Carlito"/>
                <a:cs typeface="Carlito"/>
              </a:rPr>
              <a:t>and</a:t>
            </a:r>
            <a:r>
              <a:rPr dirty="0" sz="2600" spc="-9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Detection</a:t>
            </a:r>
            <a:endParaRPr sz="2600">
              <a:latin typeface="Carlito"/>
              <a:cs typeface="Carlito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</a:tabLst>
            </a:pPr>
            <a:r>
              <a:rPr dirty="0" sz="2600" spc="5">
                <a:latin typeface="Carlito"/>
                <a:cs typeface="Carlito"/>
              </a:rPr>
              <a:t>Association and</a:t>
            </a:r>
            <a:r>
              <a:rPr dirty="0" sz="2600" spc="-204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Similarity</a:t>
            </a:r>
            <a:endParaRPr sz="2600">
              <a:latin typeface="Carlito"/>
              <a:cs typeface="Carlito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</a:tabLst>
            </a:pPr>
            <a:r>
              <a:rPr dirty="0" sz="2600" spc="10">
                <a:latin typeface="Carlito"/>
                <a:cs typeface="Carlito"/>
              </a:rPr>
              <a:t>Classification </a:t>
            </a:r>
            <a:r>
              <a:rPr dirty="0" sz="2600" spc="5">
                <a:latin typeface="Carlito"/>
                <a:cs typeface="Carlito"/>
              </a:rPr>
              <a:t>and</a:t>
            </a:r>
            <a:r>
              <a:rPr dirty="0" sz="2600" spc="-28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Clustering</a:t>
            </a:r>
            <a:endParaRPr sz="2600">
              <a:latin typeface="Carlito"/>
              <a:cs typeface="Carlito"/>
            </a:endParaRPr>
          </a:p>
          <a:p>
            <a:pPr lvl="1" marL="756285" indent="-286385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6285" algn="l"/>
              </a:tabLst>
            </a:pPr>
            <a:r>
              <a:rPr dirty="0" sz="2600" spc="5">
                <a:latin typeface="Carlito"/>
                <a:cs typeface="Carlito"/>
              </a:rPr>
              <a:t>Description </a:t>
            </a:r>
            <a:r>
              <a:rPr dirty="0" sz="2600" spc="10">
                <a:latin typeface="Carlito"/>
                <a:cs typeface="Carlito"/>
              </a:rPr>
              <a:t>and</a:t>
            </a:r>
            <a:r>
              <a:rPr dirty="0" sz="2600" spc="-130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Visualization</a:t>
            </a:r>
            <a:endParaRPr sz="2600">
              <a:latin typeface="Carlito"/>
              <a:cs typeface="Carlito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</a:tabLst>
            </a:pPr>
            <a:r>
              <a:rPr dirty="0" sz="2600">
                <a:latin typeface="Carlito"/>
                <a:cs typeface="Carlito"/>
              </a:rPr>
              <a:t>Prediction </a:t>
            </a:r>
            <a:r>
              <a:rPr dirty="0" sz="2600" spc="10">
                <a:latin typeface="Carlito"/>
                <a:cs typeface="Carlito"/>
              </a:rPr>
              <a:t>and</a:t>
            </a:r>
            <a:r>
              <a:rPr dirty="0" sz="2600" spc="-125">
                <a:latin typeface="Carlito"/>
                <a:cs typeface="Carlito"/>
              </a:rPr>
              <a:t> </a:t>
            </a:r>
            <a:r>
              <a:rPr dirty="0" sz="2600">
                <a:latin typeface="Carlito"/>
                <a:cs typeface="Carlito"/>
              </a:rPr>
              <a:t>Prescription</a:t>
            </a:r>
            <a:endParaRPr sz="2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10">
                <a:latin typeface="Carlito"/>
                <a:cs typeface="Carlito"/>
              </a:rPr>
              <a:t>Conclusions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92" y="416877"/>
            <a:ext cx="845439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latin typeface="Carlito"/>
                <a:cs typeface="Carlito"/>
              </a:rPr>
              <a:t>The </a:t>
            </a:r>
            <a:r>
              <a:rPr dirty="0" sz="3000" spc="-65" b="1">
                <a:latin typeface="Carlito"/>
                <a:cs typeface="Carlito"/>
              </a:rPr>
              <a:t>Top </a:t>
            </a:r>
            <a:r>
              <a:rPr dirty="0" sz="3000" spc="-15" b="1">
                <a:latin typeface="Carlito"/>
                <a:cs typeface="Carlito"/>
              </a:rPr>
              <a:t>10 </a:t>
            </a:r>
            <a:r>
              <a:rPr dirty="0" sz="3000" b="1">
                <a:latin typeface="Carlito"/>
                <a:cs typeface="Carlito"/>
              </a:rPr>
              <a:t>Algorithms </a:t>
            </a:r>
            <a:r>
              <a:rPr dirty="0" sz="3000" spc="-10" b="1">
                <a:latin typeface="Carlito"/>
                <a:cs typeface="Carlito"/>
              </a:rPr>
              <a:t>for </a:t>
            </a:r>
            <a:r>
              <a:rPr dirty="0" sz="3000" spc="-5" b="1">
                <a:latin typeface="Carlito"/>
                <a:cs typeface="Carlito"/>
              </a:rPr>
              <a:t>Machine </a:t>
            </a:r>
            <a:r>
              <a:rPr dirty="0" sz="3000" spc="-10" b="1">
                <a:latin typeface="Carlito"/>
                <a:cs typeface="Carlito"/>
              </a:rPr>
              <a:t>Learning</a:t>
            </a:r>
            <a:r>
              <a:rPr dirty="0" sz="3000" spc="25" b="1">
                <a:latin typeface="Carlito"/>
                <a:cs typeface="Carlito"/>
              </a:rPr>
              <a:t> </a:t>
            </a:r>
            <a:r>
              <a:rPr dirty="0" sz="3000" spc="-10" b="1">
                <a:latin typeface="Carlito"/>
                <a:cs typeface="Carlito"/>
              </a:rPr>
              <a:t>Newbies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5474970" cy="414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0" indent="-514984">
              <a:lnSpc>
                <a:spcPts val="3235"/>
              </a:lnSpc>
              <a:spcBef>
                <a:spcPts val="10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2700" spc="-5" b="1">
                <a:latin typeface="Carlito"/>
                <a:cs typeface="Carlito"/>
              </a:rPr>
              <a:t>Linear</a:t>
            </a:r>
            <a:r>
              <a:rPr dirty="0" sz="2700" b="1">
                <a:latin typeface="Carlito"/>
                <a:cs typeface="Carlito"/>
              </a:rPr>
              <a:t> </a:t>
            </a:r>
            <a:r>
              <a:rPr dirty="0" sz="2700" spc="-20" b="1">
                <a:latin typeface="Carlito"/>
                <a:cs typeface="Carlito"/>
              </a:rPr>
              <a:t>Regression</a:t>
            </a:r>
            <a:endParaRPr sz="2700">
              <a:latin typeface="Carlito"/>
              <a:cs typeface="Carlito"/>
            </a:endParaRPr>
          </a:p>
          <a:p>
            <a:pPr marL="527050" indent="-514984">
              <a:lnSpc>
                <a:spcPts val="3229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dirty="0" sz="2700" spc="-15" b="1">
                <a:latin typeface="Carlito"/>
                <a:cs typeface="Carlito"/>
              </a:rPr>
              <a:t>Logistic</a:t>
            </a:r>
            <a:r>
              <a:rPr dirty="0" sz="2700" spc="55" b="1">
                <a:latin typeface="Carlito"/>
                <a:cs typeface="Carlito"/>
              </a:rPr>
              <a:t> </a:t>
            </a:r>
            <a:r>
              <a:rPr dirty="0" sz="2700" spc="-20" b="1">
                <a:latin typeface="Carlito"/>
                <a:cs typeface="Carlito"/>
              </a:rPr>
              <a:t>Regression</a:t>
            </a:r>
            <a:endParaRPr sz="2700">
              <a:latin typeface="Carlito"/>
              <a:cs typeface="Carlito"/>
            </a:endParaRPr>
          </a:p>
          <a:p>
            <a:pPr marL="527050" indent="-514984">
              <a:lnSpc>
                <a:spcPts val="3235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dirty="0" sz="2700" spc="-5" b="1">
                <a:latin typeface="Carlito"/>
                <a:cs typeface="Carlito"/>
              </a:rPr>
              <a:t>Linear Discriminant</a:t>
            </a:r>
            <a:r>
              <a:rPr dirty="0" sz="2700" spc="25" b="1">
                <a:latin typeface="Carlito"/>
                <a:cs typeface="Carlito"/>
              </a:rPr>
              <a:t> </a:t>
            </a:r>
            <a:r>
              <a:rPr dirty="0" sz="2700" spc="-5" b="1">
                <a:latin typeface="Carlito"/>
                <a:cs typeface="Carlito"/>
              </a:rPr>
              <a:t>Analysis</a:t>
            </a:r>
            <a:endParaRPr sz="2700">
              <a:latin typeface="Carlito"/>
              <a:cs typeface="Carlito"/>
            </a:endParaRPr>
          </a:p>
          <a:p>
            <a:pPr marL="527050" indent="-514984">
              <a:lnSpc>
                <a:spcPts val="3235"/>
              </a:lnSpc>
              <a:spcBef>
                <a:spcPts val="6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2700" spc="-10" b="1">
                <a:latin typeface="Carlito"/>
                <a:cs typeface="Carlito"/>
              </a:rPr>
              <a:t>Classification </a:t>
            </a:r>
            <a:r>
              <a:rPr dirty="0" sz="2700" spc="-5" b="1">
                <a:latin typeface="Carlito"/>
                <a:cs typeface="Carlito"/>
              </a:rPr>
              <a:t>and </a:t>
            </a:r>
            <a:r>
              <a:rPr dirty="0" sz="2700" spc="-20" b="1">
                <a:latin typeface="Carlito"/>
                <a:cs typeface="Carlito"/>
              </a:rPr>
              <a:t>Regression</a:t>
            </a:r>
            <a:r>
              <a:rPr dirty="0" sz="2700" spc="110" b="1">
                <a:latin typeface="Carlito"/>
                <a:cs typeface="Carlito"/>
              </a:rPr>
              <a:t> </a:t>
            </a:r>
            <a:r>
              <a:rPr dirty="0" sz="2700" spc="-30" b="1">
                <a:latin typeface="Carlito"/>
                <a:cs typeface="Carlito"/>
              </a:rPr>
              <a:t>Trees</a:t>
            </a:r>
            <a:endParaRPr sz="2700">
              <a:latin typeface="Carlito"/>
              <a:cs typeface="Carlito"/>
            </a:endParaRPr>
          </a:p>
          <a:p>
            <a:pPr marL="527050" indent="-514984">
              <a:lnSpc>
                <a:spcPts val="3229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dirty="0" sz="2700" spc="5" b="1">
                <a:latin typeface="Carlito"/>
                <a:cs typeface="Carlito"/>
              </a:rPr>
              <a:t>Naive</a:t>
            </a:r>
            <a:r>
              <a:rPr dirty="0" sz="2700" spc="-100" b="1">
                <a:latin typeface="Carlito"/>
                <a:cs typeface="Carlito"/>
              </a:rPr>
              <a:t> </a:t>
            </a:r>
            <a:r>
              <a:rPr dirty="0" sz="2700" spc="-20" b="1">
                <a:latin typeface="Carlito"/>
                <a:cs typeface="Carlito"/>
              </a:rPr>
              <a:t>Bayes</a:t>
            </a:r>
            <a:endParaRPr sz="2700">
              <a:latin typeface="Carlito"/>
              <a:cs typeface="Carlito"/>
            </a:endParaRPr>
          </a:p>
          <a:p>
            <a:pPr marL="527050" indent="-514984">
              <a:lnSpc>
                <a:spcPts val="3229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dirty="0" sz="2700" b="1">
                <a:latin typeface="Carlito"/>
                <a:cs typeface="Carlito"/>
              </a:rPr>
              <a:t>K-Nearest</a:t>
            </a:r>
            <a:r>
              <a:rPr dirty="0" sz="2700" spc="-50" b="1">
                <a:latin typeface="Carlito"/>
                <a:cs typeface="Carlito"/>
              </a:rPr>
              <a:t> </a:t>
            </a:r>
            <a:r>
              <a:rPr dirty="0" sz="2700" spc="-10" b="1">
                <a:latin typeface="Carlito"/>
                <a:cs typeface="Carlito"/>
              </a:rPr>
              <a:t>Neighbors</a:t>
            </a:r>
            <a:endParaRPr sz="2700">
              <a:latin typeface="Carlito"/>
              <a:cs typeface="Carlito"/>
            </a:endParaRPr>
          </a:p>
          <a:p>
            <a:pPr marL="527050" indent="-514984">
              <a:lnSpc>
                <a:spcPts val="3229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dirty="0" sz="2700" spc="-10" b="1">
                <a:latin typeface="Carlito"/>
                <a:cs typeface="Carlito"/>
              </a:rPr>
              <a:t>Learning </a:t>
            </a:r>
            <a:r>
              <a:rPr dirty="0" sz="2700" spc="-45" b="1">
                <a:latin typeface="Carlito"/>
                <a:cs typeface="Carlito"/>
              </a:rPr>
              <a:t>Vector</a:t>
            </a:r>
            <a:r>
              <a:rPr dirty="0" sz="2700" spc="135" b="1">
                <a:latin typeface="Carlito"/>
                <a:cs typeface="Carlito"/>
              </a:rPr>
              <a:t> </a:t>
            </a:r>
            <a:r>
              <a:rPr dirty="0" sz="2700" spc="-15" b="1">
                <a:latin typeface="Carlito"/>
                <a:cs typeface="Carlito"/>
              </a:rPr>
              <a:t>Quantization</a:t>
            </a:r>
            <a:endParaRPr sz="2700">
              <a:latin typeface="Carlito"/>
              <a:cs typeface="Carlito"/>
            </a:endParaRPr>
          </a:p>
          <a:p>
            <a:pPr marL="527050" indent="-514984">
              <a:lnSpc>
                <a:spcPts val="3235"/>
              </a:lnSpc>
              <a:buAutoNum type="arabicPeriod"/>
              <a:tabLst>
                <a:tab pos="527050" algn="l"/>
                <a:tab pos="527685" algn="l"/>
              </a:tabLst>
            </a:pPr>
            <a:r>
              <a:rPr dirty="0" sz="2700" spc="-15" b="1">
                <a:latin typeface="Carlito"/>
                <a:cs typeface="Carlito"/>
              </a:rPr>
              <a:t>Support </a:t>
            </a:r>
            <a:r>
              <a:rPr dirty="0" sz="2700" spc="-45" b="1">
                <a:latin typeface="Carlito"/>
                <a:cs typeface="Carlito"/>
              </a:rPr>
              <a:t>Vector</a:t>
            </a:r>
            <a:r>
              <a:rPr dirty="0" sz="2700" spc="180" b="1">
                <a:latin typeface="Carlito"/>
                <a:cs typeface="Carlito"/>
              </a:rPr>
              <a:t> </a:t>
            </a:r>
            <a:r>
              <a:rPr dirty="0" sz="2700" spc="-15" b="1">
                <a:latin typeface="Carlito"/>
                <a:cs typeface="Carlito"/>
              </a:rPr>
              <a:t>Machines</a:t>
            </a:r>
            <a:endParaRPr sz="2700">
              <a:latin typeface="Carlito"/>
              <a:cs typeface="Carlito"/>
            </a:endParaRPr>
          </a:p>
          <a:p>
            <a:pPr marL="527050" indent="-514984">
              <a:lnSpc>
                <a:spcPts val="3235"/>
              </a:lnSpc>
              <a:spcBef>
                <a:spcPts val="6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2700" spc="-5" b="1">
                <a:latin typeface="Carlito"/>
                <a:cs typeface="Carlito"/>
              </a:rPr>
              <a:t>Bagging and </a:t>
            </a:r>
            <a:r>
              <a:rPr dirty="0" sz="2700" spc="-15" b="1">
                <a:latin typeface="Carlito"/>
                <a:cs typeface="Carlito"/>
              </a:rPr>
              <a:t>Random</a:t>
            </a:r>
            <a:r>
              <a:rPr dirty="0" sz="2700" spc="125" b="1">
                <a:latin typeface="Carlito"/>
                <a:cs typeface="Carlito"/>
              </a:rPr>
              <a:t> </a:t>
            </a:r>
            <a:r>
              <a:rPr dirty="0" sz="2700" spc="-10" b="1">
                <a:latin typeface="Carlito"/>
                <a:cs typeface="Carlito"/>
              </a:rPr>
              <a:t>Forest</a:t>
            </a:r>
            <a:endParaRPr sz="2700">
              <a:latin typeface="Carlito"/>
              <a:cs typeface="Carlito"/>
            </a:endParaRPr>
          </a:p>
          <a:p>
            <a:pPr marL="527050" indent="-514984">
              <a:lnSpc>
                <a:spcPts val="3235"/>
              </a:lnSpc>
              <a:buAutoNum type="arabicPeriod"/>
              <a:tabLst>
                <a:tab pos="527685" algn="l"/>
              </a:tabLst>
            </a:pPr>
            <a:r>
              <a:rPr dirty="0" sz="2700" spc="-20" b="1">
                <a:latin typeface="Carlito"/>
                <a:cs typeface="Carlito"/>
              </a:rPr>
              <a:t>Boosting </a:t>
            </a:r>
            <a:r>
              <a:rPr dirty="0" sz="2700" spc="-5" b="1">
                <a:latin typeface="Carlito"/>
                <a:cs typeface="Carlito"/>
              </a:rPr>
              <a:t>and</a:t>
            </a:r>
            <a:r>
              <a:rPr dirty="0" sz="2700" spc="105" b="1">
                <a:latin typeface="Carlito"/>
                <a:cs typeface="Carlito"/>
              </a:rPr>
              <a:t> </a:t>
            </a:r>
            <a:r>
              <a:rPr dirty="0" sz="2700" spc="-15" b="1">
                <a:latin typeface="Carlito"/>
                <a:cs typeface="Carlito"/>
              </a:rPr>
              <a:t>AdaBoost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7054" y="6270942"/>
            <a:ext cx="32270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rlito"/>
                <a:cs typeface="Carlito"/>
              </a:rPr>
              <a:t>(</a:t>
            </a:r>
            <a:r>
              <a:rPr dirty="0" u="heavy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https://towardsdatascience.com/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3250" y="298450"/>
          <a:ext cx="8020050" cy="6358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/>
                <a:gridCol w="3543300"/>
                <a:gridCol w="3961765"/>
              </a:tblGrid>
              <a:tr h="4747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Algorithm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Objective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6319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Linear</a:t>
                      </a:r>
                      <a:r>
                        <a:rPr dirty="0" sz="1800" spc="-1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 b="1">
                          <a:latin typeface="Carlito"/>
                          <a:cs typeface="Carlito"/>
                        </a:rPr>
                        <a:t>Regression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prediction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800" spc="-1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trend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Logistic</a:t>
                      </a:r>
                      <a:r>
                        <a:rPr dirty="0" sz="1800" spc="-4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 b="1">
                          <a:latin typeface="Carlito"/>
                          <a:cs typeface="Carlito"/>
                        </a:rPr>
                        <a:t>Regression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For</a:t>
                      </a:r>
                      <a:r>
                        <a:rPr dirty="0" sz="18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classification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Linear </a:t>
                      </a:r>
                      <a:r>
                        <a:rPr dirty="0" sz="1800" spc="5" b="1">
                          <a:latin typeface="Carlito"/>
                          <a:cs typeface="Carlito"/>
                        </a:rPr>
                        <a:t>Discriminant</a:t>
                      </a:r>
                      <a:r>
                        <a:rPr dirty="0" sz="1800" spc="-17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 b="1">
                          <a:latin typeface="Carlito"/>
                          <a:cs typeface="Carlito"/>
                        </a:rPr>
                        <a:t>Analysis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361315">
                        <a:lnSpc>
                          <a:spcPct val="100800"/>
                        </a:lnSpc>
                        <a:spcBef>
                          <a:spcPts val="215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separation</a:t>
                      </a:r>
                      <a:r>
                        <a:rPr dirty="0" sz="1800" spc="-3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two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or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more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classes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of 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objects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or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events.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reducing  dimension 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before</a:t>
                      </a:r>
                      <a:r>
                        <a:rPr dirty="0" sz="1800" spc="-114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classification.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5" b="1">
                          <a:latin typeface="Carlito"/>
                          <a:cs typeface="Carlito"/>
                        </a:rPr>
                        <a:t>Classification</a:t>
                      </a:r>
                      <a:r>
                        <a:rPr dirty="0" sz="1800" spc="-18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800" spc="-10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 b="1">
                          <a:latin typeface="Carlito"/>
                          <a:cs typeface="Carlito"/>
                        </a:rPr>
                        <a:t>Regression</a:t>
                      </a:r>
                      <a:r>
                        <a:rPr dirty="0" sz="1800" spc="-17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5" b="1">
                          <a:latin typeface="Carlito"/>
                          <a:cs typeface="Carlito"/>
                        </a:rPr>
                        <a:t>Trees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For</a:t>
                      </a:r>
                      <a:r>
                        <a:rPr dirty="0" sz="18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classification</a:t>
                      </a:r>
                      <a:r>
                        <a:rPr dirty="0" sz="1800" spc="-1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categorical</a:t>
                      </a:r>
                      <a:r>
                        <a:rPr dirty="0" sz="1800" spc="-1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data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Naive</a:t>
                      </a:r>
                      <a:r>
                        <a:rPr dirty="0" sz="1800" spc="-3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5" b="1">
                          <a:latin typeface="Carlito"/>
                          <a:cs typeface="Carlito"/>
                        </a:rPr>
                        <a:t>Bayes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For</a:t>
                      </a:r>
                      <a:r>
                        <a:rPr dirty="0" sz="18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classification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rlito"/>
                          <a:cs typeface="Carlito"/>
                        </a:rPr>
                        <a:t>K-Nearest</a:t>
                      </a:r>
                      <a:r>
                        <a:rPr dirty="0" sz="1800" spc="-14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Neighbors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84150">
                        <a:lnSpc>
                          <a:spcPct val="100800"/>
                        </a:lnSpc>
                        <a:spcBef>
                          <a:spcPts val="235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For</a:t>
                      </a:r>
                      <a:r>
                        <a:rPr dirty="0" sz="18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classification</a:t>
                      </a:r>
                      <a:r>
                        <a:rPr dirty="0" sz="1800" spc="-1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8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regression</a:t>
                      </a:r>
                      <a:r>
                        <a:rPr dirty="0" sz="1800" spc="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in</a:t>
                      </a:r>
                      <a:r>
                        <a:rPr dirty="0" sz="1800" spc="-7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non- 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parametric,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used</a:t>
                      </a:r>
                      <a:r>
                        <a:rPr dirty="0" sz="1800" spc="-1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similarity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745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b="1">
                          <a:latin typeface="Carlito"/>
                          <a:cs typeface="Carlito"/>
                        </a:rPr>
                        <a:t>Learning </a:t>
                      </a:r>
                      <a:r>
                        <a:rPr dirty="0" sz="1800" spc="-25" b="1">
                          <a:latin typeface="Carlito"/>
                          <a:cs typeface="Carlito"/>
                        </a:rPr>
                        <a:t>Vector</a:t>
                      </a:r>
                      <a:r>
                        <a:rPr dirty="0" sz="1800" spc="-4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latin typeface="Carlito"/>
                          <a:cs typeface="Carlito"/>
                        </a:rPr>
                        <a:t>Quantization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For</a:t>
                      </a:r>
                      <a:r>
                        <a:rPr dirty="0" sz="18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classification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7472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latin typeface="Carlito"/>
                          <a:cs typeface="Carlito"/>
                        </a:rPr>
                        <a:t>Support </a:t>
                      </a:r>
                      <a:r>
                        <a:rPr dirty="0" sz="1800" spc="-25" b="1">
                          <a:latin typeface="Carlito"/>
                          <a:cs typeface="Carlito"/>
                        </a:rPr>
                        <a:t>Vector</a:t>
                      </a:r>
                      <a:r>
                        <a:rPr dirty="0" sz="1800" spc="-4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Machines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For classification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&amp;</a:t>
                      </a:r>
                      <a:r>
                        <a:rPr dirty="0" sz="1800" spc="-229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regression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5" b="1">
                          <a:latin typeface="Carlito"/>
                          <a:cs typeface="Carlito"/>
                        </a:rPr>
                        <a:t>Bagging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and </a:t>
                      </a:r>
                      <a:r>
                        <a:rPr dirty="0" sz="1800" spc="5" b="1">
                          <a:latin typeface="Carlito"/>
                          <a:cs typeface="Carlito"/>
                        </a:rPr>
                        <a:t>Random</a:t>
                      </a:r>
                      <a:r>
                        <a:rPr dirty="0" sz="1800" spc="2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 b="1">
                          <a:latin typeface="Carlito"/>
                          <a:cs typeface="Carlito"/>
                        </a:rPr>
                        <a:t>Forest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266065">
                        <a:lnSpc>
                          <a:spcPct val="100800"/>
                        </a:lnSpc>
                        <a:spcBef>
                          <a:spcPts val="250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For classification,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regression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800" spc="-2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other 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tasks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decision</a:t>
                      </a:r>
                      <a:r>
                        <a:rPr dirty="0" sz="1800" spc="-145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trees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Boosting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800" spc="-7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 b="1">
                          <a:latin typeface="Carlito"/>
                          <a:cs typeface="Carlito"/>
                        </a:rPr>
                        <a:t>AdaBoost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683260">
                        <a:lnSpc>
                          <a:spcPct val="100800"/>
                        </a:lnSpc>
                        <a:spcBef>
                          <a:spcPts val="260"/>
                        </a:spcBef>
                      </a:pPr>
                      <a:r>
                        <a:rPr dirty="0" sz="1800" spc="-6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create a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strong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classifier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from</a:t>
                      </a:r>
                      <a:r>
                        <a:rPr dirty="0" sz="1800" spc="-1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a 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number of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weak</a:t>
                      </a:r>
                      <a:r>
                        <a:rPr dirty="0" sz="1800" spc="-1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classifiers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260" y="362330"/>
            <a:ext cx="467233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 b="1">
                <a:latin typeface="Carlito"/>
                <a:cs typeface="Carlito"/>
              </a:rPr>
              <a:t>1. Linear</a:t>
            </a:r>
            <a:r>
              <a:rPr dirty="0" sz="4400" spc="-155" b="1">
                <a:latin typeface="Carlito"/>
                <a:cs typeface="Carlito"/>
              </a:rPr>
              <a:t> </a:t>
            </a:r>
            <a:r>
              <a:rPr dirty="0" sz="4400" b="1">
                <a:latin typeface="Carlito"/>
                <a:cs typeface="Carlito"/>
              </a:rPr>
              <a:t>Regression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775" y="1348993"/>
            <a:ext cx="3696970" cy="416941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rlito"/>
                <a:cs typeface="Carlito"/>
              </a:rPr>
              <a:t>One of </a:t>
            </a:r>
            <a:r>
              <a:rPr dirty="0" sz="2400" spc="10">
                <a:latin typeface="Carlito"/>
                <a:cs typeface="Carlito"/>
              </a:rPr>
              <a:t>the </a:t>
            </a:r>
            <a:r>
              <a:rPr dirty="0" sz="2400" spc="15">
                <a:latin typeface="Carlito"/>
                <a:cs typeface="Carlito"/>
              </a:rPr>
              <a:t>most </a:t>
            </a:r>
            <a:r>
              <a:rPr dirty="0" sz="2400" spc="-10">
                <a:latin typeface="Carlito"/>
                <a:cs typeface="Carlito"/>
              </a:rPr>
              <a:t>widely-  </a:t>
            </a:r>
            <a:r>
              <a:rPr dirty="0" sz="2400" spc="10">
                <a:latin typeface="Carlito"/>
                <a:cs typeface="Carlito"/>
              </a:rPr>
              <a:t>used methods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254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statistical  </a:t>
            </a:r>
            <a:r>
              <a:rPr dirty="0" sz="2400" spc="-15">
                <a:latin typeface="Carlito"/>
                <a:cs typeface="Carlito"/>
              </a:rPr>
              <a:t>analysis</a:t>
            </a:r>
            <a:endParaRPr sz="2400">
              <a:latin typeface="Carlito"/>
              <a:cs typeface="Carlito"/>
            </a:endParaRPr>
          </a:p>
          <a:p>
            <a:pPr marL="355600" marR="37465" indent="-343535">
              <a:lnSpc>
                <a:spcPct val="906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Carlito"/>
                <a:cs typeface="Carlito"/>
              </a:rPr>
              <a:t>Applicable </a:t>
            </a:r>
            <a:r>
              <a:rPr dirty="0" sz="2400" spc="5">
                <a:latin typeface="Carlito"/>
                <a:cs typeface="Carlito"/>
              </a:rPr>
              <a:t>to </a:t>
            </a:r>
            <a:r>
              <a:rPr dirty="0" sz="2400" spc="-15">
                <a:latin typeface="Carlito"/>
                <a:cs typeface="Carlito"/>
              </a:rPr>
              <a:t>many  </a:t>
            </a:r>
            <a:r>
              <a:rPr dirty="0" sz="2400" spc="-5">
                <a:latin typeface="Carlito"/>
                <a:cs typeface="Carlito"/>
              </a:rPr>
              <a:t>problems, </a:t>
            </a:r>
            <a:r>
              <a:rPr dirty="0" sz="2400" spc="-10">
                <a:latin typeface="Carlito"/>
                <a:cs typeface="Carlito"/>
              </a:rPr>
              <a:t>particularly  </a:t>
            </a:r>
            <a:r>
              <a:rPr dirty="0" sz="2400" spc="5">
                <a:latin typeface="Carlito"/>
                <a:cs typeface="Carlito"/>
              </a:rPr>
              <a:t>when the </a:t>
            </a:r>
            <a:r>
              <a:rPr dirty="0" sz="2400" spc="10">
                <a:latin typeface="Carlito"/>
                <a:cs typeface="Carlito"/>
              </a:rPr>
              <a:t>expected</a:t>
            </a:r>
            <a:r>
              <a:rPr dirty="0" sz="2400" spc="-29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output  </a:t>
            </a:r>
            <a:r>
              <a:rPr dirty="0" sz="2400" spc="-15">
                <a:latin typeface="Carlito"/>
                <a:cs typeface="Carlito"/>
              </a:rPr>
              <a:t>is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10">
                <a:latin typeface="Carlito"/>
                <a:cs typeface="Carlito"/>
              </a:rPr>
              <a:t>score </a:t>
            </a:r>
            <a:r>
              <a:rPr dirty="0" sz="2400" spc="-15">
                <a:latin typeface="Carlito"/>
                <a:cs typeface="Carlito"/>
              </a:rPr>
              <a:t>rather </a:t>
            </a:r>
            <a:r>
              <a:rPr dirty="0" sz="2400">
                <a:latin typeface="Carlito"/>
                <a:cs typeface="Carlito"/>
              </a:rPr>
              <a:t>than a  category</a:t>
            </a:r>
            <a:endParaRPr sz="2400">
              <a:latin typeface="Carlito"/>
              <a:cs typeface="Carlito"/>
            </a:endParaRPr>
          </a:p>
          <a:p>
            <a:pPr marL="355600" marR="50165" indent="-343535">
              <a:lnSpc>
                <a:spcPct val="904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solidFill>
                  <a:srgbClr val="FF0000"/>
                </a:solidFill>
                <a:latin typeface="Carlito"/>
                <a:cs typeface="Carlito"/>
              </a:rPr>
              <a:t>Good </a:t>
            </a:r>
            <a:r>
              <a:rPr dirty="0" sz="2400" spc="-20">
                <a:solidFill>
                  <a:srgbClr val="FF0000"/>
                </a:solidFill>
                <a:latin typeface="Carlito"/>
                <a:cs typeface="Carlito"/>
              </a:rPr>
              <a:t>for </a:t>
            </a:r>
            <a:r>
              <a:rPr dirty="0" sz="2400">
                <a:solidFill>
                  <a:srgbClr val="FF0000"/>
                </a:solidFill>
                <a:latin typeface="Carlito"/>
                <a:cs typeface="Carlito"/>
              </a:rPr>
              <a:t>predicting</a:t>
            </a:r>
            <a:r>
              <a:rPr dirty="0" sz="2400" spc="-17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Carlito"/>
                <a:cs typeface="Carlito"/>
              </a:rPr>
              <a:t>trends  </a:t>
            </a:r>
            <a:r>
              <a:rPr dirty="0" sz="2400" spc="-5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dirty="0" sz="2400" spc="5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dirty="0" sz="2400" spc="-5">
                <a:solidFill>
                  <a:srgbClr val="FF0000"/>
                </a:solidFill>
                <a:latin typeface="Carlito"/>
                <a:cs typeface="Carlito"/>
              </a:rPr>
              <a:t>forecast </a:t>
            </a:r>
            <a:r>
              <a:rPr dirty="0" sz="2400" spc="5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dirty="0" sz="2400">
                <a:solidFill>
                  <a:srgbClr val="FF0000"/>
                </a:solidFill>
                <a:latin typeface="Carlito"/>
                <a:cs typeface="Carlito"/>
              </a:rPr>
              <a:t>effects  of a </a:t>
            </a:r>
            <a:r>
              <a:rPr dirty="0" sz="2400" spc="5">
                <a:solidFill>
                  <a:srgbClr val="FF0000"/>
                </a:solidFill>
                <a:latin typeface="Carlito"/>
                <a:cs typeface="Carlito"/>
              </a:rPr>
              <a:t>new </a:t>
            </a:r>
            <a:r>
              <a:rPr dirty="0" sz="2400" spc="-5">
                <a:solidFill>
                  <a:srgbClr val="FF0000"/>
                </a:solidFill>
                <a:latin typeface="Carlito"/>
                <a:cs typeface="Carlito"/>
              </a:rPr>
              <a:t>policy </a:t>
            </a:r>
            <a:r>
              <a:rPr dirty="0" sz="2400">
                <a:solidFill>
                  <a:srgbClr val="FF0000"/>
                </a:solidFill>
                <a:latin typeface="Carlito"/>
                <a:cs typeface="Carlito"/>
              </a:rPr>
              <a:t>or </a:t>
            </a:r>
            <a:r>
              <a:rPr dirty="0" sz="2400" spc="5">
                <a:solidFill>
                  <a:srgbClr val="FF0000"/>
                </a:solidFill>
                <a:latin typeface="Carlito"/>
                <a:cs typeface="Carlito"/>
              </a:rPr>
              <a:t>other  </a:t>
            </a:r>
            <a:r>
              <a:rPr dirty="0" sz="2400">
                <a:solidFill>
                  <a:srgbClr val="FF0000"/>
                </a:solidFill>
                <a:latin typeface="Carlito"/>
                <a:cs typeface="Carlito"/>
              </a:rPr>
              <a:t>change.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0969" y="1647825"/>
            <a:ext cx="3731005" cy="4031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89601" y="5865495"/>
            <a:ext cx="2670175" cy="275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Carlito"/>
                <a:cs typeface="Carlito"/>
              </a:rPr>
              <a:t>https://</a:t>
            </a:r>
            <a:r>
              <a:rPr dirty="0" sz="800">
                <a:latin typeface="Carlito"/>
                <a:cs typeface="Carlito"/>
                <a:hlinkClick r:id="rId3"/>
              </a:rPr>
              <a:t>www.kdnuggets.com/2016/08/10-algorithms-machine-</a:t>
            </a:r>
            <a:endParaRPr sz="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800" spc="5">
                <a:latin typeface="Carlito"/>
                <a:cs typeface="Carlito"/>
              </a:rPr>
              <a:t>learning-engineers.html</a:t>
            </a:r>
            <a:endParaRPr sz="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308" y="461010"/>
            <a:ext cx="495617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 b="1">
                <a:latin typeface="Carlito"/>
                <a:cs typeface="Carlito"/>
              </a:rPr>
              <a:t>2. </a:t>
            </a:r>
            <a:r>
              <a:rPr dirty="0" sz="4400" spc="-10" b="1">
                <a:latin typeface="Carlito"/>
                <a:cs typeface="Carlito"/>
              </a:rPr>
              <a:t>Logistic</a:t>
            </a:r>
            <a:r>
              <a:rPr dirty="0" sz="4400" spc="-135" b="1">
                <a:latin typeface="Carlito"/>
                <a:cs typeface="Carlito"/>
              </a:rPr>
              <a:t> </a:t>
            </a:r>
            <a:r>
              <a:rPr dirty="0" sz="4400" b="1">
                <a:latin typeface="Carlito"/>
                <a:cs typeface="Carlito"/>
              </a:rPr>
              <a:t>Regression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07534" y="1880975"/>
            <a:ext cx="3805555" cy="3797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1692" y="1769173"/>
            <a:ext cx="3142615" cy="37147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60"/>
              </a:spcBef>
            </a:pPr>
            <a:r>
              <a:rPr dirty="0" sz="2150" spc="10">
                <a:latin typeface="Carlito"/>
                <a:cs typeface="Carlito"/>
              </a:rPr>
              <a:t>Logistic </a:t>
            </a:r>
            <a:r>
              <a:rPr dirty="0" sz="2150" spc="-5">
                <a:latin typeface="Carlito"/>
                <a:cs typeface="Carlito"/>
              </a:rPr>
              <a:t>regression </a:t>
            </a:r>
            <a:r>
              <a:rPr dirty="0" sz="2150" spc="15">
                <a:latin typeface="Carlito"/>
                <a:cs typeface="Carlito"/>
              </a:rPr>
              <a:t>is </a:t>
            </a:r>
            <a:r>
              <a:rPr dirty="0" sz="2150" spc="-5">
                <a:latin typeface="Carlito"/>
                <a:cs typeface="Carlito"/>
              </a:rPr>
              <a:t>like  </a:t>
            </a:r>
            <a:r>
              <a:rPr dirty="0" sz="2150" spc="5">
                <a:latin typeface="Carlito"/>
                <a:cs typeface="Carlito"/>
              </a:rPr>
              <a:t>linear </a:t>
            </a:r>
            <a:r>
              <a:rPr dirty="0" sz="2150" spc="-5">
                <a:latin typeface="Carlito"/>
                <a:cs typeface="Carlito"/>
              </a:rPr>
              <a:t>regression, but </a:t>
            </a:r>
            <a:r>
              <a:rPr dirty="0" sz="2150" spc="10">
                <a:latin typeface="Carlito"/>
                <a:cs typeface="Carlito"/>
              </a:rPr>
              <a:t>the  </a:t>
            </a:r>
            <a:r>
              <a:rPr dirty="0" sz="2150">
                <a:latin typeface="Carlito"/>
                <a:cs typeface="Carlito"/>
              </a:rPr>
              <a:t>objective </a:t>
            </a:r>
            <a:r>
              <a:rPr dirty="0" sz="2150" spc="15">
                <a:latin typeface="Carlito"/>
                <a:cs typeface="Carlito"/>
              </a:rPr>
              <a:t>is to </a:t>
            </a:r>
            <a:r>
              <a:rPr dirty="0" sz="2150" spc="10">
                <a:latin typeface="Carlito"/>
                <a:cs typeface="Carlito"/>
              </a:rPr>
              <a:t>find the  </a:t>
            </a:r>
            <a:r>
              <a:rPr dirty="0" sz="2150">
                <a:latin typeface="Carlito"/>
                <a:cs typeface="Carlito"/>
              </a:rPr>
              <a:t>values </a:t>
            </a:r>
            <a:r>
              <a:rPr dirty="0" sz="2150" spc="-20">
                <a:latin typeface="Carlito"/>
                <a:cs typeface="Carlito"/>
              </a:rPr>
              <a:t>for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>
                <a:latin typeface="Carlito"/>
                <a:cs typeface="Carlito"/>
              </a:rPr>
              <a:t>coefficients  </a:t>
            </a:r>
            <a:r>
              <a:rPr dirty="0" sz="2150" spc="10">
                <a:latin typeface="Carlito"/>
                <a:cs typeface="Carlito"/>
              </a:rPr>
              <a:t>that weight </a:t>
            </a:r>
            <a:r>
              <a:rPr dirty="0" sz="2150" spc="-5">
                <a:latin typeface="Carlito"/>
                <a:cs typeface="Carlito"/>
              </a:rPr>
              <a:t>each </a:t>
            </a:r>
            <a:r>
              <a:rPr dirty="0" sz="2150">
                <a:latin typeface="Carlito"/>
                <a:cs typeface="Carlito"/>
              </a:rPr>
              <a:t>input  </a:t>
            </a:r>
            <a:r>
              <a:rPr dirty="0" sz="2150" spc="5">
                <a:latin typeface="Carlito"/>
                <a:cs typeface="Carlito"/>
              </a:rPr>
              <a:t>variable. </a:t>
            </a:r>
            <a:r>
              <a:rPr dirty="0" sz="2150">
                <a:latin typeface="Carlito"/>
                <a:cs typeface="Carlito"/>
              </a:rPr>
              <a:t>Unlike </a:t>
            </a:r>
            <a:r>
              <a:rPr dirty="0" sz="2150" spc="5">
                <a:latin typeface="Carlito"/>
                <a:cs typeface="Carlito"/>
              </a:rPr>
              <a:t>linear  </a:t>
            </a:r>
            <a:r>
              <a:rPr dirty="0" sz="2150" spc="-5">
                <a:latin typeface="Carlito"/>
                <a:cs typeface="Carlito"/>
              </a:rPr>
              <a:t>regression,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>
                <a:latin typeface="Carlito"/>
                <a:cs typeface="Carlito"/>
              </a:rPr>
              <a:t>prediction  </a:t>
            </a:r>
            <a:r>
              <a:rPr dirty="0" sz="2150" spc="-20">
                <a:latin typeface="Carlito"/>
                <a:cs typeface="Carlito"/>
              </a:rPr>
              <a:t>for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>
                <a:latin typeface="Carlito"/>
                <a:cs typeface="Carlito"/>
              </a:rPr>
              <a:t>output </a:t>
            </a:r>
            <a:r>
              <a:rPr dirty="0" sz="2150" spc="15">
                <a:latin typeface="Carlito"/>
                <a:cs typeface="Carlito"/>
              </a:rPr>
              <a:t>is  </a:t>
            </a:r>
            <a:r>
              <a:rPr dirty="0" sz="2150" spc="-15">
                <a:latin typeface="Carlito"/>
                <a:cs typeface="Carlito"/>
              </a:rPr>
              <a:t>transformed </a:t>
            </a:r>
            <a:r>
              <a:rPr dirty="0" sz="2150">
                <a:latin typeface="Carlito"/>
                <a:cs typeface="Carlito"/>
              </a:rPr>
              <a:t>using </a:t>
            </a:r>
            <a:r>
              <a:rPr dirty="0" sz="2150" spc="10">
                <a:latin typeface="Carlito"/>
                <a:cs typeface="Carlito"/>
              </a:rPr>
              <a:t>the  logistic </a:t>
            </a:r>
            <a:r>
              <a:rPr dirty="0" sz="2150" spc="5">
                <a:latin typeface="Carlito"/>
                <a:cs typeface="Carlito"/>
              </a:rPr>
              <a:t>function </a:t>
            </a:r>
            <a:r>
              <a:rPr dirty="0" sz="2150" spc="15">
                <a:latin typeface="Carlito"/>
                <a:cs typeface="Carlito"/>
              </a:rPr>
              <a:t>(it is </a:t>
            </a:r>
            <a:r>
              <a:rPr dirty="0" sz="2150" spc="10">
                <a:latin typeface="Carlito"/>
                <a:cs typeface="Carlito"/>
              </a:rPr>
              <a:t>a non-  </a:t>
            </a:r>
            <a:r>
              <a:rPr dirty="0" sz="2150" spc="5">
                <a:latin typeface="Carlito"/>
                <a:cs typeface="Carlito"/>
              </a:rPr>
              <a:t>linear</a:t>
            </a:r>
            <a:r>
              <a:rPr dirty="0" sz="2150" spc="20">
                <a:latin typeface="Carlito"/>
                <a:cs typeface="Carlito"/>
              </a:rPr>
              <a:t> </a:t>
            </a:r>
            <a:r>
              <a:rPr dirty="0" sz="2150">
                <a:latin typeface="Carlito"/>
                <a:cs typeface="Carlito"/>
              </a:rPr>
              <a:t>function).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777" y="461010"/>
            <a:ext cx="711390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 b="1">
                <a:latin typeface="Carlito"/>
                <a:cs typeface="Carlito"/>
              </a:rPr>
              <a:t>3. Linear </a:t>
            </a:r>
            <a:r>
              <a:rPr dirty="0" sz="4400" b="1">
                <a:latin typeface="Carlito"/>
                <a:cs typeface="Carlito"/>
              </a:rPr>
              <a:t>Discriminant</a:t>
            </a:r>
            <a:r>
              <a:rPr dirty="0" sz="4400" spc="-260" b="1">
                <a:latin typeface="Carlito"/>
                <a:cs typeface="Carlito"/>
              </a:rPr>
              <a:t> </a:t>
            </a:r>
            <a:r>
              <a:rPr dirty="0" sz="4400" spc="5" b="1">
                <a:latin typeface="Carlito"/>
                <a:cs typeface="Carlito"/>
              </a:rPr>
              <a:t>Analysis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7118" y="1536191"/>
            <a:ext cx="4447127" cy="4248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0375" y="1692973"/>
            <a:ext cx="3825875" cy="405828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1201420">
              <a:lnSpc>
                <a:spcPct val="104700"/>
              </a:lnSpc>
              <a:spcBef>
                <a:spcPts val="5"/>
              </a:spcBef>
            </a:pPr>
            <a:r>
              <a:rPr dirty="0" sz="2150" spc="5" b="1">
                <a:latin typeface="Carlito"/>
                <a:cs typeface="Carlito"/>
              </a:rPr>
              <a:t>Linear </a:t>
            </a:r>
            <a:r>
              <a:rPr dirty="0" sz="2150" spc="15" b="1">
                <a:latin typeface="Carlito"/>
                <a:cs typeface="Carlito"/>
              </a:rPr>
              <a:t>discriminant  Analysis </a:t>
            </a:r>
            <a:r>
              <a:rPr dirty="0" sz="2150">
                <a:latin typeface="Carlito"/>
                <a:cs typeface="Carlito"/>
              </a:rPr>
              <a:t>(</a:t>
            </a:r>
            <a:r>
              <a:rPr dirty="0" sz="2150" b="1">
                <a:latin typeface="Carlito"/>
                <a:cs typeface="Carlito"/>
              </a:rPr>
              <a:t>LDA</a:t>
            </a:r>
            <a:r>
              <a:rPr dirty="0" sz="2150">
                <a:latin typeface="Carlito"/>
                <a:cs typeface="Carlito"/>
              </a:rPr>
              <a:t>),</a:t>
            </a:r>
            <a:r>
              <a:rPr dirty="0" sz="2150" spc="30">
                <a:latin typeface="Carlito"/>
                <a:cs typeface="Carlito"/>
              </a:rPr>
              <a:t> </a:t>
            </a:r>
            <a:r>
              <a:rPr dirty="0" sz="2150" spc="15" b="1">
                <a:latin typeface="Carlito"/>
                <a:cs typeface="Carlito"/>
              </a:rPr>
              <a:t>normal</a:t>
            </a:r>
            <a:endParaRPr sz="2150">
              <a:latin typeface="Carlito"/>
              <a:cs typeface="Carlito"/>
            </a:endParaRPr>
          </a:p>
          <a:p>
            <a:pPr marL="12700" marR="561340">
              <a:lnSpc>
                <a:spcPct val="101800"/>
              </a:lnSpc>
              <a:spcBef>
                <a:spcPts val="5"/>
              </a:spcBef>
            </a:pPr>
            <a:r>
              <a:rPr dirty="0" sz="2150" spc="10" b="1">
                <a:latin typeface="Carlito"/>
                <a:cs typeface="Carlito"/>
              </a:rPr>
              <a:t>discriminant analysis </a:t>
            </a:r>
            <a:r>
              <a:rPr dirty="0" sz="2150">
                <a:latin typeface="Carlito"/>
                <a:cs typeface="Carlito"/>
              </a:rPr>
              <a:t>(</a:t>
            </a:r>
            <a:r>
              <a:rPr dirty="0" sz="2150" b="1">
                <a:latin typeface="Carlito"/>
                <a:cs typeface="Carlito"/>
              </a:rPr>
              <a:t>NDA</a:t>
            </a:r>
            <a:r>
              <a:rPr dirty="0" sz="2150">
                <a:latin typeface="Carlito"/>
                <a:cs typeface="Carlito"/>
              </a:rPr>
              <a:t>),  </a:t>
            </a:r>
            <a:r>
              <a:rPr dirty="0" sz="2150" spc="-5">
                <a:latin typeface="Carlito"/>
                <a:cs typeface="Carlito"/>
              </a:rPr>
              <a:t>or </a:t>
            </a:r>
            <a:r>
              <a:rPr dirty="0" sz="2150" spc="10" b="1">
                <a:latin typeface="Carlito"/>
                <a:cs typeface="Carlito"/>
              </a:rPr>
              <a:t>discriminant </a:t>
            </a:r>
            <a:r>
              <a:rPr dirty="0" sz="2150" spc="15" b="1">
                <a:latin typeface="Carlito"/>
                <a:cs typeface="Carlito"/>
              </a:rPr>
              <a:t>function  </a:t>
            </a:r>
            <a:r>
              <a:rPr dirty="0" sz="2150" spc="10" b="1">
                <a:latin typeface="Carlito"/>
                <a:cs typeface="Carlito"/>
              </a:rPr>
              <a:t>analysis </a:t>
            </a:r>
            <a:r>
              <a:rPr dirty="0" sz="2150" spc="15">
                <a:latin typeface="Carlito"/>
                <a:cs typeface="Carlito"/>
              </a:rPr>
              <a:t>is </a:t>
            </a:r>
            <a:r>
              <a:rPr dirty="0" sz="2150" spc="10">
                <a:latin typeface="Carlito"/>
                <a:cs typeface="Carlito"/>
              </a:rPr>
              <a:t>a</a:t>
            </a:r>
            <a:r>
              <a:rPr dirty="0" sz="2150">
                <a:latin typeface="Carlito"/>
                <a:cs typeface="Carlito"/>
              </a:rPr>
              <a:t> generalization</a:t>
            </a: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150" spc="-5">
                <a:latin typeface="Carlito"/>
                <a:cs typeface="Carlito"/>
              </a:rPr>
              <a:t>of </a:t>
            </a:r>
            <a:r>
              <a:rPr dirty="0" sz="2150" spc="10" b="1">
                <a:latin typeface="Carlito"/>
                <a:cs typeface="Carlito"/>
              </a:rPr>
              <a:t>Fisher's linear discriminant</a:t>
            </a:r>
            <a:r>
              <a:rPr dirty="0" sz="2150" spc="10">
                <a:latin typeface="Carlito"/>
                <a:cs typeface="Carlito"/>
              </a:rPr>
              <a:t>,</a:t>
            </a:r>
            <a:r>
              <a:rPr dirty="0" sz="2150" spc="160">
                <a:latin typeface="Carlito"/>
                <a:cs typeface="Carlito"/>
              </a:rPr>
              <a:t> </a:t>
            </a:r>
            <a:r>
              <a:rPr dirty="0" sz="2150" spc="10">
                <a:latin typeface="Carlito"/>
                <a:cs typeface="Carlito"/>
              </a:rPr>
              <a:t>a</a:t>
            </a: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2499"/>
              </a:lnSpc>
              <a:spcBef>
                <a:spcPts val="55"/>
              </a:spcBef>
            </a:pPr>
            <a:r>
              <a:rPr dirty="0" sz="2150">
                <a:latin typeface="Carlito"/>
                <a:cs typeface="Carlito"/>
                <a:hlinkClick r:id="rId3"/>
              </a:rPr>
              <a:t>method </a:t>
            </a:r>
            <a:r>
              <a:rPr dirty="0" sz="2150" spc="-10">
                <a:latin typeface="Carlito"/>
                <a:cs typeface="Carlito"/>
                <a:hlinkClick r:id="rId3"/>
              </a:rPr>
              <a:t>used </a:t>
            </a:r>
            <a:r>
              <a:rPr dirty="0" sz="2150" spc="20">
                <a:latin typeface="Carlito"/>
                <a:cs typeface="Carlito"/>
                <a:hlinkClick r:id="rId3"/>
              </a:rPr>
              <a:t>in </a:t>
            </a:r>
            <a:r>
              <a:rPr dirty="0" u="heavy" sz="21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statistics</a:t>
            </a:r>
            <a:r>
              <a:rPr dirty="0" sz="2150" spc="5">
                <a:latin typeface="Carlito"/>
                <a:cs typeface="Carlito"/>
                <a:hlinkClick r:id="rId3"/>
              </a:rPr>
              <a:t>, </a:t>
            </a:r>
            <a:r>
              <a:rPr dirty="0" u="heavy" sz="21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pattern </a:t>
            </a:r>
            <a:r>
              <a:rPr dirty="0" sz="2150" spc="5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 u="heavy" sz="21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recognition</a:t>
            </a:r>
            <a:r>
              <a:rPr dirty="0" sz="2150" spc="5">
                <a:latin typeface="Carlito"/>
                <a:cs typeface="Carlito"/>
                <a:hlinkClick r:id="rId4"/>
              </a:rPr>
              <a:t>, and </a:t>
            </a:r>
            <a:r>
              <a:rPr dirty="0" u="heavy" sz="21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machine </a:t>
            </a:r>
            <a:r>
              <a:rPr dirty="0" sz="2150" spc="5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dirty="0" u="heavy" sz="21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learning</a:t>
            </a:r>
            <a:r>
              <a:rPr dirty="0" sz="2150" spc="5">
                <a:solidFill>
                  <a:srgbClr val="0000FF"/>
                </a:solidFill>
                <a:latin typeface="Carlito"/>
                <a:cs typeface="Carlito"/>
                <a:hlinkClick r:id="rId5"/>
              </a:rPr>
              <a:t> </a:t>
            </a:r>
            <a:r>
              <a:rPr dirty="0" sz="2150" spc="15">
                <a:latin typeface="Carlito"/>
                <a:cs typeface="Carlito"/>
                <a:hlinkClick r:id="rId5"/>
              </a:rPr>
              <a:t>to </a:t>
            </a:r>
            <a:r>
              <a:rPr dirty="0" sz="2150" spc="10">
                <a:latin typeface="Carlito"/>
                <a:cs typeface="Carlito"/>
                <a:hlinkClick r:id="rId5"/>
              </a:rPr>
              <a:t>find a </a:t>
            </a:r>
            <a:r>
              <a:rPr dirty="0" u="heavy" sz="21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linear </a:t>
            </a:r>
            <a:r>
              <a:rPr dirty="0" sz="2150" spc="5">
                <a:solidFill>
                  <a:srgbClr val="0000FF"/>
                </a:solidFill>
                <a:latin typeface="Carlito"/>
                <a:cs typeface="Carlito"/>
                <a:hlinkClick r:id="rId5"/>
              </a:rPr>
              <a:t> </a:t>
            </a:r>
            <a:r>
              <a:rPr dirty="0" u="heavy" sz="215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combination</a:t>
            </a:r>
            <a:r>
              <a:rPr dirty="0" sz="2150" spc="5">
                <a:solidFill>
                  <a:srgbClr val="0000FF"/>
                </a:solidFill>
                <a:latin typeface="Carlito"/>
                <a:cs typeface="Carlito"/>
                <a:hlinkClick r:id="rId5"/>
              </a:rPr>
              <a:t> </a:t>
            </a:r>
            <a:r>
              <a:rPr dirty="0" sz="2150" spc="-5">
                <a:latin typeface="Carlito"/>
                <a:cs typeface="Carlito"/>
                <a:hlinkClick r:id="rId5"/>
              </a:rPr>
              <a:t>of </a:t>
            </a:r>
            <a:r>
              <a:rPr dirty="0" u="heavy" sz="215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6"/>
              </a:rPr>
              <a:t>features</a:t>
            </a:r>
            <a:r>
              <a:rPr dirty="0" sz="2150" spc="-10">
                <a:solidFill>
                  <a:srgbClr val="0000FF"/>
                </a:solidFill>
                <a:latin typeface="Carlito"/>
                <a:cs typeface="Carlito"/>
                <a:hlinkClick r:id="rId6"/>
              </a:rPr>
              <a:t> </a:t>
            </a:r>
            <a:r>
              <a:rPr dirty="0" sz="2150" spc="10">
                <a:latin typeface="Carlito"/>
                <a:cs typeface="Carlito"/>
              </a:rPr>
              <a:t>that  </a:t>
            </a:r>
            <a:r>
              <a:rPr dirty="0" sz="2150" spc="-15">
                <a:latin typeface="Carlito"/>
                <a:cs typeface="Carlito"/>
              </a:rPr>
              <a:t>characterizes </a:t>
            </a:r>
            <a:r>
              <a:rPr dirty="0" sz="2150" spc="-5">
                <a:latin typeface="Carlito"/>
                <a:cs typeface="Carlito"/>
              </a:rPr>
              <a:t>or </a:t>
            </a:r>
            <a:r>
              <a:rPr dirty="0" sz="2150" spc="-10">
                <a:latin typeface="Carlito"/>
                <a:cs typeface="Carlito"/>
              </a:rPr>
              <a:t>separates </a:t>
            </a:r>
            <a:r>
              <a:rPr dirty="0" sz="2150" spc="20">
                <a:latin typeface="Carlito"/>
                <a:cs typeface="Carlito"/>
              </a:rPr>
              <a:t>two </a:t>
            </a:r>
            <a:r>
              <a:rPr dirty="0" sz="2150" spc="-5">
                <a:latin typeface="Carlito"/>
                <a:cs typeface="Carlito"/>
              </a:rPr>
              <a:t>or  </a:t>
            </a:r>
            <a:r>
              <a:rPr dirty="0" sz="2150">
                <a:latin typeface="Carlito"/>
                <a:cs typeface="Carlito"/>
              </a:rPr>
              <a:t>more </a:t>
            </a:r>
            <a:r>
              <a:rPr dirty="0" sz="2150" spc="-5">
                <a:latin typeface="Carlito"/>
                <a:cs typeface="Carlito"/>
              </a:rPr>
              <a:t>classes of objects or</a:t>
            </a:r>
            <a:r>
              <a:rPr dirty="0" sz="2150" spc="430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events.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034" y="500443"/>
            <a:ext cx="782256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4. </a:t>
            </a:r>
            <a:r>
              <a:rPr dirty="0" spc="5" b="1">
                <a:latin typeface="Carlito"/>
                <a:cs typeface="Carlito"/>
              </a:rPr>
              <a:t>Classification </a:t>
            </a:r>
            <a:r>
              <a:rPr dirty="0" b="1">
                <a:latin typeface="Carlito"/>
                <a:cs typeface="Carlito"/>
              </a:rPr>
              <a:t>and Regression</a:t>
            </a:r>
            <a:r>
              <a:rPr dirty="0" spc="280" b="1">
                <a:latin typeface="Carlito"/>
                <a:cs typeface="Carlito"/>
              </a:rPr>
              <a:t> </a:t>
            </a:r>
            <a:r>
              <a:rPr dirty="0" spc="-45" b="1">
                <a:latin typeface="Carlito"/>
                <a:cs typeface="Carlito"/>
              </a:rPr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892" y="1540192"/>
            <a:ext cx="2740660" cy="40582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2150" b="1">
                <a:latin typeface="Carlito"/>
                <a:cs typeface="Carlito"/>
              </a:rPr>
              <a:t>Classification </a:t>
            </a:r>
            <a:r>
              <a:rPr dirty="0" sz="2150" spc="10" b="1">
                <a:latin typeface="Carlito"/>
                <a:cs typeface="Carlito"/>
              </a:rPr>
              <a:t>and  </a:t>
            </a:r>
            <a:r>
              <a:rPr dirty="0" sz="2150" spc="20" b="1">
                <a:latin typeface="Carlito"/>
                <a:cs typeface="Carlito"/>
              </a:rPr>
              <a:t>regression </a:t>
            </a:r>
            <a:r>
              <a:rPr dirty="0" sz="2150" spc="15" b="1">
                <a:latin typeface="Carlito"/>
                <a:cs typeface="Carlito"/>
              </a:rPr>
              <a:t>trees </a:t>
            </a:r>
            <a:r>
              <a:rPr dirty="0" sz="2150" spc="10">
                <a:latin typeface="Carlito"/>
                <a:cs typeface="Carlito"/>
              </a:rPr>
              <a:t>are  </a:t>
            </a:r>
            <a:r>
              <a:rPr dirty="0" sz="2150" spc="5">
                <a:latin typeface="Carlito"/>
                <a:cs typeface="Carlito"/>
              </a:rPr>
              <a:t>machine-learning  </a:t>
            </a:r>
            <a:r>
              <a:rPr dirty="0" sz="2150" spc="-5">
                <a:latin typeface="Carlito"/>
                <a:cs typeface="Carlito"/>
              </a:rPr>
              <a:t>methods </a:t>
            </a:r>
            <a:r>
              <a:rPr dirty="0" sz="2150" spc="-20">
                <a:latin typeface="Carlito"/>
                <a:cs typeface="Carlito"/>
              </a:rPr>
              <a:t>for  </a:t>
            </a:r>
            <a:r>
              <a:rPr dirty="0" sz="2150">
                <a:latin typeface="Carlito"/>
                <a:cs typeface="Carlito"/>
              </a:rPr>
              <a:t>constructing. prediction  models from </a:t>
            </a:r>
            <a:r>
              <a:rPr dirty="0" sz="2150" spc="10">
                <a:latin typeface="Carlito"/>
                <a:cs typeface="Carlito"/>
              </a:rPr>
              <a:t>data. </a:t>
            </a:r>
            <a:r>
              <a:rPr dirty="0" sz="2150">
                <a:latin typeface="Carlito"/>
                <a:cs typeface="Carlito"/>
              </a:rPr>
              <a:t>The  models </a:t>
            </a:r>
            <a:r>
              <a:rPr dirty="0" sz="2150" spc="5">
                <a:latin typeface="Carlito"/>
                <a:cs typeface="Carlito"/>
              </a:rPr>
              <a:t>are </a:t>
            </a:r>
            <a:r>
              <a:rPr dirty="0" sz="2150">
                <a:latin typeface="Carlito"/>
                <a:cs typeface="Carlito"/>
              </a:rPr>
              <a:t>obtained by  </a:t>
            </a:r>
            <a:r>
              <a:rPr dirty="0" sz="2150" spc="-5">
                <a:latin typeface="Carlito"/>
                <a:cs typeface="Carlito"/>
              </a:rPr>
              <a:t>recursively </a:t>
            </a:r>
            <a:r>
              <a:rPr dirty="0" sz="2150" spc="10">
                <a:latin typeface="Carlito"/>
                <a:cs typeface="Carlito"/>
              </a:rPr>
              <a:t>partitioning.  the data </a:t>
            </a:r>
            <a:r>
              <a:rPr dirty="0" sz="2150" spc="-5">
                <a:latin typeface="Carlito"/>
                <a:cs typeface="Carlito"/>
              </a:rPr>
              <a:t>space </a:t>
            </a:r>
            <a:r>
              <a:rPr dirty="0" sz="2150" spc="5">
                <a:latin typeface="Carlito"/>
                <a:cs typeface="Carlito"/>
              </a:rPr>
              <a:t>and  </a:t>
            </a:r>
            <a:r>
              <a:rPr dirty="0" sz="2150" spc="15">
                <a:latin typeface="Carlito"/>
                <a:cs typeface="Carlito"/>
              </a:rPr>
              <a:t>fitting </a:t>
            </a:r>
            <a:r>
              <a:rPr dirty="0" sz="2150" spc="10">
                <a:latin typeface="Carlito"/>
                <a:cs typeface="Carlito"/>
              </a:rPr>
              <a:t>a </a:t>
            </a:r>
            <a:r>
              <a:rPr dirty="0" sz="2150" spc="5">
                <a:latin typeface="Carlito"/>
                <a:cs typeface="Carlito"/>
              </a:rPr>
              <a:t>simple  </a:t>
            </a:r>
            <a:r>
              <a:rPr dirty="0" sz="2150">
                <a:latin typeface="Carlito"/>
                <a:cs typeface="Carlito"/>
              </a:rPr>
              <a:t>prediction </a:t>
            </a:r>
            <a:r>
              <a:rPr dirty="0" sz="2150" spc="-5">
                <a:latin typeface="Carlito"/>
                <a:cs typeface="Carlito"/>
              </a:rPr>
              <a:t>model </a:t>
            </a:r>
            <a:r>
              <a:rPr dirty="0" sz="2150" spc="20">
                <a:latin typeface="Carlito"/>
                <a:cs typeface="Carlito"/>
              </a:rPr>
              <a:t>within  </a:t>
            </a:r>
            <a:r>
              <a:rPr dirty="0" sz="2150" spc="-5">
                <a:latin typeface="Carlito"/>
                <a:cs typeface="Carlito"/>
              </a:rPr>
              <a:t>each</a:t>
            </a:r>
            <a:r>
              <a:rPr dirty="0" sz="2150" spc="85">
                <a:latin typeface="Carlito"/>
                <a:cs typeface="Carlito"/>
              </a:rPr>
              <a:t> </a:t>
            </a:r>
            <a:r>
              <a:rPr dirty="0" sz="2150" spc="5">
                <a:latin typeface="Carlito"/>
                <a:cs typeface="Carlito"/>
              </a:rPr>
              <a:t>partition.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1438275"/>
            <a:ext cx="4495800" cy="4568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827" y="1358518"/>
            <a:ext cx="3622675" cy="45662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1300" indent="-229235">
              <a:lnSpc>
                <a:spcPts val="265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10">
                <a:latin typeface="Carlito"/>
                <a:cs typeface="Carlito"/>
              </a:rPr>
              <a:t>Not </a:t>
            </a:r>
            <a:r>
              <a:rPr dirty="0" sz="2600" spc="-10">
                <a:latin typeface="Carlito"/>
                <a:cs typeface="Carlito"/>
              </a:rPr>
              <a:t>one </a:t>
            </a:r>
            <a:r>
              <a:rPr dirty="0" sz="2600">
                <a:latin typeface="Carlito"/>
                <a:cs typeface="Carlito"/>
              </a:rPr>
              <a:t>algorithm, </a:t>
            </a:r>
            <a:r>
              <a:rPr dirty="0" sz="2600" spc="-10">
                <a:latin typeface="Carlito"/>
                <a:cs typeface="Carlito"/>
              </a:rPr>
              <a:t>but</a:t>
            </a:r>
            <a:r>
              <a:rPr dirty="0" sz="2600" spc="-50">
                <a:latin typeface="Carlito"/>
                <a:cs typeface="Carlito"/>
              </a:rPr>
              <a:t> </a:t>
            </a:r>
            <a:r>
              <a:rPr dirty="0" sz="2600" spc="10">
                <a:solidFill>
                  <a:srgbClr val="375F92"/>
                </a:solidFill>
                <a:latin typeface="Carlito"/>
                <a:cs typeface="Carlito"/>
              </a:rPr>
              <a:t>a</a:t>
            </a:r>
            <a:endParaRPr sz="2600">
              <a:latin typeface="Carlito"/>
              <a:cs typeface="Carlito"/>
            </a:endParaRPr>
          </a:p>
          <a:p>
            <a:pPr marL="241300">
              <a:lnSpc>
                <a:spcPts val="2180"/>
              </a:lnSpc>
            </a:pPr>
            <a:r>
              <a:rPr dirty="0" sz="2600">
                <a:solidFill>
                  <a:srgbClr val="375F92"/>
                </a:solidFill>
                <a:latin typeface="Carlito"/>
                <a:cs typeface="Carlito"/>
              </a:rPr>
              <a:t>family </a:t>
            </a:r>
            <a:r>
              <a:rPr dirty="0" sz="2600" spc="-10">
                <a:solidFill>
                  <a:srgbClr val="375F92"/>
                </a:solidFill>
                <a:latin typeface="Carlito"/>
                <a:cs typeface="Carlito"/>
              </a:rPr>
              <a:t>of</a:t>
            </a:r>
            <a:r>
              <a:rPr dirty="0" sz="2600" spc="-11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600" spc="5">
                <a:solidFill>
                  <a:srgbClr val="375F92"/>
                </a:solidFill>
                <a:latin typeface="Carlito"/>
                <a:cs typeface="Carlito"/>
              </a:rPr>
              <a:t>simple</a:t>
            </a:r>
            <a:endParaRPr sz="2600">
              <a:latin typeface="Carlito"/>
              <a:cs typeface="Carlito"/>
            </a:endParaRPr>
          </a:p>
          <a:p>
            <a:pPr marL="241300">
              <a:lnSpc>
                <a:spcPts val="2175"/>
              </a:lnSpc>
            </a:pPr>
            <a:r>
              <a:rPr dirty="0" sz="2600" spc="-5">
                <a:solidFill>
                  <a:srgbClr val="375F92"/>
                </a:solidFill>
                <a:latin typeface="Carlito"/>
                <a:cs typeface="Carlito"/>
              </a:rPr>
              <a:t>probabilistic</a:t>
            </a:r>
            <a:r>
              <a:rPr dirty="0" sz="2600" spc="-65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600">
                <a:solidFill>
                  <a:srgbClr val="375F92"/>
                </a:solidFill>
                <a:latin typeface="Carlito"/>
                <a:cs typeface="Carlito"/>
              </a:rPr>
              <a:t>classifiers</a:t>
            </a:r>
            <a:endParaRPr sz="2600">
              <a:latin typeface="Carlito"/>
              <a:cs typeface="Carlito"/>
            </a:endParaRPr>
          </a:p>
          <a:p>
            <a:pPr marL="241300">
              <a:lnSpc>
                <a:spcPts val="2175"/>
              </a:lnSpc>
            </a:pPr>
            <a:r>
              <a:rPr dirty="0" sz="2600" spc="-155">
                <a:solidFill>
                  <a:srgbClr val="375F92"/>
                </a:solidFill>
                <a:latin typeface="Arial"/>
                <a:cs typeface="Arial"/>
              </a:rPr>
              <a:t>based </a:t>
            </a:r>
            <a:r>
              <a:rPr dirty="0" sz="2600" spc="-85">
                <a:solidFill>
                  <a:srgbClr val="375F92"/>
                </a:solidFill>
                <a:latin typeface="Arial"/>
                <a:cs typeface="Arial"/>
              </a:rPr>
              <a:t>on </a:t>
            </a:r>
            <a:r>
              <a:rPr dirty="0" sz="2600" spc="-95">
                <a:solidFill>
                  <a:srgbClr val="375F92"/>
                </a:solidFill>
                <a:latin typeface="Arial"/>
                <a:cs typeface="Arial"/>
              </a:rPr>
              <a:t>applying</a:t>
            </a:r>
            <a:r>
              <a:rPr dirty="0" sz="2600" spc="-28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dirty="0" sz="2600" spc="-170">
                <a:solidFill>
                  <a:srgbClr val="375F92"/>
                </a:solidFill>
                <a:latin typeface="Arial"/>
                <a:cs typeface="Arial"/>
              </a:rPr>
              <a:t>Bayes’</a:t>
            </a:r>
            <a:endParaRPr sz="2600">
              <a:latin typeface="Arial"/>
              <a:cs typeface="Arial"/>
            </a:endParaRPr>
          </a:p>
          <a:p>
            <a:pPr marL="241300">
              <a:lnSpc>
                <a:spcPts val="2180"/>
              </a:lnSpc>
            </a:pPr>
            <a:r>
              <a:rPr dirty="0" sz="2600" spc="-10">
                <a:solidFill>
                  <a:srgbClr val="375F92"/>
                </a:solidFill>
                <a:latin typeface="Carlito"/>
                <a:cs typeface="Carlito"/>
              </a:rPr>
              <a:t>theorem </a:t>
            </a:r>
            <a:r>
              <a:rPr dirty="0" sz="2600" spc="15">
                <a:solidFill>
                  <a:srgbClr val="375F92"/>
                </a:solidFill>
                <a:latin typeface="Carlito"/>
                <a:cs typeface="Carlito"/>
              </a:rPr>
              <a:t>with</a:t>
            </a:r>
            <a:r>
              <a:rPr dirty="0" sz="2600" spc="-9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600" spc="-15">
                <a:solidFill>
                  <a:srgbClr val="375F92"/>
                </a:solidFill>
                <a:latin typeface="Carlito"/>
                <a:cs typeface="Carlito"/>
              </a:rPr>
              <a:t>strong</a:t>
            </a:r>
            <a:endParaRPr sz="2600">
              <a:latin typeface="Carlito"/>
              <a:cs typeface="Carlito"/>
            </a:endParaRPr>
          </a:p>
          <a:p>
            <a:pPr marL="241300">
              <a:lnSpc>
                <a:spcPts val="2215"/>
              </a:lnSpc>
            </a:pPr>
            <a:r>
              <a:rPr dirty="0" sz="2600" spc="5">
                <a:solidFill>
                  <a:srgbClr val="375F92"/>
                </a:solidFill>
                <a:latin typeface="Carlito"/>
                <a:cs typeface="Carlito"/>
              </a:rPr>
              <a:t>(naive)</a:t>
            </a:r>
            <a:r>
              <a:rPr dirty="0" sz="2600" spc="-12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600" spc="-15">
                <a:solidFill>
                  <a:srgbClr val="375F92"/>
                </a:solidFill>
                <a:latin typeface="Carlito"/>
                <a:cs typeface="Carlito"/>
              </a:rPr>
              <a:t>independence</a:t>
            </a:r>
            <a:endParaRPr sz="2600">
              <a:latin typeface="Carlito"/>
              <a:cs typeface="Carlito"/>
            </a:endParaRPr>
          </a:p>
          <a:p>
            <a:pPr marL="241300" marR="426720">
              <a:lnSpc>
                <a:spcPct val="69800"/>
              </a:lnSpc>
              <a:spcBef>
                <a:spcPts val="509"/>
              </a:spcBef>
            </a:pPr>
            <a:r>
              <a:rPr dirty="0" sz="2600" spc="5">
                <a:solidFill>
                  <a:srgbClr val="375F92"/>
                </a:solidFill>
                <a:latin typeface="Carlito"/>
                <a:cs typeface="Carlito"/>
              </a:rPr>
              <a:t>assumptions</a:t>
            </a:r>
            <a:r>
              <a:rPr dirty="0" sz="2600" spc="-185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600" spc="-5">
                <a:solidFill>
                  <a:srgbClr val="375F92"/>
                </a:solidFill>
                <a:latin typeface="Carlito"/>
                <a:cs typeface="Carlito"/>
              </a:rPr>
              <a:t>between  </a:t>
            </a:r>
            <a:r>
              <a:rPr dirty="0" sz="2600" spc="5">
                <a:solidFill>
                  <a:srgbClr val="375F92"/>
                </a:solidFill>
                <a:latin typeface="Carlito"/>
                <a:cs typeface="Carlito"/>
              </a:rPr>
              <a:t>the</a:t>
            </a:r>
            <a:r>
              <a:rPr dirty="0" sz="2600" spc="-35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600" spc="-5">
                <a:solidFill>
                  <a:srgbClr val="375F92"/>
                </a:solidFill>
                <a:latin typeface="Carlito"/>
                <a:cs typeface="Carlito"/>
              </a:rPr>
              <a:t>features.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ts val="2650"/>
              </a:lnSpc>
              <a:spcBef>
                <a:spcPts val="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solidFill>
                  <a:srgbClr val="FF0000"/>
                </a:solidFill>
                <a:latin typeface="Carlito"/>
                <a:cs typeface="Carlito"/>
              </a:rPr>
              <a:t>The algorithm </a:t>
            </a:r>
            <a:r>
              <a:rPr dirty="0" sz="2600" spc="-5">
                <a:solidFill>
                  <a:srgbClr val="FF0000"/>
                </a:solidFill>
                <a:latin typeface="Carlito"/>
                <a:cs typeface="Carlito"/>
              </a:rPr>
              <a:t>learns</a:t>
            </a:r>
            <a:r>
              <a:rPr dirty="0" sz="2600" spc="-9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600" spc="15">
                <a:solidFill>
                  <a:srgbClr val="FF0000"/>
                </a:solidFill>
                <a:latin typeface="Carlito"/>
                <a:cs typeface="Carlito"/>
              </a:rPr>
              <a:t>to</a:t>
            </a:r>
            <a:endParaRPr sz="2600">
              <a:latin typeface="Carlito"/>
              <a:cs typeface="Carlito"/>
            </a:endParaRPr>
          </a:p>
          <a:p>
            <a:pPr marL="241300">
              <a:lnSpc>
                <a:spcPts val="2180"/>
              </a:lnSpc>
            </a:pPr>
            <a:r>
              <a:rPr dirty="0" sz="2600" spc="-5">
                <a:solidFill>
                  <a:srgbClr val="FF0000"/>
                </a:solidFill>
                <a:latin typeface="Carlito"/>
                <a:cs typeface="Carlito"/>
              </a:rPr>
              <a:t>predict </a:t>
            </a:r>
            <a:r>
              <a:rPr dirty="0" sz="2600" spc="15">
                <a:solidFill>
                  <a:srgbClr val="FF0000"/>
                </a:solidFill>
                <a:latin typeface="Carlito"/>
                <a:cs typeface="Carlito"/>
              </a:rPr>
              <a:t>an</a:t>
            </a:r>
            <a:r>
              <a:rPr dirty="0" sz="2600" spc="-7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600" spc="5">
                <a:solidFill>
                  <a:srgbClr val="FF0000"/>
                </a:solidFill>
                <a:latin typeface="Carlito"/>
                <a:cs typeface="Carlito"/>
              </a:rPr>
              <a:t>attribute</a:t>
            </a:r>
            <a:endParaRPr sz="2600">
              <a:latin typeface="Carlito"/>
              <a:cs typeface="Carlito"/>
            </a:endParaRPr>
          </a:p>
          <a:p>
            <a:pPr marL="241300" marR="302895">
              <a:lnSpc>
                <a:spcPct val="69800"/>
              </a:lnSpc>
              <a:spcBef>
                <a:spcPts val="470"/>
              </a:spcBef>
            </a:pPr>
            <a:r>
              <a:rPr dirty="0" sz="2600" spc="5">
                <a:solidFill>
                  <a:srgbClr val="FF0000"/>
                </a:solidFill>
                <a:latin typeface="Carlito"/>
                <a:cs typeface="Carlito"/>
              </a:rPr>
              <a:t>based </a:t>
            </a:r>
            <a:r>
              <a:rPr dirty="0" sz="2600" spc="-10">
                <a:solidFill>
                  <a:srgbClr val="FF0000"/>
                </a:solidFill>
                <a:latin typeface="Carlito"/>
                <a:cs typeface="Carlito"/>
              </a:rPr>
              <a:t>on </a:t>
            </a:r>
            <a:r>
              <a:rPr dirty="0" sz="2600" spc="-45">
                <a:solidFill>
                  <a:srgbClr val="FF0000"/>
                </a:solidFill>
                <a:latin typeface="Carlito"/>
                <a:cs typeface="Carlito"/>
              </a:rPr>
              <a:t>other, </a:t>
            </a:r>
            <a:r>
              <a:rPr dirty="0" sz="2600">
                <a:solidFill>
                  <a:srgbClr val="FF0000"/>
                </a:solidFill>
                <a:latin typeface="Carlito"/>
                <a:cs typeface="Carlito"/>
              </a:rPr>
              <a:t>known  </a:t>
            </a:r>
            <a:r>
              <a:rPr dirty="0" sz="2600" spc="-5">
                <a:solidFill>
                  <a:srgbClr val="FF0000"/>
                </a:solidFill>
                <a:latin typeface="Carlito"/>
                <a:cs typeface="Carlito"/>
              </a:rPr>
              <a:t>features.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ts val="2650"/>
              </a:lnSpc>
              <a:spcBef>
                <a:spcPts val="11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5">
                <a:latin typeface="Carlito"/>
                <a:cs typeface="Carlito"/>
              </a:rPr>
              <a:t>Assumes </a:t>
            </a:r>
            <a:r>
              <a:rPr dirty="0" sz="2600" spc="10">
                <a:latin typeface="Carlito"/>
                <a:cs typeface="Carlito"/>
              </a:rPr>
              <a:t>all </a:t>
            </a:r>
            <a:r>
              <a:rPr dirty="0" sz="2600" spc="5">
                <a:latin typeface="Carlito"/>
                <a:cs typeface="Carlito"/>
              </a:rPr>
              <a:t>attributes</a:t>
            </a:r>
            <a:r>
              <a:rPr dirty="0" sz="2600" spc="-38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of</a:t>
            </a:r>
            <a:endParaRPr sz="2600">
              <a:latin typeface="Carlito"/>
              <a:cs typeface="Carlito"/>
            </a:endParaRPr>
          </a:p>
          <a:p>
            <a:pPr marL="241300" marR="70485">
              <a:lnSpc>
                <a:spcPct val="69800"/>
              </a:lnSpc>
              <a:spcBef>
                <a:spcPts val="470"/>
              </a:spcBef>
            </a:pPr>
            <a:r>
              <a:rPr dirty="0" sz="2600" spc="20">
                <a:latin typeface="Carlito"/>
                <a:cs typeface="Carlito"/>
              </a:rPr>
              <a:t>an </a:t>
            </a:r>
            <a:r>
              <a:rPr dirty="0" sz="2600" spc="5">
                <a:latin typeface="Carlito"/>
                <a:cs typeface="Carlito"/>
              </a:rPr>
              <a:t>item are</a:t>
            </a:r>
            <a:r>
              <a:rPr dirty="0" sz="2600" spc="-285">
                <a:latin typeface="Carlito"/>
                <a:cs typeface="Carlito"/>
              </a:rPr>
              <a:t> </a:t>
            </a:r>
            <a:r>
              <a:rPr dirty="0" sz="2600" spc="-15">
                <a:latin typeface="Carlito"/>
                <a:cs typeface="Carlito"/>
              </a:rPr>
              <a:t>independent  </a:t>
            </a:r>
            <a:r>
              <a:rPr dirty="0" sz="2600" spc="-10">
                <a:latin typeface="Carlito"/>
                <a:cs typeface="Carlito"/>
              </a:rPr>
              <a:t>of </a:t>
            </a:r>
            <a:r>
              <a:rPr dirty="0" sz="2600" spc="10">
                <a:latin typeface="Carlito"/>
                <a:cs typeface="Carlito"/>
              </a:rPr>
              <a:t>each</a:t>
            </a:r>
            <a:r>
              <a:rPr dirty="0" sz="2600" spc="-70">
                <a:latin typeface="Carlito"/>
                <a:cs typeface="Carlito"/>
              </a:rPr>
              <a:t> </a:t>
            </a:r>
            <a:r>
              <a:rPr dirty="0" sz="2600" spc="-10">
                <a:latin typeface="Carlito"/>
                <a:cs typeface="Carlito"/>
              </a:rPr>
              <a:t>other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1950" y="531113"/>
            <a:ext cx="3348354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5" b="1">
                <a:solidFill>
                  <a:srgbClr val="375F92"/>
                </a:solidFill>
                <a:latin typeface="Carlito"/>
                <a:cs typeface="Carlito"/>
              </a:rPr>
              <a:t>5. </a:t>
            </a:r>
            <a:r>
              <a:rPr dirty="0" sz="3600" spc="10" b="1">
                <a:solidFill>
                  <a:srgbClr val="375F92"/>
                </a:solidFill>
                <a:latin typeface="Carlito"/>
                <a:cs typeface="Carlito"/>
              </a:rPr>
              <a:t>Naïve</a:t>
            </a:r>
            <a:r>
              <a:rPr dirty="0" sz="3600" spc="-165" b="1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3600" spc="-15" b="1">
                <a:solidFill>
                  <a:srgbClr val="375F92"/>
                </a:solidFill>
                <a:latin typeface="Carlito"/>
                <a:cs typeface="Carlito"/>
              </a:rPr>
              <a:t>Bayesian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6984" y="1918911"/>
            <a:ext cx="3908591" cy="330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16419" y="5988684"/>
            <a:ext cx="144780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latin typeface="Carlito"/>
                <a:cs typeface="Carlito"/>
                <a:hlinkClick r:id="rId3"/>
              </a:rPr>
              <a:t>http://uc-r.github.io/naive_bayes</a:t>
            </a:r>
            <a:endParaRPr sz="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504" y="461010"/>
            <a:ext cx="538543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 b="1">
                <a:latin typeface="Carlito"/>
                <a:cs typeface="Carlito"/>
              </a:rPr>
              <a:t>6. </a:t>
            </a:r>
            <a:r>
              <a:rPr dirty="0" sz="4400" b="1">
                <a:latin typeface="Carlito"/>
                <a:cs typeface="Carlito"/>
              </a:rPr>
              <a:t>K-Nearest</a:t>
            </a:r>
            <a:r>
              <a:rPr dirty="0" sz="4400" spc="-190" b="1">
                <a:latin typeface="Carlito"/>
                <a:cs typeface="Carlito"/>
              </a:rPr>
              <a:t> </a:t>
            </a:r>
            <a:r>
              <a:rPr dirty="0" sz="4400" spc="5" b="1">
                <a:latin typeface="Carlito"/>
                <a:cs typeface="Carlito"/>
              </a:rPr>
              <a:t>Neighbors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892" y="1540192"/>
            <a:ext cx="3637915" cy="4054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2400" b="1">
                <a:latin typeface="Carlito"/>
                <a:cs typeface="Carlito"/>
              </a:rPr>
              <a:t>K </a:t>
            </a:r>
            <a:r>
              <a:rPr dirty="0" sz="2400" spc="-10" b="1">
                <a:latin typeface="Carlito"/>
                <a:cs typeface="Carlito"/>
              </a:rPr>
              <a:t>nearest </a:t>
            </a:r>
            <a:r>
              <a:rPr dirty="0" sz="2400" spc="-15" b="1">
                <a:latin typeface="Carlito"/>
                <a:cs typeface="Carlito"/>
              </a:rPr>
              <a:t>neighbors </a:t>
            </a:r>
            <a:r>
              <a:rPr dirty="0" sz="2400" spc="-15">
                <a:latin typeface="Carlito"/>
                <a:cs typeface="Carlito"/>
              </a:rPr>
              <a:t>is </a:t>
            </a:r>
            <a:r>
              <a:rPr dirty="0" sz="2400">
                <a:latin typeface="Carlito"/>
                <a:cs typeface="Carlito"/>
              </a:rPr>
              <a:t>a  simple </a:t>
            </a:r>
            <a:r>
              <a:rPr dirty="0" sz="2400" spc="-10">
                <a:latin typeface="Carlito"/>
                <a:cs typeface="Carlito"/>
              </a:rPr>
              <a:t>algorithm </a:t>
            </a:r>
            <a:r>
              <a:rPr dirty="0" sz="2400" spc="-5">
                <a:latin typeface="Carlito"/>
                <a:cs typeface="Carlito"/>
              </a:rPr>
              <a:t>that </a:t>
            </a:r>
            <a:r>
              <a:rPr dirty="0" sz="2400" spc="5">
                <a:latin typeface="Carlito"/>
                <a:cs typeface="Carlito"/>
              </a:rPr>
              <a:t>stores  </a:t>
            </a:r>
            <a:r>
              <a:rPr dirty="0" sz="2400" spc="-20">
                <a:latin typeface="Carlito"/>
                <a:cs typeface="Carlito"/>
              </a:rPr>
              <a:t>all </a:t>
            </a:r>
            <a:r>
              <a:rPr dirty="0" sz="2400" spc="-30">
                <a:latin typeface="Carlito"/>
                <a:cs typeface="Carlito"/>
              </a:rPr>
              <a:t>available </a:t>
            </a:r>
            <a:r>
              <a:rPr dirty="0" sz="2400" spc="5">
                <a:latin typeface="Carlito"/>
                <a:cs typeface="Carlito"/>
              </a:rPr>
              <a:t>cases </a:t>
            </a:r>
            <a:r>
              <a:rPr dirty="0" sz="2400" spc="-5">
                <a:latin typeface="Carlito"/>
                <a:cs typeface="Carlito"/>
              </a:rPr>
              <a:t>and  classifies </a:t>
            </a:r>
            <a:r>
              <a:rPr dirty="0" sz="2400">
                <a:latin typeface="Carlito"/>
                <a:cs typeface="Carlito"/>
              </a:rPr>
              <a:t>new </a:t>
            </a:r>
            <a:r>
              <a:rPr dirty="0" sz="2400" spc="5">
                <a:latin typeface="Carlito"/>
                <a:cs typeface="Carlito"/>
              </a:rPr>
              <a:t>cases </a:t>
            </a:r>
            <a:r>
              <a:rPr dirty="0" sz="2400">
                <a:latin typeface="Carlito"/>
                <a:cs typeface="Carlito"/>
              </a:rPr>
              <a:t>based</a:t>
            </a:r>
            <a:r>
              <a:rPr dirty="0" sz="2400" spc="-204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on  a </a:t>
            </a:r>
            <a:r>
              <a:rPr dirty="0" sz="2400" spc="-10">
                <a:latin typeface="Carlito"/>
                <a:cs typeface="Carlito"/>
              </a:rPr>
              <a:t>similarity </a:t>
            </a:r>
            <a:r>
              <a:rPr dirty="0" sz="2400" spc="5">
                <a:latin typeface="Carlito"/>
                <a:cs typeface="Carlito"/>
              </a:rPr>
              <a:t>measure </a:t>
            </a:r>
            <a:r>
              <a:rPr dirty="0" sz="2400">
                <a:latin typeface="Carlito"/>
                <a:cs typeface="Carlito"/>
              </a:rPr>
              <a:t>(e.g.,  </a:t>
            </a:r>
            <a:r>
              <a:rPr dirty="0" sz="2400" spc="5">
                <a:latin typeface="Carlito"/>
                <a:cs typeface="Carlito"/>
              </a:rPr>
              <a:t>distance </a:t>
            </a:r>
            <a:r>
              <a:rPr dirty="0" sz="2400" spc="10">
                <a:latin typeface="Carlito"/>
                <a:cs typeface="Carlito"/>
              </a:rPr>
              <a:t>functions). </a:t>
            </a:r>
            <a:r>
              <a:rPr dirty="0" sz="2400" spc="15">
                <a:latin typeface="Carlito"/>
                <a:cs typeface="Carlito"/>
              </a:rPr>
              <a:t>KNN </a:t>
            </a:r>
            <a:r>
              <a:rPr dirty="0" sz="2400" spc="-10">
                <a:latin typeface="Carlito"/>
                <a:cs typeface="Carlito"/>
              </a:rPr>
              <a:t>has  </a:t>
            </a:r>
            <a:r>
              <a:rPr dirty="0" sz="2400" spc="5">
                <a:latin typeface="Carlito"/>
                <a:cs typeface="Carlito"/>
              </a:rPr>
              <a:t>been </a:t>
            </a:r>
            <a:r>
              <a:rPr dirty="0" sz="2400" spc="10">
                <a:latin typeface="Carlito"/>
                <a:cs typeface="Carlito"/>
              </a:rPr>
              <a:t>used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>
                <a:latin typeface="Carlito"/>
                <a:cs typeface="Carlito"/>
              </a:rPr>
              <a:t>statistical  estimation </a:t>
            </a:r>
            <a:r>
              <a:rPr dirty="0" sz="2400" spc="-5">
                <a:latin typeface="Carlito"/>
                <a:cs typeface="Carlito"/>
              </a:rPr>
              <a:t>and </a:t>
            </a:r>
            <a:r>
              <a:rPr dirty="0" sz="2400">
                <a:latin typeface="Carlito"/>
                <a:cs typeface="Carlito"/>
              </a:rPr>
              <a:t>pattern  recognition </a:t>
            </a:r>
            <a:r>
              <a:rPr dirty="0" sz="2400" spc="-15">
                <a:latin typeface="Carlito"/>
                <a:cs typeface="Carlito"/>
              </a:rPr>
              <a:t>already in </a:t>
            </a:r>
            <a:r>
              <a:rPr dirty="0" sz="2400" spc="5">
                <a:latin typeface="Carlito"/>
                <a:cs typeface="Carlito"/>
              </a:rPr>
              <a:t>the  </a:t>
            </a:r>
            <a:r>
              <a:rPr dirty="0" sz="2400" spc="-5">
                <a:latin typeface="Carlito"/>
                <a:cs typeface="Carlito"/>
              </a:rPr>
              <a:t>beginning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-15">
                <a:latin typeface="Carlito"/>
                <a:cs typeface="Carlito"/>
              </a:rPr>
              <a:t>1970's as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15">
                <a:latin typeface="Carlito"/>
                <a:cs typeface="Carlito"/>
              </a:rPr>
              <a:t>non-  </a:t>
            </a:r>
            <a:r>
              <a:rPr dirty="0" sz="2400" spc="-15">
                <a:latin typeface="Carlito"/>
                <a:cs typeface="Carlito"/>
              </a:rPr>
              <a:t>parametric</a:t>
            </a:r>
            <a:r>
              <a:rPr dirty="0" sz="2400" spc="1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technique.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1804" y="1524000"/>
            <a:ext cx="3211212" cy="3137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002" y="461010"/>
            <a:ext cx="73228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/>
              <a:t>7. </a:t>
            </a:r>
            <a:r>
              <a:rPr dirty="0" sz="4400" spc="10" b="1">
                <a:latin typeface="Carlito"/>
                <a:cs typeface="Carlito"/>
              </a:rPr>
              <a:t>Learning </a:t>
            </a:r>
            <a:r>
              <a:rPr dirty="0" sz="4400" spc="-35" b="1">
                <a:latin typeface="Carlito"/>
                <a:cs typeface="Carlito"/>
              </a:rPr>
              <a:t>Vector</a:t>
            </a:r>
            <a:r>
              <a:rPr dirty="0" sz="4400" spc="-215" b="1">
                <a:latin typeface="Carlito"/>
                <a:cs typeface="Carlito"/>
              </a:rPr>
              <a:t> </a:t>
            </a:r>
            <a:r>
              <a:rPr dirty="0" sz="4400" spc="-25" b="1">
                <a:latin typeface="Carlito"/>
                <a:cs typeface="Carlito"/>
              </a:rPr>
              <a:t>Quantization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092" y="1692973"/>
            <a:ext cx="2125345" cy="4054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2400" spc="-10">
                <a:latin typeface="Carlito"/>
                <a:cs typeface="Carlito"/>
              </a:rPr>
              <a:t>Learning </a:t>
            </a:r>
            <a:r>
              <a:rPr dirty="0" sz="2400" spc="5">
                <a:latin typeface="Carlito"/>
                <a:cs typeface="Carlito"/>
              </a:rPr>
              <a:t>vector  </a:t>
            </a:r>
            <a:r>
              <a:rPr dirty="0" sz="2400" spc="-5">
                <a:latin typeface="Carlito"/>
                <a:cs typeface="Carlito"/>
              </a:rPr>
              <a:t>quantization, </a:t>
            </a:r>
            <a:r>
              <a:rPr dirty="0" sz="2400" spc="-15">
                <a:latin typeface="Carlito"/>
                <a:cs typeface="Carlito"/>
              </a:rPr>
              <a:t>is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  </a:t>
            </a:r>
            <a:r>
              <a:rPr dirty="0" sz="2400" spc="-5">
                <a:latin typeface="Carlito"/>
                <a:cs typeface="Carlito"/>
              </a:rPr>
              <a:t>prototype-based  </a:t>
            </a:r>
            <a:r>
              <a:rPr dirty="0" sz="2400">
                <a:latin typeface="Carlito"/>
                <a:cs typeface="Carlito"/>
              </a:rPr>
              <a:t>supervised  classification  </a:t>
            </a:r>
            <a:r>
              <a:rPr dirty="0" sz="2400" spc="-5">
                <a:latin typeface="Carlito"/>
                <a:cs typeface="Carlito"/>
              </a:rPr>
              <a:t>algorithm. </a:t>
            </a:r>
            <a:r>
              <a:rPr dirty="0" sz="2400" spc="-70">
                <a:latin typeface="Carlito"/>
                <a:cs typeface="Carlito"/>
              </a:rPr>
              <a:t>LVQ </a:t>
            </a:r>
            <a:r>
              <a:rPr dirty="0" sz="2400" spc="-15">
                <a:latin typeface="Carlito"/>
                <a:cs typeface="Carlito"/>
              </a:rPr>
              <a:t>is  </a:t>
            </a:r>
            <a:r>
              <a:rPr dirty="0" sz="2400" spc="10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supervised  counterpart of  </a:t>
            </a:r>
            <a:r>
              <a:rPr dirty="0" sz="2400" spc="5">
                <a:latin typeface="Carlito"/>
                <a:cs typeface="Carlito"/>
              </a:rPr>
              <a:t>vector  </a:t>
            </a:r>
            <a:r>
              <a:rPr dirty="0" sz="2400" spc="-10">
                <a:latin typeface="Carlito"/>
                <a:cs typeface="Carlito"/>
              </a:rPr>
              <a:t>quantization  </a:t>
            </a:r>
            <a:r>
              <a:rPr dirty="0" sz="2400" spc="5">
                <a:latin typeface="Carlito"/>
                <a:cs typeface="Carlito"/>
              </a:rPr>
              <a:t>systems.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0" y="1676400"/>
            <a:ext cx="48768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137" y="1377886"/>
            <a:ext cx="3264535" cy="414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indent="-229235">
              <a:lnSpc>
                <a:spcPts val="2230"/>
              </a:lnSpc>
              <a:spcBef>
                <a:spcPts val="1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150" spc="-5">
                <a:latin typeface="Carlito"/>
                <a:cs typeface="Carlito"/>
              </a:rPr>
              <a:t>Learns </a:t>
            </a:r>
            <a:r>
              <a:rPr dirty="0" sz="2150" spc="15">
                <a:latin typeface="Carlito"/>
                <a:cs typeface="Carlito"/>
              </a:rPr>
              <a:t>to </a:t>
            </a:r>
            <a:r>
              <a:rPr dirty="0" sz="2150">
                <a:latin typeface="Carlito"/>
                <a:cs typeface="Carlito"/>
              </a:rPr>
              <a:t>define</a:t>
            </a:r>
            <a:r>
              <a:rPr dirty="0" sz="2150" spc="155">
                <a:latin typeface="Carlito"/>
                <a:cs typeface="Carlito"/>
              </a:rPr>
              <a:t> </a:t>
            </a:r>
            <a:r>
              <a:rPr dirty="0" sz="2150" spc="10">
                <a:latin typeface="Carlito"/>
                <a:cs typeface="Carlito"/>
              </a:rPr>
              <a:t>a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ts val="1880"/>
              </a:lnSpc>
            </a:pPr>
            <a:r>
              <a:rPr dirty="0" sz="2150" spc="-10">
                <a:latin typeface="Carlito"/>
                <a:cs typeface="Carlito"/>
              </a:rPr>
              <a:t>hyperplane </a:t>
            </a:r>
            <a:r>
              <a:rPr dirty="0" sz="2150" spc="15">
                <a:latin typeface="Carlito"/>
                <a:cs typeface="Carlito"/>
              </a:rPr>
              <a:t>to</a:t>
            </a:r>
            <a:r>
              <a:rPr dirty="0" sz="2150" spc="-220">
                <a:latin typeface="Carlito"/>
                <a:cs typeface="Carlito"/>
              </a:rPr>
              <a:t> </a:t>
            </a:r>
            <a:r>
              <a:rPr dirty="0" sz="2150" spc="-10">
                <a:latin typeface="Carlito"/>
                <a:cs typeface="Carlito"/>
              </a:rPr>
              <a:t>separate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ts val="2230"/>
              </a:lnSpc>
            </a:pPr>
            <a:r>
              <a:rPr dirty="0" sz="2150" spc="10">
                <a:latin typeface="Carlito"/>
                <a:cs typeface="Carlito"/>
              </a:rPr>
              <a:t>data into </a:t>
            </a:r>
            <a:r>
              <a:rPr dirty="0" sz="2150" spc="20">
                <a:latin typeface="Carlito"/>
                <a:cs typeface="Carlito"/>
              </a:rPr>
              <a:t>two</a:t>
            </a:r>
            <a:r>
              <a:rPr dirty="0" sz="2150" spc="-120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classes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ts val="219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150">
                <a:solidFill>
                  <a:srgbClr val="FF0000"/>
                </a:solidFill>
                <a:latin typeface="Carlito"/>
                <a:cs typeface="Carlito"/>
              </a:rPr>
              <a:t>Can help </a:t>
            </a:r>
            <a:r>
              <a:rPr dirty="0" sz="2150" spc="10">
                <a:solidFill>
                  <a:srgbClr val="FF0000"/>
                </a:solidFill>
                <a:latin typeface="Carlito"/>
                <a:cs typeface="Carlito"/>
              </a:rPr>
              <a:t>figure </a:t>
            </a:r>
            <a:r>
              <a:rPr dirty="0" sz="2150" spc="-5">
                <a:solidFill>
                  <a:srgbClr val="FF0000"/>
                </a:solidFill>
                <a:latin typeface="Carlito"/>
                <a:cs typeface="Carlito"/>
              </a:rPr>
              <a:t>out</a:t>
            </a:r>
            <a:r>
              <a:rPr dirty="0" sz="2150" spc="204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150" spc="10">
                <a:solidFill>
                  <a:srgbClr val="FF0000"/>
                </a:solidFill>
                <a:latin typeface="Carlito"/>
                <a:cs typeface="Carlito"/>
              </a:rPr>
              <a:t>an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ts val="1839"/>
              </a:lnSpc>
            </a:pPr>
            <a:r>
              <a:rPr dirty="0" sz="2150">
                <a:solidFill>
                  <a:srgbClr val="FF0000"/>
                </a:solidFill>
                <a:latin typeface="Carlito"/>
                <a:cs typeface="Carlito"/>
              </a:rPr>
              <a:t>underlying</a:t>
            </a:r>
            <a:r>
              <a:rPr dirty="0" sz="2150" spc="12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150" spc="-5">
                <a:solidFill>
                  <a:srgbClr val="FF0000"/>
                </a:solidFill>
                <a:latin typeface="Carlito"/>
                <a:cs typeface="Carlito"/>
              </a:rPr>
              <a:t>separation</a:t>
            </a:r>
            <a:endParaRPr sz="2150">
              <a:latin typeface="Carlito"/>
              <a:cs typeface="Carlito"/>
            </a:endParaRPr>
          </a:p>
          <a:p>
            <a:pPr marL="241300" marR="671195">
              <a:lnSpc>
                <a:spcPct val="72800"/>
              </a:lnSpc>
              <a:spcBef>
                <a:spcPts val="350"/>
              </a:spcBef>
            </a:pPr>
            <a:r>
              <a:rPr dirty="0" sz="2150">
                <a:solidFill>
                  <a:srgbClr val="FF0000"/>
                </a:solidFill>
                <a:latin typeface="Carlito"/>
                <a:cs typeface="Carlito"/>
              </a:rPr>
              <a:t>mechanism between  </a:t>
            </a:r>
            <a:r>
              <a:rPr dirty="0" sz="2150" spc="-5">
                <a:solidFill>
                  <a:srgbClr val="FF0000"/>
                </a:solidFill>
                <a:latin typeface="Carlito"/>
                <a:cs typeface="Carlito"/>
              </a:rPr>
              <a:t>people</a:t>
            </a:r>
            <a:endParaRPr sz="2150">
              <a:latin typeface="Carlito"/>
              <a:cs typeface="Carlito"/>
            </a:endParaRPr>
          </a:p>
          <a:p>
            <a:pPr marL="241300" indent="-229235">
              <a:lnSpc>
                <a:spcPts val="219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150" spc="-5">
                <a:solidFill>
                  <a:srgbClr val="375F92"/>
                </a:solidFill>
                <a:latin typeface="Carlito"/>
                <a:cs typeface="Carlito"/>
              </a:rPr>
              <a:t>some of </a:t>
            </a:r>
            <a:r>
              <a:rPr dirty="0" sz="2150" spc="10">
                <a:solidFill>
                  <a:srgbClr val="375F92"/>
                </a:solidFill>
                <a:latin typeface="Carlito"/>
                <a:cs typeface="Carlito"/>
              </a:rPr>
              <a:t>the</a:t>
            </a:r>
            <a:r>
              <a:rPr dirty="0" sz="2150" spc="185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150" spc="5">
                <a:solidFill>
                  <a:srgbClr val="375F92"/>
                </a:solidFill>
                <a:latin typeface="Carlito"/>
                <a:cs typeface="Carlito"/>
              </a:rPr>
              <a:t>biggest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ts val="1839"/>
              </a:lnSpc>
            </a:pPr>
            <a:r>
              <a:rPr dirty="0" sz="2150" spc="-5">
                <a:solidFill>
                  <a:srgbClr val="375F92"/>
                </a:solidFill>
                <a:latin typeface="Carlito"/>
                <a:cs typeface="Carlito"/>
              </a:rPr>
              <a:t>problems </a:t>
            </a:r>
            <a:r>
              <a:rPr dirty="0" sz="2150" spc="10">
                <a:solidFill>
                  <a:srgbClr val="375F92"/>
                </a:solidFill>
                <a:latin typeface="Carlito"/>
                <a:cs typeface="Carlito"/>
              </a:rPr>
              <a:t>that </a:t>
            </a:r>
            <a:r>
              <a:rPr dirty="0" sz="2150" spc="5">
                <a:solidFill>
                  <a:srgbClr val="375F92"/>
                </a:solidFill>
                <a:latin typeface="Carlito"/>
                <a:cs typeface="Carlito"/>
              </a:rPr>
              <a:t>have</a:t>
            </a:r>
            <a:r>
              <a:rPr dirty="0" sz="2150" spc="105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150" spc="-10">
                <a:solidFill>
                  <a:srgbClr val="375F92"/>
                </a:solidFill>
                <a:latin typeface="Carlito"/>
                <a:cs typeface="Carlito"/>
              </a:rPr>
              <a:t>been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ts val="1880"/>
              </a:lnSpc>
            </a:pPr>
            <a:r>
              <a:rPr dirty="0" sz="2150" spc="-5">
                <a:solidFill>
                  <a:srgbClr val="375F92"/>
                </a:solidFill>
                <a:latin typeface="Carlito"/>
                <a:cs typeface="Carlito"/>
              </a:rPr>
              <a:t>solved </a:t>
            </a:r>
            <a:r>
              <a:rPr dirty="0" sz="2150">
                <a:solidFill>
                  <a:srgbClr val="375F92"/>
                </a:solidFill>
                <a:latin typeface="Carlito"/>
                <a:cs typeface="Carlito"/>
              </a:rPr>
              <a:t>using SVMs</a:t>
            </a:r>
            <a:r>
              <a:rPr dirty="0" sz="2150" spc="295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150" spc="20">
                <a:solidFill>
                  <a:srgbClr val="375F92"/>
                </a:solidFill>
                <a:latin typeface="Carlito"/>
                <a:cs typeface="Carlito"/>
              </a:rPr>
              <a:t>(with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ts val="1839"/>
              </a:lnSpc>
            </a:pPr>
            <a:r>
              <a:rPr dirty="0" sz="2150" spc="5">
                <a:solidFill>
                  <a:srgbClr val="375F92"/>
                </a:solidFill>
                <a:latin typeface="Carlito"/>
                <a:cs typeface="Carlito"/>
              </a:rPr>
              <a:t>suitably</a:t>
            </a:r>
            <a:r>
              <a:rPr dirty="0" sz="2150" spc="2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150" spc="5">
                <a:solidFill>
                  <a:srgbClr val="375F92"/>
                </a:solidFill>
                <a:latin typeface="Carlito"/>
                <a:cs typeface="Carlito"/>
              </a:rPr>
              <a:t>modified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ts val="1839"/>
              </a:lnSpc>
            </a:pPr>
            <a:r>
              <a:rPr dirty="0" sz="2150">
                <a:solidFill>
                  <a:srgbClr val="375F92"/>
                </a:solidFill>
                <a:latin typeface="Carlito"/>
                <a:cs typeface="Carlito"/>
              </a:rPr>
              <a:t>implementations)</a:t>
            </a:r>
            <a:r>
              <a:rPr dirty="0" sz="2150" spc="19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150" spc="5">
                <a:solidFill>
                  <a:srgbClr val="375F92"/>
                </a:solidFill>
                <a:latin typeface="Carlito"/>
                <a:cs typeface="Carlito"/>
              </a:rPr>
              <a:t>are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ts val="1839"/>
              </a:lnSpc>
            </a:pPr>
            <a:r>
              <a:rPr dirty="0" sz="2150" spc="-5">
                <a:solidFill>
                  <a:srgbClr val="375F92"/>
                </a:solidFill>
                <a:latin typeface="Carlito"/>
                <a:cs typeface="Carlito"/>
              </a:rPr>
              <a:t>display </a:t>
            </a:r>
            <a:r>
              <a:rPr dirty="0" sz="2150" spc="5">
                <a:solidFill>
                  <a:srgbClr val="375F92"/>
                </a:solidFill>
                <a:latin typeface="Carlito"/>
                <a:cs typeface="Carlito"/>
              </a:rPr>
              <a:t>advertising,</a:t>
            </a:r>
            <a:r>
              <a:rPr dirty="0" sz="2150" spc="15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375F92"/>
                </a:solidFill>
                <a:latin typeface="Carlito"/>
                <a:cs typeface="Carlito"/>
              </a:rPr>
              <a:t>human</a:t>
            </a:r>
            <a:endParaRPr sz="2150">
              <a:latin typeface="Carlito"/>
              <a:cs typeface="Carlito"/>
            </a:endParaRPr>
          </a:p>
          <a:p>
            <a:pPr marL="241300">
              <a:lnSpc>
                <a:spcPts val="1839"/>
              </a:lnSpc>
            </a:pPr>
            <a:r>
              <a:rPr dirty="0" sz="2150">
                <a:solidFill>
                  <a:srgbClr val="375F92"/>
                </a:solidFill>
                <a:latin typeface="Carlito"/>
                <a:cs typeface="Carlito"/>
              </a:rPr>
              <a:t>splice </a:t>
            </a:r>
            <a:r>
              <a:rPr dirty="0" sz="2150" spc="10">
                <a:solidFill>
                  <a:srgbClr val="375F92"/>
                </a:solidFill>
                <a:latin typeface="Carlito"/>
                <a:cs typeface="Carlito"/>
              </a:rPr>
              <a:t>site</a:t>
            </a:r>
            <a:r>
              <a:rPr dirty="0" sz="2150" spc="7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150">
                <a:solidFill>
                  <a:srgbClr val="375F92"/>
                </a:solidFill>
                <a:latin typeface="Carlito"/>
                <a:cs typeface="Carlito"/>
              </a:rPr>
              <a:t>recognition,</a:t>
            </a:r>
            <a:endParaRPr sz="2150">
              <a:latin typeface="Carlito"/>
              <a:cs typeface="Carlito"/>
            </a:endParaRPr>
          </a:p>
          <a:p>
            <a:pPr marL="241300" marR="589915">
              <a:lnSpc>
                <a:spcPct val="72800"/>
              </a:lnSpc>
              <a:spcBef>
                <a:spcPts val="350"/>
              </a:spcBef>
            </a:pPr>
            <a:r>
              <a:rPr dirty="0" sz="2150" spc="5">
                <a:solidFill>
                  <a:srgbClr val="375F92"/>
                </a:solidFill>
                <a:latin typeface="Carlito"/>
                <a:cs typeface="Carlito"/>
              </a:rPr>
              <a:t>image-based </a:t>
            </a:r>
            <a:r>
              <a:rPr dirty="0" sz="2150" spc="-5">
                <a:solidFill>
                  <a:srgbClr val="375F92"/>
                </a:solidFill>
                <a:latin typeface="Carlito"/>
                <a:cs typeface="Carlito"/>
              </a:rPr>
              <a:t>gender  </a:t>
            </a:r>
            <a:r>
              <a:rPr dirty="0" sz="2150">
                <a:solidFill>
                  <a:srgbClr val="375F92"/>
                </a:solidFill>
                <a:latin typeface="Carlito"/>
                <a:cs typeface="Carlito"/>
              </a:rPr>
              <a:t>detection,</a:t>
            </a:r>
            <a:r>
              <a:rPr dirty="0" sz="2150" spc="8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150" spc="10">
                <a:solidFill>
                  <a:srgbClr val="375F92"/>
                </a:solidFill>
                <a:latin typeface="Carlito"/>
                <a:cs typeface="Carlito"/>
              </a:rPr>
              <a:t>large-scale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5055" y="5393690"/>
            <a:ext cx="221488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375F92"/>
                </a:solidFill>
                <a:latin typeface="Carlito"/>
                <a:cs typeface="Carlito"/>
              </a:rPr>
              <a:t>image</a:t>
            </a:r>
            <a:r>
              <a:rPr dirty="0" sz="2150" spc="-35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2150" spc="5">
                <a:solidFill>
                  <a:srgbClr val="375F92"/>
                </a:solidFill>
                <a:latin typeface="Carlito"/>
                <a:cs typeface="Carlito"/>
              </a:rPr>
              <a:t>classification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3924" y="531113"/>
            <a:ext cx="630301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5" b="1">
                <a:solidFill>
                  <a:srgbClr val="375F92"/>
                </a:solidFill>
                <a:latin typeface="Carlito"/>
                <a:cs typeface="Carlito"/>
              </a:rPr>
              <a:t>8. </a:t>
            </a:r>
            <a:r>
              <a:rPr dirty="0" sz="3600" spc="10" b="1">
                <a:solidFill>
                  <a:srgbClr val="375F92"/>
                </a:solidFill>
                <a:latin typeface="Carlito"/>
                <a:cs typeface="Carlito"/>
              </a:rPr>
              <a:t>Support </a:t>
            </a:r>
            <a:r>
              <a:rPr dirty="0" sz="3600" spc="5" b="1">
                <a:solidFill>
                  <a:srgbClr val="375F92"/>
                </a:solidFill>
                <a:latin typeface="Carlito"/>
                <a:cs typeface="Carlito"/>
              </a:rPr>
              <a:t>vector machine</a:t>
            </a:r>
            <a:r>
              <a:rPr dirty="0" sz="3600" spc="-290" b="1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dirty="0" sz="3600" spc="-5" b="1">
                <a:solidFill>
                  <a:srgbClr val="375F92"/>
                </a:solidFill>
                <a:latin typeface="Carlito"/>
                <a:cs typeface="Carlito"/>
              </a:rPr>
              <a:t>(SVM)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5800" y="1524000"/>
            <a:ext cx="3924300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7422" y="6104890"/>
            <a:ext cx="4996180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dirty="0" sz="1100" spc="-145">
                <a:solidFill>
                  <a:srgbClr val="375F92"/>
                </a:solidFill>
                <a:latin typeface="Arial Black"/>
                <a:cs typeface="Arial Black"/>
              </a:rPr>
              <a:t>Source: </a:t>
            </a:r>
            <a:r>
              <a:rPr dirty="0" sz="1100" spc="-195">
                <a:solidFill>
                  <a:srgbClr val="375F92"/>
                </a:solidFill>
                <a:latin typeface="Arial Black"/>
                <a:cs typeface="Arial Black"/>
              </a:rPr>
              <a:t>James </a:t>
            </a:r>
            <a:r>
              <a:rPr dirty="0" sz="1100" spc="-160">
                <a:solidFill>
                  <a:srgbClr val="375F92"/>
                </a:solidFill>
                <a:latin typeface="Arial Black"/>
                <a:cs typeface="Arial Black"/>
              </a:rPr>
              <a:t>Le,</a:t>
            </a:r>
            <a:r>
              <a:rPr dirty="0" sz="1100" spc="-90">
                <a:solidFill>
                  <a:srgbClr val="375F92"/>
                </a:solidFill>
                <a:latin typeface="Arial Black"/>
                <a:cs typeface="Arial Black"/>
              </a:rPr>
              <a:t> </a:t>
            </a:r>
            <a:r>
              <a:rPr dirty="0" sz="1100" spc="-135">
                <a:solidFill>
                  <a:srgbClr val="375F92"/>
                </a:solidFill>
                <a:latin typeface="Arial Black"/>
                <a:cs typeface="Arial Black"/>
              </a:rPr>
              <a:t>2016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ts val="1300"/>
              </a:lnSpc>
            </a:pPr>
            <a:r>
              <a:rPr dirty="0" sz="1100">
                <a:solidFill>
                  <a:srgbClr val="375F92"/>
                </a:solidFill>
                <a:latin typeface="Carlito"/>
                <a:cs typeface="Carlito"/>
              </a:rPr>
              <a:t>https://</a:t>
            </a:r>
            <a:r>
              <a:rPr dirty="0" sz="1100">
                <a:solidFill>
                  <a:srgbClr val="375F92"/>
                </a:solidFill>
                <a:latin typeface="Carlito"/>
                <a:cs typeface="Carlito"/>
                <a:hlinkClick r:id="rId3"/>
              </a:rPr>
              <a:t>www.kdnuggets.com/2016/08/10-algorithms-machine-learning-engineers.html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1235" y="5559742"/>
            <a:ext cx="2670175" cy="275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Carlito"/>
                <a:cs typeface="Carlito"/>
              </a:rPr>
              <a:t>https://</a:t>
            </a:r>
            <a:r>
              <a:rPr dirty="0" sz="800">
                <a:latin typeface="Carlito"/>
                <a:cs typeface="Carlito"/>
                <a:hlinkClick r:id="rId4"/>
              </a:rPr>
              <a:t>www.kdnuggets.com/2016/08/10-algorithms-machine-</a:t>
            </a:r>
            <a:endParaRPr sz="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00" spc="5">
                <a:latin typeface="Carlito"/>
                <a:cs typeface="Carlito"/>
              </a:rPr>
              <a:t>learning-engineers.html</a:t>
            </a:r>
            <a:endParaRPr sz="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052" y="2285999"/>
            <a:ext cx="7440295" cy="124269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359150" marR="5080" indent="-3347085">
              <a:lnSpc>
                <a:spcPct val="101400"/>
              </a:lnSpc>
              <a:spcBef>
                <a:spcPts val="60"/>
              </a:spcBef>
            </a:pPr>
            <a:r>
              <a:rPr dirty="0"/>
              <a:t>Introduction </a:t>
            </a:r>
            <a:r>
              <a:rPr dirty="0" spc="-20"/>
              <a:t>to </a:t>
            </a:r>
            <a:r>
              <a:rPr dirty="0" spc="-5"/>
              <a:t>Artificial </a:t>
            </a:r>
            <a:r>
              <a:rPr dirty="0" spc="-10"/>
              <a:t>Intelligence  </a:t>
            </a:r>
            <a:r>
              <a:rPr dirty="0"/>
              <a:t>(AI)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194" y="461010"/>
            <a:ext cx="7055484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 b="1">
                <a:latin typeface="Carlito"/>
                <a:cs typeface="Carlito"/>
              </a:rPr>
              <a:t>9. </a:t>
            </a:r>
            <a:r>
              <a:rPr dirty="0" sz="4400" b="1">
                <a:latin typeface="Carlito"/>
                <a:cs typeface="Carlito"/>
              </a:rPr>
              <a:t>Bagging </a:t>
            </a:r>
            <a:r>
              <a:rPr dirty="0" sz="4400" spc="15" b="1">
                <a:latin typeface="Carlito"/>
                <a:cs typeface="Carlito"/>
              </a:rPr>
              <a:t>and Random</a:t>
            </a:r>
            <a:r>
              <a:rPr dirty="0" sz="4400" spc="-250" b="1">
                <a:latin typeface="Carlito"/>
                <a:cs typeface="Carlito"/>
              </a:rPr>
              <a:t> </a:t>
            </a:r>
            <a:r>
              <a:rPr dirty="0" sz="4400" spc="-20" b="1">
                <a:latin typeface="Carlito"/>
                <a:cs typeface="Carlito"/>
              </a:rPr>
              <a:t>Forest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7200" y="1447800"/>
            <a:ext cx="4267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2775" y="1387538"/>
            <a:ext cx="3350260" cy="4420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2555">
              <a:lnSpc>
                <a:spcPct val="100200"/>
              </a:lnSpc>
              <a:spcBef>
                <a:spcPts val="95"/>
              </a:spcBef>
            </a:pPr>
            <a:r>
              <a:rPr dirty="0" sz="1800" spc="15">
                <a:latin typeface="Carlito"/>
                <a:cs typeface="Carlito"/>
              </a:rPr>
              <a:t>Random </a:t>
            </a:r>
            <a:r>
              <a:rPr dirty="0" sz="1800" spc="-25">
                <a:latin typeface="Carlito"/>
                <a:cs typeface="Carlito"/>
              </a:rPr>
              <a:t>forest </a:t>
            </a:r>
            <a:r>
              <a:rPr dirty="0" sz="1800" spc="15">
                <a:latin typeface="Carlito"/>
                <a:cs typeface="Carlito"/>
              </a:rPr>
              <a:t>is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5">
                <a:latin typeface="Carlito"/>
                <a:cs typeface="Carlito"/>
              </a:rPr>
              <a:t>tweak </a:t>
            </a:r>
            <a:r>
              <a:rPr dirty="0" sz="1800" spc="10">
                <a:latin typeface="Carlito"/>
                <a:cs typeface="Carlito"/>
              </a:rPr>
              <a:t>on this  approach </a:t>
            </a:r>
            <a:r>
              <a:rPr dirty="0" sz="1800" spc="-5">
                <a:latin typeface="Carlito"/>
                <a:cs typeface="Carlito"/>
              </a:rPr>
              <a:t>where </a:t>
            </a:r>
            <a:r>
              <a:rPr dirty="0" sz="1800" spc="5">
                <a:latin typeface="Carlito"/>
                <a:cs typeface="Carlito"/>
              </a:rPr>
              <a:t>decision </a:t>
            </a:r>
            <a:r>
              <a:rPr dirty="0" sz="1800" spc="-10">
                <a:latin typeface="Carlito"/>
                <a:cs typeface="Carlito"/>
              </a:rPr>
              <a:t>trees</a:t>
            </a:r>
            <a:r>
              <a:rPr dirty="0" sz="1800" spc="-28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are  </a:t>
            </a:r>
            <a:r>
              <a:rPr dirty="0" sz="1800" spc="-5">
                <a:latin typeface="Carlito"/>
                <a:cs typeface="Carlito"/>
              </a:rPr>
              <a:t>created </a:t>
            </a:r>
            <a:r>
              <a:rPr dirty="0" sz="1800" spc="-20">
                <a:latin typeface="Carlito"/>
                <a:cs typeface="Carlito"/>
              </a:rPr>
              <a:t>so </a:t>
            </a:r>
            <a:r>
              <a:rPr dirty="0" sz="1800" spc="10">
                <a:latin typeface="Carlito"/>
                <a:cs typeface="Carlito"/>
              </a:rPr>
              <a:t>that </a:t>
            </a:r>
            <a:r>
              <a:rPr dirty="0" sz="1800">
                <a:latin typeface="Carlito"/>
                <a:cs typeface="Carlito"/>
              </a:rPr>
              <a:t>rather </a:t>
            </a:r>
            <a:r>
              <a:rPr dirty="0" sz="1800" spc="10">
                <a:latin typeface="Carlito"/>
                <a:cs typeface="Carlito"/>
              </a:rPr>
              <a:t>than  </a:t>
            </a:r>
            <a:r>
              <a:rPr dirty="0" sz="1800" spc="5">
                <a:latin typeface="Carlito"/>
                <a:cs typeface="Carlito"/>
              </a:rPr>
              <a:t>selecting </a:t>
            </a:r>
            <a:r>
              <a:rPr dirty="0" sz="1800" spc="10">
                <a:latin typeface="Carlito"/>
                <a:cs typeface="Carlito"/>
              </a:rPr>
              <a:t>optimal split points,  suboptimal splits </a:t>
            </a:r>
            <a:r>
              <a:rPr dirty="0" sz="1800">
                <a:latin typeface="Carlito"/>
                <a:cs typeface="Carlito"/>
              </a:rPr>
              <a:t>are </a:t>
            </a:r>
            <a:r>
              <a:rPr dirty="0" sz="1800" spc="10">
                <a:latin typeface="Carlito"/>
                <a:cs typeface="Carlito"/>
              </a:rPr>
              <a:t>made by  introducing </a:t>
            </a:r>
            <a:r>
              <a:rPr dirty="0" sz="1800">
                <a:latin typeface="Carlito"/>
                <a:cs typeface="Carlito"/>
              </a:rPr>
              <a:t>randomness. </a:t>
            </a:r>
            <a:r>
              <a:rPr dirty="0" sz="1800" spc="10">
                <a:latin typeface="Carlito"/>
                <a:cs typeface="Carlito"/>
              </a:rPr>
              <a:t>The  fundamental</a:t>
            </a:r>
            <a:r>
              <a:rPr dirty="0" sz="1800" spc="-15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difference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Carlito"/>
                <a:cs typeface="Carlito"/>
              </a:rPr>
              <a:t>between </a:t>
            </a:r>
            <a:r>
              <a:rPr dirty="0" sz="1800" spc="-5" b="1">
                <a:latin typeface="Carlito"/>
                <a:cs typeface="Carlito"/>
              </a:rPr>
              <a:t>bagging </a:t>
            </a:r>
            <a:r>
              <a:rPr dirty="0" sz="1800" b="1">
                <a:latin typeface="Carlito"/>
                <a:cs typeface="Carlito"/>
              </a:rPr>
              <a:t>and </a:t>
            </a:r>
            <a:r>
              <a:rPr dirty="0" sz="1800" spc="-5" b="1">
                <a:latin typeface="Carlito"/>
                <a:cs typeface="Carlito"/>
              </a:rPr>
              <a:t>random  </a:t>
            </a:r>
            <a:r>
              <a:rPr dirty="0" sz="1800" spc="10" b="1">
                <a:latin typeface="Carlito"/>
                <a:cs typeface="Carlito"/>
              </a:rPr>
              <a:t>forest </a:t>
            </a:r>
            <a:r>
              <a:rPr dirty="0" sz="1800" spc="15">
                <a:latin typeface="Carlito"/>
                <a:cs typeface="Carlito"/>
              </a:rPr>
              <a:t>is </a:t>
            </a:r>
            <a:r>
              <a:rPr dirty="0" sz="1800" spc="10">
                <a:latin typeface="Carlito"/>
                <a:cs typeface="Carlito"/>
              </a:rPr>
              <a:t>that </a:t>
            </a:r>
            <a:r>
              <a:rPr dirty="0" sz="1800" spc="15">
                <a:latin typeface="Carlito"/>
                <a:cs typeface="Carlito"/>
              </a:rPr>
              <a:t>in </a:t>
            </a:r>
            <a:r>
              <a:rPr dirty="0" sz="1800" spc="5" b="1">
                <a:latin typeface="Carlito"/>
                <a:cs typeface="Carlito"/>
              </a:rPr>
              <a:t>Random </a:t>
            </a:r>
            <a:r>
              <a:rPr dirty="0" sz="1800" spc="10" b="1">
                <a:latin typeface="Carlito"/>
                <a:cs typeface="Carlito"/>
              </a:rPr>
              <a:t>forests</a:t>
            </a:r>
            <a:r>
              <a:rPr dirty="0" sz="1800" spc="10">
                <a:latin typeface="Carlito"/>
                <a:cs typeface="Carlito"/>
              </a:rPr>
              <a:t>,  </a:t>
            </a:r>
            <a:r>
              <a:rPr dirty="0" sz="1800" spc="20">
                <a:latin typeface="Carlito"/>
                <a:cs typeface="Carlito"/>
              </a:rPr>
              <a:t>only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5">
                <a:latin typeface="Carlito"/>
                <a:cs typeface="Carlito"/>
              </a:rPr>
              <a:t>subset </a:t>
            </a:r>
            <a:r>
              <a:rPr dirty="0" sz="1800" spc="10">
                <a:latin typeface="Carlito"/>
                <a:cs typeface="Carlito"/>
              </a:rPr>
              <a:t>of </a:t>
            </a:r>
            <a:r>
              <a:rPr dirty="0" sz="1800" spc="-10">
                <a:latin typeface="Carlito"/>
                <a:cs typeface="Carlito"/>
              </a:rPr>
              <a:t>features </a:t>
            </a:r>
            <a:r>
              <a:rPr dirty="0" sz="1800">
                <a:latin typeface="Carlito"/>
                <a:cs typeface="Carlito"/>
              </a:rPr>
              <a:t>are  </a:t>
            </a:r>
            <a:r>
              <a:rPr dirty="0" sz="1800" spc="-5">
                <a:latin typeface="Carlito"/>
                <a:cs typeface="Carlito"/>
              </a:rPr>
              <a:t>selected </a:t>
            </a:r>
            <a:r>
              <a:rPr dirty="0" sz="1800" spc="15">
                <a:latin typeface="Carlito"/>
                <a:cs typeface="Carlito"/>
              </a:rPr>
              <a:t>at </a:t>
            </a:r>
            <a:r>
              <a:rPr dirty="0" sz="1800" spc="-5" b="1">
                <a:latin typeface="Carlito"/>
                <a:cs typeface="Carlito"/>
              </a:rPr>
              <a:t>random </a:t>
            </a:r>
            <a:r>
              <a:rPr dirty="0" sz="1800" spc="15">
                <a:latin typeface="Carlito"/>
                <a:cs typeface="Carlito"/>
              </a:rPr>
              <a:t>out </a:t>
            </a:r>
            <a:r>
              <a:rPr dirty="0" sz="1800" spc="10">
                <a:latin typeface="Carlito"/>
                <a:cs typeface="Carlito"/>
              </a:rPr>
              <a:t>of </a:t>
            </a:r>
            <a:r>
              <a:rPr dirty="0" sz="1800" spc="5">
                <a:latin typeface="Carlito"/>
                <a:cs typeface="Carlito"/>
              </a:rPr>
              <a:t>the </a:t>
            </a:r>
            <a:r>
              <a:rPr dirty="0" sz="1800" spc="10">
                <a:latin typeface="Carlito"/>
                <a:cs typeface="Carlito"/>
              </a:rPr>
              <a:t>total  </a:t>
            </a:r>
            <a:r>
              <a:rPr dirty="0" sz="1800" spc="15">
                <a:latin typeface="Carlito"/>
                <a:cs typeface="Carlito"/>
              </a:rPr>
              <a:t>and </a:t>
            </a:r>
            <a:r>
              <a:rPr dirty="0" sz="1800" spc="5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best </a:t>
            </a:r>
            <a:r>
              <a:rPr dirty="0" sz="1800" spc="10">
                <a:latin typeface="Carlito"/>
                <a:cs typeface="Carlito"/>
              </a:rPr>
              <a:t>split </a:t>
            </a:r>
            <a:r>
              <a:rPr dirty="0" sz="1800" spc="-10">
                <a:latin typeface="Carlito"/>
                <a:cs typeface="Carlito"/>
              </a:rPr>
              <a:t>feature from </a:t>
            </a:r>
            <a:r>
              <a:rPr dirty="0" sz="1800" spc="5">
                <a:latin typeface="Carlito"/>
                <a:cs typeface="Carlito"/>
              </a:rPr>
              <a:t>the  </a:t>
            </a:r>
            <a:r>
              <a:rPr dirty="0" sz="1800" spc="-5">
                <a:latin typeface="Carlito"/>
                <a:cs typeface="Carlito"/>
              </a:rPr>
              <a:t>subset </a:t>
            </a:r>
            <a:r>
              <a:rPr dirty="0" sz="1800" spc="15">
                <a:latin typeface="Carlito"/>
                <a:cs typeface="Carlito"/>
              </a:rPr>
              <a:t>is </a:t>
            </a:r>
            <a:r>
              <a:rPr dirty="0" sz="1800" spc="-5">
                <a:latin typeface="Carlito"/>
                <a:cs typeface="Carlito"/>
              </a:rPr>
              <a:t>used </a:t>
            </a:r>
            <a:r>
              <a:rPr dirty="0" sz="1800">
                <a:latin typeface="Carlito"/>
                <a:cs typeface="Carlito"/>
              </a:rPr>
              <a:t>to </a:t>
            </a:r>
            <a:r>
              <a:rPr dirty="0" sz="1800" spc="10">
                <a:latin typeface="Carlito"/>
                <a:cs typeface="Carlito"/>
              </a:rPr>
              <a:t>split </a:t>
            </a:r>
            <a:r>
              <a:rPr dirty="0" sz="1800" spc="5">
                <a:latin typeface="Carlito"/>
                <a:cs typeface="Carlito"/>
              </a:rPr>
              <a:t>each </a:t>
            </a:r>
            <a:r>
              <a:rPr dirty="0" sz="1800" spc="15">
                <a:latin typeface="Carlito"/>
                <a:cs typeface="Carlito"/>
              </a:rPr>
              <a:t>node in 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10">
                <a:latin typeface="Carlito"/>
                <a:cs typeface="Carlito"/>
              </a:rPr>
              <a:t>tree, </a:t>
            </a:r>
            <a:r>
              <a:rPr dirty="0" sz="1800" spc="5">
                <a:latin typeface="Carlito"/>
                <a:cs typeface="Carlito"/>
              </a:rPr>
              <a:t>unlike </a:t>
            </a:r>
            <a:r>
              <a:rPr dirty="0" sz="1800" spc="15">
                <a:latin typeface="Carlito"/>
                <a:cs typeface="Carlito"/>
              </a:rPr>
              <a:t>in </a:t>
            </a:r>
            <a:r>
              <a:rPr dirty="0" sz="1800" spc="-5" b="1">
                <a:latin typeface="Carlito"/>
                <a:cs typeface="Carlito"/>
              </a:rPr>
              <a:t>bagging </a:t>
            </a:r>
            <a:r>
              <a:rPr dirty="0" sz="1800" spc="-5">
                <a:latin typeface="Carlito"/>
                <a:cs typeface="Carlito"/>
              </a:rPr>
              <a:t>where </a:t>
            </a:r>
            <a:r>
              <a:rPr dirty="0" sz="1800" spc="20">
                <a:latin typeface="Carlito"/>
                <a:cs typeface="Carlito"/>
              </a:rPr>
              <a:t>all  </a:t>
            </a:r>
            <a:r>
              <a:rPr dirty="0" sz="1800" spc="-10">
                <a:latin typeface="Carlito"/>
                <a:cs typeface="Carlito"/>
              </a:rPr>
              <a:t>features </a:t>
            </a:r>
            <a:r>
              <a:rPr dirty="0" sz="1800">
                <a:latin typeface="Carlito"/>
                <a:cs typeface="Carlito"/>
              </a:rPr>
              <a:t>are considered </a:t>
            </a:r>
            <a:r>
              <a:rPr dirty="0" sz="1800" spc="-30">
                <a:latin typeface="Carlito"/>
                <a:cs typeface="Carlito"/>
              </a:rPr>
              <a:t>for </a:t>
            </a:r>
            <a:r>
              <a:rPr dirty="0" sz="1800" spc="10">
                <a:latin typeface="Carlito"/>
                <a:cs typeface="Carlito"/>
              </a:rPr>
              <a:t>splitting 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5">
                <a:latin typeface="Carlito"/>
                <a:cs typeface="Carlito"/>
              </a:rPr>
              <a:t> </a:t>
            </a:r>
            <a:r>
              <a:rPr dirty="0" sz="1800" spc="15">
                <a:latin typeface="Carlito"/>
                <a:cs typeface="Carlito"/>
              </a:rPr>
              <a:t>node.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449" y="461010"/>
            <a:ext cx="629158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 b="1">
                <a:latin typeface="Carlito"/>
                <a:cs typeface="Carlito"/>
              </a:rPr>
              <a:t>10. </a:t>
            </a:r>
            <a:r>
              <a:rPr dirty="0" sz="4400" b="1">
                <a:latin typeface="Carlito"/>
                <a:cs typeface="Carlito"/>
              </a:rPr>
              <a:t>Boosting </a:t>
            </a:r>
            <a:r>
              <a:rPr dirty="0" sz="4400" spc="15" b="1">
                <a:latin typeface="Carlito"/>
                <a:cs typeface="Carlito"/>
              </a:rPr>
              <a:t>and</a:t>
            </a:r>
            <a:r>
              <a:rPr dirty="0" sz="4400" spc="-170" b="1">
                <a:latin typeface="Carlito"/>
                <a:cs typeface="Carlito"/>
              </a:rPr>
              <a:t> </a:t>
            </a:r>
            <a:r>
              <a:rPr dirty="0" sz="4400" spc="10" b="1">
                <a:latin typeface="Carlito"/>
                <a:cs typeface="Carlito"/>
              </a:rPr>
              <a:t>AdaBoost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0" y="1600200"/>
            <a:ext cx="40386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2775" y="1540192"/>
            <a:ext cx="3375025" cy="439229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8890">
              <a:lnSpc>
                <a:spcPct val="102600"/>
              </a:lnSpc>
              <a:spcBef>
                <a:spcPts val="60"/>
              </a:spcBef>
            </a:pPr>
            <a:r>
              <a:rPr dirty="0" sz="2150" spc="5">
                <a:latin typeface="Carlito"/>
                <a:cs typeface="Carlito"/>
              </a:rPr>
              <a:t>Boosting </a:t>
            </a:r>
            <a:r>
              <a:rPr dirty="0" sz="2150" spc="15">
                <a:latin typeface="Carlito"/>
                <a:cs typeface="Carlito"/>
              </a:rPr>
              <a:t>is an </a:t>
            </a:r>
            <a:r>
              <a:rPr dirty="0" sz="2150" spc="-5">
                <a:latin typeface="Carlito"/>
                <a:cs typeface="Carlito"/>
              </a:rPr>
              <a:t>ensemble  </a:t>
            </a:r>
            <a:r>
              <a:rPr dirty="0" sz="2150">
                <a:latin typeface="Carlito"/>
                <a:cs typeface="Carlito"/>
              </a:rPr>
              <a:t>technique </a:t>
            </a:r>
            <a:r>
              <a:rPr dirty="0" sz="2150" spc="10">
                <a:latin typeface="Carlito"/>
                <a:cs typeface="Carlito"/>
              </a:rPr>
              <a:t>that attempts </a:t>
            </a:r>
            <a:r>
              <a:rPr dirty="0" sz="2150" spc="20">
                <a:latin typeface="Carlito"/>
                <a:cs typeface="Carlito"/>
              </a:rPr>
              <a:t>to  </a:t>
            </a:r>
            <a:r>
              <a:rPr dirty="0" sz="2150">
                <a:solidFill>
                  <a:srgbClr val="FF0000"/>
                </a:solidFill>
                <a:latin typeface="Carlito"/>
                <a:cs typeface="Carlito"/>
              </a:rPr>
              <a:t>create </a:t>
            </a:r>
            <a:r>
              <a:rPr dirty="0" sz="2150" spc="1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dirty="0" sz="2150" spc="-5">
                <a:solidFill>
                  <a:srgbClr val="FF0000"/>
                </a:solidFill>
                <a:latin typeface="Carlito"/>
                <a:cs typeface="Carlito"/>
              </a:rPr>
              <a:t>strong </a:t>
            </a:r>
            <a:r>
              <a:rPr dirty="0" sz="2150">
                <a:solidFill>
                  <a:srgbClr val="FF0000"/>
                </a:solidFill>
                <a:latin typeface="Carlito"/>
                <a:cs typeface="Carlito"/>
              </a:rPr>
              <a:t>classifier from  </a:t>
            </a:r>
            <a:r>
              <a:rPr dirty="0" sz="2150" spc="1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dirty="0" sz="2150" spc="-5">
                <a:solidFill>
                  <a:srgbClr val="FF0000"/>
                </a:solidFill>
                <a:latin typeface="Carlito"/>
                <a:cs typeface="Carlito"/>
              </a:rPr>
              <a:t>number </a:t>
            </a:r>
            <a:r>
              <a:rPr dirty="0" sz="215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dirty="0" sz="2150" spc="10">
                <a:solidFill>
                  <a:srgbClr val="FF0000"/>
                </a:solidFill>
                <a:latin typeface="Carlito"/>
                <a:cs typeface="Carlito"/>
              </a:rPr>
              <a:t>weak </a:t>
            </a:r>
            <a:r>
              <a:rPr dirty="0" sz="2150">
                <a:solidFill>
                  <a:srgbClr val="FF0000"/>
                </a:solidFill>
                <a:latin typeface="Carlito"/>
                <a:cs typeface="Carlito"/>
              </a:rPr>
              <a:t>classifiers.  </a:t>
            </a:r>
            <a:r>
              <a:rPr dirty="0" sz="2150" spc="5">
                <a:latin typeface="Carlito"/>
                <a:cs typeface="Carlito"/>
              </a:rPr>
              <a:t>This </a:t>
            </a:r>
            <a:r>
              <a:rPr dirty="0" sz="2150" spc="15">
                <a:latin typeface="Carlito"/>
                <a:cs typeface="Carlito"/>
              </a:rPr>
              <a:t>is </a:t>
            </a:r>
            <a:r>
              <a:rPr dirty="0" sz="2150" spc="-5">
                <a:latin typeface="Carlito"/>
                <a:cs typeface="Carlito"/>
              </a:rPr>
              <a:t>done </a:t>
            </a:r>
            <a:r>
              <a:rPr dirty="0" sz="2150">
                <a:latin typeface="Carlito"/>
                <a:cs typeface="Carlito"/>
              </a:rPr>
              <a:t>by </a:t>
            </a:r>
            <a:r>
              <a:rPr dirty="0" sz="2150" spc="5">
                <a:latin typeface="Carlito"/>
                <a:cs typeface="Carlito"/>
              </a:rPr>
              <a:t>building </a:t>
            </a:r>
            <a:r>
              <a:rPr dirty="0" sz="2150" spc="10">
                <a:latin typeface="Carlito"/>
                <a:cs typeface="Carlito"/>
              </a:rPr>
              <a:t>a  </a:t>
            </a:r>
            <a:r>
              <a:rPr dirty="0" sz="2150" spc="-5">
                <a:latin typeface="Carlito"/>
                <a:cs typeface="Carlito"/>
              </a:rPr>
              <a:t>model </a:t>
            </a:r>
            <a:r>
              <a:rPr dirty="0" sz="2150">
                <a:latin typeface="Carlito"/>
                <a:cs typeface="Carlito"/>
              </a:rPr>
              <a:t>from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>
                <a:latin typeface="Carlito"/>
                <a:cs typeface="Carlito"/>
              </a:rPr>
              <a:t>training </a:t>
            </a:r>
            <a:r>
              <a:rPr dirty="0" sz="2150" spc="10">
                <a:latin typeface="Carlito"/>
                <a:cs typeface="Carlito"/>
              </a:rPr>
              <a:t>data,  </a:t>
            </a:r>
            <a:r>
              <a:rPr dirty="0" sz="2150">
                <a:latin typeface="Carlito"/>
                <a:cs typeface="Carlito"/>
              </a:rPr>
              <a:t>then creating </a:t>
            </a:r>
            <a:r>
              <a:rPr dirty="0" sz="2150" spc="10">
                <a:latin typeface="Carlito"/>
                <a:cs typeface="Carlito"/>
              </a:rPr>
              <a:t>a </a:t>
            </a:r>
            <a:r>
              <a:rPr dirty="0" sz="2150" spc="-10">
                <a:latin typeface="Carlito"/>
                <a:cs typeface="Carlito"/>
              </a:rPr>
              <a:t>second </a:t>
            </a:r>
            <a:r>
              <a:rPr dirty="0" sz="2150" spc="-5">
                <a:latin typeface="Carlito"/>
                <a:cs typeface="Carlito"/>
              </a:rPr>
              <a:t>model  </a:t>
            </a:r>
            <a:r>
              <a:rPr dirty="0" sz="2150" spc="10">
                <a:latin typeface="Carlito"/>
                <a:cs typeface="Carlito"/>
              </a:rPr>
              <a:t>that attempts </a:t>
            </a:r>
            <a:r>
              <a:rPr dirty="0" sz="2150" spc="15">
                <a:latin typeface="Carlito"/>
                <a:cs typeface="Carlito"/>
              </a:rPr>
              <a:t>to </a:t>
            </a:r>
            <a:r>
              <a:rPr dirty="0" sz="2150" spc="-10">
                <a:latin typeface="Carlito"/>
                <a:cs typeface="Carlito"/>
              </a:rPr>
              <a:t>correct </a:t>
            </a:r>
            <a:r>
              <a:rPr dirty="0" sz="2150" spc="10">
                <a:latin typeface="Carlito"/>
                <a:cs typeface="Carlito"/>
              </a:rPr>
              <a:t>the  </a:t>
            </a:r>
            <a:r>
              <a:rPr dirty="0" sz="2150" spc="-10">
                <a:latin typeface="Carlito"/>
                <a:cs typeface="Carlito"/>
              </a:rPr>
              <a:t>errors </a:t>
            </a:r>
            <a:r>
              <a:rPr dirty="0" sz="2150">
                <a:latin typeface="Carlito"/>
                <a:cs typeface="Carlito"/>
              </a:rPr>
              <a:t>from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>
                <a:latin typeface="Carlito"/>
                <a:cs typeface="Carlito"/>
              </a:rPr>
              <a:t>first</a:t>
            </a:r>
            <a:r>
              <a:rPr dirty="0" sz="2150" spc="150">
                <a:latin typeface="Carlito"/>
                <a:cs typeface="Carlito"/>
              </a:rPr>
              <a:t> </a:t>
            </a:r>
            <a:r>
              <a:rPr dirty="0" sz="2150">
                <a:latin typeface="Carlito"/>
                <a:cs typeface="Carlito"/>
              </a:rPr>
              <a:t>model.</a:t>
            </a:r>
            <a:endParaRPr sz="2150">
              <a:latin typeface="Carlito"/>
              <a:cs typeface="Carlito"/>
            </a:endParaRPr>
          </a:p>
          <a:p>
            <a:pPr marL="12700" marR="291465">
              <a:lnSpc>
                <a:spcPts val="2630"/>
              </a:lnSpc>
              <a:spcBef>
                <a:spcPts val="90"/>
              </a:spcBef>
            </a:pPr>
            <a:r>
              <a:rPr dirty="0" sz="2150" spc="5">
                <a:latin typeface="Carlito"/>
                <a:cs typeface="Carlito"/>
              </a:rPr>
              <a:t>Models are </a:t>
            </a:r>
            <a:r>
              <a:rPr dirty="0" sz="2150">
                <a:latin typeface="Carlito"/>
                <a:cs typeface="Carlito"/>
              </a:rPr>
              <a:t>added </a:t>
            </a:r>
            <a:r>
              <a:rPr dirty="0" sz="2150" spc="5">
                <a:latin typeface="Carlito"/>
                <a:cs typeface="Carlito"/>
              </a:rPr>
              <a:t>until </a:t>
            </a:r>
            <a:r>
              <a:rPr dirty="0" sz="2150" spc="10">
                <a:latin typeface="Carlito"/>
                <a:cs typeface="Carlito"/>
              </a:rPr>
              <a:t>the  </a:t>
            </a:r>
            <a:r>
              <a:rPr dirty="0" sz="2150">
                <a:latin typeface="Carlito"/>
                <a:cs typeface="Carlito"/>
              </a:rPr>
              <a:t>training </a:t>
            </a:r>
            <a:r>
              <a:rPr dirty="0" sz="2150" spc="-15">
                <a:latin typeface="Carlito"/>
                <a:cs typeface="Carlito"/>
              </a:rPr>
              <a:t>set </a:t>
            </a:r>
            <a:r>
              <a:rPr dirty="0" sz="2150" spc="15">
                <a:latin typeface="Carlito"/>
                <a:cs typeface="Carlito"/>
              </a:rPr>
              <a:t>is</a:t>
            </a:r>
            <a:r>
              <a:rPr dirty="0" sz="2150" spc="125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predicted</a:t>
            </a: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150" spc="-10">
                <a:latin typeface="Carlito"/>
                <a:cs typeface="Carlito"/>
              </a:rPr>
              <a:t>perfectly </a:t>
            </a:r>
            <a:r>
              <a:rPr dirty="0" sz="2150" spc="-5">
                <a:latin typeface="Carlito"/>
                <a:cs typeface="Carlito"/>
              </a:rPr>
              <a:t>or </a:t>
            </a:r>
            <a:r>
              <a:rPr dirty="0" sz="2150" spc="10">
                <a:latin typeface="Carlito"/>
                <a:cs typeface="Carlito"/>
              </a:rPr>
              <a:t>a</a:t>
            </a:r>
            <a:r>
              <a:rPr dirty="0" sz="2150" spc="-235">
                <a:latin typeface="Carlito"/>
                <a:cs typeface="Carlito"/>
              </a:rPr>
              <a:t> </a:t>
            </a:r>
            <a:r>
              <a:rPr dirty="0" sz="2150" spc="15">
                <a:latin typeface="Carlito"/>
                <a:cs typeface="Carlito"/>
              </a:rPr>
              <a:t>maximum</a:t>
            </a: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150" spc="-5">
                <a:latin typeface="Carlito"/>
                <a:cs typeface="Carlito"/>
              </a:rPr>
              <a:t>number </a:t>
            </a:r>
            <a:r>
              <a:rPr dirty="0" sz="2150">
                <a:latin typeface="Carlito"/>
                <a:cs typeface="Carlito"/>
              </a:rPr>
              <a:t>of models </a:t>
            </a:r>
            <a:r>
              <a:rPr dirty="0" sz="2150" spc="5">
                <a:latin typeface="Carlito"/>
                <a:cs typeface="Carlito"/>
              </a:rPr>
              <a:t>are</a:t>
            </a:r>
            <a:r>
              <a:rPr dirty="0" sz="2150" spc="-125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added.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735" rIns="0" bIns="0" rtlCol="0" vert="horz">
            <a:spAutoFit/>
          </a:bodyPr>
          <a:lstStyle/>
          <a:p>
            <a:pPr marL="2324100" marR="5080" indent="-1955164">
              <a:lnSpc>
                <a:spcPct val="100000"/>
              </a:lnSpc>
              <a:spcBef>
                <a:spcPts val="105"/>
              </a:spcBef>
            </a:pPr>
            <a:r>
              <a:rPr dirty="0" sz="3000" spc="-15"/>
              <a:t>Example: </a:t>
            </a:r>
            <a:r>
              <a:rPr dirty="0" sz="3000" spc="-5"/>
              <a:t>Linear </a:t>
            </a:r>
            <a:r>
              <a:rPr dirty="0" sz="3000" spc="-10"/>
              <a:t>Regression </a:t>
            </a:r>
            <a:r>
              <a:rPr dirty="0" sz="3000" spc="-15"/>
              <a:t>Equation </a:t>
            </a:r>
            <a:r>
              <a:rPr dirty="0" sz="3000" spc="5"/>
              <a:t>vs. </a:t>
            </a:r>
            <a:r>
              <a:rPr dirty="0" sz="3000" spc="-5"/>
              <a:t>Linear  </a:t>
            </a:r>
            <a:r>
              <a:rPr dirty="0" sz="3000" spc="-10"/>
              <a:t>Regression</a:t>
            </a:r>
            <a:r>
              <a:rPr dirty="0" sz="3000" spc="-20"/>
              <a:t> </a:t>
            </a:r>
            <a:r>
              <a:rPr dirty="0" sz="3000" spc="-15"/>
              <a:t>Algorithm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23875" y="1301813"/>
            <a:ext cx="6226810" cy="979169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dirty="0" sz="2600">
                <a:latin typeface="Carlito"/>
                <a:cs typeface="Carlito"/>
              </a:rPr>
              <a:t>Linear </a:t>
            </a:r>
            <a:r>
              <a:rPr dirty="0" sz="2600" spc="-10">
                <a:latin typeface="Carlito"/>
                <a:cs typeface="Carlito"/>
              </a:rPr>
              <a:t>Regression Equation: </a:t>
            </a:r>
            <a:r>
              <a:rPr dirty="0" sz="2600" spc="10">
                <a:latin typeface="Carlito"/>
                <a:cs typeface="Carlito"/>
              </a:rPr>
              <a:t>y = </a:t>
            </a:r>
            <a:r>
              <a:rPr dirty="0" sz="2600" spc="35">
                <a:latin typeface="Carlito"/>
                <a:cs typeface="Carlito"/>
              </a:rPr>
              <a:t>w</a:t>
            </a:r>
            <a:r>
              <a:rPr dirty="0" baseline="-19607" sz="2550" spc="52">
                <a:latin typeface="Carlito"/>
                <a:cs typeface="Carlito"/>
              </a:rPr>
              <a:t>0 </a:t>
            </a:r>
            <a:r>
              <a:rPr dirty="0" sz="2600" spc="10">
                <a:latin typeface="Carlito"/>
                <a:cs typeface="Carlito"/>
              </a:rPr>
              <a:t>+ </a:t>
            </a:r>
            <a:r>
              <a:rPr dirty="0" sz="2600" spc="15">
                <a:latin typeface="Carlito"/>
                <a:cs typeface="Carlito"/>
              </a:rPr>
              <a:t>w</a:t>
            </a:r>
            <a:r>
              <a:rPr dirty="0" baseline="-19607" sz="2550" spc="22">
                <a:latin typeface="Carlito"/>
                <a:cs typeface="Carlito"/>
              </a:rPr>
              <a:t>1 </a:t>
            </a:r>
            <a:r>
              <a:rPr dirty="0" sz="2600" spc="10">
                <a:latin typeface="Carlito"/>
                <a:cs typeface="Carlito"/>
              </a:rPr>
              <a:t>*</a:t>
            </a:r>
            <a:r>
              <a:rPr dirty="0" sz="2600" spc="-175">
                <a:latin typeface="Carlito"/>
                <a:cs typeface="Carlito"/>
              </a:rPr>
              <a:t> </a:t>
            </a:r>
            <a:r>
              <a:rPr dirty="0" sz="2600" spc="5">
                <a:latin typeface="Carlito"/>
                <a:cs typeface="Carlito"/>
              </a:rPr>
              <a:t>x</a:t>
            </a:r>
            <a:r>
              <a:rPr dirty="0" baseline="-19607" sz="2550" spc="7">
                <a:latin typeface="Carlito"/>
                <a:cs typeface="Carlito"/>
              </a:rPr>
              <a:t>1</a:t>
            </a:r>
            <a:endParaRPr baseline="-19607" sz="2550">
              <a:latin typeface="Carlito"/>
              <a:cs typeface="Carlito"/>
            </a:endParaRPr>
          </a:p>
          <a:p>
            <a:pPr marL="368300" indent="-3435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dirty="0" sz="2600">
                <a:latin typeface="Carlito"/>
                <a:cs typeface="Carlito"/>
              </a:rPr>
              <a:t>Linear </a:t>
            </a:r>
            <a:r>
              <a:rPr dirty="0" sz="2600" spc="-10">
                <a:latin typeface="Carlito"/>
                <a:cs typeface="Carlito"/>
              </a:rPr>
              <a:t>Regression</a:t>
            </a:r>
            <a:r>
              <a:rPr dirty="0" sz="2600" spc="-110">
                <a:latin typeface="Carlito"/>
                <a:cs typeface="Carlito"/>
              </a:rPr>
              <a:t> </a:t>
            </a:r>
            <a:r>
              <a:rPr dirty="0" sz="2600" spc="-5">
                <a:latin typeface="Carlito"/>
                <a:cs typeface="Carlito"/>
              </a:rPr>
              <a:t>Algorithm: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5850" y="2438400"/>
            <a:ext cx="69723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7732" y="5576055"/>
            <a:ext cx="6833270" cy="763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666" y="207010"/>
            <a:ext cx="6323965" cy="1128395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257175">
              <a:lnSpc>
                <a:spcPct val="100899"/>
              </a:lnSpc>
              <a:spcBef>
                <a:spcPts val="65"/>
              </a:spcBef>
            </a:pPr>
            <a:r>
              <a:rPr dirty="0" sz="3600" spc="-70"/>
              <a:t>Taxonomy </a:t>
            </a:r>
            <a:r>
              <a:rPr dirty="0" sz="3600" spc="-15"/>
              <a:t>of </a:t>
            </a:r>
            <a:r>
              <a:rPr dirty="0" sz="3600" spc="-10"/>
              <a:t>Machine </a:t>
            </a:r>
            <a:r>
              <a:rPr dirty="0" sz="3600" spc="-5"/>
              <a:t>Learning  </a:t>
            </a:r>
            <a:r>
              <a:rPr dirty="0" sz="3600" spc="15"/>
              <a:t>(A </a:t>
            </a:r>
            <a:r>
              <a:rPr dirty="0" sz="3600" spc="-15"/>
              <a:t>Simplistic </a:t>
            </a:r>
            <a:r>
              <a:rPr dirty="0" sz="3600" spc="-5"/>
              <a:t>View </a:t>
            </a:r>
            <a:r>
              <a:rPr dirty="0" sz="3600"/>
              <a:t>Based </a:t>
            </a:r>
            <a:r>
              <a:rPr dirty="0" sz="3600" spc="-10"/>
              <a:t>on</a:t>
            </a:r>
            <a:r>
              <a:rPr dirty="0" sz="3600" spc="-20"/>
              <a:t> </a:t>
            </a:r>
            <a:r>
              <a:rPr dirty="0" sz="3600" spc="-50"/>
              <a:t>Tasks)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257425" y="1838325"/>
            <a:ext cx="2466975" cy="2466975"/>
          </a:xfrm>
          <a:custGeom>
            <a:avLst/>
            <a:gdLst/>
            <a:ahLst/>
            <a:cxnLst/>
            <a:rect l="l" t="t" r="r" b="b"/>
            <a:pathLst>
              <a:path w="2466975" h="2466975">
                <a:moveTo>
                  <a:pt x="0" y="1233424"/>
                </a:moveTo>
                <a:lnTo>
                  <a:pt x="933" y="1184990"/>
                </a:lnTo>
                <a:lnTo>
                  <a:pt x="3710" y="1137029"/>
                </a:lnTo>
                <a:lnTo>
                  <a:pt x="8297" y="1089575"/>
                </a:lnTo>
                <a:lnTo>
                  <a:pt x="14660" y="1042664"/>
                </a:lnTo>
                <a:lnTo>
                  <a:pt x="22763" y="996328"/>
                </a:lnTo>
                <a:lnTo>
                  <a:pt x="32574" y="950602"/>
                </a:lnTo>
                <a:lnTo>
                  <a:pt x="44057" y="905521"/>
                </a:lnTo>
                <a:lnTo>
                  <a:pt x="57179" y="861119"/>
                </a:lnTo>
                <a:lnTo>
                  <a:pt x="71905" y="817430"/>
                </a:lnTo>
                <a:lnTo>
                  <a:pt x="88200" y="774488"/>
                </a:lnTo>
                <a:lnTo>
                  <a:pt x="106032" y="732328"/>
                </a:lnTo>
                <a:lnTo>
                  <a:pt x="125364" y="690983"/>
                </a:lnTo>
                <a:lnTo>
                  <a:pt x="146164" y="650489"/>
                </a:lnTo>
                <a:lnTo>
                  <a:pt x="168397" y="610879"/>
                </a:lnTo>
                <a:lnTo>
                  <a:pt x="192028" y="572188"/>
                </a:lnTo>
                <a:lnTo>
                  <a:pt x="217024" y="534449"/>
                </a:lnTo>
                <a:lnTo>
                  <a:pt x="243349" y="497698"/>
                </a:lnTo>
                <a:lnTo>
                  <a:pt x="270970" y="461968"/>
                </a:lnTo>
                <a:lnTo>
                  <a:pt x="299853" y="427295"/>
                </a:lnTo>
                <a:lnTo>
                  <a:pt x="329964" y="393711"/>
                </a:lnTo>
                <a:lnTo>
                  <a:pt x="361267" y="361251"/>
                </a:lnTo>
                <a:lnTo>
                  <a:pt x="393729" y="329950"/>
                </a:lnTo>
                <a:lnTo>
                  <a:pt x="427315" y="299842"/>
                </a:lnTo>
                <a:lnTo>
                  <a:pt x="461992" y="270960"/>
                </a:lnTo>
                <a:lnTo>
                  <a:pt x="497725" y="243341"/>
                </a:lnTo>
                <a:lnTo>
                  <a:pt x="534479" y="217016"/>
                </a:lnTo>
                <a:lnTo>
                  <a:pt x="572221" y="192022"/>
                </a:lnTo>
                <a:lnTo>
                  <a:pt x="610917" y="168392"/>
                </a:lnTo>
                <a:lnTo>
                  <a:pt x="650531" y="146160"/>
                </a:lnTo>
                <a:lnTo>
                  <a:pt x="691029" y="125361"/>
                </a:lnTo>
                <a:lnTo>
                  <a:pt x="732379" y="106029"/>
                </a:lnTo>
                <a:lnTo>
                  <a:pt x="774544" y="88199"/>
                </a:lnTo>
                <a:lnTo>
                  <a:pt x="817491" y="71904"/>
                </a:lnTo>
                <a:lnTo>
                  <a:pt x="861186" y="57178"/>
                </a:lnTo>
                <a:lnTo>
                  <a:pt x="905595" y="44057"/>
                </a:lnTo>
                <a:lnTo>
                  <a:pt x="950682" y="32574"/>
                </a:lnTo>
                <a:lnTo>
                  <a:pt x="996415" y="22763"/>
                </a:lnTo>
                <a:lnTo>
                  <a:pt x="1042758" y="14660"/>
                </a:lnTo>
                <a:lnTo>
                  <a:pt x="1089677" y="8297"/>
                </a:lnTo>
                <a:lnTo>
                  <a:pt x="1137138" y="3710"/>
                </a:lnTo>
                <a:lnTo>
                  <a:pt x="1185108" y="933"/>
                </a:lnTo>
                <a:lnTo>
                  <a:pt x="1233551" y="0"/>
                </a:lnTo>
                <a:lnTo>
                  <a:pt x="1281984" y="933"/>
                </a:lnTo>
                <a:lnTo>
                  <a:pt x="1329945" y="3710"/>
                </a:lnTo>
                <a:lnTo>
                  <a:pt x="1377399" y="8297"/>
                </a:lnTo>
                <a:lnTo>
                  <a:pt x="1424310" y="14660"/>
                </a:lnTo>
                <a:lnTo>
                  <a:pt x="1470646" y="22763"/>
                </a:lnTo>
                <a:lnTo>
                  <a:pt x="1516372" y="32574"/>
                </a:lnTo>
                <a:lnTo>
                  <a:pt x="1561453" y="44057"/>
                </a:lnTo>
                <a:lnTo>
                  <a:pt x="1605855" y="57178"/>
                </a:lnTo>
                <a:lnTo>
                  <a:pt x="1649544" y="71904"/>
                </a:lnTo>
                <a:lnTo>
                  <a:pt x="1692486" y="88199"/>
                </a:lnTo>
                <a:lnTo>
                  <a:pt x="1734646" y="106029"/>
                </a:lnTo>
                <a:lnTo>
                  <a:pt x="1775991" y="125361"/>
                </a:lnTo>
                <a:lnTo>
                  <a:pt x="1816485" y="146160"/>
                </a:lnTo>
                <a:lnTo>
                  <a:pt x="1856095" y="168392"/>
                </a:lnTo>
                <a:lnTo>
                  <a:pt x="1894786" y="192022"/>
                </a:lnTo>
                <a:lnTo>
                  <a:pt x="1932525" y="217016"/>
                </a:lnTo>
                <a:lnTo>
                  <a:pt x="1969276" y="243341"/>
                </a:lnTo>
                <a:lnTo>
                  <a:pt x="2005006" y="270960"/>
                </a:lnTo>
                <a:lnTo>
                  <a:pt x="2039679" y="299842"/>
                </a:lnTo>
                <a:lnTo>
                  <a:pt x="2073263" y="329950"/>
                </a:lnTo>
                <a:lnTo>
                  <a:pt x="2105723" y="361251"/>
                </a:lnTo>
                <a:lnTo>
                  <a:pt x="2137024" y="393711"/>
                </a:lnTo>
                <a:lnTo>
                  <a:pt x="2167132" y="427295"/>
                </a:lnTo>
                <a:lnTo>
                  <a:pt x="2196014" y="461968"/>
                </a:lnTo>
                <a:lnTo>
                  <a:pt x="2223633" y="497698"/>
                </a:lnTo>
                <a:lnTo>
                  <a:pt x="2249958" y="534449"/>
                </a:lnTo>
                <a:lnTo>
                  <a:pt x="2274952" y="572188"/>
                </a:lnTo>
                <a:lnTo>
                  <a:pt x="2298582" y="610879"/>
                </a:lnTo>
                <a:lnTo>
                  <a:pt x="2320814" y="650489"/>
                </a:lnTo>
                <a:lnTo>
                  <a:pt x="2341613" y="690983"/>
                </a:lnTo>
                <a:lnTo>
                  <a:pt x="2360945" y="732328"/>
                </a:lnTo>
                <a:lnTo>
                  <a:pt x="2378775" y="774488"/>
                </a:lnTo>
                <a:lnTo>
                  <a:pt x="2395070" y="817430"/>
                </a:lnTo>
                <a:lnTo>
                  <a:pt x="2409796" y="861119"/>
                </a:lnTo>
                <a:lnTo>
                  <a:pt x="2422917" y="905521"/>
                </a:lnTo>
                <a:lnTo>
                  <a:pt x="2434400" y="950602"/>
                </a:lnTo>
                <a:lnTo>
                  <a:pt x="2444211" y="996328"/>
                </a:lnTo>
                <a:lnTo>
                  <a:pt x="2452314" y="1042664"/>
                </a:lnTo>
                <a:lnTo>
                  <a:pt x="2458677" y="1089575"/>
                </a:lnTo>
                <a:lnTo>
                  <a:pt x="2463264" y="1137029"/>
                </a:lnTo>
                <a:lnTo>
                  <a:pt x="2466041" y="1184990"/>
                </a:lnTo>
                <a:lnTo>
                  <a:pt x="2466975" y="1233424"/>
                </a:lnTo>
                <a:lnTo>
                  <a:pt x="2466041" y="1281866"/>
                </a:lnTo>
                <a:lnTo>
                  <a:pt x="2463264" y="1329836"/>
                </a:lnTo>
                <a:lnTo>
                  <a:pt x="2458677" y="1377297"/>
                </a:lnTo>
                <a:lnTo>
                  <a:pt x="2452314" y="1424216"/>
                </a:lnTo>
                <a:lnTo>
                  <a:pt x="2444211" y="1470559"/>
                </a:lnTo>
                <a:lnTo>
                  <a:pt x="2434400" y="1516292"/>
                </a:lnTo>
                <a:lnTo>
                  <a:pt x="2422917" y="1561379"/>
                </a:lnTo>
                <a:lnTo>
                  <a:pt x="2409796" y="1605788"/>
                </a:lnTo>
                <a:lnTo>
                  <a:pt x="2395070" y="1649483"/>
                </a:lnTo>
                <a:lnTo>
                  <a:pt x="2378775" y="1692430"/>
                </a:lnTo>
                <a:lnTo>
                  <a:pt x="2360945" y="1734595"/>
                </a:lnTo>
                <a:lnTo>
                  <a:pt x="2341613" y="1775945"/>
                </a:lnTo>
                <a:lnTo>
                  <a:pt x="2320814" y="1816443"/>
                </a:lnTo>
                <a:lnTo>
                  <a:pt x="2298582" y="1856057"/>
                </a:lnTo>
                <a:lnTo>
                  <a:pt x="2274952" y="1894753"/>
                </a:lnTo>
                <a:lnTo>
                  <a:pt x="2249958" y="1932495"/>
                </a:lnTo>
                <a:lnTo>
                  <a:pt x="2223633" y="1969249"/>
                </a:lnTo>
                <a:lnTo>
                  <a:pt x="2196014" y="2004982"/>
                </a:lnTo>
                <a:lnTo>
                  <a:pt x="2167132" y="2039659"/>
                </a:lnTo>
                <a:lnTo>
                  <a:pt x="2137024" y="2073245"/>
                </a:lnTo>
                <a:lnTo>
                  <a:pt x="2105723" y="2105707"/>
                </a:lnTo>
                <a:lnTo>
                  <a:pt x="2073263" y="2137010"/>
                </a:lnTo>
                <a:lnTo>
                  <a:pt x="2039679" y="2167121"/>
                </a:lnTo>
                <a:lnTo>
                  <a:pt x="2005006" y="2196004"/>
                </a:lnTo>
                <a:lnTo>
                  <a:pt x="1969276" y="2223625"/>
                </a:lnTo>
                <a:lnTo>
                  <a:pt x="1932525" y="2249950"/>
                </a:lnTo>
                <a:lnTo>
                  <a:pt x="1894786" y="2274946"/>
                </a:lnTo>
                <a:lnTo>
                  <a:pt x="1856095" y="2298577"/>
                </a:lnTo>
                <a:lnTo>
                  <a:pt x="1816485" y="2320810"/>
                </a:lnTo>
                <a:lnTo>
                  <a:pt x="1775991" y="2341610"/>
                </a:lnTo>
                <a:lnTo>
                  <a:pt x="1734646" y="2360942"/>
                </a:lnTo>
                <a:lnTo>
                  <a:pt x="1692486" y="2378774"/>
                </a:lnTo>
                <a:lnTo>
                  <a:pt x="1649544" y="2395069"/>
                </a:lnTo>
                <a:lnTo>
                  <a:pt x="1605855" y="2409795"/>
                </a:lnTo>
                <a:lnTo>
                  <a:pt x="1561453" y="2422917"/>
                </a:lnTo>
                <a:lnTo>
                  <a:pt x="1516372" y="2434400"/>
                </a:lnTo>
                <a:lnTo>
                  <a:pt x="1470646" y="2444211"/>
                </a:lnTo>
                <a:lnTo>
                  <a:pt x="1424310" y="2452314"/>
                </a:lnTo>
                <a:lnTo>
                  <a:pt x="1377399" y="2458677"/>
                </a:lnTo>
                <a:lnTo>
                  <a:pt x="1329945" y="2463264"/>
                </a:lnTo>
                <a:lnTo>
                  <a:pt x="1281984" y="2466041"/>
                </a:lnTo>
                <a:lnTo>
                  <a:pt x="1233551" y="2466975"/>
                </a:lnTo>
                <a:lnTo>
                  <a:pt x="1185108" y="2466041"/>
                </a:lnTo>
                <a:lnTo>
                  <a:pt x="1137138" y="2463264"/>
                </a:lnTo>
                <a:lnTo>
                  <a:pt x="1089677" y="2458677"/>
                </a:lnTo>
                <a:lnTo>
                  <a:pt x="1042758" y="2452314"/>
                </a:lnTo>
                <a:lnTo>
                  <a:pt x="996415" y="2444211"/>
                </a:lnTo>
                <a:lnTo>
                  <a:pt x="950682" y="2434400"/>
                </a:lnTo>
                <a:lnTo>
                  <a:pt x="905595" y="2422917"/>
                </a:lnTo>
                <a:lnTo>
                  <a:pt x="861186" y="2409795"/>
                </a:lnTo>
                <a:lnTo>
                  <a:pt x="817491" y="2395069"/>
                </a:lnTo>
                <a:lnTo>
                  <a:pt x="774544" y="2378774"/>
                </a:lnTo>
                <a:lnTo>
                  <a:pt x="732379" y="2360942"/>
                </a:lnTo>
                <a:lnTo>
                  <a:pt x="691029" y="2341610"/>
                </a:lnTo>
                <a:lnTo>
                  <a:pt x="650531" y="2320810"/>
                </a:lnTo>
                <a:lnTo>
                  <a:pt x="610917" y="2298577"/>
                </a:lnTo>
                <a:lnTo>
                  <a:pt x="572221" y="2274946"/>
                </a:lnTo>
                <a:lnTo>
                  <a:pt x="534479" y="2249950"/>
                </a:lnTo>
                <a:lnTo>
                  <a:pt x="497725" y="2223625"/>
                </a:lnTo>
                <a:lnTo>
                  <a:pt x="461992" y="2196004"/>
                </a:lnTo>
                <a:lnTo>
                  <a:pt x="427315" y="2167121"/>
                </a:lnTo>
                <a:lnTo>
                  <a:pt x="393729" y="2137010"/>
                </a:lnTo>
                <a:lnTo>
                  <a:pt x="361267" y="2105707"/>
                </a:lnTo>
                <a:lnTo>
                  <a:pt x="329964" y="2073245"/>
                </a:lnTo>
                <a:lnTo>
                  <a:pt x="299853" y="2039659"/>
                </a:lnTo>
                <a:lnTo>
                  <a:pt x="270970" y="2004982"/>
                </a:lnTo>
                <a:lnTo>
                  <a:pt x="243349" y="1969249"/>
                </a:lnTo>
                <a:lnTo>
                  <a:pt x="217024" y="1932495"/>
                </a:lnTo>
                <a:lnTo>
                  <a:pt x="192028" y="1894753"/>
                </a:lnTo>
                <a:lnTo>
                  <a:pt x="168397" y="1856057"/>
                </a:lnTo>
                <a:lnTo>
                  <a:pt x="146164" y="1816443"/>
                </a:lnTo>
                <a:lnTo>
                  <a:pt x="125364" y="1775945"/>
                </a:lnTo>
                <a:lnTo>
                  <a:pt x="106032" y="1734595"/>
                </a:lnTo>
                <a:lnTo>
                  <a:pt x="88200" y="1692430"/>
                </a:lnTo>
                <a:lnTo>
                  <a:pt x="71905" y="1649483"/>
                </a:lnTo>
                <a:lnTo>
                  <a:pt x="57179" y="1605788"/>
                </a:lnTo>
                <a:lnTo>
                  <a:pt x="44057" y="1561379"/>
                </a:lnTo>
                <a:lnTo>
                  <a:pt x="32574" y="1516292"/>
                </a:lnTo>
                <a:lnTo>
                  <a:pt x="22763" y="1470559"/>
                </a:lnTo>
                <a:lnTo>
                  <a:pt x="14660" y="1424216"/>
                </a:lnTo>
                <a:lnTo>
                  <a:pt x="8297" y="1377297"/>
                </a:lnTo>
                <a:lnTo>
                  <a:pt x="3710" y="1329836"/>
                </a:lnTo>
                <a:lnTo>
                  <a:pt x="933" y="1281866"/>
                </a:lnTo>
                <a:lnTo>
                  <a:pt x="0" y="123342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08529" y="2617787"/>
            <a:ext cx="1572895" cy="87820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212725" marR="5080" indent="-200025">
              <a:lnSpc>
                <a:spcPct val="102400"/>
              </a:lnSpc>
              <a:spcBef>
                <a:spcPts val="45"/>
              </a:spcBef>
            </a:pPr>
            <a:r>
              <a:rPr dirty="0" sz="2750" spc="5">
                <a:latin typeface="Carlito"/>
                <a:cs typeface="Carlito"/>
              </a:rPr>
              <a:t>S</a:t>
            </a:r>
            <a:r>
              <a:rPr dirty="0" sz="2750" spc="-25">
                <a:latin typeface="Carlito"/>
                <a:cs typeface="Carlito"/>
              </a:rPr>
              <a:t>upe</a:t>
            </a:r>
            <a:r>
              <a:rPr dirty="0" sz="2750" spc="5">
                <a:latin typeface="Carlito"/>
                <a:cs typeface="Carlito"/>
              </a:rPr>
              <a:t>r</a:t>
            </a:r>
            <a:r>
              <a:rPr dirty="0" sz="2750" spc="30">
                <a:latin typeface="Carlito"/>
                <a:cs typeface="Carlito"/>
              </a:rPr>
              <a:t>v</a:t>
            </a:r>
            <a:r>
              <a:rPr dirty="0" sz="2750" spc="-35">
                <a:latin typeface="Carlito"/>
                <a:cs typeface="Carlito"/>
              </a:rPr>
              <a:t>is</a:t>
            </a:r>
            <a:r>
              <a:rPr dirty="0" sz="2750" spc="-25">
                <a:latin typeface="Carlito"/>
                <a:cs typeface="Carlito"/>
              </a:rPr>
              <a:t>e</a:t>
            </a:r>
            <a:r>
              <a:rPr dirty="0" sz="2750" spc="5">
                <a:latin typeface="Carlito"/>
                <a:cs typeface="Carlito"/>
              </a:rPr>
              <a:t>d  </a:t>
            </a:r>
            <a:r>
              <a:rPr dirty="0" sz="2750">
                <a:latin typeface="Carlito"/>
                <a:cs typeface="Carlito"/>
              </a:rPr>
              <a:t>Learning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67200" y="1838325"/>
            <a:ext cx="2466975" cy="2466975"/>
          </a:xfrm>
          <a:custGeom>
            <a:avLst/>
            <a:gdLst/>
            <a:ahLst/>
            <a:cxnLst/>
            <a:rect l="l" t="t" r="r" b="b"/>
            <a:pathLst>
              <a:path w="2466975" h="2466975">
                <a:moveTo>
                  <a:pt x="0" y="1233424"/>
                </a:moveTo>
                <a:lnTo>
                  <a:pt x="933" y="1184990"/>
                </a:lnTo>
                <a:lnTo>
                  <a:pt x="3710" y="1137029"/>
                </a:lnTo>
                <a:lnTo>
                  <a:pt x="8297" y="1089575"/>
                </a:lnTo>
                <a:lnTo>
                  <a:pt x="14660" y="1042664"/>
                </a:lnTo>
                <a:lnTo>
                  <a:pt x="22763" y="996328"/>
                </a:lnTo>
                <a:lnTo>
                  <a:pt x="32574" y="950602"/>
                </a:lnTo>
                <a:lnTo>
                  <a:pt x="44057" y="905521"/>
                </a:lnTo>
                <a:lnTo>
                  <a:pt x="57179" y="861119"/>
                </a:lnTo>
                <a:lnTo>
                  <a:pt x="71905" y="817430"/>
                </a:lnTo>
                <a:lnTo>
                  <a:pt x="88200" y="774488"/>
                </a:lnTo>
                <a:lnTo>
                  <a:pt x="106032" y="732328"/>
                </a:lnTo>
                <a:lnTo>
                  <a:pt x="125364" y="690983"/>
                </a:lnTo>
                <a:lnTo>
                  <a:pt x="146164" y="650489"/>
                </a:lnTo>
                <a:lnTo>
                  <a:pt x="168397" y="610879"/>
                </a:lnTo>
                <a:lnTo>
                  <a:pt x="192028" y="572188"/>
                </a:lnTo>
                <a:lnTo>
                  <a:pt x="217024" y="534449"/>
                </a:lnTo>
                <a:lnTo>
                  <a:pt x="243349" y="497698"/>
                </a:lnTo>
                <a:lnTo>
                  <a:pt x="270970" y="461968"/>
                </a:lnTo>
                <a:lnTo>
                  <a:pt x="299853" y="427295"/>
                </a:lnTo>
                <a:lnTo>
                  <a:pt x="329964" y="393711"/>
                </a:lnTo>
                <a:lnTo>
                  <a:pt x="361267" y="361251"/>
                </a:lnTo>
                <a:lnTo>
                  <a:pt x="393729" y="329950"/>
                </a:lnTo>
                <a:lnTo>
                  <a:pt x="427315" y="299842"/>
                </a:lnTo>
                <a:lnTo>
                  <a:pt x="461992" y="270960"/>
                </a:lnTo>
                <a:lnTo>
                  <a:pt x="497725" y="243341"/>
                </a:lnTo>
                <a:lnTo>
                  <a:pt x="534479" y="217016"/>
                </a:lnTo>
                <a:lnTo>
                  <a:pt x="572221" y="192022"/>
                </a:lnTo>
                <a:lnTo>
                  <a:pt x="610917" y="168392"/>
                </a:lnTo>
                <a:lnTo>
                  <a:pt x="650531" y="146160"/>
                </a:lnTo>
                <a:lnTo>
                  <a:pt x="691029" y="125361"/>
                </a:lnTo>
                <a:lnTo>
                  <a:pt x="732379" y="106029"/>
                </a:lnTo>
                <a:lnTo>
                  <a:pt x="774544" y="88199"/>
                </a:lnTo>
                <a:lnTo>
                  <a:pt x="817491" y="71904"/>
                </a:lnTo>
                <a:lnTo>
                  <a:pt x="861186" y="57178"/>
                </a:lnTo>
                <a:lnTo>
                  <a:pt x="905595" y="44057"/>
                </a:lnTo>
                <a:lnTo>
                  <a:pt x="950682" y="32574"/>
                </a:lnTo>
                <a:lnTo>
                  <a:pt x="996415" y="22763"/>
                </a:lnTo>
                <a:lnTo>
                  <a:pt x="1042758" y="14660"/>
                </a:lnTo>
                <a:lnTo>
                  <a:pt x="1089677" y="8297"/>
                </a:lnTo>
                <a:lnTo>
                  <a:pt x="1137138" y="3710"/>
                </a:lnTo>
                <a:lnTo>
                  <a:pt x="1185108" y="933"/>
                </a:lnTo>
                <a:lnTo>
                  <a:pt x="1233551" y="0"/>
                </a:lnTo>
                <a:lnTo>
                  <a:pt x="1281984" y="933"/>
                </a:lnTo>
                <a:lnTo>
                  <a:pt x="1329945" y="3710"/>
                </a:lnTo>
                <a:lnTo>
                  <a:pt x="1377399" y="8297"/>
                </a:lnTo>
                <a:lnTo>
                  <a:pt x="1424310" y="14660"/>
                </a:lnTo>
                <a:lnTo>
                  <a:pt x="1470646" y="22763"/>
                </a:lnTo>
                <a:lnTo>
                  <a:pt x="1516372" y="32574"/>
                </a:lnTo>
                <a:lnTo>
                  <a:pt x="1561453" y="44057"/>
                </a:lnTo>
                <a:lnTo>
                  <a:pt x="1605855" y="57178"/>
                </a:lnTo>
                <a:lnTo>
                  <a:pt x="1649544" y="71904"/>
                </a:lnTo>
                <a:lnTo>
                  <a:pt x="1692486" y="88199"/>
                </a:lnTo>
                <a:lnTo>
                  <a:pt x="1734646" y="106029"/>
                </a:lnTo>
                <a:lnTo>
                  <a:pt x="1775991" y="125361"/>
                </a:lnTo>
                <a:lnTo>
                  <a:pt x="1816485" y="146160"/>
                </a:lnTo>
                <a:lnTo>
                  <a:pt x="1856095" y="168392"/>
                </a:lnTo>
                <a:lnTo>
                  <a:pt x="1894786" y="192022"/>
                </a:lnTo>
                <a:lnTo>
                  <a:pt x="1932525" y="217016"/>
                </a:lnTo>
                <a:lnTo>
                  <a:pt x="1969276" y="243341"/>
                </a:lnTo>
                <a:lnTo>
                  <a:pt x="2005006" y="270960"/>
                </a:lnTo>
                <a:lnTo>
                  <a:pt x="2039679" y="299842"/>
                </a:lnTo>
                <a:lnTo>
                  <a:pt x="2073263" y="329950"/>
                </a:lnTo>
                <a:lnTo>
                  <a:pt x="2105723" y="361251"/>
                </a:lnTo>
                <a:lnTo>
                  <a:pt x="2137024" y="393711"/>
                </a:lnTo>
                <a:lnTo>
                  <a:pt x="2167132" y="427295"/>
                </a:lnTo>
                <a:lnTo>
                  <a:pt x="2196014" y="461968"/>
                </a:lnTo>
                <a:lnTo>
                  <a:pt x="2223633" y="497698"/>
                </a:lnTo>
                <a:lnTo>
                  <a:pt x="2249958" y="534449"/>
                </a:lnTo>
                <a:lnTo>
                  <a:pt x="2274952" y="572188"/>
                </a:lnTo>
                <a:lnTo>
                  <a:pt x="2298582" y="610879"/>
                </a:lnTo>
                <a:lnTo>
                  <a:pt x="2320814" y="650489"/>
                </a:lnTo>
                <a:lnTo>
                  <a:pt x="2341613" y="690983"/>
                </a:lnTo>
                <a:lnTo>
                  <a:pt x="2360945" y="732328"/>
                </a:lnTo>
                <a:lnTo>
                  <a:pt x="2378775" y="774488"/>
                </a:lnTo>
                <a:lnTo>
                  <a:pt x="2395070" y="817430"/>
                </a:lnTo>
                <a:lnTo>
                  <a:pt x="2409796" y="861119"/>
                </a:lnTo>
                <a:lnTo>
                  <a:pt x="2422917" y="905521"/>
                </a:lnTo>
                <a:lnTo>
                  <a:pt x="2434400" y="950602"/>
                </a:lnTo>
                <a:lnTo>
                  <a:pt x="2444211" y="996328"/>
                </a:lnTo>
                <a:lnTo>
                  <a:pt x="2452314" y="1042664"/>
                </a:lnTo>
                <a:lnTo>
                  <a:pt x="2458677" y="1089575"/>
                </a:lnTo>
                <a:lnTo>
                  <a:pt x="2463264" y="1137029"/>
                </a:lnTo>
                <a:lnTo>
                  <a:pt x="2466041" y="1184990"/>
                </a:lnTo>
                <a:lnTo>
                  <a:pt x="2466975" y="1233424"/>
                </a:lnTo>
                <a:lnTo>
                  <a:pt x="2466041" y="1281866"/>
                </a:lnTo>
                <a:lnTo>
                  <a:pt x="2463264" y="1329836"/>
                </a:lnTo>
                <a:lnTo>
                  <a:pt x="2458677" y="1377297"/>
                </a:lnTo>
                <a:lnTo>
                  <a:pt x="2452314" y="1424216"/>
                </a:lnTo>
                <a:lnTo>
                  <a:pt x="2444211" y="1470559"/>
                </a:lnTo>
                <a:lnTo>
                  <a:pt x="2434400" y="1516292"/>
                </a:lnTo>
                <a:lnTo>
                  <a:pt x="2422917" y="1561379"/>
                </a:lnTo>
                <a:lnTo>
                  <a:pt x="2409796" y="1605788"/>
                </a:lnTo>
                <a:lnTo>
                  <a:pt x="2395070" y="1649483"/>
                </a:lnTo>
                <a:lnTo>
                  <a:pt x="2378775" y="1692430"/>
                </a:lnTo>
                <a:lnTo>
                  <a:pt x="2360945" y="1734595"/>
                </a:lnTo>
                <a:lnTo>
                  <a:pt x="2341613" y="1775945"/>
                </a:lnTo>
                <a:lnTo>
                  <a:pt x="2320814" y="1816443"/>
                </a:lnTo>
                <a:lnTo>
                  <a:pt x="2298582" y="1856057"/>
                </a:lnTo>
                <a:lnTo>
                  <a:pt x="2274952" y="1894753"/>
                </a:lnTo>
                <a:lnTo>
                  <a:pt x="2249958" y="1932495"/>
                </a:lnTo>
                <a:lnTo>
                  <a:pt x="2223633" y="1969249"/>
                </a:lnTo>
                <a:lnTo>
                  <a:pt x="2196014" y="2004982"/>
                </a:lnTo>
                <a:lnTo>
                  <a:pt x="2167132" y="2039659"/>
                </a:lnTo>
                <a:lnTo>
                  <a:pt x="2137024" y="2073245"/>
                </a:lnTo>
                <a:lnTo>
                  <a:pt x="2105723" y="2105707"/>
                </a:lnTo>
                <a:lnTo>
                  <a:pt x="2073263" y="2137010"/>
                </a:lnTo>
                <a:lnTo>
                  <a:pt x="2039679" y="2167121"/>
                </a:lnTo>
                <a:lnTo>
                  <a:pt x="2005006" y="2196004"/>
                </a:lnTo>
                <a:lnTo>
                  <a:pt x="1969276" y="2223625"/>
                </a:lnTo>
                <a:lnTo>
                  <a:pt x="1932525" y="2249950"/>
                </a:lnTo>
                <a:lnTo>
                  <a:pt x="1894786" y="2274946"/>
                </a:lnTo>
                <a:lnTo>
                  <a:pt x="1856095" y="2298577"/>
                </a:lnTo>
                <a:lnTo>
                  <a:pt x="1816485" y="2320810"/>
                </a:lnTo>
                <a:lnTo>
                  <a:pt x="1775991" y="2341610"/>
                </a:lnTo>
                <a:lnTo>
                  <a:pt x="1734646" y="2360942"/>
                </a:lnTo>
                <a:lnTo>
                  <a:pt x="1692486" y="2378774"/>
                </a:lnTo>
                <a:lnTo>
                  <a:pt x="1649544" y="2395069"/>
                </a:lnTo>
                <a:lnTo>
                  <a:pt x="1605855" y="2409795"/>
                </a:lnTo>
                <a:lnTo>
                  <a:pt x="1561453" y="2422917"/>
                </a:lnTo>
                <a:lnTo>
                  <a:pt x="1516372" y="2434400"/>
                </a:lnTo>
                <a:lnTo>
                  <a:pt x="1470646" y="2444211"/>
                </a:lnTo>
                <a:lnTo>
                  <a:pt x="1424310" y="2452314"/>
                </a:lnTo>
                <a:lnTo>
                  <a:pt x="1377399" y="2458677"/>
                </a:lnTo>
                <a:lnTo>
                  <a:pt x="1329945" y="2463264"/>
                </a:lnTo>
                <a:lnTo>
                  <a:pt x="1281984" y="2466041"/>
                </a:lnTo>
                <a:lnTo>
                  <a:pt x="1233551" y="2466975"/>
                </a:lnTo>
                <a:lnTo>
                  <a:pt x="1185108" y="2466041"/>
                </a:lnTo>
                <a:lnTo>
                  <a:pt x="1137138" y="2463264"/>
                </a:lnTo>
                <a:lnTo>
                  <a:pt x="1089677" y="2458677"/>
                </a:lnTo>
                <a:lnTo>
                  <a:pt x="1042758" y="2452314"/>
                </a:lnTo>
                <a:lnTo>
                  <a:pt x="996415" y="2444211"/>
                </a:lnTo>
                <a:lnTo>
                  <a:pt x="950682" y="2434400"/>
                </a:lnTo>
                <a:lnTo>
                  <a:pt x="905595" y="2422917"/>
                </a:lnTo>
                <a:lnTo>
                  <a:pt x="861186" y="2409795"/>
                </a:lnTo>
                <a:lnTo>
                  <a:pt x="817491" y="2395069"/>
                </a:lnTo>
                <a:lnTo>
                  <a:pt x="774544" y="2378774"/>
                </a:lnTo>
                <a:lnTo>
                  <a:pt x="732379" y="2360942"/>
                </a:lnTo>
                <a:lnTo>
                  <a:pt x="691029" y="2341610"/>
                </a:lnTo>
                <a:lnTo>
                  <a:pt x="650531" y="2320810"/>
                </a:lnTo>
                <a:lnTo>
                  <a:pt x="610917" y="2298577"/>
                </a:lnTo>
                <a:lnTo>
                  <a:pt x="572221" y="2274946"/>
                </a:lnTo>
                <a:lnTo>
                  <a:pt x="534479" y="2249950"/>
                </a:lnTo>
                <a:lnTo>
                  <a:pt x="497725" y="2223625"/>
                </a:lnTo>
                <a:lnTo>
                  <a:pt x="461992" y="2196004"/>
                </a:lnTo>
                <a:lnTo>
                  <a:pt x="427315" y="2167121"/>
                </a:lnTo>
                <a:lnTo>
                  <a:pt x="393729" y="2137010"/>
                </a:lnTo>
                <a:lnTo>
                  <a:pt x="361267" y="2105707"/>
                </a:lnTo>
                <a:lnTo>
                  <a:pt x="329964" y="2073245"/>
                </a:lnTo>
                <a:lnTo>
                  <a:pt x="299853" y="2039659"/>
                </a:lnTo>
                <a:lnTo>
                  <a:pt x="270970" y="2004982"/>
                </a:lnTo>
                <a:lnTo>
                  <a:pt x="243349" y="1969249"/>
                </a:lnTo>
                <a:lnTo>
                  <a:pt x="217024" y="1932495"/>
                </a:lnTo>
                <a:lnTo>
                  <a:pt x="192028" y="1894753"/>
                </a:lnTo>
                <a:lnTo>
                  <a:pt x="168397" y="1856057"/>
                </a:lnTo>
                <a:lnTo>
                  <a:pt x="146164" y="1816443"/>
                </a:lnTo>
                <a:lnTo>
                  <a:pt x="125364" y="1775945"/>
                </a:lnTo>
                <a:lnTo>
                  <a:pt x="106032" y="1734595"/>
                </a:lnTo>
                <a:lnTo>
                  <a:pt x="88200" y="1692430"/>
                </a:lnTo>
                <a:lnTo>
                  <a:pt x="71905" y="1649483"/>
                </a:lnTo>
                <a:lnTo>
                  <a:pt x="57179" y="1605788"/>
                </a:lnTo>
                <a:lnTo>
                  <a:pt x="44057" y="1561379"/>
                </a:lnTo>
                <a:lnTo>
                  <a:pt x="32574" y="1516292"/>
                </a:lnTo>
                <a:lnTo>
                  <a:pt x="22763" y="1470559"/>
                </a:lnTo>
                <a:lnTo>
                  <a:pt x="14660" y="1424216"/>
                </a:lnTo>
                <a:lnTo>
                  <a:pt x="8297" y="1377297"/>
                </a:lnTo>
                <a:lnTo>
                  <a:pt x="3710" y="1329836"/>
                </a:lnTo>
                <a:lnTo>
                  <a:pt x="933" y="1281866"/>
                </a:lnTo>
                <a:lnTo>
                  <a:pt x="0" y="123342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31740" y="2619374"/>
            <a:ext cx="1964055" cy="8788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03225" marR="5080" indent="-391160">
              <a:lnSpc>
                <a:spcPct val="102400"/>
              </a:lnSpc>
              <a:spcBef>
                <a:spcPts val="50"/>
              </a:spcBef>
            </a:pPr>
            <a:r>
              <a:rPr dirty="0" sz="2750" spc="30">
                <a:latin typeface="Carlito"/>
                <a:cs typeface="Carlito"/>
              </a:rPr>
              <a:t>U</a:t>
            </a:r>
            <a:r>
              <a:rPr dirty="0" sz="2750" spc="-20">
                <a:latin typeface="Carlito"/>
                <a:cs typeface="Carlito"/>
              </a:rPr>
              <a:t>n</a:t>
            </a:r>
            <a:r>
              <a:rPr dirty="0" sz="2750" spc="-30">
                <a:latin typeface="Carlito"/>
                <a:cs typeface="Carlito"/>
              </a:rPr>
              <a:t>s</a:t>
            </a:r>
            <a:r>
              <a:rPr dirty="0" sz="2750" spc="-20">
                <a:latin typeface="Carlito"/>
                <a:cs typeface="Carlito"/>
              </a:rPr>
              <a:t>upe</a:t>
            </a:r>
            <a:r>
              <a:rPr dirty="0" sz="2750" spc="10">
                <a:latin typeface="Carlito"/>
                <a:cs typeface="Carlito"/>
              </a:rPr>
              <a:t>r</a:t>
            </a:r>
            <a:r>
              <a:rPr dirty="0" sz="2750" spc="30">
                <a:latin typeface="Carlito"/>
                <a:cs typeface="Carlito"/>
              </a:rPr>
              <a:t>v</a:t>
            </a:r>
            <a:r>
              <a:rPr dirty="0" sz="2750" spc="-35">
                <a:latin typeface="Carlito"/>
                <a:cs typeface="Carlito"/>
              </a:rPr>
              <a:t>is</a:t>
            </a:r>
            <a:r>
              <a:rPr dirty="0" sz="2750" spc="50">
                <a:latin typeface="Carlito"/>
                <a:cs typeface="Carlito"/>
              </a:rPr>
              <a:t>e</a:t>
            </a:r>
            <a:r>
              <a:rPr dirty="0" sz="2750" spc="5">
                <a:latin typeface="Carlito"/>
                <a:cs typeface="Carlito"/>
              </a:rPr>
              <a:t>d  </a:t>
            </a:r>
            <a:r>
              <a:rPr dirty="0" sz="2750">
                <a:latin typeface="Carlito"/>
                <a:cs typeface="Carlito"/>
              </a:rPr>
              <a:t>Learning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6600" y="3276600"/>
            <a:ext cx="2466975" cy="2466975"/>
          </a:xfrm>
          <a:custGeom>
            <a:avLst/>
            <a:gdLst/>
            <a:ahLst/>
            <a:cxnLst/>
            <a:rect l="l" t="t" r="r" b="b"/>
            <a:pathLst>
              <a:path w="2466975" h="2466975">
                <a:moveTo>
                  <a:pt x="0" y="1233424"/>
                </a:moveTo>
                <a:lnTo>
                  <a:pt x="933" y="1184990"/>
                </a:lnTo>
                <a:lnTo>
                  <a:pt x="3710" y="1137029"/>
                </a:lnTo>
                <a:lnTo>
                  <a:pt x="8297" y="1089575"/>
                </a:lnTo>
                <a:lnTo>
                  <a:pt x="14660" y="1042664"/>
                </a:lnTo>
                <a:lnTo>
                  <a:pt x="22763" y="996328"/>
                </a:lnTo>
                <a:lnTo>
                  <a:pt x="32574" y="950602"/>
                </a:lnTo>
                <a:lnTo>
                  <a:pt x="44057" y="905521"/>
                </a:lnTo>
                <a:lnTo>
                  <a:pt x="57179" y="861119"/>
                </a:lnTo>
                <a:lnTo>
                  <a:pt x="71905" y="817430"/>
                </a:lnTo>
                <a:lnTo>
                  <a:pt x="88200" y="774488"/>
                </a:lnTo>
                <a:lnTo>
                  <a:pt x="106032" y="732328"/>
                </a:lnTo>
                <a:lnTo>
                  <a:pt x="125364" y="690983"/>
                </a:lnTo>
                <a:lnTo>
                  <a:pt x="146164" y="650489"/>
                </a:lnTo>
                <a:lnTo>
                  <a:pt x="168397" y="610879"/>
                </a:lnTo>
                <a:lnTo>
                  <a:pt x="192028" y="572188"/>
                </a:lnTo>
                <a:lnTo>
                  <a:pt x="217024" y="534449"/>
                </a:lnTo>
                <a:lnTo>
                  <a:pt x="243349" y="497698"/>
                </a:lnTo>
                <a:lnTo>
                  <a:pt x="270970" y="461968"/>
                </a:lnTo>
                <a:lnTo>
                  <a:pt x="299853" y="427295"/>
                </a:lnTo>
                <a:lnTo>
                  <a:pt x="329964" y="393711"/>
                </a:lnTo>
                <a:lnTo>
                  <a:pt x="361267" y="361251"/>
                </a:lnTo>
                <a:lnTo>
                  <a:pt x="393729" y="329950"/>
                </a:lnTo>
                <a:lnTo>
                  <a:pt x="427315" y="299842"/>
                </a:lnTo>
                <a:lnTo>
                  <a:pt x="461992" y="270960"/>
                </a:lnTo>
                <a:lnTo>
                  <a:pt x="497725" y="243341"/>
                </a:lnTo>
                <a:lnTo>
                  <a:pt x="534479" y="217016"/>
                </a:lnTo>
                <a:lnTo>
                  <a:pt x="572221" y="192022"/>
                </a:lnTo>
                <a:lnTo>
                  <a:pt x="610917" y="168392"/>
                </a:lnTo>
                <a:lnTo>
                  <a:pt x="650531" y="146160"/>
                </a:lnTo>
                <a:lnTo>
                  <a:pt x="691029" y="125361"/>
                </a:lnTo>
                <a:lnTo>
                  <a:pt x="732379" y="106029"/>
                </a:lnTo>
                <a:lnTo>
                  <a:pt x="774544" y="88199"/>
                </a:lnTo>
                <a:lnTo>
                  <a:pt x="817491" y="71904"/>
                </a:lnTo>
                <a:lnTo>
                  <a:pt x="861186" y="57178"/>
                </a:lnTo>
                <a:lnTo>
                  <a:pt x="905595" y="44057"/>
                </a:lnTo>
                <a:lnTo>
                  <a:pt x="950682" y="32574"/>
                </a:lnTo>
                <a:lnTo>
                  <a:pt x="996415" y="22763"/>
                </a:lnTo>
                <a:lnTo>
                  <a:pt x="1042758" y="14660"/>
                </a:lnTo>
                <a:lnTo>
                  <a:pt x="1089677" y="8297"/>
                </a:lnTo>
                <a:lnTo>
                  <a:pt x="1137138" y="3710"/>
                </a:lnTo>
                <a:lnTo>
                  <a:pt x="1185108" y="933"/>
                </a:lnTo>
                <a:lnTo>
                  <a:pt x="1233551" y="0"/>
                </a:lnTo>
                <a:lnTo>
                  <a:pt x="1281984" y="933"/>
                </a:lnTo>
                <a:lnTo>
                  <a:pt x="1329945" y="3710"/>
                </a:lnTo>
                <a:lnTo>
                  <a:pt x="1377399" y="8297"/>
                </a:lnTo>
                <a:lnTo>
                  <a:pt x="1424310" y="14660"/>
                </a:lnTo>
                <a:lnTo>
                  <a:pt x="1470646" y="22763"/>
                </a:lnTo>
                <a:lnTo>
                  <a:pt x="1516372" y="32574"/>
                </a:lnTo>
                <a:lnTo>
                  <a:pt x="1561453" y="44057"/>
                </a:lnTo>
                <a:lnTo>
                  <a:pt x="1605855" y="57178"/>
                </a:lnTo>
                <a:lnTo>
                  <a:pt x="1649544" y="71904"/>
                </a:lnTo>
                <a:lnTo>
                  <a:pt x="1692486" y="88199"/>
                </a:lnTo>
                <a:lnTo>
                  <a:pt x="1734646" y="106029"/>
                </a:lnTo>
                <a:lnTo>
                  <a:pt x="1775991" y="125361"/>
                </a:lnTo>
                <a:lnTo>
                  <a:pt x="1816485" y="146160"/>
                </a:lnTo>
                <a:lnTo>
                  <a:pt x="1856095" y="168392"/>
                </a:lnTo>
                <a:lnTo>
                  <a:pt x="1894786" y="192022"/>
                </a:lnTo>
                <a:lnTo>
                  <a:pt x="1932525" y="217016"/>
                </a:lnTo>
                <a:lnTo>
                  <a:pt x="1969276" y="243341"/>
                </a:lnTo>
                <a:lnTo>
                  <a:pt x="2005006" y="270960"/>
                </a:lnTo>
                <a:lnTo>
                  <a:pt x="2039679" y="299842"/>
                </a:lnTo>
                <a:lnTo>
                  <a:pt x="2073263" y="329950"/>
                </a:lnTo>
                <a:lnTo>
                  <a:pt x="2105723" y="361251"/>
                </a:lnTo>
                <a:lnTo>
                  <a:pt x="2137024" y="393711"/>
                </a:lnTo>
                <a:lnTo>
                  <a:pt x="2167132" y="427295"/>
                </a:lnTo>
                <a:lnTo>
                  <a:pt x="2196014" y="461968"/>
                </a:lnTo>
                <a:lnTo>
                  <a:pt x="2223633" y="497698"/>
                </a:lnTo>
                <a:lnTo>
                  <a:pt x="2249958" y="534449"/>
                </a:lnTo>
                <a:lnTo>
                  <a:pt x="2274952" y="572188"/>
                </a:lnTo>
                <a:lnTo>
                  <a:pt x="2298582" y="610879"/>
                </a:lnTo>
                <a:lnTo>
                  <a:pt x="2320814" y="650489"/>
                </a:lnTo>
                <a:lnTo>
                  <a:pt x="2341613" y="690983"/>
                </a:lnTo>
                <a:lnTo>
                  <a:pt x="2360945" y="732328"/>
                </a:lnTo>
                <a:lnTo>
                  <a:pt x="2378775" y="774488"/>
                </a:lnTo>
                <a:lnTo>
                  <a:pt x="2395070" y="817430"/>
                </a:lnTo>
                <a:lnTo>
                  <a:pt x="2409796" y="861119"/>
                </a:lnTo>
                <a:lnTo>
                  <a:pt x="2422917" y="905521"/>
                </a:lnTo>
                <a:lnTo>
                  <a:pt x="2434400" y="950602"/>
                </a:lnTo>
                <a:lnTo>
                  <a:pt x="2444211" y="996328"/>
                </a:lnTo>
                <a:lnTo>
                  <a:pt x="2452314" y="1042664"/>
                </a:lnTo>
                <a:lnTo>
                  <a:pt x="2458677" y="1089575"/>
                </a:lnTo>
                <a:lnTo>
                  <a:pt x="2463264" y="1137029"/>
                </a:lnTo>
                <a:lnTo>
                  <a:pt x="2466041" y="1184990"/>
                </a:lnTo>
                <a:lnTo>
                  <a:pt x="2466975" y="1233424"/>
                </a:lnTo>
                <a:lnTo>
                  <a:pt x="2466041" y="1281866"/>
                </a:lnTo>
                <a:lnTo>
                  <a:pt x="2463264" y="1329836"/>
                </a:lnTo>
                <a:lnTo>
                  <a:pt x="2458677" y="1377297"/>
                </a:lnTo>
                <a:lnTo>
                  <a:pt x="2452314" y="1424216"/>
                </a:lnTo>
                <a:lnTo>
                  <a:pt x="2444211" y="1470559"/>
                </a:lnTo>
                <a:lnTo>
                  <a:pt x="2434400" y="1516292"/>
                </a:lnTo>
                <a:lnTo>
                  <a:pt x="2422917" y="1561379"/>
                </a:lnTo>
                <a:lnTo>
                  <a:pt x="2409796" y="1605788"/>
                </a:lnTo>
                <a:lnTo>
                  <a:pt x="2395070" y="1649483"/>
                </a:lnTo>
                <a:lnTo>
                  <a:pt x="2378775" y="1692430"/>
                </a:lnTo>
                <a:lnTo>
                  <a:pt x="2360945" y="1734595"/>
                </a:lnTo>
                <a:lnTo>
                  <a:pt x="2341613" y="1775945"/>
                </a:lnTo>
                <a:lnTo>
                  <a:pt x="2320814" y="1816443"/>
                </a:lnTo>
                <a:lnTo>
                  <a:pt x="2298582" y="1856057"/>
                </a:lnTo>
                <a:lnTo>
                  <a:pt x="2274952" y="1894753"/>
                </a:lnTo>
                <a:lnTo>
                  <a:pt x="2249958" y="1932495"/>
                </a:lnTo>
                <a:lnTo>
                  <a:pt x="2223633" y="1969249"/>
                </a:lnTo>
                <a:lnTo>
                  <a:pt x="2196014" y="2004982"/>
                </a:lnTo>
                <a:lnTo>
                  <a:pt x="2167132" y="2039659"/>
                </a:lnTo>
                <a:lnTo>
                  <a:pt x="2137024" y="2073245"/>
                </a:lnTo>
                <a:lnTo>
                  <a:pt x="2105723" y="2105707"/>
                </a:lnTo>
                <a:lnTo>
                  <a:pt x="2073263" y="2137010"/>
                </a:lnTo>
                <a:lnTo>
                  <a:pt x="2039679" y="2167121"/>
                </a:lnTo>
                <a:lnTo>
                  <a:pt x="2005006" y="2196004"/>
                </a:lnTo>
                <a:lnTo>
                  <a:pt x="1969276" y="2223625"/>
                </a:lnTo>
                <a:lnTo>
                  <a:pt x="1932525" y="2249950"/>
                </a:lnTo>
                <a:lnTo>
                  <a:pt x="1894786" y="2274946"/>
                </a:lnTo>
                <a:lnTo>
                  <a:pt x="1856095" y="2298577"/>
                </a:lnTo>
                <a:lnTo>
                  <a:pt x="1816485" y="2320810"/>
                </a:lnTo>
                <a:lnTo>
                  <a:pt x="1775991" y="2341610"/>
                </a:lnTo>
                <a:lnTo>
                  <a:pt x="1734646" y="2360942"/>
                </a:lnTo>
                <a:lnTo>
                  <a:pt x="1692486" y="2378774"/>
                </a:lnTo>
                <a:lnTo>
                  <a:pt x="1649544" y="2395069"/>
                </a:lnTo>
                <a:lnTo>
                  <a:pt x="1605855" y="2409795"/>
                </a:lnTo>
                <a:lnTo>
                  <a:pt x="1561453" y="2422917"/>
                </a:lnTo>
                <a:lnTo>
                  <a:pt x="1516372" y="2434400"/>
                </a:lnTo>
                <a:lnTo>
                  <a:pt x="1470646" y="2444211"/>
                </a:lnTo>
                <a:lnTo>
                  <a:pt x="1424310" y="2452314"/>
                </a:lnTo>
                <a:lnTo>
                  <a:pt x="1377399" y="2458677"/>
                </a:lnTo>
                <a:lnTo>
                  <a:pt x="1329945" y="2463264"/>
                </a:lnTo>
                <a:lnTo>
                  <a:pt x="1281984" y="2466041"/>
                </a:lnTo>
                <a:lnTo>
                  <a:pt x="1233551" y="2466975"/>
                </a:lnTo>
                <a:lnTo>
                  <a:pt x="1185108" y="2466041"/>
                </a:lnTo>
                <a:lnTo>
                  <a:pt x="1137138" y="2463264"/>
                </a:lnTo>
                <a:lnTo>
                  <a:pt x="1089677" y="2458677"/>
                </a:lnTo>
                <a:lnTo>
                  <a:pt x="1042758" y="2452314"/>
                </a:lnTo>
                <a:lnTo>
                  <a:pt x="996415" y="2444211"/>
                </a:lnTo>
                <a:lnTo>
                  <a:pt x="950682" y="2434400"/>
                </a:lnTo>
                <a:lnTo>
                  <a:pt x="905595" y="2422917"/>
                </a:lnTo>
                <a:lnTo>
                  <a:pt x="861186" y="2409795"/>
                </a:lnTo>
                <a:lnTo>
                  <a:pt x="817491" y="2395069"/>
                </a:lnTo>
                <a:lnTo>
                  <a:pt x="774544" y="2378774"/>
                </a:lnTo>
                <a:lnTo>
                  <a:pt x="732379" y="2360942"/>
                </a:lnTo>
                <a:lnTo>
                  <a:pt x="691029" y="2341610"/>
                </a:lnTo>
                <a:lnTo>
                  <a:pt x="650531" y="2320810"/>
                </a:lnTo>
                <a:lnTo>
                  <a:pt x="610917" y="2298577"/>
                </a:lnTo>
                <a:lnTo>
                  <a:pt x="572221" y="2274946"/>
                </a:lnTo>
                <a:lnTo>
                  <a:pt x="534479" y="2249950"/>
                </a:lnTo>
                <a:lnTo>
                  <a:pt x="497725" y="2223625"/>
                </a:lnTo>
                <a:lnTo>
                  <a:pt x="461992" y="2196004"/>
                </a:lnTo>
                <a:lnTo>
                  <a:pt x="427315" y="2167121"/>
                </a:lnTo>
                <a:lnTo>
                  <a:pt x="393729" y="2137010"/>
                </a:lnTo>
                <a:lnTo>
                  <a:pt x="361267" y="2105707"/>
                </a:lnTo>
                <a:lnTo>
                  <a:pt x="329964" y="2073245"/>
                </a:lnTo>
                <a:lnTo>
                  <a:pt x="299853" y="2039659"/>
                </a:lnTo>
                <a:lnTo>
                  <a:pt x="270970" y="2004982"/>
                </a:lnTo>
                <a:lnTo>
                  <a:pt x="243349" y="1969249"/>
                </a:lnTo>
                <a:lnTo>
                  <a:pt x="217024" y="1932495"/>
                </a:lnTo>
                <a:lnTo>
                  <a:pt x="192028" y="1894753"/>
                </a:lnTo>
                <a:lnTo>
                  <a:pt x="168397" y="1856057"/>
                </a:lnTo>
                <a:lnTo>
                  <a:pt x="146164" y="1816443"/>
                </a:lnTo>
                <a:lnTo>
                  <a:pt x="125364" y="1775945"/>
                </a:lnTo>
                <a:lnTo>
                  <a:pt x="106032" y="1734595"/>
                </a:lnTo>
                <a:lnTo>
                  <a:pt x="88200" y="1692430"/>
                </a:lnTo>
                <a:lnTo>
                  <a:pt x="71905" y="1649483"/>
                </a:lnTo>
                <a:lnTo>
                  <a:pt x="57179" y="1605788"/>
                </a:lnTo>
                <a:lnTo>
                  <a:pt x="44057" y="1561379"/>
                </a:lnTo>
                <a:lnTo>
                  <a:pt x="32574" y="1516292"/>
                </a:lnTo>
                <a:lnTo>
                  <a:pt x="22763" y="1470559"/>
                </a:lnTo>
                <a:lnTo>
                  <a:pt x="14660" y="1424216"/>
                </a:lnTo>
                <a:lnTo>
                  <a:pt x="8297" y="1377297"/>
                </a:lnTo>
                <a:lnTo>
                  <a:pt x="3710" y="1329836"/>
                </a:lnTo>
                <a:lnTo>
                  <a:pt x="933" y="1281866"/>
                </a:lnTo>
                <a:lnTo>
                  <a:pt x="0" y="123342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96996" y="4058030"/>
            <a:ext cx="2117725" cy="87820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546100" marR="5080" indent="-534035">
              <a:lnSpc>
                <a:spcPct val="102400"/>
              </a:lnSpc>
              <a:spcBef>
                <a:spcPts val="50"/>
              </a:spcBef>
            </a:pPr>
            <a:r>
              <a:rPr dirty="0" sz="2750" spc="-70">
                <a:latin typeface="Carlito"/>
                <a:cs typeface="Carlito"/>
              </a:rPr>
              <a:t>R</a:t>
            </a:r>
            <a:r>
              <a:rPr dirty="0" sz="2750" spc="-20">
                <a:latin typeface="Carlito"/>
                <a:cs typeface="Carlito"/>
              </a:rPr>
              <a:t>e</a:t>
            </a:r>
            <a:r>
              <a:rPr dirty="0" sz="2750" spc="-35">
                <a:latin typeface="Carlito"/>
                <a:cs typeface="Carlito"/>
              </a:rPr>
              <a:t>i</a:t>
            </a:r>
            <a:r>
              <a:rPr dirty="0" sz="2750" spc="-20">
                <a:latin typeface="Carlito"/>
                <a:cs typeface="Carlito"/>
              </a:rPr>
              <a:t>n</a:t>
            </a:r>
            <a:r>
              <a:rPr dirty="0" sz="2750" spc="-95">
                <a:latin typeface="Carlito"/>
                <a:cs typeface="Carlito"/>
              </a:rPr>
              <a:t>f</a:t>
            </a:r>
            <a:r>
              <a:rPr dirty="0" sz="2750" spc="45">
                <a:latin typeface="Carlito"/>
                <a:cs typeface="Carlito"/>
              </a:rPr>
              <a:t>o</a:t>
            </a:r>
            <a:r>
              <a:rPr dirty="0" sz="2750" spc="-60">
                <a:latin typeface="Carlito"/>
                <a:cs typeface="Carlito"/>
              </a:rPr>
              <a:t>r</a:t>
            </a:r>
            <a:r>
              <a:rPr dirty="0" sz="2750" spc="35">
                <a:latin typeface="Carlito"/>
                <a:cs typeface="Carlito"/>
              </a:rPr>
              <a:t>c</a:t>
            </a:r>
            <a:r>
              <a:rPr dirty="0" sz="2750" spc="-20">
                <a:latin typeface="Carlito"/>
                <a:cs typeface="Carlito"/>
              </a:rPr>
              <a:t>e</a:t>
            </a:r>
            <a:r>
              <a:rPr dirty="0" sz="2750" spc="45">
                <a:latin typeface="Carlito"/>
                <a:cs typeface="Carlito"/>
              </a:rPr>
              <a:t>m</a:t>
            </a:r>
            <a:r>
              <a:rPr dirty="0" sz="2750" spc="-20">
                <a:latin typeface="Carlito"/>
                <a:cs typeface="Carlito"/>
              </a:rPr>
              <a:t>e</a:t>
            </a:r>
            <a:r>
              <a:rPr dirty="0" sz="2750" spc="-20">
                <a:latin typeface="Carlito"/>
                <a:cs typeface="Carlito"/>
              </a:rPr>
              <a:t>n</a:t>
            </a:r>
            <a:r>
              <a:rPr dirty="0" sz="2750" spc="5">
                <a:latin typeface="Carlito"/>
                <a:cs typeface="Carlito"/>
              </a:rPr>
              <a:t>t  </a:t>
            </a:r>
            <a:r>
              <a:rPr dirty="0" sz="2750">
                <a:latin typeface="Carlito"/>
                <a:cs typeface="Carlito"/>
              </a:rPr>
              <a:t>Learning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174" y="276796"/>
            <a:ext cx="611124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35"/>
              <a:t>Types </a:t>
            </a:r>
            <a:r>
              <a:rPr dirty="0" sz="4400" spc="10"/>
              <a:t>of Machine</a:t>
            </a:r>
            <a:r>
              <a:rPr dirty="0" sz="4400" spc="-145"/>
              <a:t> </a:t>
            </a:r>
            <a:r>
              <a:rPr dirty="0" sz="4400" spc="10"/>
              <a:t>Learning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09600" y="1295400"/>
            <a:ext cx="8001000" cy="515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504" y="322897"/>
            <a:ext cx="53911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0"/>
              <a:t>Machine Learning</a:t>
            </a:r>
            <a:r>
              <a:rPr dirty="0" sz="4400" spc="-280"/>
              <a:t> </a:t>
            </a:r>
            <a:r>
              <a:rPr dirty="0" sz="4400" spc="-80"/>
              <a:t>Tasks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177289"/>
            <a:ext cx="8030209" cy="424942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55600" marR="219075" indent="-343535">
              <a:lnSpc>
                <a:spcPct val="82200"/>
              </a:lnSpc>
              <a:spcBef>
                <a:spcPts val="5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150" spc="-10">
                <a:solidFill>
                  <a:srgbClr val="FF0000"/>
                </a:solidFill>
                <a:latin typeface="Carlito"/>
                <a:cs typeface="Carlito"/>
              </a:rPr>
              <a:t>Supervised </a:t>
            </a:r>
            <a:r>
              <a:rPr dirty="0" sz="2150" spc="5">
                <a:solidFill>
                  <a:srgbClr val="FF0000"/>
                </a:solidFill>
                <a:latin typeface="Carlito"/>
                <a:cs typeface="Carlito"/>
              </a:rPr>
              <a:t>Learning</a:t>
            </a:r>
            <a:r>
              <a:rPr dirty="0" sz="2150" spc="5">
                <a:latin typeface="Carlito"/>
                <a:cs typeface="Carlito"/>
              </a:rPr>
              <a:t>: </a:t>
            </a:r>
            <a:r>
              <a:rPr dirty="0" sz="2150" spc="-10">
                <a:latin typeface="Carlito"/>
                <a:cs typeface="Carlito"/>
              </a:rPr>
              <a:t>uses </a:t>
            </a:r>
            <a:r>
              <a:rPr dirty="0" sz="2150" spc="5">
                <a:latin typeface="Carlito"/>
                <a:cs typeface="Carlito"/>
              </a:rPr>
              <a:t>classification </a:t>
            </a:r>
            <a:r>
              <a:rPr dirty="0" sz="2150" spc="10" b="1">
                <a:latin typeface="Carlito"/>
                <a:cs typeface="Carlito"/>
              </a:rPr>
              <a:t>algorithms </a:t>
            </a:r>
            <a:r>
              <a:rPr dirty="0" sz="2150" spc="10">
                <a:latin typeface="Carlito"/>
                <a:cs typeface="Carlito"/>
              </a:rPr>
              <a:t>and </a:t>
            </a:r>
            <a:r>
              <a:rPr dirty="0" sz="2150" spc="-5">
                <a:latin typeface="Carlito"/>
                <a:cs typeface="Carlito"/>
              </a:rPr>
              <a:t>regression  techniques </a:t>
            </a:r>
            <a:r>
              <a:rPr dirty="0" sz="2150" spc="15">
                <a:latin typeface="Carlito"/>
                <a:cs typeface="Carlito"/>
              </a:rPr>
              <a:t>to </a:t>
            </a:r>
            <a:r>
              <a:rPr dirty="0" sz="2150" spc="-5">
                <a:latin typeface="Carlito"/>
                <a:cs typeface="Carlito"/>
              </a:rPr>
              <a:t>develop </a:t>
            </a:r>
            <a:r>
              <a:rPr dirty="0" sz="2150" spc="5">
                <a:solidFill>
                  <a:srgbClr val="FF0000"/>
                </a:solidFill>
                <a:latin typeface="Carlito"/>
                <a:cs typeface="Carlito"/>
              </a:rPr>
              <a:t>predictive </a:t>
            </a:r>
            <a:r>
              <a:rPr dirty="0" sz="2150" spc="-5">
                <a:solidFill>
                  <a:srgbClr val="FF0000"/>
                </a:solidFill>
                <a:latin typeface="Carlito"/>
                <a:cs typeface="Carlito"/>
              </a:rPr>
              <a:t>models</a:t>
            </a:r>
            <a:r>
              <a:rPr dirty="0" sz="2150" spc="-5">
                <a:latin typeface="Carlito"/>
                <a:cs typeface="Carlito"/>
              </a:rPr>
              <a:t>. </a:t>
            </a:r>
            <a:r>
              <a:rPr dirty="0" sz="2150">
                <a:latin typeface="Carlito"/>
                <a:cs typeface="Carlito"/>
              </a:rPr>
              <a:t>The </a:t>
            </a:r>
            <a:r>
              <a:rPr dirty="0" sz="2150" spc="10" b="1">
                <a:latin typeface="Carlito"/>
                <a:cs typeface="Carlito"/>
              </a:rPr>
              <a:t>algorithms </a:t>
            </a:r>
            <a:r>
              <a:rPr dirty="0" sz="2150" spc="5">
                <a:latin typeface="Carlito"/>
                <a:cs typeface="Carlito"/>
              </a:rPr>
              <a:t>include  linear </a:t>
            </a:r>
            <a:r>
              <a:rPr dirty="0" sz="2150" spc="-5">
                <a:latin typeface="Carlito"/>
                <a:cs typeface="Carlito"/>
              </a:rPr>
              <a:t>regression, </a:t>
            </a:r>
            <a:r>
              <a:rPr dirty="0" sz="2150" spc="10">
                <a:latin typeface="Carlito"/>
                <a:cs typeface="Carlito"/>
              </a:rPr>
              <a:t>logistic </a:t>
            </a:r>
            <a:r>
              <a:rPr dirty="0" sz="2150" spc="-5">
                <a:latin typeface="Carlito"/>
                <a:cs typeface="Carlito"/>
              </a:rPr>
              <a:t>regression, </a:t>
            </a:r>
            <a:r>
              <a:rPr dirty="0" sz="2150" spc="5">
                <a:latin typeface="Carlito"/>
                <a:cs typeface="Carlito"/>
              </a:rPr>
              <a:t>and </a:t>
            </a:r>
            <a:r>
              <a:rPr dirty="0" sz="2150" spc="-15">
                <a:latin typeface="Carlito"/>
                <a:cs typeface="Carlito"/>
              </a:rPr>
              <a:t>neural </a:t>
            </a:r>
            <a:r>
              <a:rPr dirty="0" sz="2150">
                <a:latin typeface="Carlito"/>
                <a:cs typeface="Carlito"/>
              </a:rPr>
              <a:t>networks </a:t>
            </a:r>
            <a:r>
              <a:rPr dirty="0" sz="2150" spc="10">
                <a:latin typeface="Carlito"/>
                <a:cs typeface="Carlito"/>
              </a:rPr>
              <a:t>as well,  </a:t>
            </a:r>
            <a:r>
              <a:rPr dirty="0" sz="2150">
                <a:latin typeface="Carlito"/>
                <a:cs typeface="Carlito"/>
              </a:rPr>
              <a:t>apart from </a:t>
            </a:r>
            <a:r>
              <a:rPr dirty="0" sz="2150" spc="-5">
                <a:latin typeface="Carlito"/>
                <a:cs typeface="Carlito"/>
              </a:rPr>
              <a:t>decision tree, </a:t>
            </a:r>
            <a:r>
              <a:rPr dirty="0" sz="2150" spc="-10">
                <a:latin typeface="Carlito"/>
                <a:cs typeface="Carlito"/>
              </a:rPr>
              <a:t>Support </a:t>
            </a:r>
            <a:r>
              <a:rPr dirty="0" sz="2150" spc="-20">
                <a:latin typeface="Carlito"/>
                <a:cs typeface="Carlito"/>
              </a:rPr>
              <a:t>Vector </a:t>
            </a:r>
            <a:r>
              <a:rPr dirty="0" sz="2150" spc="10" b="1">
                <a:latin typeface="Carlito"/>
                <a:cs typeface="Carlito"/>
              </a:rPr>
              <a:t>Machine </a:t>
            </a:r>
            <a:r>
              <a:rPr dirty="0" sz="2150" spc="5">
                <a:latin typeface="Carlito"/>
                <a:cs typeface="Carlito"/>
              </a:rPr>
              <a:t>(SVM), </a:t>
            </a:r>
            <a:r>
              <a:rPr dirty="0" sz="2150" spc="-15">
                <a:latin typeface="Carlito"/>
                <a:cs typeface="Carlito"/>
              </a:rPr>
              <a:t>random  forest, </a:t>
            </a:r>
            <a:r>
              <a:rPr dirty="0" sz="2150" spc="10">
                <a:latin typeface="Carlito"/>
                <a:cs typeface="Carlito"/>
              </a:rPr>
              <a:t>naive </a:t>
            </a:r>
            <a:r>
              <a:rPr dirty="0" sz="2150" spc="-10">
                <a:latin typeface="Carlito"/>
                <a:cs typeface="Carlito"/>
              </a:rPr>
              <a:t>Bayes, </a:t>
            </a:r>
            <a:r>
              <a:rPr dirty="0" sz="2150" spc="5">
                <a:latin typeface="Carlito"/>
                <a:cs typeface="Carlito"/>
              </a:rPr>
              <a:t>and </a:t>
            </a:r>
            <a:r>
              <a:rPr dirty="0" sz="2150" spc="-5">
                <a:latin typeface="Carlito"/>
                <a:cs typeface="Carlito"/>
              </a:rPr>
              <a:t>k-nearest</a:t>
            </a:r>
            <a:r>
              <a:rPr dirty="0" sz="2150" spc="20">
                <a:latin typeface="Carlito"/>
                <a:cs typeface="Carlito"/>
              </a:rPr>
              <a:t> </a:t>
            </a:r>
            <a:r>
              <a:rPr dirty="0" sz="2150" spc="-25">
                <a:latin typeface="Carlito"/>
                <a:cs typeface="Carlito"/>
              </a:rPr>
              <a:t>neighbor.</a:t>
            </a: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ts val="234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150" spc="-5">
                <a:solidFill>
                  <a:srgbClr val="FF0000"/>
                </a:solidFill>
                <a:latin typeface="Carlito"/>
                <a:cs typeface="Carlito"/>
              </a:rPr>
              <a:t>Unsupervised </a:t>
            </a:r>
            <a:r>
              <a:rPr dirty="0" sz="2150" spc="5">
                <a:solidFill>
                  <a:srgbClr val="FF0000"/>
                </a:solidFill>
                <a:latin typeface="Carlito"/>
                <a:cs typeface="Carlito"/>
              </a:rPr>
              <a:t>Learning</a:t>
            </a:r>
            <a:r>
              <a:rPr dirty="0" sz="2150" spc="5">
                <a:latin typeface="Carlito"/>
                <a:cs typeface="Carlito"/>
              </a:rPr>
              <a:t>: </a:t>
            </a:r>
            <a:r>
              <a:rPr dirty="0" sz="2150" spc="20">
                <a:latin typeface="Carlito"/>
                <a:cs typeface="Carlito"/>
              </a:rPr>
              <a:t>is </a:t>
            </a:r>
            <a:r>
              <a:rPr dirty="0" sz="2150" spc="10">
                <a:latin typeface="Carlito"/>
                <a:cs typeface="Carlito"/>
              </a:rPr>
              <a:t>a </a:t>
            </a:r>
            <a:r>
              <a:rPr dirty="0" sz="2150" spc="5">
                <a:latin typeface="Carlito"/>
                <a:cs typeface="Carlito"/>
              </a:rPr>
              <a:t>type </a:t>
            </a:r>
            <a:r>
              <a:rPr dirty="0" sz="2150" spc="-5">
                <a:latin typeface="Carlito"/>
                <a:cs typeface="Carlito"/>
              </a:rPr>
              <a:t>of </a:t>
            </a:r>
            <a:r>
              <a:rPr dirty="0" sz="2150" spc="5">
                <a:latin typeface="Carlito"/>
                <a:cs typeface="Carlito"/>
              </a:rPr>
              <a:t>machine</a:t>
            </a:r>
            <a:r>
              <a:rPr dirty="0" sz="2150" spc="120">
                <a:latin typeface="Carlito"/>
                <a:cs typeface="Carlito"/>
              </a:rPr>
              <a:t> </a:t>
            </a:r>
            <a:r>
              <a:rPr dirty="0" sz="2150" spc="10" b="1">
                <a:latin typeface="Carlito"/>
                <a:cs typeface="Carlito"/>
              </a:rPr>
              <a:t>learning</a:t>
            </a:r>
            <a:endParaRPr sz="2150">
              <a:latin typeface="Carlito"/>
              <a:cs typeface="Carlito"/>
            </a:endParaRPr>
          </a:p>
          <a:p>
            <a:pPr marL="355600" marR="5080">
              <a:lnSpc>
                <a:spcPts val="2100"/>
              </a:lnSpc>
              <a:spcBef>
                <a:spcPts val="229"/>
              </a:spcBef>
            </a:pPr>
            <a:r>
              <a:rPr dirty="0" sz="2150" spc="10" b="1">
                <a:latin typeface="Carlito"/>
                <a:cs typeface="Carlito"/>
              </a:rPr>
              <a:t>algorithm </a:t>
            </a:r>
            <a:r>
              <a:rPr dirty="0" sz="2150" spc="-10">
                <a:latin typeface="Carlito"/>
                <a:cs typeface="Carlito"/>
              </a:rPr>
              <a:t>used </a:t>
            </a:r>
            <a:r>
              <a:rPr dirty="0" sz="2150" spc="15">
                <a:latin typeface="Carlito"/>
                <a:cs typeface="Carlito"/>
              </a:rPr>
              <a:t>to </a:t>
            </a:r>
            <a:r>
              <a:rPr dirty="0" sz="2150" spc="-15">
                <a:latin typeface="Carlito"/>
                <a:cs typeface="Carlito"/>
              </a:rPr>
              <a:t>draw inferences </a:t>
            </a:r>
            <a:r>
              <a:rPr dirty="0" sz="2150">
                <a:latin typeface="Carlito"/>
                <a:cs typeface="Carlito"/>
              </a:rPr>
              <a:t>from datasets consisting </a:t>
            </a:r>
            <a:r>
              <a:rPr dirty="0" sz="2150" spc="-5">
                <a:latin typeface="Carlito"/>
                <a:cs typeface="Carlito"/>
              </a:rPr>
              <a:t>of </a:t>
            </a:r>
            <a:r>
              <a:rPr dirty="0" sz="2150">
                <a:latin typeface="Carlito"/>
                <a:cs typeface="Carlito"/>
              </a:rPr>
              <a:t>input  </a:t>
            </a:r>
            <a:r>
              <a:rPr dirty="0" sz="2150" spc="10">
                <a:latin typeface="Carlito"/>
                <a:cs typeface="Carlito"/>
              </a:rPr>
              <a:t>data without </a:t>
            </a:r>
            <a:r>
              <a:rPr dirty="0" sz="2150">
                <a:latin typeface="Carlito"/>
                <a:cs typeface="Carlito"/>
              </a:rPr>
              <a:t>labeled </a:t>
            </a:r>
            <a:r>
              <a:rPr dirty="0" sz="2150" spc="-15">
                <a:latin typeface="Carlito"/>
                <a:cs typeface="Carlito"/>
              </a:rPr>
              <a:t>responses. </a:t>
            </a:r>
            <a:r>
              <a:rPr dirty="0" sz="2150" spc="-10">
                <a:latin typeface="Carlito"/>
                <a:cs typeface="Carlito"/>
              </a:rPr>
              <a:t>... </a:t>
            </a:r>
            <a:r>
              <a:rPr dirty="0" sz="2150" spc="-5">
                <a:latin typeface="Carlito"/>
                <a:cs typeface="Carlito"/>
              </a:rPr>
              <a:t>Common</a:t>
            </a:r>
            <a:r>
              <a:rPr dirty="0" sz="2150" spc="265">
                <a:latin typeface="Carlito"/>
                <a:cs typeface="Carlito"/>
              </a:rPr>
              <a:t> </a:t>
            </a:r>
            <a:r>
              <a:rPr dirty="0" sz="2150" spc="15" b="1">
                <a:latin typeface="Carlito"/>
                <a:cs typeface="Carlito"/>
              </a:rPr>
              <a:t>clustering</a:t>
            </a:r>
            <a:endParaRPr sz="2150">
              <a:latin typeface="Carlito"/>
              <a:cs typeface="Carlito"/>
            </a:endParaRPr>
          </a:p>
          <a:p>
            <a:pPr marL="355600">
              <a:lnSpc>
                <a:spcPts val="1914"/>
              </a:lnSpc>
            </a:pPr>
            <a:r>
              <a:rPr dirty="0" sz="2150" spc="10" b="1">
                <a:latin typeface="Carlito"/>
                <a:cs typeface="Carlito"/>
              </a:rPr>
              <a:t>algorithms </a:t>
            </a:r>
            <a:r>
              <a:rPr dirty="0" sz="2150">
                <a:latin typeface="Carlito"/>
                <a:cs typeface="Carlito"/>
              </a:rPr>
              <a:t>include: </a:t>
            </a:r>
            <a:r>
              <a:rPr dirty="0" sz="2150" spc="-5">
                <a:latin typeface="Carlito"/>
                <a:cs typeface="Carlito"/>
              </a:rPr>
              <a:t>Hierarchical </a:t>
            </a:r>
            <a:r>
              <a:rPr dirty="0" sz="2150" spc="15" b="1">
                <a:latin typeface="Carlito"/>
                <a:cs typeface="Carlito"/>
              </a:rPr>
              <a:t>clustering</a:t>
            </a:r>
            <a:r>
              <a:rPr dirty="0" sz="2150" spc="15">
                <a:latin typeface="Carlito"/>
                <a:cs typeface="Carlito"/>
              </a:rPr>
              <a:t>: </a:t>
            </a:r>
            <a:r>
              <a:rPr dirty="0" sz="2150" spc="5">
                <a:solidFill>
                  <a:srgbClr val="FF0000"/>
                </a:solidFill>
                <a:latin typeface="Carlito"/>
                <a:cs typeface="Carlito"/>
              </a:rPr>
              <a:t>builds </a:t>
            </a:r>
            <a:r>
              <a:rPr dirty="0" sz="2150" spc="1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dirty="0" sz="2150" spc="30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150" spc="5">
                <a:solidFill>
                  <a:srgbClr val="FF0000"/>
                </a:solidFill>
                <a:latin typeface="Carlito"/>
                <a:cs typeface="Carlito"/>
              </a:rPr>
              <a:t>multilevel</a:t>
            </a:r>
            <a:endParaRPr sz="2150">
              <a:latin typeface="Carlito"/>
              <a:cs typeface="Carlito"/>
            </a:endParaRPr>
          </a:p>
          <a:p>
            <a:pPr marL="355600">
              <a:lnSpc>
                <a:spcPts val="2380"/>
              </a:lnSpc>
            </a:pPr>
            <a:r>
              <a:rPr dirty="0" sz="2150" spc="-20">
                <a:solidFill>
                  <a:srgbClr val="FF0000"/>
                </a:solidFill>
                <a:latin typeface="Carlito"/>
                <a:cs typeface="Carlito"/>
              </a:rPr>
              <a:t>hierarchy </a:t>
            </a:r>
            <a:r>
              <a:rPr dirty="0" sz="2150" spc="-5">
                <a:solidFill>
                  <a:srgbClr val="FF0000"/>
                </a:solidFill>
                <a:latin typeface="Carlito"/>
                <a:cs typeface="Carlito"/>
              </a:rPr>
              <a:t>of clusters </a:t>
            </a:r>
            <a:r>
              <a:rPr dirty="0" sz="2150">
                <a:solidFill>
                  <a:srgbClr val="FF0000"/>
                </a:solidFill>
                <a:latin typeface="Carlito"/>
                <a:cs typeface="Carlito"/>
              </a:rPr>
              <a:t>by creating </a:t>
            </a:r>
            <a:r>
              <a:rPr dirty="0" sz="2150" spc="1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dirty="0" sz="2150">
                <a:solidFill>
                  <a:srgbClr val="FF0000"/>
                </a:solidFill>
                <a:latin typeface="Carlito"/>
                <a:cs typeface="Carlito"/>
              </a:rPr>
              <a:t>cluster tree</a:t>
            </a: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ts val="234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150" spc="-15">
                <a:solidFill>
                  <a:srgbClr val="FF0000"/>
                </a:solidFill>
                <a:latin typeface="Carlito"/>
                <a:cs typeface="Carlito"/>
              </a:rPr>
              <a:t>Reinforcement </a:t>
            </a:r>
            <a:r>
              <a:rPr dirty="0" sz="2150" spc="5">
                <a:solidFill>
                  <a:srgbClr val="FF0000"/>
                </a:solidFill>
                <a:latin typeface="Carlito"/>
                <a:cs typeface="Carlito"/>
              </a:rPr>
              <a:t>Learning</a:t>
            </a:r>
            <a:r>
              <a:rPr dirty="0" sz="2150" spc="5">
                <a:latin typeface="Carlito"/>
                <a:cs typeface="Carlito"/>
              </a:rPr>
              <a:t>: </a:t>
            </a:r>
            <a:r>
              <a:rPr dirty="0" sz="2150" spc="-20">
                <a:latin typeface="Carlito"/>
                <a:cs typeface="Carlito"/>
              </a:rPr>
              <a:t>refers </a:t>
            </a:r>
            <a:r>
              <a:rPr dirty="0" sz="2150" spc="15">
                <a:latin typeface="Carlito"/>
                <a:cs typeface="Carlito"/>
              </a:rPr>
              <a:t>to </a:t>
            </a:r>
            <a:r>
              <a:rPr dirty="0" sz="2150" spc="10">
                <a:latin typeface="Carlito"/>
                <a:cs typeface="Carlito"/>
              </a:rPr>
              <a:t>a </a:t>
            </a:r>
            <a:r>
              <a:rPr dirty="0" sz="2150" spc="5">
                <a:latin typeface="Carlito"/>
                <a:cs typeface="Carlito"/>
              </a:rPr>
              <a:t>kind</a:t>
            </a:r>
            <a:r>
              <a:rPr dirty="0" sz="2150" spc="85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of</a:t>
            </a:r>
            <a:endParaRPr sz="2150">
              <a:latin typeface="Carlito"/>
              <a:cs typeface="Carlito"/>
            </a:endParaRPr>
          </a:p>
          <a:p>
            <a:pPr marL="355600" marR="204470">
              <a:lnSpc>
                <a:spcPts val="2100"/>
              </a:lnSpc>
              <a:spcBef>
                <a:spcPts val="229"/>
              </a:spcBef>
            </a:pPr>
            <a:r>
              <a:rPr dirty="0" sz="2150" spc="5">
                <a:latin typeface="Carlito"/>
                <a:cs typeface="Carlito"/>
              </a:rPr>
              <a:t>Machine </a:t>
            </a:r>
            <a:r>
              <a:rPr dirty="0" sz="2150" spc="10" b="1">
                <a:latin typeface="Carlito"/>
                <a:cs typeface="Carlito"/>
              </a:rPr>
              <a:t>Learning </a:t>
            </a:r>
            <a:r>
              <a:rPr dirty="0" sz="2150">
                <a:latin typeface="Carlito"/>
                <a:cs typeface="Carlito"/>
              </a:rPr>
              <a:t>method </a:t>
            </a:r>
            <a:r>
              <a:rPr dirty="0" sz="2150" spc="20">
                <a:latin typeface="Carlito"/>
                <a:cs typeface="Carlito"/>
              </a:rPr>
              <a:t>in </a:t>
            </a:r>
            <a:r>
              <a:rPr dirty="0" sz="2150" spc="10">
                <a:latin typeface="Carlito"/>
                <a:cs typeface="Carlito"/>
              </a:rPr>
              <a:t>which the </a:t>
            </a:r>
            <a:r>
              <a:rPr dirty="0" sz="2150" spc="5">
                <a:latin typeface="Carlito"/>
                <a:cs typeface="Carlito"/>
              </a:rPr>
              <a:t>agent </a:t>
            </a:r>
            <a:r>
              <a:rPr dirty="0" sz="2150" spc="-10">
                <a:latin typeface="Carlito"/>
                <a:cs typeface="Carlito"/>
              </a:rPr>
              <a:t>receives </a:t>
            </a:r>
            <a:r>
              <a:rPr dirty="0" sz="2150" spc="10">
                <a:latin typeface="Carlito"/>
                <a:cs typeface="Carlito"/>
              </a:rPr>
              <a:t>a </a:t>
            </a:r>
            <a:r>
              <a:rPr dirty="0" sz="2150" spc="-10">
                <a:latin typeface="Carlito"/>
                <a:cs typeface="Carlito"/>
              </a:rPr>
              <a:t>delayed  </a:t>
            </a:r>
            <a:r>
              <a:rPr dirty="0" sz="2150" spc="5">
                <a:latin typeface="Carlito"/>
                <a:cs typeface="Carlito"/>
              </a:rPr>
              <a:t>reward </a:t>
            </a:r>
            <a:r>
              <a:rPr dirty="0" sz="2150" spc="20">
                <a:latin typeface="Carlito"/>
                <a:cs typeface="Carlito"/>
              </a:rPr>
              <a:t>in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 spc="5">
                <a:latin typeface="Carlito"/>
                <a:cs typeface="Carlito"/>
              </a:rPr>
              <a:t>next </a:t>
            </a:r>
            <a:r>
              <a:rPr dirty="0" sz="2150" spc="15">
                <a:latin typeface="Carlito"/>
                <a:cs typeface="Carlito"/>
              </a:rPr>
              <a:t>time </a:t>
            </a:r>
            <a:r>
              <a:rPr dirty="0" sz="2150" spc="-5">
                <a:latin typeface="Carlito"/>
                <a:cs typeface="Carlito"/>
              </a:rPr>
              <a:t>step </a:t>
            </a:r>
            <a:r>
              <a:rPr dirty="0" sz="2150" spc="15">
                <a:latin typeface="Carlito"/>
                <a:cs typeface="Carlito"/>
              </a:rPr>
              <a:t>to </a:t>
            </a:r>
            <a:r>
              <a:rPr dirty="0" sz="2150" spc="5">
                <a:latin typeface="Carlito"/>
                <a:cs typeface="Carlito"/>
              </a:rPr>
              <a:t>evaluate </a:t>
            </a:r>
            <a:r>
              <a:rPr dirty="0" sz="2150" spc="20">
                <a:latin typeface="Carlito"/>
                <a:cs typeface="Carlito"/>
              </a:rPr>
              <a:t>its </a:t>
            </a:r>
            <a:r>
              <a:rPr dirty="0" sz="2150" spc="-5">
                <a:latin typeface="Carlito"/>
                <a:cs typeface="Carlito"/>
              </a:rPr>
              <a:t>previous </a:t>
            </a:r>
            <a:r>
              <a:rPr dirty="0" sz="2150" spc="5">
                <a:latin typeface="Carlito"/>
                <a:cs typeface="Carlito"/>
              </a:rPr>
              <a:t>action. </a:t>
            </a:r>
            <a:r>
              <a:rPr dirty="0" sz="2150" spc="-5">
                <a:latin typeface="Carlito"/>
                <a:cs typeface="Carlito"/>
              </a:rPr>
              <a:t>It </a:t>
            </a:r>
            <a:r>
              <a:rPr dirty="0" sz="2150" spc="15">
                <a:latin typeface="Carlito"/>
                <a:cs typeface="Carlito"/>
              </a:rPr>
              <a:t>was  </a:t>
            </a:r>
            <a:r>
              <a:rPr dirty="0" sz="2150" spc="5">
                <a:solidFill>
                  <a:srgbClr val="FF0000"/>
                </a:solidFill>
                <a:latin typeface="Carlito"/>
                <a:cs typeface="Carlito"/>
              </a:rPr>
              <a:t>mostly </a:t>
            </a:r>
            <a:r>
              <a:rPr dirty="0" sz="2150" spc="-10">
                <a:solidFill>
                  <a:srgbClr val="FF0000"/>
                </a:solidFill>
                <a:latin typeface="Carlito"/>
                <a:cs typeface="Carlito"/>
              </a:rPr>
              <a:t>used </a:t>
            </a:r>
            <a:r>
              <a:rPr dirty="0" sz="2150" spc="20">
                <a:solidFill>
                  <a:srgbClr val="FF0000"/>
                </a:solidFill>
                <a:latin typeface="Carlito"/>
                <a:cs typeface="Carlito"/>
              </a:rPr>
              <a:t>in </a:t>
            </a:r>
            <a:r>
              <a:rPr dirty="0" sz="2150" spc="-10">
                <a:solidFill>
                  <a:srgbClr val="FF0000"/>
                </a:solidFill>
                <a:latin typeface="Carlito"/>
                <a:cs typeface="Carlito"/>
              </a:rPr>
              <a:t>games </a:t>
            </a:r>
            <a:r>
              <a:rPr dirty="0" sz="2150">
                <a:latin typeface="Carlito"/>
                <a:cs typeface="Carlito"/>
              </a:rPr>
              <a:t>(e.g. Atari, </a:t>
            </a:r>
            <a:r>
              <a:rPr dirty="0" sz="2150" spc="10">
                <a:latin typeface="Carlito"/>
                <a:cs typeface="Carlito"/>
              </a:rPr>
              <a:t>Mario), </a:t>
            </a:r>
            <a:r>
              <a:rPr dirty="0" sz="2150" spc="20">
                <a:latin typeface="Carlito"/>
                <a:cs typeface="Carlito"/>
              </a:rPr>
              <a:t>with </a:t>
            </a:r>
            <a:r>
              <a:rPr dirty="0" sz="2150" spc="-10">
                <a:latin typeface="Carlito"/>
                <a:cs typeface="Carlito"/>
              </a:rPr>
              <a:t>performance </a:t>
            </a:r>
            <a:r>
              <a:rPr dirty="0" sz="2150">
                <a:latin typeface="Carlito"/>
                <a:cs typeface="Carlito"/>
              </a:rPr>
              <a:t>on </a:t>
            </a:r>
            <a:r>
              <a:rPr dirty="0" sz="2150" spc="5">
                <a:latin typeface="Carlito"/>
                <a:cs typeface="Carlito"/>
              </a:rPr>
              <a:t>par  </a:t>
            </a:r>
            <a:r>
              <a:rPr dirty="0" sz="2150" spc="20">
                <a:latin typeface="Carlito"/>
                <a:cs typeface="Carlito"/>
              </a:rPr>
              <a:t>with </a:t>
            </a:r>
            <a:r>
              <a:rPr dirty="0" sz="2150" spc="-5">
                <a:latin typeface="Carlito"/>
                <a:cs typeface="Carlito"/>
              </a:rPr>
              <a:t>or </a:t>
            </a:r>
            <a:r>
              <a:rPr dirty="0" sz="2150" spc="-10">
                <a:latin typeface="Carlito"/>
                <a:cs typeface="Carlito"/>
              </a:rPr>
              <a:t>even exceeding</a:t>
            </a:r>
            <a:r>
              <a:rPr dirty="0" sz="2150" spc="330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humans.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459" y="309499"/>
            <a:ext cx="7876540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25" b="1">
                <a:latin typeface="Carlito"/>
                <a:cs typeface="Carlito"/>
              </a:rPr>
              <a:t>10+</a:t>
            </a:r>
            <a:r>
              <a:rPr dirty="0" sz="2900" spc="-90" b="1">
                <a:latin typeface="Carlito"/>
                <a:cs typeface="Carlito"/>
              </a:rPr>
              <a:t> </a:t>
            </a:r>
            <a:r>
              <a:rPr dirty="0" sz="2900" spc="15" b="1">
                <a:latin typeface="Carlito"/>
                <a:cs typeface="Carlito"/>
              </a:rPr>
              <a:t>Most</a:t>
            </a:r>
            <a:r>
              <a:rPr dirty="0" sz="2900" spc="-100" b="1">
                <a:latin typeface="Carlito"/>
                <a:cs typeface="Carlito"/>
              </a:rPr>
              <a:t> </a:t>
            </a:r>
            <a:r>
              <a:rPr dirty="0" sz="2900" spc="5" b="1">
                <a:latin typeface="Carlito"/>
                <a:cs typeface="Carlito"/>
              </a:rPr>
              <a:t>Popular</a:t>
            </a:r>
            <a:r>
              <a:rPr dirty="0" sz="2900" spc="-125" b="1">
                <a:latin typeface="Carlito"/>
                <a:cs typeface="Carlito"/>
              </a:rPr>
              <a:t> </a:t>
            </a:r>
            <a:r>
              <a:rPr dirty="0" sz="2900" spc="10" b="1">
                <a:latin typeface="Carlito"/>
                <a:cs typeface="Carlito"/>
              </a:rPr>
              <a:t>Machine</a:t>
            </a:r>
            <a:r>
              <a:rPr dirty="0" sz="2900" spc="-105" b="1">
                <a:latin typeface="Carlito"/>
                <a:cs typeface="Carlito"/>
              </a:rPr>
              <a:t> </a:t>
            </a:r>
            <a:r>
              <a:rPr dirty="0" sz="2900" spc="10" b="1">
                <a:latin typeface="Carlito"/>
                <a:cs typeface="Carlito"/>
              </a:rPr>
              <a:t>Learning</a:t>
            </a:r>
            <a:r>
              <a:rPr dirty="0" sz="2900" spc="-90" b="1">
                <a:latin typeface="Carlito"/>
                <a:cs typeface="Carlito"/>
              </a:rPr>
              <a:t> </a:t>
            </a:r>
            <a:r>
              <a:rPr dirty="0" sz="2900" spc="5" b="1">
                <a:latin typeface="Carlito"/>
                <a:cs typeface="Carlito"/>
              </a:rPr>
              <a:t>Software</a:t>
            </a:r>
            <a:r>
              <a:rPr dirty="0" sz="2900" spc="-180" b="1">
                <a:latin typeface="Carlito"/>
                <a:cs typeface="Carlito"/>
              </a:rPr>
              <a:t> </a:t>
            </a:r>
            <a:r>
              <a:rPr dirty="0" sz="2900" spc="-35" b="1">
                <a:latin typeface="Carlito"/>
                <a:cs typeface="Carlito"/>
              </a:rPr>
              <a:t>Tools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9089" y="895269"/>
            <a:ext cx="8491627" cy="534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914400"/>
            <a:ext cx="8410575" cy="527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2432" y="909632"/>
          <a:ext cx="8428355" cy="528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80"/>
                <a:gridCol w="1397634"/>
                <a:gridCol w="1442085"/>
                <a:gridCol w="1309370"/>
                <a:gridCol w="3307714"/>
              </a:tblGrid>
              <a:tr h="561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AAC5"/>
                      </a:solidFill>
                      <a:prstDash val="solid"/>
                    </a:lnL>
                    <a:lnT w="12700">
                      <a:solidFill>
                        <a:srgbClr val="46AAC5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Platform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26364">
                    <a:lnT w="12700">
                      <a:solidFill>
                        <a:srgbClr val="46AAC5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Cost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26364">
                    <a:lnT w="12700">
                      <a:solidFill>
                        <a:srgbClr val="46AAC5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2070"/>
                        </a:lnSpc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Written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language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T w="12700">
                      <a:solidFill>
                        <a:srgbClr val="46AAC5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Algorithms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or</a:t>
                      </a:r>
                      <a:r>
                        <a:rPr dirty="0" sz="1800" spc="-16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Features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26364"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</a:tr>
              <a:tr h="1110360">
                <a:tc>
                  <a:txBody>
                    <a:bodyPr/>
                    <a:lstStyle/>
                    <a:p>
                      <a:pPr marL="5080" marR="413384">
                        <a:lnSpc>
                          <a:spcPts val="2180"/>
                        </a:lnSpc>
                        <a:spcBef>
                          <a:spcPts val="50"/>
                        </a:spcBef>
                      </a:pPr>
                      <a:r>
                        <a:rPr dirty="0" sz="1800" b="1">
                          <a:latin typeface="Carlito"/>
                          <a:cs typeface="Carlito"/>
                        </a:rPr>
                        <a:t>Scikit  </a:t>
                      </a:r>
                      <a:r>
                        <a:rPr dirty="0" sz="1800" spc="-15" b="1">
                          <a:latin typeface="Carlito"/>
                          <a:cs typeface="Carlito"/>
                        </a:rPr>
                        <a:t>L</a:t>
                      </a:r>
                      <a:r>
                        <a:rPr dirty="0" sz="1800" spc="-10" b="1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800" spc="5" b="1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spc="30" b="1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5715" marR="109855">
                        <a:lnSpc>
                          <a:spcPts val="2180"/>
                        </a:lnSpc>
                        <a:spcBef>
                          <a:spcPts val="50"/>
                        </a:spcBef>
                      </a:pPr>
                      <a:r>
                        <a:rPr dirty="0" sz="1800" b="1">
                          <a:latin typeface="Carlito"/>
                          <a:cs typeface="Carlito"/>
                        </a:rPr>
                        <a:t>Linux, Mac  </a:t>
                      </a:r>
                      <a:r>
                        <a:rPr dirty="0" sz="1800" spc="-15" b="1">
                          <a:latin typeface="Carlito"/>
                          <a:cs typeface="Carlito"/>
                        </a:rPr>
                        <a:t>OS,</a:t>
                      </a:r>
                      <a:r>
                        <a:rPr dirty="0" sz="1800" spc="-5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 b="1">
                          <a:latin typeface="Carlito"/>
                          <a:cs typeface="Carlito"/>
                        </a:rPr>
                        <a:t>Windows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2155"/>
                        </a:lnSpc>
                      </a:pPr>
                      <a:r>
                        <a:rPr dirty="0" sz="1800" spc="5" b="1">
                          <a:latin typeface="Carlito"/>
                          <a:cs typeface="Carlito"/>
                        </a:rPr>
                        <a:t>Free.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318135">
                        <a:lnSpc>
                          <a:spcPts val="2180"/>
                        </a:lnSpc>
                        <a:spcBef>
                          <a:spcPts val="50"/>
                        </a:spcBef>
                      </a:pPr>
                      <a:r>
                        <a:rPr dirty="0" sz="1800" spc="-5" b="1">
                          <a:latin typeface="Carlito"/>
                          <a:cs typeface="Carlito"/>
                        </a:rPr>
                        <a:t>Python,  Cython,</a:t>
                      </a:r>
                      <a:r>
                        <a:rPr dirty="0" sz="1800" spc="-4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 b="1">
                          <a:latin typeface="Carlito"/>
                          <a:cs typeface="Carlito"/>
                        </a:rPr>
                        <a:t>C, 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C++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114300">
                        <a:lnSpc>
                          <a:spcPct val="99700"/>
                        </a:lnSpc>
                      </a:pPr>
                      <a:r>
                        <a:rPr dirty="0" sz="1800" spc="5" b="1">
                          <a:latin typeface="Carlito"/>
                          <a:cs typeface="Carlito"/>
                        </a:rPr>
                        <a:t>Classification, Regression, 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Clustering, </a:t>
                      </a:r>
                      <a:r>
                        <a:rPr dirty="0" sz="1800" spc="5" b="1">
                          <a:latin typeface="Carlito"/>
                          <a:cs typeface="Carlito"/>
                        </a:rPr>
                        <a:t>Pre-processing,</a:t>
                      </a:r>
                      <a:r>
                        <a:rPr dirty="0" sz="1800" spc="-340" b="1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Model  </a:t>
                      </a:r>
                      <a:r>
                        <a:rPr dirty="0" sz="1800" spc="-10" b="1">
                          <a:latin typeface="Carlito"/>
                          <a:cs typeface="Carlito"/>
                        </a:rPr>
                        <a:t>Selection, </a:t>
                      </a:r>
                      <a:r>
                        <a:rPr dirty="0" sz="1800" b="1">
                          <a:latin typeface="Carlito"/>
                          <a:cs typeface="Carlito"/>
                        </a:rPr>
                        <a:t>Dimensionality  reduction.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</a:tr>
              <a:tr h="835914"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30">
                          <a:latin typeface="Carlito"/>
                          <a:cs typeface="Carlito"/>
                        </a:rPr>
                        <a:t>PyTorch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marR="19050">
                        <a:lnSpc>
                          <a:spcPts val="2180"/>
                        </a:lnSpc>
                        <a:spcBef>
                          <a:spcPts val="60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Linux,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Mac</a:t>
                      </a:r>
                      <a:r>
                        <a:rPr dirty="0" sz="1800" spc="-204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OS, 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Windows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762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Free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112395">
                        <a:lnSpc>
                          <a:spcPts val="2180"/>
                        </a:lnSpc>
                        <a:spcBef>
                          <a:spcPts val="60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Python,</a:t>
                      </a:r>
                      <a:r>
                        <a:rPr dirty="0" sz="18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C++,  CUDA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762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marR="106045">
                        <a:lnSpc>
                          <a:spcPts val="2180"/>
                        </a:lnSpc>
                        <a:spcBef>
                          <a:spcPts val="6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Autograd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Module,</a:t>
                      </a:r>
                      <a:r>
                        <a:rPr dirty="0" sz="1800" spc="-3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Optim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Module, 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nn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Module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762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</a:tr>
              <a:tr h="702690">
                <a:tc>
                  <a:txBody>
                    <a:bodyPr/>
                    <a:lstStyle/>
                    <a:p>
                      <a:pPr marL="5080" marR="43180">
                        <a:lnSpc>
                          <a:spcPts val="2180"/>
                        </a:lnSpc>
                        <a:spcBef>
                          <a:spcPts val="70"/>
                        </a:spcBef>
                      </a:pPr>
                      <a:r>
                        <a:rPr dirty="0" sz="1800" spc="-130"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800" spc="25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800" spc="-35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F</a:t>
                      </a:r>
                      <a:r>
                        <a:rPr dirty="0" sz="1800" spc="25">
                          <a:latin typeface="Carlito"/>
                          <a:cs typeface="Carlito"/>
                        </a:rPr>
                        <a:t>l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o 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889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5715" marR="19050">
                        <a:lnSpc>
                          <a:spcPts val="2180"/>
                        </a:lnSpc>
                        <a:spcBef>
                          <a:spcPts val="70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Linux,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Mac</a:t>
                      </a:r>
                      <a:r>
                        <a:rPr dirty="0" sz="1800" spc="-204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OS, 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Windows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889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Free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112395">
                        <a:lnSpc>
                          <a:spcPts val="2180"/>
                        </a:lnSpc>
                        <a:spcBef>
                          <a:spcPts val="70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Python,</a:t>
                      </a:r>
                      <a:r>
                        <a:rPr dirty="0" sz="18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C++,  CUDA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889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480695">
                        <a:lnSpc>
                          <a:spcPts val="2180"/>
                        </a:lnSpc>
                        <a:spcBef>
                          <a:spcPts val="7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Provides a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library 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for</a:t>
                      </a:r>
                      <a:r>
                        <a:rPr dirty="0" sz="1800" spc="-1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dataflow 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programming.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889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</a:tr>
              <a:tr h="1110233"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 spc="-25">
                          <a:latin typeface="Carlito"/>
                          <a:cs typeface="Carlito"/>
                        </a:rPr>
                        <a:t>Weka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marR="19050">
                        <a:lnSpc>
                          <a:spcPct val="100899"/>
                        </a:lnSpc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Linux,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Mac</a:t>
                      </a:r>
                      <a:r>
                        <a:rPr dirty="0" sz="1800" spc="-204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OS, 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Windows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Free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 spc="10">
                          <a:latin typeface="Carlito"/>
                          <a:cs typeface="Carlito"/>
                        </a:rPr>
                        <a:t>Java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marR="312420">
                        <a:lnSpc>
                          <a:spcPct val="99700"/>
                        </a:lnSpc>
                        <a:spcBef>
                          <a:spcPts val="25"/>
                        </a:spcBef>
                      </a:pPr>
                      <a:r>
                        <a:rPr dirty="0" sz="1800" spc="10">
                          <a:latin typeface="Carlito"/>
                          <a:cs typeface="Carlito"/>
                        </a:rPr>
                        <a:t>Data preparation,</a:t>
                      </a:r>
                      <a:r>
                        <a:rPr dirty="0" sz="1800" spc="-2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Classification, 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Regression,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Clustering, 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Visualization,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Association rules 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mining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</a:tr>
              <a:tr h="955103"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KNIME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5715" marR="19050">
                        <a:lnSpc>
                          <a:spcPct val="100800"/>
                        </a:lnSpc>
                        <a:spcBef>
                          <a:spcPts val="15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Linux,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Mac</a:t>
                      </a:r>
                      <a:r>
                        <a:rPr dirty="0" sz="1800" spc="-204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OS, 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Windows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Free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spc="10">
                          <a:latin typeface="Carlito"/>
                          <a:cs typeface="Carlito"/>
                        </a:rPr>
                        <a:t>Java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167640">
                        <a:lnSpc>
                          <a:spcPct val="100800"/>
                        </a:lnSpc>
                        <a:spcBef>
                          <a:spcPts val="15"/>
                        </a:spcBef>
                      </a:pPr>
                      <a:r>
                        <a:rPr dirty="0" sz="1800" spc="10">
                          <a:latin typeface="Carlito"/>
                          <a:cs typeface="Carlito"/>
                        </a:rPr>
                        <a:t>Can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work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with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large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data</a:t>
                      </a:r>
                      <a:r>
                        <a:rPr dirty="0" sz="1800" spc="-2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volume. 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Supports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mining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&amp;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image 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mining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through</a:t>
                      </a:r>
                      <a:r>
                        <a:rPr dirty="0" sz="1800" spc="-1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plugins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655565" y="6356667"/>
            <a:ext cx="3656329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1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https://www.softwaretestinghelp.com/machine-learning-tools/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034" y="233616"/>
            <a:ext cx="7880984" cy="4718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20" b="1">
                <a:latin typeface="Carlito"/>
                <a:cs typeface="Carlito"/>
              </a:rPr>
              <a:t>10+</a:t>
            </a:r>
            <a:r>
              <a:rPr dirty="0" sz="2900" spc="-85" b="1">
                <a:latin typeface="Carlito"/>
                <a:cs typeface="Carlito"/>
              </a:rPr>
              <a:t> </a:t>
            </a:r>
            <a:r>
              <a:rPr dirty="0" sz="2900" spc="15" b="1">
                <a:latin typeface="Carlito"/>
                <a:cs typeface="Carlito"/>
              </a:rPr>
              <a:t>Most</a:t>
            </a:r>
            <a:r>
              <a:rPr dirty="0" sz="2900" spc="-90" b="1">
                <a:latin typeface="Carlito"/>
                <a:cs typeface="Carlito"/>
              </a:rPr>
              <a:t> </a:t>
            </a:r>
            <a:r>
              <a:rPr dirty="0" sz="2900" spc="5" b="1">
                <a:latin typeface="Carlito"/>
                <a:cs typeface="Carlito"/>
              </a:rPr>
              <a:t>Popular</a:t>
            </a:r>
            <a:r>
              <a:rPr dirty="0" sz="2900" spc="-114" b="1">
                <a:latin typeface="Carlito"/>
                <a:cs typeface="Carlito"/>
              </a:rPr>
              <a:t> </a:t>
            </a:r>
            <a:r>
              <a:rPr dirty="0" sz="2900" spc="10" b="1">
                <a:latin typeface="Carlito"/>
                <a:cs typeface="Carlito"/>
              </a:rPr>
              <a:t>Machine</a:t>
            </a:r>
            <a:r>
              <a:rPr dirty="0" sz="2900" spc="-95" b="1">
                <a:latin typeface="Carlito"/>
                <a:cs typeface="Carlito"/>
              </a:rPr>
              <a:t> </a:t>
            </a:r>
            <a:r>
              <a:rPr dirty="0" sz="2900" spc="10" b="1">
                <a:latin typeface="Carlito"/>
                <a:cs typeface="Carlito"/>
              </a:rPr>
              <a:t>Learning</a:t>
            </a:r>
            <a:r>
              <a:rPr dirty="0" sz="2900" spc="-80" b="1">
                <a:latin typeface="Carlito"/>
                <a:cs typeface="Carlito"/>
              </a:rPr>
              <a:t> </a:t>
            </a:r>
            <a:r>
              <a:rPr dirty="0" sz="2900" spc="5" b="1">
                <a:latin typeface="Carlito"/>
                <a:cs typeface="Carlito"/>
              </a:rPr>
              <a:t>Software</a:t>
            </a:r>
            <a:r>
              <a:rPr dirty="0" sz="2900" spc="-175" b="1">
                <a:latin typeface="Carlito"/>
                <a:cs typeface="Carlito"/>
              </a:rPr>
              <a:t> </a:t>
            </a:r>
            <a:r>
              <a:rPr dirty="0" sz="2900" spc="-35" b="1">
                <a:latin typeface="Carlito"/>
                <a:cs typeface="Carlito"/>
              </a:rPr>
              <a:t>Tools</a:t>
            </a:r>
            <a:endParaRPr sz="29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564" y="914319"/>
            <a:ext cx="8539257" cy="5281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0748" y="932688"/>
            <a:ext cx="8467725" cy="5210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5981" y="927920"/>
          <a:ext cx="8479155" cy="5221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3294"/>
                <a:gridCol w="1406525"/>
                <a:gridCol w="1450975"/>
                <a:gridCol w="1063625"/>
                <a:gridCol w="3582035"/>
              </a:tblGrid>
              <a:tr h="500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46AAC5"/>
                      </a:solidFill>
                      <a:prstDash val="solid"/>
                    </a:lnL>
                    <a:lnT w="12700">
                      <a:solidFill>
                        <a:srgbClr val="46AAC5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5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Platform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123825">
                    <a:lnT w="12700">
                      <a:solidFill>
                        <a:srgbClr val="46AAC5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5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Cost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123825">
                    <a:lnT w="12700">
                      <a:solidFill>
                        <a:srgbClr val="46AAC5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194945">
                        <a:lnSpc>
                          <a:spcPts val="1880"/>
                        </a:lnSpc>
                        <a:spcBef>
                          <a:spcPts val="60"/>
                        </a:spcBef>
                      </a:pPr>
                      <a:r>
                        <a:rPr dirty="0" sz="155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Written </a:t>
                      </a:r>
                      <a:r>
                        <a:rPr dirty="0" sz="15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  </a:t>
                      </a:r>
                      <a:r>
                        <a:rPr dirty="0" sz="15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language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7620">
                    <a:lnT w="12700">
                      <a:solidFill>
                        <a:srgbClr val="46AAC5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5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Algorithms or</a:t>
                      </a:r>
                      <a:r>
                        <a:rPr dirty="0" sz="1550" spc="-7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Features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123825"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</a:tr>
              <a:tr h="500761"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Colab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Cloud</a:t>
                      </a:r>
                      <a:r>
                        <a:rPr dirty="0" sz="1550" spc="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Service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Free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-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624205">
                        <a:lnSpc>
                          <a:spcPts val="1950"/>
                        </a:lnSpc>
                        <a:spcBef>
                          <a:spcPts val="5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Supports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libraries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550" spc="-10">
                          <a:latin typeface="Carlito"/>
                          <a:cs typeface="Carlito"/>
                        </a:rPr>
                        <a:t>PyTorch, 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Keras,  </a:t>
                      </a:r>
                      <a:r>
                        <a:rPr dirty="0" sz="1550" spc="-25">
                          <a:latin typeface="Carlito"/>
                          <a:cs typeface="Carlito"/>
                        </a:rPr>
                        <a:t>TensorFlow,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55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OpenCV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</a:tr>
              <a:tr h="744474">
                <a:tc>
                  <a:txBody>
                    <a:bodyPr/>
                    <a:lstStyle/>
                    <a:p>
                      <a:pPr marL="5080" marR="300990">
                        <a:lnSpc>
                          <a:spcPts val="1950"/>
                        </a:lnSpc>
                        <a:spcBef>
                          <a:spcPts val="10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Apache 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Ma</a:t>
                      </a:r>
                      <a:r>
                        <a:rPr dirty="0" sz="1550" spc="-10">
                          <a:latin typeface="Carlito"/>
                          <a:cs typeface="Carlito"/>
                        </a:rPr>
                        <a:t>ho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ut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127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Cross-platform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Free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marR="626110">
                        <a:lnSpc>
                          <a:spcPts val="1950"/>
                        </a:lnSpc>
                        <a:spcBef>
                          <a:spcPts val="10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Java  </a:t>
                      </a:r>
                      <a:r>
                        <a:rPr dirty="0" sz="1550" spc="25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l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a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127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Pre-processing, Regression,</a:t>
                      </a:r>
                      <a:r>
                        <a:rPr dirty="0" sz="1550" spc="1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Clustering,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marL="10160" marR="714375">
                        <a:lnSpc>
                          <a:spcPct val="101000"/>
                        </a:lnSpc>
                        <a:spcBef>
                          <a:spcPts val="75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Recommenders,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Distributed Linear  Algebra.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</a:tr>
              <a:tr h="744473"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Accors.Net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381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Cross-platform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381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Free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381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C#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381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Classification, 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Regression,</a:t>
                      </a:r>
                      <a:r>
                        <a:rPr dirty="0" sz="155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Distribution,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marL="10160" marR="146050">
                        <a:lnSpc>
                          <a:spcPct val="100899"/>
                        </a:lnSpc>
                        <a:spcBef>
                          <a:spcPts val="7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Clustering,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Hypothesis </a:t>
                      </a:r>
                      <a:r>
                        <a:rPr dirty="0" sz="1550" spc="-35">
                          <a:latin typeface="Carlito"/>
                          <a:cs typeface="Carlito"/>
                        </a:rPr>
                        <a:t>Tests </a:t>
                      </a:r>
                      <a:r>
                        <a:rPr dirty="0" sz="1550" spc="15">
                          <a:latin typeface="Carlito"/>
                          <a:cs typeface="Carlito"/>
                        </a:rPr>
                        <a:t>&amp; </a:t>
                      </a:r>
                      <a:r>
                        <a:rPr dirty="0" sz="1550" spc="-10">
                          <a:latin typeface="Carlito"/>
                          <a:cs typeface="Carlito"/>
                        </a:rPr>
                        <a:t>Kernel 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Methods, Image,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Audio </a:t>
                      </a:r>
                      <a:r>
                        <a:rPr dirty="0" sz="1550" spc="15">
                          <a:latin typeface="Carlito"/>
                          <a:cs typeface="Carlito"/>
                        </a:rPr>
                        <a:t>&amp; </a:t>
                      </a:r>
                      <a:r>
                        <a:rPr dirty="0" sz="1550" spc="10">
                          <a:latin typeface="Carlito"/>
                          <a:cs typeface="Carlito"/>
                        </a:rPr>
                        <a:t>Signal. </a:t>
                      </a:r>
                      <a:r>
                        <a:rPr dirty="0" sz="1550" spc="15">
                          <a:latin typeface="Carlito"/>
                          <a:cs typeface="Carlito"/>
                        </a:rPr>
                        <a:t>&amp;</a:t>
                      </a:r>
                      <a:r>
                        <a:rPr dirty="0" sz="1550" spc="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Vision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381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</a:tr>
              <a:tr h="744474"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550" spc="10">
                          <a:latin typeface="Carlito"/>
                          <a:cs typeface="Carlito"/>
                        </a:rPr>
                        <a:t>Shogun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5085">
                        <a:lnSpc>
                          <a:spcPts val="1950"/>
                        </a:lnSpc>
                        <a:spcBef>
                          <a:spcPts val="25"/>
                        </a:spcBef>
                      </a:pPr>
                      <a:r>
                        <a:rPr dirty="0" sz="1550" spc="10">
                          <a:latin typeface="Carlito"/>
                          <a:cs typeface="Carlito"/>
                        </a:rPr>
                        <a:t>Windows, Linux, 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UNIX, </a:t>
                      </a:r>
                      <a:r>
                        <a:rPr dirty="0" sz="1550" spc="15">
                          <a:latin typeface="Carlito"/>
                          <a:cs typeface="Carlito"/>
                        </a:rPr>
                        <a:t>Mac</a:t>
                      </a:r>
                      <a:r>
                        <a:rPr dirty="0" sz="1550" spc="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spc="15">
                          <a:latin typeface="Carlito"/>
                          <a:cs typeface="Carlito"/>
                        </a:rPr>
                        <a:t>OS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Free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C++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marR="159385">
                        <a:lnSpc>
                          <a:spcPts val="1950"/>
                        </a:lnSpc>
                        <a:spcBef>
                          <a:spcPts val="25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Regression,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Classification, Clustering, 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Support 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vector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machines,</a:t>
                      </a:r>
                      <a:r>
                        <a:rPr dirty="0" sz="155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Dimensionality,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marL="10160">
                        <a:lnSpc>
                          <a:spcPts val="1805"/>
                        </a:lnSpc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reduction, </a:t>
                      </a:r>
                      <a:r>
                        <a:rPr dirty="0" sz="1550" spc="10">
                          <a:latin typeface="Carlito"/>
                          <a:cs typeface="Carlito"/>
                        </a:rPr>
                        <a:t>Online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learning</a:t>
                      </a:r>
                      <a:r>
                        <a:rPr dirty="0" sz="1550" spc="-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etc.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</a:tr>
              <a:tr h="256920"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Keras.io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Cross-platform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Free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550" spc="15">
                          <a:latin typeface="Carlito"/>
                          <a:cs typeface="Carlito"/>
                        </a:rPr>
                        <a:t>Python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API </a:t>
                      </a:r>
                      <a:r>
                        <a:rPr dirty="0" sz="1550" spc="-1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neural</a:t>
                      </a:r>
                      <a:r>
                        <a:rPr dirty="0" sz="1550" spc="1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networks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  <a:solidFill>
                      <a:srgbClr val="B6DDE7"/>
                    </a:solidFill>
                  </a:tcPr>
                </a:tc>
              </a:tr>
              <a:tr h="1719808"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Rapid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marL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Miner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Cross-platform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Free</a:t>
                      </a:r>
                      <a:r>
                        <a:rPr dirty="0" sz="1550" spc="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spc="10">
                          <a:latin typeface="Carlito"/>
                          <a:cs typeface="Carlito"/>
                        </a:rPr>
                        <a:t>plan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marL="7620" marR="62230">
                        <a:lnSpc>
                          <a:spcPct val="101000"/>
                        </a:lnSpc>
                        <a:spcBef>
                          <a:spcPts val="75"/>
                        </a:spcBef>
                      </a:pPr>
                      <a:r>
                        <a:rPr dirty="0" sz="1550" spc="15">
                          <a:latin typeface="Carlito"/>
                          <a:cs typeface="Carlito"/>
                        </a:rPr>
                        <a:t>Small: </a:t>
                      </a:r>
                      <a:r>
                        <a:rPr dirty="0" sz="1550" spc="25">
                          <a:latin typeface="Carlito"/>
                          <a:cs typeface="Carlito"/>
                        </a:rPr>
                        <a:t>$2500</a:t>
                      </a:r>
                      <a:r>
                        <a:rPr dirty="0" sz="1550" spc="-1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per  </a:t>
                      </a:r>
                      <a:r>
                        <a:rPr dirty="0" sz="1550" spc="-30">
                          <a:latin typeface="Carlito"/>
                          <a:cs typeface="Carlito"/>
                        </a:rPr>
                        <a:t>year.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marL="7620" marR="125730">
                        <a:lnSpc>
                          <a:spcPct val="101000"/>
                        </a:lnSpc>
                        <a:spcBef>
                          <a:spcPts val="70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Medium: </a:t>
                      </a:r>
                      <a:r>
                        <a:rPr dirty="0" sz="1550" spc="25">
                          <a:latin typeface="Carlito"/>
                          <a:cs typeface="Carlito"/>
                        </a:rPr>
                        <a:t>$5000  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per</a:t>
                      </a:r>
                      <a:r>
                        <a:rPr dirty="0" sz="1550" spc="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spc="-30">
                          <a:latin typeface="Carlito"/>
                          <a:cs typeface="Carlito"/>
                        </a:rPr>
                        <a:t>year.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marL="7620" marR="268605">
                        <a:lnSpc>
                          <a:spcPct val="105000"/>
                        </a:lnSpc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Large:</a:t>
                      </a:r>
                      <a:r>
                        <a:rPr dirty="0" sz="155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spc="30">
                          <a:latin typeface="Carlito"/>
                          <a:cs typeface="Carlito"/>
                        </a:rPr>
                        <a:t>$10000  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per</a:t>
                      </a:r>
                      <a:r>
                        <a:rPr dirty="0" sz="1550" spc="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spc="-30">
                          <a:latin typeface="Carlito"/>
                          <a:cs typeface="Carlito"/>
                        </a:rPr>
                        <a:t>year.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Java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Data </a:t>
                      </a:r>
                      <a:r>
                        <a:rPr dirty="0" sz="1550" spc="10">
                          <a:latin typeface="Carlito"/>
                          <a:cs typeface="Carlito"/>
                        </a:rPr>
                        <a:t>loading </a:t>
                      </a:r>
                      <a:r>
                        <a:rPr dirty="0" sz="1550" spc="15">
                          <a:latin typeface="Carlito"/>
                          <a:cs typeface="Carlito"/>
                        </a:rPr>
                        <a:t>&amp;</a:t>
                      </a:r>
                      <a:r>
                        <a:rPr dirty="0" sz="1550" spc="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Transformation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550" spc="10">
                          <a:latin typeface="Carlito"/>
                          <a:cs typeface="Carlito"/>
                        </a:rPr>
                        <a:t>Data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pre-processing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084" y="461010"/>
            <a:ext cx="77927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5"/>
              <a:t>Pre-requisite </a:t>
            </a:r>
            <a:r>
              <a:rPr dirty="0" sz="4400" spc="-165"/>
              <a:t>To </a:t>
            </a:r>
            <a:r>
              <a:rPr dirty="0" sz="4400" spc="10"/>
              <a:t>Machine</a:t>
            </a:r>
            <a:r>
              <a:rPr dirty="0" sz="4400" spc="-80"/>
              <a:t> </a:t>
            </a:r>
            <a:r>
              <a:rPr dirty="0" sz="4400" spc="10"/>
              <a:t>Learning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9425" y="1190249"/>
            <a:ext cx="6986905" cy="375983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450850" indent="-438784">
              <a:lnSpc>
                <a:spcPct val="100000"/>
              </a:lnSpc>
              <a:spcBef>
                <a:spcPts val="944"/>
              </a:spcBef>
              <a:buFont typeface="Arial"/>
              <a:buChar char="•"/>
              <a:tabLst>
                <a:tab pos="450850" algn="l"/>
                <a:tab pos="451484" algn="l"/>
              </a:tabLst>
            </a:pPr>
            <a:r>
              <a:rPr dirty="0" sz="3200" spc="10">
                <a:latin typeface="Carlito"/>
                <a:cs typeface="Carlito"/>
              </a:rPr>
              <a:t>Probability</a:t>
            </a:r>
            <a:endParaRPr sz="3200">
              <a:latin typeface="Carlito"/>
              <a:cs typeface="Carlito"/>
            </a:endParaRPr>
          </a:p>
          <a:p>
            <a:pPr lvl="1" marL="756285" marR="5080" indent="-286385">
              <a:lnSpc>
                <a:spcPct val="102400"/>
              </a:lnSpc>
              <a:spcBef>
                <a:spcPts val="660"/>
              </a:spcBef>
              <a:buFont typeface="Arial"/>
              <a:buChar char="–"/>
              <a:tabLst>
                <a:tab pos="831850" algn="l"/>
                <a:tab pos="832485" algn="l"/>
              </a:tabLst>
            </a:pPr>
            <a:r>
              <a:rPr dirty="0"/>
              <a:t>	</a:t>
            </a:r>
            <a:r>
              <a:rPr dirty="0" sz="2750" spc="-10">
                <a:latin typeface="Carlito"/>
                <a:cs typeface="Carlito"/>
              </a:rPr>
              <a:t>distribution, </a:t>
            </a:r>
            <a:r>
              <a:rPr dirty="0" sz="2750">
                <a:latin typeface="Carlito"/>
                <a:cs typeface="Carlito"/>
              </a:rPr>
              <a:t>random </a:t>
            </a:r>
            <a:r>
              <a:rPr dirty="0" sz="2750" spc="-10">
                <a:latin typeface="Carlito"/>
                <a:cs typeface="Carlito"/>
              </a:rPr>
              <a:t>variable, expectation,  </a:t>
            </a:r>
            <a:r>
              <a:rPr dirty="0" sz="2750">
                <a:latin typeface="Carlito"/>
                <a:cs typeface="Carlito"/>
              </a:rPr>
              <a:t>conditional </a:t>
            </a:r>
            <a:r>
              <a:rPr dirty="0" sz="2750" spc="-35">
                <a:latin typeface="Carlito"/>
                <a:cs typeface="Carlito"/>
              </a:rPr>
              <a:t>probability, </a:t>
            </a:r>
            <a:r>
              <a:rPr dirty="0" sz="2750" spc="-5">
                <a:latin typeface="Carlito"/>
                <a:cs typeface="Carlito"/>
              </a:rPr>
              <a:t>variance,</a:t>
            </a:r>
            <a:r>
              <a:rPr dirty="0" sz="2750" spc="55">
                <a:latin typeface="Carlito"/>
                <a:cs typeface="Carlito"/>
              </a:rPr>
              <a:t> </a:t>
            </a:r>
            <a:r>
              <a:rPr dirty="0" sz="2750" spc="-20">
                <a:latin typeface="Carlito"/>
                <a:cs typeface="Carlito"/>
              </a:rPr>
              <a:t>density</a:t>
            </a:r>
            <a:endParaRPr sz="2750">
              <a:latin typeface="Carlito"/>
              <a:cs typeface="Carlito"/>
            </a:endParaRPr>
          </a:p>
          <a:p>
            <a:pPr marL="450850" indent="-438784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450850" algn="l"/>
                <a:tab pos="451484" algn="l"/>
              </a:tabLst>
            </a:pPr>
            <a:r>
              <a:rPr dirty="0" sz="3200" spc="10">
                <a:latin typeface="Carlito"/>
                <a:cs typeface="Carlito"/>
              </a:rPr>
              <a:t>Linear</a:t>
            </a:r>
            <a:r>
              <a:rPr dirty="0" sz="3200" spc="-12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algebra</a:t>
            </a:r>
            <a:endParaRPr sz="3200">
              <a:latin typeface="Carlito"/>
              <a:cs typeface="Carlito"/>
            </a:endParaRPr>
          </a:p>
          <a:p>
            <a:pPr lvl="1" marL="832485" indent="-362585">
              <a:lnSpc>
                <a:spcPct val="100000"/>
              </a:lnSpc>
              <a:spcBef>
                <a:spcPts val="745"/>
              </a:spcBef>
              <a:buFont typeface="Arial"/>
              <a:buChar char="–"/>
              <a:tabLst>
                <a:tab pos="831850" algn="l"/>
                <a:tab pos="832485" algn="l"/>
              </a:tabLst>
            </a:pPr>
            <a:r>
              <a:rPr dirty="0" sz="2750" spc="5">
                <a:latin typeface="Carlito"/>
                <a:cs typeface="Carlito"/>
              </a:rPr>
              <a:t>matrix</a:t>
            </a:r>
            <a:r>
              <a:rPr dirty="0" sz="2750" spc="45">
                <a:latin typeface="Carlito"/>
                <a:cs typeface="Carlito"/>
              </a:rPr>
              <a:t> </a:t>
            </a:r>
            <a:r>
              <a:rPr dirty="0" sz="2750" spc="-10">
                <a:latin typeface="Carlito"/>
                <a:cs typeface="Carlito"/>
              </a:rPr>
              <a:t>multiplication</a:t>
            </a:r>
            <a:endParaRPr sz="2750">
              <a:latin typeface="Carlito"/>
              <a:cs typeface="Carlito"/>
            </a:endParaRPr>
          </a:p>
          <a:p>
            <a:pPr lvl="1" marL="832485" indent="-362585">
              <a:lnSpc>
                <a:spcPct val="100000"/>
              </a:lnSpc>
              <a:spcBef>
                <a:spcPts val="755"/>
              </a:spcBef>
              <a:buFont typeface="Arial"/>
              <a:buChar char="–"/>
              <a:tabLst>
                <a:tab pos="831850" algn="l"/>
                <a:tab pos="832485" algn="l"/>
              </a:tabLst>
            </a:pPr>
            <a:r>
              <a:rPr dirty="0" sz="2750" spc="-10">
                <a:latin typeface="Carlito"/>
                <a:cs typeface="Carlito"/>
              </a:rPr>
              <a:t>eigenvector</a:t>
            </a:r>
            <a:endParaRPr sz="2750">
              <a:latin typeface="Carlito"/>
              <a:cs typeface="Carlito"/>
            </a:endParaRPr>
          </a:p>
          <a:p>
            <a:pPr marL="450850" indent="-438784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450850" algn="l"/>
                <a:tab pos="451484" algn="l"/>
              </a:tabLst>
            </a:pPr>
            <a:r>
              <a:rPr dirty="0" sz="3200" spc="10">
                <a:latin typeface="Carlito"/>
                <a:cs typeface="Carlito"/>
              </a:rPr>
              <a:t>Basic </a:t>
            </a:r>
            <a:r>
              <a:rPr dirty="0" sz="3200">
                <a:latin typeface="Carlito"/>
                <a:cs typeface="Carlito"/>
              </a:rPr>
              <a:t>programming </a:t>
            </a:r>
            <a:r>
              <a:rPr dirty="0" sz="3200" spc="5">
                <a:latin typeface="Carlito"/>
                <a:cs typeface="Carlito"/>
              </a:rPr>
              <a:t>(in</a:t>
            </a:r>
            <a:r>
              <a:rPr dirty="0" sz="3200" spc="-240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Python)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05675" y="5210175"/>
            <a:ext cx="685800" cy="67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630295" marR="5080" indent="-3556635">
              <a:lnSpc>
                <a:spcPct val="101400"/>
              </a:lnSpc>
              <a:spcBef>
                <a:spcPts val="60"/>
              </a:spcBef>
            </a:pPr>
            <a:r>
              <a:rPr dirty="0" b="1">
                <a:latin typeface="Carlito"/>
                <a:cs typeface="Carlito"/>
              </a:rPr>
              <a:t>Implementation </a:t>
            </a:r>
            <a:r>
              <a:rPr dirty="0" spc="25" b="1">
                <a:latin typeface="Carlito"/>
                <a:cs typeface="Carlito"/>
              </a:rPr>
              <a:t>of </a:t>
            </a:r>
            <a:r>
              <a:rPr dirty="0" spc="-5" b="1">
                <a:latin typeface="Carlito"/>
                <a:cs typeface="Carlito"/>
              </a:rPr>
              <a:t>Machine </a:t>
            </a:r>
            <a:r>
              <a:rPr dirty="0" b="1">
                <a:latin typeface="Carlito"/>
                <a:cs typeface="Carlito"/>
              </a:rPr>
              <a:t>Learning  </a:t>
            </a:r>
            <a:r>
              <a:rPr dirty="0" spc="10" b="1">
                <a:latin typeface="Carlito"/>
                <a:cs typeface="Carlito"/>
              </a:rPr>
              <a:t>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59623"/>
            <a:ext cx="8001634" cy="422783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527050" marR="387985" indent="-514984">
              <a:lnSpc>
                <a:spcPts val="3450"/>
              </a:lnSpc>
              <a:spcBef>
                <a:spcPts val="56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3200" spc="-5" b="1" i="1">
                <a:latin typeface="Carlito"/>
                <a:cs typeface="Carlito"/>
              </a:rPr>
              <a:t>COMPARISON </a:t>
            </a:r>
            <a:r>
              <a:rPr dirty="0" sz="3200" spc="20" b="1" i="1">
                <a:latin typeface="Carlito"/>
                <a:cs typeface="Carlito"/>
              </a:rPr>
              <a:t>OF </a:t>
            </a:r>
            <a:r>
              <a:rPr dirty="0" sz="3200" spc="5" b="1" i="1">
                <a:latin typeface="Carlito"/>
                <a:cs typeface="Carlito"/>
              </a:rPr>
              <a:t>SEVERAL </a:t>
            </a:r>
            <a:r>
              <a:rPr dirty="0" sz="3200" spc="-5" b="1" i="1">
                <a:latin typeface="Carlito"/>
                <a:cs typeface="Carlito"/>
              </a:rPr>
              <a:t>MACHINE  </a:t>
            </a:r>
            <a:r>
              <a:rPr dirty="0" sz="3200" spc="-5" b="1" i="1">
                <a:latin typeface="Carlito"/>
                <a:cs typeface="Carlito"/>
              </a:rPr>
              <a:t>ALGORITHMS </a:t>
            </a:r>
            <a:r>
              <a:rPr dirty="0" sz="3200" spc="25" b="1" i="1">
                <a:latin typeface="Carlito"/>
                <a:cs typeface="Carlito"/>
              </a:rPr>
              <a:t>ON </a:t>
            </a:r>
            <a:r>
              <a:rPr dirty="0" sz="3200" spc="-5" b="1" i="1">
                <a:latin typeface="Carlito"/>
                <a:cs typeface="Carlito"/>
              </a:rPr>
              <a:t>LEARNER </a:t>
            </a:r>
            <a:r>
              <a:rPr dirty="0" sz="3200" spc="10" b="1" i="1">
                <a:latin typeface="Carlito"/>
                <a:cs typeface="Carlito"/>
              </a:rPr>
              <a:t>AND</a:t>
            </a:r>
            <a:r>
              <a:rPr dirty="0" sz="3200" spc="-220" b="1" i="1">
                <a:latin typeface="Carlito"/>
                <a:cs typeface="Carlito"/>
              </a:rPr>
              <a:t> </a:t>
            </a:r>
            <a:r>
              <a:rPr dirty="0" sz="3200" spc="10" b="1" i="1">
                <a:latin typeface="Carlito"/>
                <a:cs typeface="Carlito"/>
              </a:rPr>
              <a:t>CONTEXT  </a:t>
            </a:r>
            <a:r>
              <a:rPr dirty="0" sz="3200" spc="-40" b="1" i="1">
                <a:latin typeface="Carlito"/>
                <a:cs typeface="Carlito"/>
              </a:rPr>
              <a:t>ANALYTIC </a:t>
            </a:r>
            <a:r>
              <a:rPr dirty="0" sz="3200" spc="20" b="1" i="1">
                <a:latin typeface="Carlito"/>
                <a:cs typeface="Carlito"/>
              </a:rPr>
              <a:t>OF </a:t>
            </a:r>
            <a:r>
              <a:rPr dirty="0" sz="3200" spc="-10" b="1" i="1">
                <a:latin typeface="Carlito"/>
                <a:cs typeface="Carlito"/>
              </a:rPr>
              <a:t>E-LEARNING</a:t>
            </a:r>
            <a:r>
              <a:rPr dirty="0" sz="3200" spc="-25" b="1" i="1">
                <a:latin typeface="Carlito"/>
                <a:cs typeface="Carlito"/>
              </a:rPr>
              <a:t> </a:t>
            </a:r>
            <a:r>
              <a:rPr dirty="0" sz="3200" spc="5" b="1" i="1">
                <a:latin typeface="Carlito"/>
                <a:cs typeface="Carlito"/>
              </a:rPr>
              <a:t>STUDENTS</a:t>
            </a:r>
            <a:endParaRPr sz="3200">
              <a:latin typeface="Carlito"/>
              <a:cs typeface="Carlito"/>
            </a:endParaRPr>
          </a:p>
          <a:p>
            <a:pPr marL="527050" marR="308610" indent="-514984">
              <a:lnSpc>
                <a:spcPct val="90000"/>
              </a:lnSpc>
              <a:spcBef>
                <a:spcPts val="71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3200" spc="10" b="1">
                <a:latin typeface="Carlito"/>
                <a:cs typeface="Carlito"/>
              </a:rPr>
              <a:t>Implementation</a:t>
            </a:r>
            <a:r>
              <a:rPr dirty="0" sz="3200" spc="-290" b="1">
                <a:latin typeface="Carlito"/>
                <a:cs typeface="Carlito"/>
              </a:rPr>
              <a:t> </a:t>
            </a:r>
            <a:r>
              <a:rPr dirty="0" sz="3200" spc="5" b="1">
                <a:latin typeface="Carlito"/>
                <a:cs typeface="Carlito"/>
              </a:rPr>
              <a:t>of</a:t>
            </a:r>
            <a:r>
              <a:rPr dirty="0" sz="3200" spc="-40" b="1">
                <a:latin typeface="Carlito"/>
                <a:cs typeface="Carlito"/>
              </a:rPr>
              <a:t> </a:t>
            </a:r>
            <a:r>
              <a:rPr dirty="0" sz="3200" spc="10" b="1">
                <a:latin typeface="Carlito"/>
                <a:cs typeface="Carlito"/>
              </a:rPr>
              <a:t>machine</a:t>
            </a:r>
            <a:r>
              <a:rPr dirty="0" sz="3200" spc="-114" b="1">
                <a:latin typeface="Carlito"/>
                <a:cs typeface="Carlito"/>
              </a:rPr>
              <a:t> </a:t>
            </a:r>
            <a:r>
              <a:rPr dirty="0" sz="3200" spc="15" b="1">
                <a:latin typeface="Carlito"/>
                <a:cs typeface="Carlito"/>
              </a:rPr>
              <a:t>learning</a:t>
            </a:r>
            <a:r>
              <a:rPr dirty="0" sz="3200" spc="-170" b="1">
                <a:latin typeface="Carlito"/>
                <a:cs typeface="Carlito"/>
              </a:rPr>
              <a:t> </a:t>
            </a:r>
            <a:r>
              <a:rPr dirty="0" sz="3200" spc="15" b="1">
                <a:latin typeface="Carlito"/>
                <a:cs typeface="Carlito"/>
              </a:rPr>
              <a:t>using  </a:t>
            </a:r>
            <a:r>
              <a:rPr dirty="0" sz="3200" spc="5" b="1">
                <a:latin typeface="Carlito"/>
                <a:cs typeface="Carlito"/>
              </a:rPr>
              <a:t>Apriori </a:t>
            </a:r>
            <a:r>
              <a:rPr dirty="0" sz="3200" spc="10" b="1">
                <a:latin typeface="Carlito"/>
                <a:cs typeface="Carlito"/>
              </a:rPr>
              <a:t>Algorithm </a:t>
            </a:r>
            <a:r>
              <a:rPr dirty="0" sz="3200" b="1">
                <a:latin typeface="Carlito"/>
                <a:cs typeface="Carlito"/>
              </a:rPr>
              <a:t>of </a:t>
            </a:r>
            <a:r>
              <a:rPr dirty="0" sz="3200" spc="5" b="1">
                <a:latin typeface="Carlito"/>
                <a:cs typeface="Carlito"/>
              </a:rPr>
              <a:t>Association </a:t>
            </a:r>
            <a:r>
              <a:rPr dirty="0" sz="3200" spc="15" b="1">
                <a:latin typeface="Carlito"/>
                <a:cs typeface="Carlito"/>
              </a:rPr>
              <a:t>Rules  </a:t>
            </a:r>
            <a:r>
              <a:rPr dirty="0" sz="3200" spc="25" b="1">
                <a:latin typeface="Carlito"/>
                <a:cs typeface="Carlito"/>
              </a:rPr>
              <a:t>Mining</a:t>
            </a:r>
            <a:endParaRPr sz="3200">
              <a:latin typeface="Carlito"/>
              <a:cs typeface="Carlito"/>
            </a:endParaRPr>
          </a:p>
          <a:p>
            <a:pPr marL="355600" marR="5080" indent="-343535">
              <a:lnSpc>
                <a:spcPts val="3460"/>
              </a:lnSpc>
              <a:spcBef>
                <a:spcPts val="869"/>
              </a:spcBef>
              <a:buAutoNum type="arabicPeriod"/>
              <a:tabLst>
                <a:tab pos="422275" algn="l"/>
              </a:tabLst>
            </a:pPr>
            <a:r>
              <a:rPr dirty="0" sz="3200" spc="-20" b="1">
                <a:latin typeface="Carlito"/>
                <a:cs typeface="Carlito"/>
              </a:rPr>
              <a:t>INFORMATION </a:t>
            </a:r>
            <a:r>
              <a:rPr dirty="0" sz="3200" b="1">
                <a:latin typeface="Carlito"/>
                <a:cs typeface="Carlito"/>
              </a:rPr>
              <a:t>DIFFUSION </a:t>
            </a:r>
            <a:r>
              <a:rPr dirty="0" sz="3200" spc="15" b="1">
                <a:latin typeface="Carlito"/>
                <a:cs typeface="Carlito"/>
              </a:rPr>
              <a:t>ON </a:t>
            </a:r>
            <a:r>
              <a:rPr dirty="0" sz="3200" spc="-5" b="1">
                <a:latin typeface="Carlito"/>
                <a:cs typeface="Carlito"/>
              </a:rPr>
              <a:t>ONLINE</a:t>
            </a:r>
            <a:r>
              <a:rPr dirty="0" sz="3200" spc="-185" b="1">
                <a:latin typeface="Carlito"/>
                <a:cs typeface="Carlito"/>
              </a:rPr>
              <a:t> </a:t>
            </a:r>
            <a:r>
              <a:rPr dirty="0" sz="3200" spc="10" b="1">
                <a:latin typeface="Carlito"/>
                <a:cs typeface="Carlito"/>
              </a:rPr>
              <a:t>NEWS  </a:t>
            </a:r>
            <a:r>
              <a:rPr dirty="0" sz="3200" spc="-30" b="1">
                <a:latin typeface="Carlito"/>
                <a:cs typeface="Carlito"/>
              </a:rPr>
              <a:t>PORTAL </a:t>
            </a:r>
            <a:r>
              <a:rPr dirty="0" sz="3200" spc="-5" b="1">
                <a:latin typeface="Carlito"/>
                <a:cs typeface="Carlito"/>
              </a:rPr>
              <a:t>USING </a:t>
            </a:r>
            <a:r>
              <a:rPr dirty="0" sz="3200" spc="10" b="1">
                <a:latin typeface="Carlito"/>
                <a:cs typeface="Carlito"/>
              </a:rPr>
              <a:t>MACHINE </a:t>
            </a:r>
            <a:r>
              <a:rPr dirty="0" sz="3200" spc="-10" b="1">
                <a:latin typeface="Carlito"/>
                <a:cs typeface="Carlito"/>
              </a:rPr>
              <a:t>LEARNING  </a:t>
            </a:r>
            <a:r>
              <a:rPr dirty="0" sz="3200" spc="5" b="1">
                <a:latin typeface="Carlito"/>
                <a:cs typeface="Carlito"/>
              </a:rPr>
              <a:t>APPROACH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461010"/>
            <a:ext cx="67894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0"/>
              <a:t>What </a:t>
            </a:r>
            <a:r>
              <a:rPr dirty="0" sz="4400" spc="20"/>
              <a:t>is </a:t>
            </a:r>
            <a:r>
              <a:rPr dirty="0" sz="4400" spc="15"/>
              <a:t>Artificial</a:t>
            </a:r>
            <a:r>
              <a:rPr dirty="0" sz="4400" spc="-225"/>
              <a:t> </a:t>
            </a:r>
            <a:r>
              <a:rPr dirty="0" sz="4400"/>
              <a:t>Intelligence?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310893"/>
            <a:ext cx="8041640" cy="431038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marR="260985" indent="-343535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It </a:t>
            </a:r>
            <a:r>
              <a:rPr dirty="0" sz="2700" spc="-15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dirty="0" sz="2700" spc="-5">
                <a:solidFill>
                  <a:srgbClr val="FF0000"/>
                </a:solidFill>
                <a:latin typeface="Carlito"/>
                <a:cs typeface="Carlito"/>
              </a:rPr>
              <a:t>study of how </a:t>
            </a: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dirty="0" sz="2700" spc="-20">
                <a:solidFill>
                  <a:srgbClr val="FF0000"/>
                </a:solidFill>
                <a:latin typeface="Carlito"/>
                <a:cs typeface="Carlito"/>
              </a:rPr>
              <a:t>train </a:t>
            </a:r>
            <a:r>
              <a:rPr dirty="0" sz="2700" spc="-5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dirty="0" sz="2700" spc="-10">
                <a:solidFill>
                  <a:srgbClr val="FF0000"/>
                </a:solidFill>
                <a:latin typeface="Carlito"/>
                <a:cs typeface="Carlito"/>
              </a:rPr>
              <a:t>computers </a:t>
            </a:r>
            <a:r>
              <a:rPr dirty="0" sz="2700" spc="-5">
                <a:solidFill>
                  <a:srgbClr val="FF0000"/>
                </a:solidFill>
                <a:latin typeface="Carlito"/>
                <a:cs typeface="Carlito"/>
              </a:rPr>
              <a:t>so that  computers </a:t>
            </a:r>
            <a:r>
              <a:rPr dirty="0" sz="2700" spc="-15">
                <a:solidFill>
                  <a:srgbClr val="FF0000"/>
                </a:solidFill>
                <a:latin typeface="Carlito"/>
                <a:cs typeface="Carlito"/>
              </a:rPr>
              <a:t>can </a:t>
            </a:r>
            <a:r>
              <a:rPr dirty="0" sz="2700" spc="-5">
                <a:solidFill>
                  <a:srgbClr val="FF0000"/>
                </a:solidFill>
                <a:latin typeface="Carlito"/>
                <a:cs typeface="Carlito"/>
              </a:rPr>
              <a:t>do things which </a:t>
            </a:r>
            <a:r>
              <a:rPr dirty="0" sz="2700" spc="-15">
                <a:solidFill>
                  <a:srgbClr val="FF0000"/>
                </a:solidFill>
                <a:latin typeface="Carlito"/>
                <a:cs typeface="Carlito"/>
              </a:rPr>
              <a:t>at </a:t>
            </a: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present human</a:t>
            </a:r>
            <a:r>
              <a:rPr dirty="0" sz="2700" spc="-30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700" spc="-15">
                <a:solidFill>
                  <a:srgbClr val="FF0000"/>
                </a:solidFill>
                <a:latin typeface="Carlito"/>
                <a:cs typeface="Carlito"/>
              </a:rPr>
              <a:t>can  </a:t>
            </a: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do</a:t>
            </a:r>
            <a:r>
              <a:rPr dirty="0" sz="2700" spc="-1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700" spc="-55">
                <a:solidFill>
                  <a:srgbClr val="FF0000"/>
                </a:solidFill>
                <a:latin typeface="Carlito"/>
                <a:cs typeface="Carlito"/>
              </a:rPr>
              <a:t>better.</a:t>
            </a:r>
            <a:endParaRPr sz="2700">
              <a:latin typeface="Carlito"/>
              <a:cs typeface="Carlito"/>
            </a:endParaRPr>
          </a:p>
          <a:p>
            <a:pPr marL="355600" marR="5080" indent="-343535">
              <a:lnSpc>
                <a:spcPct val="8030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5">
                <a:latin typeface="Carlito"/>
                <a:cs typeface="Carlito"/>
              </a:rPr>
              <a:t>The theory </a:t>
            </a:r>
            <a:r>
              <a:rPr dirty="0" sz="2700" spc="-10">
                <a:latin typeface="Carlito"/>
                <a:cs typeface="Carlito"/>
              </a:rPr>
              <a:t>and </a:t>
            </a:r>
            <a:r>
              <a:rPr dirty="0" sz="2700" spc="-5">
                <a:latin typeface="Carlito"/>
                <a:cs typeface="Carlito"/>
              </a:rPr>
              <a:t>development of </a:t>
            </a:r>
            <a:r>
              <a:rPr dirty="0" sz="2700">
                <a:latin typeface="Carlito"/>
                <a:cs typeface="Carlito"/>
              </a:rPr>
              <a:t>computer </a:t>
            </a:r>
            <a:r>
              <a:rPr dirty="0" sz="2700" spc="-15">
                <a:latin typeface="Carlito"/>
                <a:cs typeface="Carlito"/>
              </a:rPr>
              <a:t>systems</a:t>
            </a:r>
            <a:r>
              <a:rPr dirty="0" sz="2700" spc="-365">
                <a:latin typeface="Carlito"/>
                <a:cs typeface="Carlito"/>
              </a:rPr>
              <a:t> </a:t>
            </a:r>
            <a:r>
              <a:rPr dirty="0" sz="2700" spc="-15">
                <a:latin typeface="Carlito"/>
                <a:cs typeface="Carlito"/>
              </a:rPr>
              <a:t>able  </a:t>
            </a:r>
            <a:r>
              <a:rPr dirty="0" sz="2700">
                <a:latin typeface="Carlito"/>
                <a:cs typeface="Carlito"/>
              </a:rPr>
              <a:t>to </a:t>
            </a:r>
            <a:r>
              <a:rPr dirty="0" sz="2700" spc="-5">
                <a:latin typeface="Carlito"/>
                <a:cs typeface="Carlito"/>
              </a:rPr>
              <a:t>perform </a:t>
            </a:r>
            <a:r>
              <a:rPr dirty="0" sz="2700" spc="-15">
                <a:latin typeface="Carlito"/>
                <a:cs typeface="Carlito"/>
              </a:rPr>
              <a:t>tasks </a:t>
            </a:r>
            <a:r>
              <a:rPr dirty="0" sz="2700" spc="-5">
                <a:latin typeface="Carlito"/>
                <a:cs typeface="Carlito"/>
              </a:rPr>
              <a:t>that normally </a:t>
            </a:r>
            <a:r>
              <a:rPr dirty="0" sz="2700" spc="5">
                <a:latin typeface="Carlito"/>
                <a:cs typeface="Carlito"/>
              </a:rPr>
              <a:t>require </a:t>
            </a:r>
            <a:r>
              <a:rPr dirty="0" sz="2700" spc="-5">
                <a:latin typeface="Carlito"/>
                <a:cs typeface="Carlito"/>
              </a:rPr>
              <a:t>human  </a:t>
            </a:r>
            <a:r>
              <a:rPr dirty="0" sz="2700" spc="-10">
                <a:latin typeface="Carlito"/>
                <a:cs typeface="Carlito"/>
              </a:rPr>
              <a:t>intelligence, such </a:t>
            </a:r>
            <a:r>
              <a:rPr dirty="0" sz="2700" spc="-15">
                <a:latin typeface="Carlito"/>
                <a:cs typeface="Carlito"/>
              </a:rPr>
              <a:t>as visual </a:t>
            </a:r>
            <a:r>
              <a:rPr dirty="0" sz="2700" spc="-10">
                <a:latin typeface="Carlito"/>
                <a:cs typeface="Carlito"/>
              </a:rPr>
              <a:t>perception, </a:t>
            </a:r>
            <a:r>
              <a:rPr dirty="0" sz="2700" spc="-5">
                <a:latin typeface="Carlito"/>
                <a:cs typeface="Carlito"/>
              </a:rPr>
              <a:t>speech  recognition, </a:t>
            </a:r>
            <a:r>
              <a:rPr dirty="0" sz="2700" spc="-10">
                <a:latin typeface="Carlito"/>
                <a:cs typeface="Carlito"/>
              </a:rPr>
              <a:t>decision making, language </a:t>
            </a:r>
            <a:r>
              <a:rPr dirty="0" sz="2700" spc="-15">
                <a:latin typeface="Carlito"/>
                <a:cs typeface="Carlito"/>
              </a:rPr>
              <a:t>translation,</a:t>
            </a:r>
            <a:r>
              <a:rPr dirty="0" sz="2700" spc="20">
                <a:latin typeface="Carlito"/>
                <a:cs typeface="Carlito"/>
              </a:rPr>
              <a:t> </a:t>
            </a:r>
            <a:r>
              <a:rPr dirty="0" sz="2700" spc="-5">
                <a:latin typeface="Carlito"/>
                <a:cs typeface="Carlito"/>
              </a:rPr>
              <a:t>etc.</a:t>
            </a:r>
            <a:endParaRPr sz="2700">
              <a:latin typeface="Carlito"/>
              <a:cs typeface="Carlito"/>
            </a:endParaRPr>
          </a:p>
          <a:p>
            <a:pPr marL="355600" marR="404495" indent="-343535">
              <a:lnSpc>
                <a:spcPts val="263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It </a:t>
            </a:r>
            <a:r>
              <a:rPr dirty="0" sz="2700" spc="-15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dirty="0" sz="2700" spc="-15">
                <a:solidFill>
                  <a:srgbClr val="FF0000"/>
                </a:solidFill>
                <a:latin typeface="Carlito"/>
                <a:cs typeface="Carlito"/>
              </a:rPr>
              <a:t>ability </a:t>
            </a:r>
            <a:r>
              <a:rPr dirty="0" sz="2700" spc="-5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computer </a:t>
            </a:r>
            <a:r>
              <a:rPr dirty="0" sz="2700" spc="-20">
                <a:solidFill>
                  <a:srgbClr val="FF0000"/>
                </a:solidFill>
                <a:latin typeface="Carlito"/>
                <a:cs typeface="Carlito"/>
              </a:rPr>
              <a:t>program </a:t>
            </a:r>
            <a:r>
              <a:rPr dirty="0" sz="2700" spc="-5">
                <a:solidFill>
                  <a:srgbClr val="FF0000"/>
                </a:solidFill>
                <a:latin typeface="Carlito"/>
                <a:cs typeface="Carlito"/>
              </a:rPr>
              <a:t>or </a:t>
            </a: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dirty="0" sz="2700" spc="-10">
                <a:solidFill>
                  <a:srgbClr val="FF0000"/>
                </a:solidFill>
                <a:latin typeface="Carlito"/>
                <a:cs typeface="Carlito"/>
              </a:rPr>
              <a:t>machine </a:t>
            </a:r>
            <a:r>
              <a:rPr dirty="0" sz="2700">
                <a:solidFill>
                  <a:srgbClr val="FF0000"/>
                </a:solidFill>
                <a:latin typeface="Carlito"/>
                <a:cs typeface="Carlito"/>
              </a:rPr>
              <a:t>to  </a:t>
            </a:r>
            <a:r>
              <a:rPr dirty="0" sz="2700" spc="-5">
                <a:solidFill>
                  <a:srgbClr val="FF0000"/>
                </a:solidFill>
                <a:latin typeface="Carlito"/>
                <a:cs typeface="Carlito"/>
              </a:rPr>
              <a:t>think </a:t>
            </a:r>
            <a:r>
              <a:rPr dirty="0" sz="2700" spc="-10">
                <a:solidFill>
                  <a:srgbClr val="FF0000"/>
                </a:solidFill>
                <a:latin typeface="Carlito"/>
                <a:cs typeface="Carlito"/>
              </a:rPr>
              <a:t>and</a:t>
            </a:r>
            <a:r>
              <a:rPr dirty="0" sz="2700" spc="-4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2700" spc="-5">
                <a:solidFill>
                  <a:srgbClr val="FF0000"/>
                </a:solidFill>
                <a:latin typeface="Carlito"/>
                <a:cs typeface="Carlito"/>
              </a:rPr>
              <a:t>learn.</a:t>
            </a:r>
            <a:endParaRPr sz="2700">
              <a:latin typeface="Carlito"/>
              <a:cs typeface="Carlito"/>
            </a:endParaRPr>
          </a:p>
          <a:p>
            <a:pPr marL="355600" marR="381635" indent="-343535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>
                <a:latin typeface="Carlito"/>
                <a:cs typeface="Carlito"/>
              </a:rPr>
              <a:t>It </a:t>
            </a:r>
            <a:r>
              <a:rPr dirty="0" sz="2700" spc="-15">
                <a:latin typeface="Carlito"/>
                <a:cs typeface="Carlito"/>
              </a:rPr>
              <a:t>is </a:t>
            </a:r>
            <a:r>
              <a:rPr dirty="0" sz="2700">
                <a:latin typeface="Carlito"/>
                <a:cs typeface="Carlito"/>
              </a:rPr>
              <a:t>the </a:t>
            </a:r>
            <a:r>
              <a:rPr dirty="0" sz="2700" spc="-15">
                <a:latin typeface="Carlito"/>
                <a:cs typeface="Carlito"/>
              </a:rPr>
              <a:t>branch </a:t>
            </a:r>
            <a:r>
              <a:rPr dirty="0" sz="2700" spc="-5">
                <a:latin typeface="Carlito"/>
                <a:cs typeface="Carlito"/>
              </a:rPr>
              <a:t>of </a:t>
            </a:r>
            <a:r>
              <a:rPr dirty="0" sz="2700">
                <a:latin typeface="Carlito"/>
                <a:cs typeface="Carlito"/>
              </a:rPr>
              <a:t>computer </a:t>
            </a:r>
            <a:r>
              <a:rPr dirty="0" sz="2700" spc="-10">
                <a:latin typeface="Carlito"/>
                <a:cs typeface="Carlito"/>
              </a:rPr>
              <a:t>science </a:t>
            </a:r>
            <a:r>
              <a:rPr dirty="0" sz="2700" spc="-5">
                <a:latin typeface="Carlito"/>
                <a:cs typeface="Carlito"/>
              </a:rPr>
              <a:t>that</a:t>
            </a:r>
            <a:r>
              <a:rPr dirty="0" sz="2700" spc="-140">
                <a:latin typeface="Carlito"/>
                <a:cs typeface="Carlito"/>
              </a:rPr>
              <a:t> </a:t>
            </a:r>
            <a:r>
              <a:rPr dirty="0" sz="2700" spc="-15">
                <a:latin typeface="Carlito"/>
                <a:cs typeface="Carlito"/>
              </a:rPr>
              <a:t>emphasizes  </a:t>
            </a:r>
            <a:r>
              <a:rPr dirty="0" sz="2700">
                <a:latin typeface="Carlito"/>
                <a:cs typeface="Carlito"/>
              </a:rPr>
              <a:t>the </a:t>
            </a:r>
            <a:r>
              <a:rPr dirty="0" sz="2700" spc="-5">
                <a:latin typeface="Carlito"/>
                <a:cs typeface="Carlito"/>
              </a:rPr>
              <a:t>development of </a:t>
            </a:r>
            <a:r>
              <a:rPr dirty="0" sz="2700" spc="-10">
                <a:latin typeface="Carlito"/>
                <a:cs typeface="Carlito"/>
              </a:rPr>
              <a:t>intelligence machines, </a:t>
            </a:r>
            <a:r>
              <a:rPr dirty="0" sz="2700" spc="-15">
                <a:latin typeface="Carlito"/>
                <a:cs typeface="Carlito"/>
              </a:rPr>
              <a:t>thinking  </a:t>
            </a:r>
            <a:r>
              <a:rPr dirty="0" sz="2700" spc="-10">
                <a:latin typeface="Carlito"/>
                <a:cs typeface="Carlito"/>
              </a:rPr>
              <a:t>and </a:t>
            </a:r>
            <a:r>
              <a:rPr dirty="0" sz="2700" spc="-5">
                <a:latin typeface="Carlito"/>
                <a:cs typeface="Carlito"/>
              </a:rPr>
              <a:t>working </a:t>
            </a:r>
            <a:r>
              <a:rPr dirty="0" sz="2700" spc="-40">
                <a:latin typeface="Carlito"/>
                <a:cs typeface="Carlito"/>
              </a:rPr>
              <a:t>like</a:t>
            </a:r>
            <a:r>
              <a:rPr dirty="0" sz="2700" spc="-15">
                <a:latin typeface="Carlito"/>
                <a:cs typeface="Carlito"/>
              </a:rPr>
              <a:t> </a:t>
            </a:r>
            <a:r>
              <a:rPr dirty="0" sz="2700" spc="-5">
                <a:latin typeface="Carlito"/>
                <a:cs typeface="Carlito"/>
              </a:rPr>
              <a:t>humans.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255" y="803319"/>
            <a:ext cx="8003159" cy="5445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907" y="637222"/>
            <a:ext cx="6242050" cy="3301365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L="12700" marR="5080" indent="7620">
              <a:lnSpc>
                <a:spcPct val="101299"/>
              </a:lnSpc>
              <a:spcBef>
                <a:spcPts val="65"/>
              </a:spcBef>
            </a:pPr>
            <a:r>
              <a:rPr dirty="0" sz="4250" spc="-15" b="1" i="1">
                <a:latin typeface="Carlito"/>
                <a:cs typeface="Carlito"/>
              </a:rPr>
              <a:t>COMPARISON </a:t>
            </a:r>
            <a:r>
              <a:rPr dirty="0" sz="4250" spc="15" b="1" i="1">
                <a:latin typeface="Carlito"/>
                <a:cs typeface="Carlito"/>
              </a:rPr>
              <a:t>OF </a:t>
            </a:r>
            <a:r>
              <a:rPr dirty="0" sz="4250" spc="25" b="1" i="1">
                <a:latin typeface="Carlito"/>
                <a:cs typeface="Carlito"/>
              </a:rPr>
              <a:t>SEVERAL  </a:t>
            </a:r>
            <a:r>
              <a:rPr dirty="0" sz="4250" spc="5" b="1" i="1">
                <a:latin typeface="Carlito"/>
                <a:cs typeface="Carlito"/>
              </a:rPr>
              <a:t>MACHINE </a:t>
            </a:r>
            <a:r>
              <a:rPr dirty="0" sz="4250" spc="-5" b="1" i="1">
                <a:latin typeface="Carlito"/>
                <a:cs typeface="Carlito"/>
              </a:rPr>
              <a:t>ALGORITHMS </a:t>
            </a:r>
            <a:r>
              <a:rPr dirty="0" sz="4250" spc="10" b="1" i="1">
                <a:latin typeface="Carlito"/>
                <a:cs typeface="Carlito"/>
              </a:rPr>
              <a:t>ON  </a:t>
            </a:r>
            <a:r>
              <a:rPr dirty="0" sz="4250" spc="5" b="1" i="1">
                <a:latin typeface="Carlito"/>
                <a:cs typeface="Carlito"/>
              </a:rPr>
              <a:t>LEARNER </a:t>
            </a:r>
            <a:r>
              <a:rPr dirty="0" sz="4250" spc="15" b="1" i="1">
                <a:latin typeface="Carlito"/>
                <a:cs typeface="Carlito"/>
              </a:rPr>
              <a:t>AND </a:t>
            </a:r>
            <a:r>
              <a:rPr dirty="0" sz="4250" spc="-5" b="1" i="1">
                <a:latin typeface="Carlito"/>
                <a:cs typeface="Carlito"/>
              </a:rPr>
              <a:t>CONTEXT  </a:t>
            </a:r>
            <a:r>
              <a:rPr dirty="0" sz="4250" spc="-35" b="1" i="1">
                <a:latin typeface="Carlito"/>
                <a:cs typeface="Carlito"/>
              </a:rPr>
              <a:t>ANALYTIC </a:t>
            </a:r>
            <a:r>
              <a:rPr dirty="0" sz="4250" spc="25" b="1" i="1">
                <a:latin typeface="Carlito"/>
                <a:cs typeface="Carlito"/>
              </a:rPr>
              <a:t>OF </a:t>
            </a:r>
            <a:r>
              <a:rPr dirty="0" sz="4250" spc="-5" b="1" i="1">
                <a:latin typeface="Carlito"/>
                <a:cs typeface="Carlito"/>
              </a:rPr>
              <a:t>E-LEARNING  </a:t>
            </a:r>
            <a:r>
              <a:rPr dirty="0" sz="4250" b="1" i="1">
                <a:latin typeface="Carlito"/>
                <a:cs typeface="Carlito"/>
              </a:rPr>
              <a:t>STUDENTS</a:t>
            </a:r>
            <a:endParaRPr sz="42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7845" y="3806571"/>
            <a:ext cx="3996690" cy="178053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9300"/>
              </a:lnSpc>
              <a:spcBef>
                <a:spcPts val="90"/>
              </a:spcBef>
            </a:pPr>
            <a:r>
              <a:rPr dirty="0" sz="3200" spc="5">
                <a:solidFill>
                  <a:srgbClr val="888888"/>
                </a:solidFill>
                <a:latin typeface="Carlito"/>
                <a:cs typeface="Carlito"/>
              </a:rPr>
              <a:t>Oleh: </a:t>
            </a:r>
            <a:r>
              <a:rPr dirty="0" sz="3200" spc="-50">
                <a:solidFill>
                  <a:srgbClr val="888888"/>
                </a:solidFill>
                <a:latin typeface="Carlito"/>
                <a:cs typeface="Carlito"/>
              </a:rPr>
              <a:t>Tuti </a:t>
            </a:r>
            <a:r>
              <a:rPr dirty="0" sz="3200" spc="15">
                <a:solidFill>
                  <a:srgbClr val="888888"/>
                </a:solidFill>
                <a:latin typeface="Carlito"/>
                <a:cs typeface="Carlito"/>
              </a:rPr>
              <a:t>Purwoningsih  </a:t>
            </a:r>
            <a:r>
              <a:rPr dirty="0" sz="3200" spc="30">
                <a:solidFill>
                  <a:srgbClr val="888888"/>
                </a:solidFill>
                <a:latin typeface="Carlito"/>
                <a:cs typeface="Carlito"/>
              </a:rPr>
              <a:t>dan </a:t>
            </a:r>
            <a:r>
              <a:rPr dirty="0" sz="3200" spc="20">
                <a:solidFill>
                  <a:srgbClr val="888888"/>
                </a:solidFill>
                <a:latin typeface="Carlito"/>
                <a:cs typeface="Carlito"/>
              </a:rPr>
              <a:t>Hasibuan,</a:t>
            </a:r>
            <a:r>
              <a:rPr dirty="0" sz="3200" spc="-32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3200" spc="5">
                <a:solidFill>
                  <a:srgbClr val="888888"/>
                </a:solidFill>
                <a:latin typeface="Carlito"/>
                <a:cs typeface="Carlito"/>
              </a:rPr>
              <a:t>Z.A</a:t>
            </a:r>
            <a:endParaRPr sz="3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dirty="0" sz="3200" spc="25">
                <a:solidFill>
                  <a:srgbClr val="888888"/>
                </a:solidFill>
                <a:latin typeface="Carlito"/>
                <a:cs typeface="Carlito"/>
              </a:rPr>
              <a:t>Juni</a:t>
            </a:r>
            <a:r>
              <a:rPr dirty="0" sz="3200" spc="-12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dirty="0" sz="3200" spc="30">
                <a:solidFill>
                  <a:srgbClr val="888888"/>
                </a:solidFill>
                <a:latin typeface="Carlito"/>
                <a:cs typeface="Carlito"/>
              </a:rPr>
              <a:t>2020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8259" y="6243637"/>
            <a:ext cx="2744470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spc="-20" i="1">
                <a:latin typeface="Carlito"/>
                <a:cs typeface="Carlito"/>
              </a:rPr>
              <a:t>Study the </a:t>
            </a:r>
            <a:r>
              <a:rPr dirty="0" sz="1200" spc="-15" i="1">
                <a:latin typeface="Carlito"/>
                <a:cs typeface="Carlito"/>
              </a:rPr>
              <a:t>past </a:t>
            </a:r>
            <a:r>
              <a:rPr dirty="0" sz="1200" spc="10" i="1">
                <a:latin typeface="Carlito"/>
                <a:cs typeface="Carlito"/>
              </a:rPr>
              <a:t>if </a:t>
            </a:r>
            <a:r>
              <a:rPr dirty="0" sz="1200" spc="-15" i="1">
                <a:latin typeface="Carlito"/>
                <a:cs typeface="Carlito"/>
              </a:rPr>
              <a:t>you </a:t>
            </a:r>
            <a:r>
              <a:rPr dirty="0" sz="1200" spc="-10" i="1">
                <a:latin typeface="Carlito"/>
                <a:cs typeface="Carlito"/>
              </a:rPr>
              <a:t>would </a:t>
            </a:r>
            <a:r>
              <a:rPr dirty="0" sz="1200" i="1">
                <a:latin typeface="Carlito"/>
                <a:cs typeface="Carlito"/>
              </a:rPr>
              <a:t>define </a:t>
            </a:r>
            <a:r>
              <a:rPr dirty="0" sz="1200" spc="-20" i="1">
                <a:latin typeface="Carlito"/>
                <a:cs typeface="Carlito"/>
              </a:rPr>
              <a:t>the</a:t>
            </a:r>
            <a:r>
              <a:rPr dirty="0" sz="1200" spc="-55" i="1">
                <a:latin typeface="Carlito"/>
                <a:cs typeface="Carlito"/>
              </a:rPr>
              <a:t> </a:t>
            </a:r>
            <a:r>
              <a:rPr dirty="0" sz="1200" spc="-20" i="1">
                <a:latin typeface="Carlito"/>
                <a:cs typeface="Carlito"/>
              </a:rPr>
              <a:t>future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435"/>
              </a:lnSpc>
            </a:pPr>
            <a:r>
              <a:rPr dirty="0" sz="1200" spc="-20">
                <a:latin typeface="Arial"/>
                <a:cs typeface="Arial"/>
              </a:rPr>
              <a:t>—</a:t>
            </a:r>
            <a:r>
              <a:rPr dirty="0" sz="1200" spc="-20">
                <a:latin typeface="Carlito"/>
                <a:cs typeface="Carlito"/>
              </a:rPr>
              <a:t>Confucius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725545" marR="5080" indent="-3718560">
              <a:lnSpc>
                <a:spcPct val="101400"/>
              </a:lnSpc>
              <a:spcBef>
                <a:spcPts val="60"/>
              </a:spcBef>
            </a:pPr>
            <a:r>
              <a:rPr dirty="0" spc="-65"/>
              <a:t>Tools </a:t>
            </a:r>
            <a:r>
              <a:rPr dirty="0" spc="-15"/>
              <a:t>yang </a:t>
            </a:r>
            <a:r>
              <a:rPr dirty="0" spc="-5"/>
              <a:t>digunakan </a:t>
            </a:r>
            <a:r>
              <a:rPr dirty="0"/>
              <a:t>dalam penelitian  </a:t>
            </a:r>
            <a:r>
              <a:rPr dirty="0" spc="5"/>
              <a:t>ini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0864" y="1794255"/>
            <a:ext cx="5291455" cy="408368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marR="139065" indent="-343535">
              <a:lnSpc>
                <a:spcPct val="922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50" spc="-5">
                <a:latin typeface="Carlito"/>
                <a:cs typeface="Carlito"/>
              </a:rPr>
              <a:t>Scikit-learn </a:t>
            </a:r>
            <a:r>
              <a:rPr dirty="0" sz="2750" spc="5">
                <a:latin typeface="Carlito"/>
                <a:cs typeface="Carlito"/>
              </a:rPr>
              <a:t>adalah </a:t>
            </a:r>
            <a:r>
              <a:rPr dirty="0" sz="2750" spc="-15">
                <a:latin typeface="Carlito"/>
                <a:cs typeface="Carlito"/>
              </a:rPr>
              <a:t>untuk  </a:t>
            </a:r>
            <a:r>
              <a:rPr dirty="0" sz="2750" spc="-10">
                <a:latin typeface="Carlito"/>
                <a:cs typeface="Carlito"/>
              </a:rPr>
              <a:t>pengembangan </a:t>
            </a:r>
            <a:r>
              <a:rPr dirty="0" sz="2750" spc="5">
                <a:latin typeface="Carlito"/>
                <a:cs typeface="Carlito"/>
              </a:rPr>
              <a:t>machine </a:t>
            </a:r>
            <a:r>
              <a:rPr dirty="0" sz="2750" spc="-10">
                <a:latin typeface="Carlito"/>
                <a:cs typeface="Carlito"/>
              </a:rPr>
              <a:t>learning  di </a:t>
            </a:r>
            <a:r>
              <a:rPr dirty="0" sz="2750">
                <a:latin typeface="Carlito"/>
                <a:cs typeface="Carlito"/>
              </a:rPr>
              <a:t>python, </a:t>
            </a:r>
            <a:r>
              <a:rPr dirty="0" sz="2750" spc="-10">
                <a:latin typeface="Carlito"/>
                <a:cs typeface="Carlito"/>
              </a:rPr>
              <a:t>yang </a:t>
            </a:r>
            <a:r>
              <a:rPr dirty="0" sz="2750" spc="-25">
                <a:latin typeface="Carlito"/>
                <a:cs typeface="Carlito"/>
              </a:rPr>
              <a:t>berguna</a:t>
            </a:r>
            <a:r>
              <a:rPr dirty="0" sz="2750" spc="-15">
                <a:latin typeface="Carlito"/>
                <a:cs typeface="Carlito"/>
              </a:rPr>
              <a:t> </a:t>
            </a:r>
            <a:r>
              <a:rPr dirty="0" sz="2750" spc="10">
                <a:latin typeface="Carlito"/>
                <a:cs typeface="Carlito"/>
              </a:rPr>
              <a:t>dalam:</a:t>
            </a:r>
            <a:endParaRPr sz="2750">
              <a:latin typeface="Carlito"/>
              <a:cs typeface="Carlito"/>
            </a:endParaRPr>
          </a:p>
          <a:p>
            <a:pPr lvl="1" marL="908685" marR="43815" indent="-534035">
              <a:lnSpc>
                <a:spcPts val="3080"/>
              </a:lnSpc>
              <a:spcBef>
                <a:spcPts val="670"/>
              </a:spcBef>
              <a:buFont typeface="Wingdings"/>
              <a:buChar char=""/>
              <a:tabLst>
                <a:tab pos="908685" algn="l"/>
                <a:tab pos="909319" algn="l"/>
              </a:tabLst>
            </a:pPr>
            <a:r>
              <a:rPr dirty="0" sz="2750" spc="5">
                <a:latin typeface="Carlito"/>
                <a:cs typeface="Carlito"/>
              </a:rPr>
              <a:t>membantu </a:t>
            </a:r>
            <a:r>
              <a:rPr dirty="0" sz="2750">
                <a:latin typeface="Carlito"/>
                <a:cs typeface="Carlito"/>
              </a:rPr>
              <a:t>dalam </a:t>
            </a:r>
            <a:r>
              <a:rPr dirty="0" sz="2750" spc="-5">
                <a:latin typeface="Carlito"/>
                <a:cs typeface="Carlito"/>
              </a:rPr>
              <a:t>data </a:t>
            </a:r>
            <a:r>
              <a:rPr dirty="0" sz="2750" spc="-10">
                <a:latin typeface="Carlito"/>
                <a:cs typeface="Carlito"/>
              </a:rPr>
              <a:t>mining  </a:t>
            </a:r>
            <a:r>
              <a:rPr dirty="0" sz="2750" spc="5">
                <a:latin typeface="Carlito"/>
                <a:cs typeface="Carlito"/>
              </a:rPr>
              <a:t>dan </a:t>
            </a:r>
            <a:r>
              <a:rPr dirty="0" sz="2750" spc="-10">
                <a:latin typeface="Carlito"/>
                <a:cs typeface="Carlito"/>
              </a:rPr>
              <a:t>analisis</a:t>
            </a:r>
            <a:r>
              <a:rPr dirty="0" sz="2750" spc="24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data.</a:t>
            </a:r>
            <a:endParaRPr sz="2750">
              <a:latin typeface="Carlito"/>
              <a:cs typeface="Carlito"/>
            </a:endParaRPr>
          </a:p>
          <a:p>
            <a:pPr lvl="1" marL="908685" marR="5080" indent="-534035">
              <a:lnSpc>
                <a:spcPct val="91600"/>
              </a:lnSpc>
              <a:spcBef>
                <a:spcPts val="590"/>
              </a:spcBef>
              <a:buFont typeface="Wingdings"/>
              <a:buChar char=""/>
              <a:tabLst>
                <a:tab pos="908685" algn="l"/>
                <a:tab pos="909319" algn="l"/>
              </a:tabLst>
            </a:pPr>
            <a:r>
              <a:rPr dirty="0" sz="2750" spc="-10">
                <a:latin typeface="Carlito"/>
                <a:cs typeface="Carlito"/>
              </a:rPr>
              <a:t>menyediakan </a:t>
            </a:r>
            <a:r>
              <a:rPr dirty="0" sz="2750" spc="10">
                <a:latin typeface="Carlito"/>
                <a:cs typeface="Carlito"/>
              </a:rPr>
              <a:t>model </a:t>
            </a:r>
            <a:r>
              <a:rPr dirty="0" sz="2750" spc="5">
                <a:latin typeface="Carlito"/>
                <a:cs typeface="Carlito"/>
              </a:rPr>
              <a:t>dan  algoritma </a:t>
            </a:r>
            <a:r>
              <a:rPr dirty="0" sz="2750" spc="-15">
                <a:latin typeface="Carlito"/>
                <a:cs typeface="Carlito"/>
              </a:rPr>
              <a:t>untuk </a:t>
            </a:r>
            <a:r>
              <a:rPr dirty="0" sz="2750" spc="-20">
                <a:latin typeface="Carlito"/>
                <a:cs typeface="Carlito"/>
              </a:rPr>
              <a:t>Klasifikasi,  </a:t>
            </a:r>
            <a:r>
              <a:rPr dirty="0" sz="2750" spc="-25">
                <a:latin typeface="Carlito"/>
                <a:cs typeface="Carlito"/>
              </a:rPr>
              <a:t>Regresi, </a:t>
            </a:r>
            <a:r>
              <a:rPr dirty="0" sz="2750" spc="-15">
                <a:latin typeface="Carlito"/>
                <a:cs typeface="Carlito"/>
              </a:rPr>
              <a:t>Clustering,  </a:t>
            </a:r>
            <a:r>
              <a:rPr dirty="0" sz="2750">
                <a:latin typeface="Carlito"/>
                <a:cs typeface="Carlito"/>
              </a:rPr>
              <a:t>Dimensional </a:t>
            </a:r>
            <a:r>
              <a:rPr dirty="0" sz="2750" spc="-5">
                <a:latin typeface="Carlito"/>
                <a:cs typeface="Carlito"/>
              </a:rPr>
              <a:t>reduction, </a:t>
            </a:r>
            <a:r>
              <a:rPr dirty="0" sz="2750" spc="10">
                <a:latin typeface="Carlito"/>
                <a:cs typeface="Carlito"/>
              </a:rPr>
              <a:t>Model  </a:t>
            </a:r>
            <a:r>
              <a:rPr dirty="0" sz="2750" spc="-10">
                <a:latin typeface="Carlito"/>
                <a:cs typeface="Carlito"/>
              </a:rPr>
              <a:t>selection, </a:t>
            </a:r>
            <a:r>
              <a:rPr dirty="0" sz="2750" spc="5">
                <a:latin typeface="Carlito"/>
                <a:cs typeface="Carlito"/>
              </a:rPr>
              <a:t>and</a:t>
            </a:r>
            <a:r>
              <a:rPr dirty="0" sz="2750" spc="-250">
                <a:latin typeface="Carlito"/>
                <a:cs typeface="Carlito"/>
              </a:rPr>
              <a:t> </a:t>
            </a:r>
            <a:r>
              <a:rPr dirty="0" sz="2750" spc="-15">
                <a:latin typeface="Carlito"/>
                <a:cs typeface="Carlito"/>
              </a:rPr>
              <a:t>Pre-processing.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650" y="1371600"/>
            <a:ext cx="2943225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5433" y="82549"/>
            <a:ext cx="494157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5"/>
              <a:t>Rich </a:t>
            </a:r>
            <a:r>
              <a:rPr dirty="0" sz="3200" spc="-10"/>
              <a:t>Picture </a:t>
            </a:r>
            <a:r>
              <a:rPr dirty="0" sz="3200" spc="5"/>
              <a:t>Desain</a:t>
            </a:r>
            <a:r>
              <a:rPr dirty="0" sz="3200" spc="-80"/>
              <a:t> </a:t>
            </a:r>
            <a:r>
              <a:rPr dirty="0" sz="3200"/>
              <a:t>Penelitian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47700" y="933450"/>
            <a:ext cx="2181225" cy="11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8537" y="2039937"/>
            <a:ext cx="1080135" cy="275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latin typeface="Carlito"/>
                <a:cs typeface="Carlito"/>
              </a:rPr>
              <a:t>Mahasiswa</a:t>
            </a:r>
            <a:r>
              <a:rPr dirty="0" sz="800" spc="-65">
                <a:latin typeface="Carlito"/>
                <a:cs typeface="Carlito"/>
              </a:rPr>
              <a:t> </a:t>
            </a:r>
            <a:r>
              <a:rPr dirty="0" sz="800">
                <a:latin typeface="Carlito"/>
                <a:cs typeface="Carlito"/>
              </a:rPr>
              <a:t>Tersebar</a:t>
            </a:r>
            <a:r>
              <a:rPr dirty="0" sz="800" spc="-95">
                <a:latin typeface="Carlito"/>
                <a:cs typeface="Carlito"/>
              </a:rPr>
              <a:t> </a:t>
            </a:r>
            <a:r>
              <a:rPr dirty="0" sz="800" spc="5">
                <a:latin typeface="Carlito"/>
                <a:cs typeface="Carlito"/>
              </a:rPr>
              <a:t>dan</a:t>
            </a:r>
            <a:endParaRPr sz="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00" spc="30">
                <a:latin typeface="Carlito"/>
                <a:cs typeface="Carlito"/>
              </a:rPr>
              <a:t>beragam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28975" y="847725"/>
            <a:ext cx="295275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38500" y="1337220"/>
            <a:ext cx="352425" cy="472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57601" y="1787207"/>
            <a:ext cx="6413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10">
                <a:latin typeface="Carlito"/>
                <a:cs typeface="Carlito"/>
              </a:rPr>
              <a:t>Data </a:t>
            </a:r>
            <a:r>
              <a:rPr dirty="0" sz="600" spc="-10">
                <a:latin typeface="Carlito"/>
                <a:cs typeface="Carlito"/>
              </a:rPr>
              <a:t>Logs</a:t>
            </a:r>
            <a:r>
              <a:rPr dirty="0" sz="600" spc="-20">
                <a:latin typeface="Carlito"/>
                <a:cs typeface="Carlito"/>
              </a:rPr>
              <a:t> </a:t>
            </a:r>
            <a:r>
              <a:rPr dirty="0" sz="600" spc="15">
                <a:latin typeface="Carlito"/>
                <a:cs typeface="Carlito"/>
              </a:rPr>
              <a:t>Aktivitas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6604" y="1434083"/>
            <a:ext cx="340360" cy="76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0"/>
              </a:lnSpc>
            </a:pPr>
            <a:r>
              <a:rPr dirty="0" sz="600" spc="5">
                <a:latin typeface="Carlito"/>
                <a:cs typeface="Carlito"/>
              </a:rPr>
              <a:t>Data</a:t>
            </a:r>
            <a:r>
              <a:rPr dirty="0" sz="600" spc="-40">
                <a:latin typeface="Carlito"/>
                <a:cs typeface="Carlito"/>
              </a:rPr>
              <a:t> </a:t>
            </a:r>
            <a:r>
              <a:rPr dirty="0" sz="600" spc="-5">
                <a:latin typeface="Carlito"/>
                <a:cs typeface="Carlito"/>
              </a:rPr>
              <a:t>Ment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6639" y="1402334"/>
            <a:ext cx="10350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10">
                <a:latin typeface="Carlito"/>
                <a:cs typeface="Carlito"/>
              </a:rPr>
              <a:t>a</a:t>
            </a:r>
            <a:r>
              <a:rPr dirty="0" sz="600">
                <a:latin typeface="Carlito"/>
                <a:cs typeface="Carlito"/>
              </a:rPr>
              <a:t>h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4891" y="1186116"/>
            <a:ext cx="82105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5">
                <a:latin typeface="Carlito"/>
                <a:cs typeface="Carlito"/>
              </a:rPr>
              <a:t>Data </a:t>
            </a:r>
            <a:r>
              <a:rPr dirty="0" sz="600" spc="-10">
                <a:latin typeface="Carlito"/>
                <a:cs typeface="Carlito"/>
              </a:rPr>
              <a:t>Profil </a:t>
            </a:r>
            <a:r>
              <a:rPr dirty="0" sz="600" spc="-5">
                <a:latin typeface="Carlito"/>
                <a:cs typeface="Carlito"/>
              </a:rPr>
              <a:t>dan</a:t>
            </a:r>
            <a:r>
              <a:rPr dirty="0" sz="600" spc="10">
                <a:latin typeface="Carlito"/>
                <a:cs typeface="Carlito"/>
              </a:rPr>
              <a:t> </a:t>
            </a:r>
            <a:r>
              <a:rPr dirty="0" sz="600">
                <a:latin typeface="Carlito"/>
                <a:cs typeface="Carlito"/>
              </a:rPr>
              <a:t>Akademik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2100" y="923925"/>
            <a:ext cx="1181100" cy="876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2809938" y="1314513"/>
            <a:ext cx="295275" cy="200025"/>
            <a:chOff x="2809938" y="1314513"/>
            <a:chExt cx="295275" cy="200025"/>
          </a:xfrm>
        </p:grpSpPr>
        <p:sp>
          <p:nvSpPr>
            <p:cNvPr id="13" name="object 13"/>
            <p:cNvSpPr/>
            <p:nvPr/>
          </p:nvSpPr>
          <p:spPr>
            <a:xfrm>
              <a:off x="2824226" y="1328800"/>
              <a:ext cx="266700" cy="171450"/>
            </a:xfrm>
            <a:custGeom>
              <a:avLst/>
              <a:gdLst/>
              <a:ahLst/>
              <a:cxnLst/>
              <a:rect l="l" t="t" r="r" b="b"/>
              <a:pathLst>
                <a:path w="266700" h="171450">
                  <a:moveTo>
                    <a:pt x="180975" y="0"/>
                  </a:moveTo>
                  <a:lnTo>
                    <a:pt x="180975" y="42799"/>
                  </a:lnTo>
                  <a:lnTo>
                    <a:pt x="0" y="42799"/>
                  </a:lnTo>
                  <a:lnTo>
                    <a:pt x="0" y="128524"/>
                  </a:lnTo>
                  <a:lnTo>
                    <a:pt x="180975" y="128524"/>
                  </a:lnTo>
                  <a:lnTo>
                    <a:pt x="180975" y="171450"/>
                  </a:lnTo>
                  <a:lnTo>
                    <a:pt x="266700" y="8572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24226" y="1328800"/>
              <a:ext cx="266700" cy="171450"/>
            </a:xfrm>
            <a:custGeom>
              <a:avLst/>
              <a:gdLst/>
              <a:ahLst/>
              <a:cxnLst/>
              <a:rect l="l" t="t" r="r" b="b"/>
              <a:pathLst>
                <a:path w="266700" h="171450">
                  <a:moveTo>
                    <a:pt x="0" y="42799"/>
                  </a:moveTo>
                  <a:lnTo>
                    <a:pt x="180975" y="42799"/>
                  </a:lnTo>
                  <a:lnTo>
                    <a:pt x="180975" y="0"/>
                  </a:lnTo>
                  <a:lnTo>
                    <a:pt x="266700" y="85725"/>
                  </a:lnTo>
                  <a:lnTo>
                    <a:pt x="180975" y="171450"/>
                  </a:lnTo>
                  <a:lnTo>
                    <a:pt x="180975" y="128524"/>
                  </a:lnTo>
                  <a:lnTo>
                    <a:pt x="0" y="128524"/>
                  </a:lnTo>
                  <a:lnTo>
                    <a:pt x="0" y="42799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3800538" y="1057275"/>
            <a:ext cx="1466850" cy="638175"/>
            <a:chOff x="3800538" y="1057275"/>
            <a:chExt cx="1466850" cy="638175"/>
          </a:xfrm>
        </p:grpSpPr>
        <p:sp>
          <p:nvSpPr>
            <p:cNvPr id="16" name="object 16"/>
            <p:cNvSpPr/>
            <p:nvPr/>
          </p:nvSpPr>
          <p:spPr>
            <a:xfrm>
              <a:off x="4105275" y="1057275"/>
              <a:ext cx="838200" cy="6381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14826" y="1309750"/>
              <a:ext cx="257175" cy="142875"/>
            </a:xfrm>
            <a:custGeom>
              <a:avLst/>
              <a:gdLst/>
              <a:ahLst/>
              <a:cxnLst/>
              <a:rect l="l" t="t" r="r" b="b"/>
              <a:pathLst>
                <a:path w="257175" h="142875">
                  <a:moveTo>
                    <a:pt x="185674" y="0"/>
                  </a:moveTo>
                  <a:lnTo>
                    <a:pt x="185674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185674" y="107061"/>
                  </a:lnTo>
                  <a:lnTo>
                    <a:pt x="185674" y="142875"/>
                  </a:lnTo>
                  <a:lnTo>
                    <a:pt x="257175" y="71374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14826" y="1309750"/>
              <a:ext cx="257175" cy="142875"/>
            </a:xfrm>
            <a:custGeom>
              <a:avLst/>
              <a:gdLst/>
              <a:ahLst/>
              <a:cxnLst/>
              <a:rect l="l" t="t" r="r" b="b"/>
              <a:pathLst>
                <a:path w="257175" h="142875">
                  <a:moveTo>
                    <a:pt x="0" y="35687"/>
                  </a:moveTo>
                  <a:lnTo>
                    <a:pt x="185674" y="35687"/>
                  </a:lnTo>
                  <a:lnTo>
                    <a:pt x="185674" y="0"/>
                  </a:lnTo>
                  <a:lnTo>
                    <a:pt x="257175" y="71374"/>
                  </a:lnTo>
                  <a:lnTo>
                    <a:pt x="185674" y="142875"/>
                  </a:lnTo>
                  <a:lnTo>
                    <a:pt x="185674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95926" y="1290700"/>
              <a:ext cx="257175" cy="161925"/>
            </a:xfrm>
            <a:custGeom>
              <a:avLst/>
              <a:gdLst/>
              <a:ahLst/>
              <a:cxnLst/>
              <a:rect l="l" t="t" r="r" b="b"/>
              <a:pathLst>
                <a:path w="257175" h="161925">
                  <a:moveTo>
                    <a:pt x="176149" y="0"/>
                  </a:moveTo>
                  <a:lnTo>
                    <a:pt x="176149" y="40386"/>
                  </a:lnTo>
                  <a:lnTo>
                    <a:pt x="0" y="40386"/>
                  </a:lnTo>
                  <a:lnTo>
                    <a:pt x="0" y="121412"/>
                  </a:lnTo>
                  <a:lnTo>
                    <a:pt x="176149" y="121412"/>
                  </a:lnTo>
                  <a:lnTo>
                    <a:pt x="176149" y="161925"/>
                  </a:lnTo>
                  <a:lnTo>
                    <a:pt x="257175" y="80899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D995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95926" y="1290700"/>
              <a:ext cx="257175" cy="161925"/>
            </a:xfrm>
            <a:custGeom>
              <a:avLst/>
              <a:gdLst/>
              <a:ahLst/>
              <a:cxnLst/>
              <a:rect l="l" t="t" r="r" b="b"/>
              <a:pathLst>
                <a:path w="257175" h="161925">
                  <a:moveTo>
                    <a:pt x="0" y="40386"/>
                  </a:moveTo>
                  <a:lnTo>
                    <a:pt x="176149" y="40386"/>
                  </a:lnTo>
                  <a:lnTo>
                    <a:pt x="176149" y="0"/>
                  </a:lnTo>
                  <a:lnTo>
                    <a:pt x="257175" y="80899"/>
                  </a:lnTo>
                  <a:lnTo>
                    <a:pt x="176149" y="161925"/>
                  </a:lnTo>
                  <a:lnTo>
                    <a:pt x="176149" y="121412"/>
                  </a:lnTo>
                  <a:lnTo>
                    <a:pt x="0" y="121412"/>
                  </a:lnTo>
                  <a:lnTo>
                    <a:pt x="0" y="40386"/>
                  </a:lnTo>
                  <a:close/>
                </a:path>
              </a:pathLst>
            </a:custGeom>
            <a:ln w="2857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628650" y="4019550"/>
            <a:ext cx="1019810" cy="2009775"/>
            <a:chOff x="628650" y="4019550"/>
            <a:chExt cx="1019810" cy="2009775"/>
          </a:xfrm>
        </p:grpSpPr>
        <p:sp>
          <p:nvSpPr>
            <p:cNvPr id="22" name="object 22"/>
            <p:cNvSpPr/>
            <p:nvPr/>
          </p:nvSpPr>
          <p:spPr>
            <a:xfrm>
              <a:off x="714375" y="4972050"/>
              <a:ext cx="914400" cy="10572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8650" y="4019550"/>
              <a:ext cx="1019484" cy="6286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94003" y="4576698"/>
              <a:ext cx="90170" cy="442595"/>
            </a:xfrm>
            <a:custGeom>
              <a:avLst/>
              <a:gdLst/>
              <a:ahLst/>
              <a:cxnLst/>
              <a:rect l="l" t="t" r="r" b="b"/>
              <a:pathLst>
                <a:path w="90169" h="442595">
                  <a:moveTo>
                    <a:pt x="56903" y="84074"/>
                  </a:moveTo>
                  <a:lnTo>
                    <a:pt x="28455" y="86740"/>
                  </a:lnTo>
                  <a:lnTo>
                    <a:pt x="61658" y="442213"/>
                  </a:lnTo>
                  <a:lnTo>
                    <a:pt x="90106" y="439546"/>
                  </a:lnTo>
                  <a:lnTo>
                    <a:pt x="56903" y="84074"/>
                  </a:lnTo>
                  <a:close/>
                </a:path>
                <a:path w="90169" h="442595">
                  <a:moveTo>
                    <a:pt x="34709" y="0"/>
                  </a:moveTo>
                  <a:lnTo>
                    <a:pt x="0" y="89407"/>
                  </a:lnTo>
                  <a:lnTo>
                    <a:pt x="28455" y="86740"/>
                  </a:lnTo>
                  <a:lnTo>
                    <a:pt x="27127" y="72517"/>
                  </a:lnTo>
                  <a:lnTo>
                    <a:pt x="55575" y="69850"/>
                  </a:lnTo>
                  <a:lnTo>
                    <a:pt x="78166" y="69850"/>
                  </a:lnTo>
                  <a:lnTo>
                    <a:pt x="34709" y="0"/>
                  </a:lnTo>
                  <a:close/>
                </a:path>
                <a:path w="90169" h="442595">
                  <a:moveTo>
                    <a:pt x="55575" y="69850"/>
                  </a:moveTo>
                  <a:lnTo>
                    <a:pt x="27127" y="72517"/>
                  </a:lnTo>
                  <a:lnTo>
                    <a:pt x="28455" y="86740"/>
                  </a:lnTo>
                  <a:lnTo>
                    <a:pt x="56903" y="84074"/>
                  </a:lnTo>
                  <a:lnTo>
                    <a:pt x="55575" y="69850"/>
                  </a:lnTo>
                  <a:close/>
                </a:path>
                <a:path w="90169" h="442595">
                  <a:moveTo>
                    <a:pt x="78166" y="69850"/>
                  </a:moveTo>
                  <a:lnTo>
                    <a:pt x="55575" y="69850"/>
                  </a:lnTo>
                  <a:lnTo>
                    <a:pt x="56903" y="84074"/>
                  </a:lnTo>
                  <a:lnTo>
                    <a:pt x="85356" y="81406"/>
                  </a:lnTo>
                  <a:lnTo>
                    <a:pt x="78166" y="6985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70585" y="6093777"/>
            <a:ext cx="389255" cy="275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35">
                <a:latin typeface="Carlito"/>
                <a:cs typeface="Carlito"/>
              </a:rPr>
              <a:t>Kelas</a:t>
            </a:r>
            <a:r>
              <a:rPr dirty="0" sz="800" spc="-65">
                <a:latin typeface="Carlito"/>
                <a:cs typeface="Carlito"/>
              </a:rPr>
              <a:t> </a:t>
            </a:r>
            <a:r>
              <a:rPr dirty="0" sz="800" spc="-5">
                <a:latin typeface="Carlito"/>
                <a:cs typeface="Carlito"/>
              </a:rPr>
              <a:t>e-</a:t>
            </a:r>
            <a:endParaRPr sz="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800" spc="20">
                <a:latin typeface="Carlito"/>
                <a:cs typeface="Carlito"/>
              </a:rPr>
              <a:t>learning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35824" y="2201417"/>
            <a:ext cx="156210" cy="325755"/>
            <a:chOff x="1135824" y="2201417"/>
            <a:chExt cx="156210" cy="325755"/>
          </a:xfrm>
        </p:grpSpPr>
        <p:sp>
          <p:nvSpPr>
            <p:cNvPr id="27" name="object 27"/>
            <p:cNvSpPr/>
            <p:nvPr/>
          </p:nvSpPr>
          <p:spPr>
            <a:xfrm>
              <a:off x="1148524" y="2214117"/>
              <a:ext cx="130810" cy="300355"/>
            </a:xfrm>
            <a:custGeom>
              <a:avLst/>
              <a:gdLst/>
              <a:ahLst/>
              <a:cxnLst/>
              <a:rect l="l" t="t" r="r" b="b"/>
              <a:pathLst>
                <a:path w="130809" h="300355">
                  <a:moveTo>
                    <a:pt x="71958" y="0"/>
                  </a:moveTo>
                  <a:lnTo>
                    <a:pt x="0" y="58293"/>
                  </a:lnTo>
                  <a:lnTo>
                    <a:pt x="32575" y="61722"/>
                  </a:lnTo>
                  <a:lnTo>
                    <a:pt x="8394" y="293370"/>
                  </a:lnTo>
                  <a:lnTo>
                    <a:pt x="73545" y="300101"/>
                  </a:lnTo>
                  <a:lnTo>
                    <a:pt x="97739" y="68453"/>
                  </a:lnTo>
                  <a:lnTo>
                    <a:pt x="130365" y="71882"/>
                  </a:lnTo>
                  <a:lnTo>
                    <a:pt x="71958" y="0"/>
                  </a:lnTo>
                  <a:close/>
                </a:path>
              </a:pathLst>
            </a:custGeom>
            <a:solidFill>
              <a:srgbClr val="D995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48524" y="2214117"/>
              <a:ext cx="130810" cy="300355"/>
            </a:xfrm>
            <a:custGeom>
              <a:avLst/>
              <a:gdLst/>
              <a:ahLst/>
              <a:cxnLst/>
              <a:rect l="l" t="t" r="r" b="b"/>
              <a:pathLst>
                <a:path w="130809" h="300355">
                  <a:moveTo>
                    <a:pt x="8394" y="293370"/>
                  </a:moveTo>
                  <a:lnTo>
                    <a:pt x="32575" y="61722"/>
                  </a:lnTo>
                  <a:lnTo>
                    <a:pt x="0" y="58293"/>
                  </a:lnTo>
                  <a:lnTo>
                    <a:pt x="71958" y="0"/>
                  </a:lnTo>
                  <a:lnTo>
                    <a:pt x="130365" y="71882"/>
                  </a:lnTo>
                  <a:lnTo>
                    <a:pt x="97739" y="68453"/>
                  </a:lnTo>
                  <a:lnTo>
                    <a:pt x="73545" y="300101"/>
                  </a:lnTo>
                  <a:lnTo>
                    <a:pt x="8394" y="29337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549519" y="1886203"/>
            <a:ext cx="79057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 b="1">
                <a:latin typeface="Carlito"/>
                <a:cs typeface="Carlito"/>
              </a:rPr>
              <a:t>Keahlian</a:t>
            </a:r>
            <a:r>
              <a:rPr dirty="0" sz="800" spc="-55" b="1">
                <a:latin typeface="Carlito"/>
                <a:cs typeface="Carlito"/>
              </a:rPr>
              <a:t> </a:t>
            </a:r>
            <a:r>
              <a:rPr dirty="0" sz="800" spc="5" b="1">
                <a:latin typeface="Carlito"/>
                <a:cs typeface="Carlito"/>
              </a:rPr>
              <a:t>terbatas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29463" y="923925"/>
            <a:ext cx="1457325" cy="828675"/>
            <a:chOff x="6629463" y="923925"/>
            <a:chExt cx="1457325" cy="828675"/>
          </a:xfrm>
        </p:grpSpPr>
        <p:sp>
          <p:nvSpPr>
            <p:cNvPr id="31" name="object 31"/>
            <p:cNvSpPr/>
            <p:nvPr/>
          </p:nvSpPr>
          <p:spPr>
            <a:xfrm>
              <a:off x="6896100" y="923925"/>
              <a:ext cx="1190625" cy="8286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629463" y="1143063"/>
              <a:ext cx="238125" cy="1714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977633" y="1778253"/>
            <a:ext cx="908685" cy="399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05"/>
              </a:spcBef>
            </a:pPr>
            <a:r>
              <a:rPr dirty="0" sz="800" spc="20">
                <a:latin typeface="Carlito"/>
                <a:cs typeface="Carlito"/>
              </a:rPr>
              <a:t>Algoritma </a:t>
            </a:r>
            <a:r>
              <a:rPr dirty="0" sz="800">
                <a:latin typeface="Carlito"/>
                <a:cs typeface="Carlito"/>
              </a:rPr>
              <a:t>big </a:t>
            </a:r>
            <a:r>
              <a:rPr dirty="0" sz="800" spc="10">
                <a:latin typeface="Carlito"/>
                <a:cs typeface="Carlito"/>
              </a:rPr>
              <a:t>data  </a:t>
            </a:r>
            <a:r>
              <a:rPr dirty="0" sz="800" spc="35">
                <a:latin typeface="Carlito"/>
                <a:cs typeface="Carlito"/>
              </a:rPr>
              <a:t>dapat</a:t>
            </a:r>
            <a:r>
              <a:rPr dirty="0" sz="800" spc="-40">
                <a:latin typeface="Carlito"/>
                <a:cs typeface="Carlito"/>
              </a:rPr>
              <a:t> </a:t>
            </a:r>
            <a:r>
              <a:rPr dirty="0" sz="800">
                <a:latin typeface="Carlito"/>
                <a:cs typeface="Carlito"/>
              </a:rPr>
              <a:t>meningkatkan  </a:t>
            </a:r>
            <a:r>
              <a:rPr dirty="0" sz="800" spc="25">
                <a:latin typeface="Carlito"/>
                <a:cs typeface="Carlito"/>
              </a:rPr>
              <a:t>keahlian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7700" y="2647950"/>
            <a:ext cx="752475" cy="1057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451228" y="3042284"/>
            <a:ext cx="908685" cy="275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 b="1">
                <a:latin typeface="Carlito"/>
                <a:cs typeface="Carlito"/>
              </a:rPr>
              <a:t>Learner </a:t>
            </a:r>
            <a:r>
              <a:rPr dirty="0" sz="800" b="1">
                <a:latin typeface="Carlito"/>
                <a:cs typeface="Carlito"/>
              </a:rPr>
              <a:t>and</a:t>
            </a:r>
            <a:r>
              <a:rPr dirty="0" sz="800" spc="-85" b="1">
                <a:latin typeface="Carlito"/>
                <a:cs typeface="Carlito"/>
              </a:rPr>
              <a:t> </a:t>
            </a:r>
            <a:r>
              <a:rPr dirty="0" sz="800" spc="5" b="1">
                <a:latin typeface="Carlito"/>
                <a:cs typeface="Carlito"/>
              </a:rPr>
              <a:t>Context</a:t>
            </a:r>
            <a:endParaRPr sz="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800" spc="5" b="1">
                <a:latin typeface="Carlito"/>
                <a:cs typeface="Carlito"/>
              </a:rPr>
              <a:t>analytics?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81825" y="2495550"/>
            <a:ext cx="1085850" cy="685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233031" y="3134740"/>
            <a:ext cx="71247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30">
                <a:latin typeface="Carlito"/>
                <a:cs typeface="Carlito"/>
              </a:rPr>
              <a:t>Data</a:t>
            </a:r>
            <a:r>
              <a:rPr dirty="0" sz="800" spc="-30">
                <a:latin typeface="Carlito"/>
                <a:cs typeface="Carlito"/>
              </a:rPr>
              <a:t> </a:t>
            </a:r>
            <a:r>
              <a:rPr dirty="0" sz="800" spc="5">
                <a:latin typeface="Carlito"/>
                <a:cs typeface="Carlito"/>
              </a:rPr>
              <a:t>Processing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72300" y="3609975"/>
            <a:ext cx="1190625" cy="9048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926326" y="4506023"/>
            <a:ext cx="110363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Carlito"/>
                <a:cs typeface="Carlito"/>
              </a:rPr>
              <a:t>Exploratory </a:t>
            </a:r>
            <a:r>
              <a:rPr dirty="0" sz="800" spc="10">
                <a:latin typeface="Carlito"/>
                <a:cs typeface="Carlito"/>
              </a:rPr>
              <a:t>Data</a:t>
            </a:r>
            <a:r>
              <a:rPr dirty="0" sz="800" spc="-140">
                <a:latin typeface="Carlito"/>
                <a:cs typeface="Carlito"/>
              </a:rPr>
              <a:t> </a:t>
            </a:r>
            <a:r>
              <a:rPr dirty="0" sz="800">
                <a:latin typeface="Carlito"/>
                <a:cs typeface="Carlito"/>
              </a:rPr>
              <a:t>Analysis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53113" y="3000438"/>
            <a:ext cx="981075" cy="533400"/>
            <a:chOff x="5353113" y="3000438"/>
            <a:chExt cx="981075" cy="533400"/>
          </a:xfrm>
        </p:grpSpPr>
        <p:sp>
          <p:nvSpPr>
            <p:cNvPr id="41" name="object 41"/>
            <p:cNvSpPr/>
            <p:nvPr/>
          </p:nvSpPr>
          <p:spPr>
            <a:xfrm>
              <a:off x="5367401" y="3014726"/>
              <a:ext cx="952500" cy="504825"/>
            </a:xfrm>
            <a:custGeom>
              <a:avLst/>
              <a:gdLst/>
              <a:ahLst/>
              <a:cxnLst/>
              <a:rect l="l" t="t" r="r" b="b"/>
              <a:pathLst>
                <a:path w="952500" h="504825">
                  <a:moveTo>
                    <a:pt x="952500" y="0"/>
                  </a:moveTo>
                  <a:lnTo>
                    <a:pt x="0" y="0"/>
                  </a:lnTo>
                  <a:lnTo>
                    <a:pt x="190500" y="504825"/>
                  </a:lnTo>
                  <a:lnTo>
                    <a:pt x="762000" y="504825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367401" y="3014726"/>
              <a:ext cx="952500" cy="504825"/>
            </a:xfrm>
            <a:custGeom>
              <a:avLst/>
              <a:gdLst/>
              <a:ahLst/>
              <a:cxnLst/>
              <a:rect l="l" t="t" r="r" b="b"/>
              <a:pathLst>
                <a:path w="952500" h="504825">
                  <a:moveTo>
                    <a:pt x="0" y="0"/>
                  </a:moveTo>
                  <a:lnTo>
                    <a:pt x="952500" y="0"/>
                  </a:lnTo>
                  <a:lnTo>
                    <a:pt x="762000" y="504825"/>
                  </a:lnTo>
                  <a:lnTo>
                    <a:pt x="190500" y="50482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645403" y="3122929"/>
            <a:ext cx="400685" cy="2749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38100">
              <a:lnSpc>
                <a:spcPct val="101600"/>
              </a:lnSpc>
              <a:spcBef>
                <a:spcPts val="110"/>
              </a:spcBef>
            </a:pPr>
            <a:r>
              <a:rPr dirty="0" sz="800" spc="20">
                <a:solidFill>
                  <a:srgbClr val="FFFFFF"/>
                </a:solidFill>
                <a:latin typeface="Carlito"/>
                <a:cs typeface="Carlito"/>
              </a:rPr>
              <a:t>Model  </a:t>
            </a:r>
            <a:r>
              <a:rPr dirty="0" sz="800" spc="35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dirty="0" sz="800" spc="1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800" spc="5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800" spc="25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dirty="0" sz="800" spc="4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800" spc="1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dirty="0" sz="800" spc="25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800" spc="-35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800" spc="5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933888" y="2895663"/>
            <a:ext cx="1450975" cy="742950"/>
            <a:chOff x="3933888" y="2895663"/>
            <a:chExt cx="1450975" cy="742950"/>
          </a:xfrm>
        </p:grpSpPr>
        <p:sp>
          <p:nvSpPr>
            <p:cNvPr id="45" name="object 45"/>
            <p:cNvSpPr/>
            <p:nvPr/>
          </p:nvSpPr>
          <p:spPr>
            <a:xfrm>
              <a:off x="5086350" y="3032760"/>
              <a:ext cx="298450" cy="231140"/>
            </a:xfrm>
            <a:custGeom>
              <a:avLst/>
              <a:gdLst/>
              <a:ahLst/>
              <a:cxnLst/>
              <a:rect l="l" t="t" r="r" b="b"/>
              <a:pathLst>
                <a:path w="298450" h="231139">
                  <a:moveTo>
                    <a:pt x="57023" y="116586"/>
                  </a:moveTo>
                  <a:lnTo>
                    <a:pt x="0" y="231012"/>
                  </a:lnTo>
                  <a:lnTo>
                    <a:pt x="125729" y="207899"/>
                  </a:lnTo>
                  <a:lnTo>
                    <a:pt x="111491" y="188975"/>
                  </a:lnTo>
                  <a:lnTo>
                    <a:pt x="87629" y="188975"/>
                  </a:lnTo>
                  <a:lnTo>
                    <a:pt x="64642" y="158495"/>
                  </a:lnTo>
                  <a:lnTo>
                    <a:pt x="79917" y="147012"/>
                  </a:lnTo>
                  <a:lnTo>
                    <a:pt x="57023" y="116586"/>
                  </a:lnTo>
                  <a:close/>
                </a:path>
                <a:path w="298450" h="231139">
                  <a:moveTo>
                    <a:pt x="79917" y="147012"/>
                  </a:moveTo>
                  <a:lnTo>
                    <a:pt x="64642" y="158495"/>
                  </a:lnTo>
                  <a:lnTo>
                    <a:pt x="87629" y="188975"/>
                  </a:lnTo>
                  <a:lnTo>
                    <a:pt x="102867" y="177513"/>
                  </a:lnTo>
                  <a:lnTo>
                    <a:pt x="79917" y="147012"/>
                  </a:lnTo>
                  <a:close/>
                </a:path>
                <a:path w="298450" h="231139">
                  <a:moveTo>
                    <a:pt x="102867" y="177513"/>
                  </a:moveTo>
                  <a:lnTo>
                    <a:pt x="87629" y="188975"/>
                  </a:lnTo>
                  <a:lnTo>
                    <a:pt x="111491" y="188975"/>
                  </a:lnTo>
                  <a:lnTo>
                    <a:pt x="102867" y="177513"/>
                  </a:lnTo>
                  <a:close/>
                </a:path>
                <a:path w="298450" h="231139">
                  <a:moveTo>
                    <a:pt x="275463" y="0"/>
                  </a:moveTo>
                  <a:lnTo>
                    <a:pt x="79917" y="147012"/>
                  </a:lnTo>
                  <a:lnTo>
                    <a:pt x="102867" y="177513"/>
                  </a:lnTo>
                  <a:lnTo>
                    <a:pt x="298323" y="30479"/>
                  </a:lnTo>
                  <a:lnTo>
                    <a:pt x="27546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948176" y="2909951"/>
              <a:ext cx="1143000" cy="714375"/>
            </a:xfrm>
            <a:custGeom>
              <a:avLst/>
              <a:gdLst/>
              <a:ahLst/>
              <a:cxnLst/>
              <a:rect l="l" t="t" r="r" b="b"/>
              <a:pathLst>
                <a:path w="1143000" h="714375">
                  <a:moveTo>
                    <a:pt x="571500" y="0"/>
                  </a:moveTo>
                  <a:lnTo>
                    <a:pt x="0" y="357124"/>
                  </a:lnTo>
                  <a:lnTo>
                    <a:pt x="571500" y="714375"/>
                  </a:lnTo>
                  <a:lnTo>
                    <a:pt x="1143000" y="35712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948176" y="2909951"/>
              <a:ext cx="1143000" cy="714375"/>
            </a:xfrm>
            <a:custGeom>
              <a:avLst/>
              <a:gdLst/>
              <a:ahLst/>
              <a:cxnLst/>
              <a:rect l="l" t="t" r="r" b="b"/>
              <a:pathLst>
                <a:path w="1143000" h="714375">
                  <a:moveTo>
                    <a:pt x="0" y="357124"/>
                  </a:moveTo>
                  <a:lnTo>
                    <a:pt x="571500" y="0"/>
                  </a:lnTo>
                  <a:lnTo>
                    <a:pt x="1143000" y="357124"/>
                  </a:lnTo>
                  <a:lnTo>
                    <a:pt x="571500" y="714375"/>
                  </a:lnTo>
                  <a:lnTo>
                    <a:pt x="0" y="357124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4324350" y="3136265"/>
            <a:ext cx="398145" cy="2470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57150">
              <a:lnSpc>
                <a:spcPct val="108100"/>
              </a:lnSpc>
              <a:spcBef>
                <a:spcPts val="40"/>
              </a:spcBef>
            </a:pPr>
            <a:r>
              <a:rPr dirty="0" sz="600" spc="5">
                <a:solidFill>
                  <a:srgbClr val="FFFFFF"/>
                </a:solidFill>
                <a:latin typeface="Carlito"/>
                <a:cs typeface="Carlito"/>
              </a:rPr>
              <a:t>Analitik  </a:t>
            </a:r>
            <a:r>
              <a:rPr dirty="0" sz="600" spc="-1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dirty="0" sz="600" spc="1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60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600" spc="-1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dirty="0" sz="600" spc="25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dirty="0" sz="600" spc="1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600" spc="1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600" spc="-2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dirty="0" sz="600" spc="2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600" spc="1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600" spc="-3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dirty="0" sz="800" spc="10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370196" y="2728976"/>
            <a:ext cx="147320" cy="1190625"/>
            <a:chOff x="4370196" y="2728976"/>
            <a:chExt cx="147320" cy="1190625"/>
          </a:xfrm>
        </p:grpSpPr>
        <p:sp>
          <p:nvSpPr>
            <p:cNvPr id="50" name="object 50"/>
            <p:cNvSpPr/>
            <p:nvPr/>
          </p:nvSpPr>
          <p:spPr>
            <a:xfrm>
              <a:off x="4442459" y="2728976"/>
              <a:ext cx="74929" cy="1722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370196" y="3661664"/>
              <a:ext cx="75565" cy="257810"/>
            </a:xfrm>
            <a:custGeom>
              <a:avLst/>
              <a:gdLst/>
              <a:ahLst/>
              <a:cxnLst/>
              <a:rect l="l" t="t" r="r" b="b"/>
              <a:pathLst>
                <a:path w="75564" h="257810">
                  <a:moveTo>
                    <a:pt x="0" y="176530"/>
                  </a:moveTo>
                  <a:lnTo>
                    <a:pt x="25653" y="257810"/>
                  </a:lnTo>
                  <a:lnTo>
                    <a:pt x="70117" y="195834"/>
                  </a:lnTo>
                  <a:lnTo>
                    <a:pt x="40386" y="195834"/>
                  </a:lnTo>
                  <a:lnTo>
                    <a:pt x="30861" y="194437"/>
                  </a:lnTo>
                  <a:lnTo>
                    <a:pt x="32891" y="181799"/>
                  </a:lnTo>
                  <a:lnTo>
                    <a:pt x="0" y="176530"/>
                  </a:lnTo>
                  <a:close/>
                </a:path>
                <a:path w="75564" h="257810">
                  <a:moveTo>
                    <a:pt x="32891" y="181799"/>
                  </a:moveTo>
                  <a:lnTo>
                    <a:pt x="30861" y="194437"/>
                  </a:lnTo>
                  <a:lnTo>
                    <a:pt x="40386" y="195834"/>
                  </a:lnTo>
                  <a:lnTo>
                    <a:pt x="42388" y="183320"/>
                  </a:lnTo>
                  <a:lnTo>
                    <a:pt x="32891" y="181799"/>
                  </a:lnTo>
                  <a:close/>
                </a:path>
                <a:path w="75564" h="257810">
                  <a:moveTo>
                    <a:pt x="42388" y="183320"/>
                  </a:moveTo>
                  <a:lnTo>
                    <a:pt x="40386" y="195834"/>
                  </a:lnTo>
                  <a:lnTo>
                    <a:pt x="70117" y="195834"/>
                  </a:lnTo>
                  <a:lnTo>
                    <a:pt x="75311" y="188594"/>
                  </a:lnTo>
                  <a:lnTo>
                    <a:pt x="42388" y="183320"/>
                  </a:lnTo>
                  <a:close/>
                </a:path>
                <a:path w="75564" h="257810">
                  <a:moveTo>
                    <a:pt x="62102" y="0"/>
                  </a:moveTo>
                  <a:lnTo>
                    <a:pt x="32891" y="181799"/>
                  </a:lnTo>
                  <a:lnTo>
                    <a:pt x="42388" y="183320"/>
                  </a:lnTo>
                  <a:lnTo>
                    <a:pt x="71500" y="1397"/>
                  </a:lnTo>
                  <a:lnTo>
                    <a:pt x="62102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/>
          <p:nvPr/>
        </p:nvSpPr>
        <p:spPr>
          <a:xfrm>
            <a:off x="4365352" y="2127795"/>
            <a:ext cx="368572" cy="4725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132834" y="2564129"/>
            <a:ext cx="10941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30">
                <a:latin typeface="Carlito"/>
                <a:cs typeface="Carlito"/>
              </a:rPr>
              <a:t>Pattern</a:t>
            </a:r>
            <a:r>
              <a:rPr dirty="0" sz="800" spc="-105">
                <a:latin typeface="Carlito"/>
                <a:cs typeface="Carlito"/>
              </a:rPr>
              <a:t> </a:t>
            </a:r>
            <a:r>
              <a:rPr dirty="0" sz="800" spc="15">
                <a:latin typeface="Carlito"/>
                <a:cs typeface="Carlito"/>
              </a:rPr>
              <a:t>High</a:t>
            </a:r>
            <a:r>
              <a:rPr dirty="0" sz="800" spc="-100">
                <a:latin typeface="Carlito"/>
                <a:cs typeface="Carlito"/>
              </a:rPr>
              <a:t> </a:t>
            </a:r>
            <a:r>
              <a:rPr dirty="0" sz="800" spc="25">
                <a:latin typeface="Carlito"/>
                <a:cs typeface="Carlito"/>
              </a:rPr>
              <a:t>LO</a:t>
            </a:r>
            <a:r>
              <a:rPr dirty="0" sz="800" spc="-65">
                <a:latin typeface="Carlito"/>
                <a:cs typeface="Carlito"/>
              </a:rPr>
              <a:t> </a:t>
            </a:r>
            <a:r>
              <a:rPr dirty="0" sz="800" spc="5">
                <a:latin typeface="Carlito"/>
                <a:cs typeface="Carlito"/>
              </a:rPr>
              <a:t>Students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212952" y="4061593"/>
            <a:ext cx="368572" cy="5008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844164" y="3457828"/>
            <a:ext cx="2155190" cy="567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35">
                <a:latin typeface="Carlito"/>
                <a:cs typeface="Carlito"/>
              </a:rPr>
              <a:t>Pattern</a:t>
            </a:r>
            <a:r>
              <a:rPr dirty="0" sz="800" spc="-95">
                <a:latin typeface="Carlito"/>
                <a:cs typeface="Carlito"/>
              </a:rPr>
              <a:t> </a:t>
            </a:r>
            <a:r>
              <a:rPr dirty="0" sz="800" spc="10">
                <a:latin typeface="Carlito"/>
                <a:cs typeface="Carlito"/>
              </a:rPr>
              <a:t>Middle</a:t>
            </a:r>
            <a:r>
              <a:rPr dirty="0" sz="800" spc="-65">
                <a:latin typeface="Carlito"/>
                <a:cs typeface="Carlito"/>
              </a:rPr>
              <a:t> </a:t>
            </a:r>
            <a:r>
              <a:rPr dirty="0" sz="800" spc="25">
                <a:latin typeface="Carlito"/>
                <a:cs typeface="Carlito"/>
              </a:rPr>
              <a:t>LO</a:t>
            </a:r>
            <a:r>
              <a:rPr dirty="0" sz="800" spc="-50">
                <a:latin typeface="Carlito"/>
                <a:cs typeface="Carlito"/>
              </a:rPr>
              <a:t> </a:t>
            </a:r>
            <a:r>
              <a:rPr dirty="0" sz="800" spc="5">
                <a:latin typeface="Carlito"/>
                <a:cs typeface="Carlito"/>
              </a:rPr>
              <a:t>Students</a:t>
            </a:r>
            <a:endParaRPr sz="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Carlito"/>
              <a:cs typeface="Carlito"/>
            </a:endParaRPr>
          </a:p>
          <a:p>
            <a:pPr marL="1092200">
              <a:lnSpc>
                <a:spcPct val="100000"/>
              </a:lnSpc>
            </a:pPr>
            <a:r>
              <a:rPr dirty="0" sz="800" spc="30">
                <a:latin typeface="Carlito"/>
                <a:cs typeface="Carlito"/>
              </a:rPr>
              <a:t>Pattern</a:t>
            </a:r>
            <a:r>
              <a:rPr dirty="0" sz="800" spc="-105">
                <a:latin typeface="Carlito"/>
                <a:cs typeface="Carlito"/>
              </a:rPr>
              <a:t> </a:t>
            </a:r>
            <a:r>
              <a:rPr dirty="0" sz="800" spc="25">
                <a:latin typeface="Carlito"/>
                <a:cs typeface="Carlito"/>
              </a:rPr>
              <a:t>Low</a:t>
            </a:r>
            <a:r>
              <a:rPr dirty="0" sz="800" spc="-110">
                <a:latin typeface="Carlito"/>
                <a:cs typeface="Carlito"/>
              </a:rPr>
              <a:t> </a:t>
            </a:r>
            <a:r>
              <a:rPr dirty="0" sz="800" spc="25">
                <a:latin typeface="Carlito"/>
                <a:cs typeface="Carlito"/>
              </a:rPr>
              <a:t>LO</a:t>
            </a:r>
            <a:r>
              <a:rPr dirty="0" sz="800" spc="-70">
                <a:latin typeface="Carlito"/>
                <a:cs typeface="Carlito"/>
              </a:rPr>
              <a:t> </a:t>
            </a:r>
            <a:r>
              <a:rPr dirty="0" sz="800" spc="5">
                <a:latin typeface="Carlito"/>
                <a:cs typeface="Carlito"/>
              </a:rPr>
              <a:t>Students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145705" y="2984822"/>
            <a:ext cx="311869" cy="4441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34402" y="3326891"/>
            <a:ext cx="85090" cy="276860"/>
          </a:xfrm>
          <a:custGeom>
            <a:avLst/>
            <a:gdLst/>
            <a:ahLst/>
            <a:cxnLst/>
            <a:rect l="l" t="t" r="r" b="b"/>
            <a:pathLst>
              <a:path w="85090" h="276860">
                <a:moveTo>
                  <a:pt x="28485" y="194014"/>
                </a:moveTo>
                <a:lnTo>
                  <a:pt x="253" y="198247"/>
                </a:lnTo>
                <a:lnTo>
                  <a:pt x="55372" y="276733"/>
                </a:lnTo>
                <a:lnTo>
                  <a:pt x="77627" y="208153"/>
                </a:lnTo>
                <a:lnTo>
                  <a:pt x="30606" y="208153"/>
                </a:lnTo>
                <a:lnTo>
                  <a:pt x="28485" y="194014"/>
                </a:lnTo>
                <a:close/>
              </a:path>
              <a:path w="85090" h="276860">
                <a:moveTo>
                  <a:pt x="56798" y="189769"/>
                </a:moveTo>
                <a:lnTo>
                  <a:pt x="28485" y="194014"/>
                </a:lnTo>
                <a:lnTo>
                  <a:pt x="30606" y="208153"/>
                </a:lnTo>
                <a:lnTo>
                  <a:pt x="58927" y="203962"/>
                </a:lnTo>
                <a:lnTo>
                  <a:pt x="56798" y="189769"/>
                </a:lnTo>
                <a:close/>
              </a:path>
              <a:path w="85090" h="276860">
                <a:moveTo>
                  <a:pt x="84963" y="185547"/>
                </a:moveTo>
                <a:lnTo>
                  <a:pt x="56798" y="189769"/>
                </a:lnTo>
                <a:lnTo>
                  <a:pt x="58927" y="203962"/>
                </a:lnTo>
                <a:lnTo>
                  <a:pt x="30606" y="208153"/>
                </a:lnTo>
                <a:lnTo>
                  <a:pt x="77627" y="208153"/>
                </a:lnTo>
                <a:lnTo>
                  <a:pt x="84963" y="185547"/>
                </a:lnTo>
                <a:close/>
              </a:path>
              <a:path w="85090" h="276860">
                <a:moveTo>
                  <a:pt x="28321" y="0"/>
                </a:moveTo>
                <a:lnTo>
                  <a:pt x="0" y="4191"/>
                </a:lnTo>
                <a:lnTo>
                  <a:pt x="28485" y="194014"/>
                </a:lnTo>
                <a:lnTo>
                  <a:pt x="56798" y="189769"/>
                </a:lnTo>
                <a:lnTo>
                  <a:pt x="2832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19773" y="3376548"/>
            <a:ext cx="513715" cy="354965"/>
          </a:xfrm>
          <a:custGeom>
            <a:avLst/>
            <a:gdLst/>
            <a:ahLst/>
            <a:cxnLst/>
            <a:rect l="l" t="t" r="r" b="b"/>
            <a:pathLst>
              <a:path w="513715" h="354964">
                <a:moveTo>
                  <a:pt x="79068" y="36379"/>
                </a:moveTo>
                <a:lnTo>
                  <a:pt x="63055" y="59997"/>
                </a:lnTo>
                <a:lnTo>
                  <a:pt x="497204" y="354456"/>
                </a:lnTo>
                <a:lnTo>
                  <a:pt x="513206" y="330707"/>
                </a:lnTo>
                <a:lnTo>
                  <a:pt x="79068" y="36379"/>
                </a:lnTo>
                <a:close/>
              </a:path>
              <a:path w="513715" h="354964">
                <a:moveTo>
                  <a:pt x="0" y="0"/>
                </a:moveTo>
                <a:lnTo>
                  <a:pt x="46989" y="83692"/>
                </a:lnTo>
                <a:lnTo>
                  <a:pt x="63055" y="59997"/>
                </a:lnTo>
                <a:lnTo>
                  <a:pt x="51180" y="51942"/>
                </a:lnTo>
                <a:lnTo>
                  <a:pt x="67183" y="28321"/>
                </a:lnTo>
                <a:lnTo>
                  <a:pt x="84532" y="28321"/>
                </a:lnTo>
                <a:lnTo>
                  <a:pt x="95123" y="12700"/>
                </a:lnTo>
                <a:lnTo>
                  <a:pt x="0" y="0"/>
                </a:lnTo>
                <a:close/>
              </a:path>
              <a:path w="513715" h="354964">
                <a:moveTo>
                  <a:pt x="67183" y="28321"/>
                </a:moveTo>
                <a:lnTo>
                  <a:pt x="51180" y="51942"/>
                </a:lnTo>
                <a:lnTo>
                  <a:pt x="63055" y="59997"/>
                </a:lnTo>
                <a:lnTo>
                  <a:pt x="79068" y="36379"/>
                </a:lnTo>
                <a:lnTo>
                  <a:pt x="67183" y="28321"/>
                </a:lnTo>
                <a:close/>
              </a:path>
              <a:path w="513715" h="354964">
                <a:moveTo>
                  <a:pt x="84532" y="28321"/>
                </a:moveTo>
                <a:lnTo>
                  <a:pt x="67183" y="28321"/>
                </a:lnTo>
                <a:lnTo>
                  <a:pt x="79068" y="36379"/>
                </a:lnTo>
                <a:lnTo>
                  <a:pt x="84532" y="2832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9" name="object 59"/>
          <p:cNvGrpSpPr/>
          <p:nvPr/>
        </p:nvGrpSpPr>
        <p:grpSpPr>
          <a:xfrm>
            <a:off x="4495863" y="4667313"/>
            <a:ext cx="228600" cy="590550"/>
            <a:chOff x="4495863" y="4667313"/>
            <a:chExt cx="228600" cy="590550"/>
          </a:xfrm>
        </p:grpSpPr>
        <p:sp>
          <p:nvSpPr>
            <p:cNvPr id="60" name="object 60"/>
            <p:cNvSpPr/>
            <p:nvPr/>
          </p:nvSpPr>
          <p:spPr>
            <a:xfrm>
              <a:off x="4510151" y="4681601"/>
              <a:ext cx="200025" cy="561975"/>
            </a:xfrm>
            <a:custGeom>
              <a:avLst/>
              <a:gdLst/>
              <a:ahLst/>
              <a:cxnLst/>
              <a:rect l="l" t="t" r="r" b="b"/>
              <a:pathLst>
                <a:path w="200025" h="561975">
                  <a:moveTo>
                    <a:pt x="149987" y="0"/>
                  </a:moveTo>
                  <a:lnTo>
                    <a:pt x="49911" y="0"/>
                  </a:lnTo>
                  <a:lnTo>
                    <a:pt x="49911" y="461899"/>
                  </a:lnTo>
                  <a:lnTo>
                    <a:pt x="0" y="461899"/>
                  </a:lnTo>
                  <a:lnTo>
                    <a:pt x="99949" y="561975"/>
                  </a:lnTo>
                  <a:lnTo>
                    <a:pt x="200025" y="461899"/>
                  </a:lnTo>
                  <a:lnTo>
                    <a:pt x="149987" y="461899"/>
                  </a:lnTo>
                  <a:lnTo>
                    <a:pt x="1499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510151" y="4681601"/>
              <a:ext cx="200025" cy="561975"/>
            </a:xfrm>
            <a:custGeom>
              <a:avLst/>
              <a:gdLst/>
              <a:ahLst/>
              <a:cxnLst/>
              <a:rect l="l" t="t" r="r" b="b"/>
              <a:pathLst>
                <a:path w="200025" h="561975">
                  <a:moveTo>
                    <a:pt x="0" y="461899"/>
                  </a:moveTo>
                  <a:lnTo>
                    <a:pt x="49911" y="461899"/>
                  </a:lnTo>
                  <a:lnTo>
                    <a:pt x="49911" y="0"/>
                  </a:lnTo>
                  <a:lnTo>
                    <a:pt x="149987" y="0"/>
                  </a:lnTo>
                  <a:lnTo>
                    <a:pt x="149987" y="461899"/>
                  </a:lnTo>
                  <a:lnTo>
                    <a:pt x="200025" y="461899"/>
                  </a:lnTo>
                  <a:lnTo>
                    <a:pt x="99949" y="561975"/>
                  </a:lnTo>
                  <a:lnTo>
                    <a:pt x="0" y="461899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/>
          <p:nvPr/>
        </p:nvSpPr>
        <p:spPr>
          <a:xfrm>
            <a:off x="3419475" y="5448300"/>
            <a:ext cx="2057400" cy="8286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3" name="object 63"/>
          <p:cNvGrpSpPr/>
          <p:nvPr/>
        </p:nvGrpSpPr>
        <p:grpSpPr>
          <a:xfrm>
            <a:off x="2209863" y="5648325"/>
            <a:ext cx="933450" cy="276225"/>
            <a:chOff x="2209863" y="5648325"/>
            <a:chExt cx="933450" cy="276225"/>
          </a:xfrm>
        </p:grpSpPr>
        <p:sp>
          <p:nvSpPr>
            <p:cNvPr id="64" name="object 64"/>
            <p:cNvSpPr/>
            <p:nvPr/>
          </p:nvSpPr>
          <p:spPr>
            <a:xfrm>
              <a:off x="2224151" y="5662612"/>
              <a:ext cx="904875" cy="247650"/>
            </a:xfrm>
            <a:custGeom>
              <a:avLst/>
              <a:gdLst/>
              <a:ahLst/>
              <a:cxnLst/>
              <a:rect l="l" t="t" r="r" b="b"/>
              <a:pathLst>
                <a:path w="904875" h="247650">
                  <a:moveTo>
                    <a:pt x="123825" y="0"/>
                  </a:moveTo>
                  <a:lnTo>
                    <a:pt x="0" y="123825"/>
                  </a:lnTo>
                  <a:lnTo>
                    <a:pt x="123825" y="247650"/>
                  </a:lnTo>
                  <a:lnTo>
                    <a:pt x="123825" y="185737"/>
                  </a:lnTo>
                  <a:lnTo>
                    <a:pt x="904875" y="185737"/>
                  </a:lnTo>
                  <a:lnTo>
                    <a:pt x="904875" y="61912"/>
                  </a:lnTo>
                  <a:lnTo>
                    <a:pt x="123825" y="61912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224151" y="5662612"/>
              <a:ext cx="904875" cy="247650"/>
            </a:xfrm>
            <a:custGeom>
              <a:avLst/>
              <a:gdLst/>
              <a:ahLst/>
              <a:cxnLst/>
              <a:rect l="l" t="t" r="r" b="b"/>
              <a:pathLst>
                <a:path w="904875" h="247650">
                  <a:moveTo>
                    <a:pt x="0" y="123825"/>
                  </a:moveTo>
                  <a:lnTo>
                    <a:pt x="123825" y="0"/>
                  </a:lnTo>
                  <a:lnTo>
                    <a:pt x="123825" y="61912"/>
                  </a:lnTo>
                  <a:lnTo>
                    <a:pt x="904875" y="61912"/>
                  </a:lnTo>
                  <a:lnTo>
                    <a:pt x="904875" y="185737"/>
                  </a:lnTo>
                  <a:lnTo>
                    <a:pt x="123825" y="185737"/>
                  </a:lnTo>
                  <a:lnTo>
                    <a:pt x="123825" y="247650"/>
                  </a:lnTo>
                  <a:lnTo>
                    <a:pt x="0" y="123825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539" y="461010"/>
            <a:ext cx="431927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30" b="1">
                <a:latin typeface="Carlito"/>
                <a:cs typeface="Carlito"/>
              </a:rPr>
              <a:t>Model</a:t>
            </a:r>
            <a:r>
              <a:rPr dirty="0" sz="4400" spc="-260" b="1">
                <a:latin typeface="Carlito"/>
                <a:cs typeface="Carlito"/>
              </a:rPr>
              <a:t> </a:t>
            </a:r>
            <a:r>
              <a:rPr dirty="0" sz="4400" spc="-15" b="1">
                <a:latin typeface="Carlito"/>
                <a:cs typeface="Carlito"/>
              </a:rPr>
              <a:t>Matematis: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6608" y="2531109"/>
            <a:ext cx="109220" cy="1214120"/>
          </a:xfrm>
          <a:custGeom>
            <a:avLst/>
            <a:gdLst/>
            <a:ahLst/>
            <a:cxnLst/>
            <a:rect l="l" t="t" r="r" b="b"/>
            <a:pathLst>
              <a:path w="109219" h="1214120">
                <a:moveTo>
                  <a:pt x="108839" y="0"/>
                </a:moveTo>
                <a:lnTo>
                  <a:pt x="0" y="0"/>
                </a:lnTo>
                <a:lnTo>
                  <a:pt x="0" y="19050"/>
                </a:lnTo>
                <a:lnTo>
                  <a:pt x="67564" y="19050"/>
                </a:lnTo>
                <a:lnTo>
                  <a:pt x="67564" y="1195070"/>
                </a:lnTo>
                <a:lnTo>
                  <a:pt x="0" y="1195070"/>
                </a:lnTo>
                <a:lnTo>
                  <a:pt x="0" y="1214120"/>
                </a:lnTo>
                <a:lnTo>
                  <a:pt x="108839" y="1214120"/>
                </a:lnTo>
                <a:lnTo>
                  <a:pt x="108839" y="1195070"/>
                </a:lnTo>
                <a:lnTo>
                  <a:pt x="108839" y="19050"/>
                </a:lnTo>
                <a:lnTo>
                  <a:pt x="108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551683" y="2517520"/>
            <a:ext cx="484505" cy="1235075"/>
            <a:chOff x="2551683" y="2517520"/>
            <a:chExt cx="484505" cy="1235075"/>
          </a:xfrm>
        </p:grpSpPr>
        <p:sp>
          <p:nvSpPr>
            <p:cNvPr id="5" name="object 5"/>
            <p:cNvSpPr/>
            <p:nvPr/>
          </p:nvSpPr>
          <p:spPr>
            <a:xfrm>
              <a:off x="2551684" y="2517520"/>
              <a:ext cx="349250" cy="1228090"/>
            </a:xfrm>
            <a:custGeom>
              <a:avLst/>
              <a:gdLst/>
              <a:ahLst/>
              <a:cxnLst/>
              <a:rect l="l" t="t" r="r" b="b"/>
              <a:pathLst>
                <a:path w="349250" h="1228089">
                  <a:moveTo>
                    <a:pt x="108839" y="13589"/>
                  </a:moveTo>
                  <a:lnTo>
                    <a:pt x="0" y="13589"/>
                  </a:lnTo>
                  <a:lnTo>
                    <a:pt x="0" y="32639"/>
                  </a:lnTo>
                  <a:lnTo>
                    <a:pt x="0" y="1208659"/>
                  </a:lnTo>
                  <a:lnTo>
                    <a:pt x="0" y="1227709"/>
                  </a:lnTo>
                  <a:lnTo>
                    <a:pt x="108839" y="1227709"/>
                  </a:lnTo>
                  <a:lnTo>
                    <a:pt x="108839" y="1208659"/>
                  </a:lnTo>
                  <a:lnTo>
                    <a:pt x="41275" y="1208659"/>
                  </a:lnTo>
                  <a:lnTo>
                    <a:pt x="41275" y="32639"/>
                  </a:lnTo>
                  <a:lnTo>
                    <a:pt x="108839" y="32639"/>
                  </a:lnTo>
                  <a:lnTo>
                    <a:pt x="108839" y="13589"/>
                  </a:lnTo>
                  <a:close/>
                </a:path>
                <a:path w="349250" h="1228089">
                  <a:moveTo>
                    <a:pt x="349123" y="13208"/>
                  </a:moveTo>
                  <a:lnTo>
                    <a:pt x="343662" y="3175"/>
                  </a:lnTo>
                  <a:lnTo>
                    <a:pt x="291084" y="3175"/>
                  </a:lnTo>
                  <a:lnTo>
                    <a:pt x="289052" y="12954"/>
                  </a:lnTo>
                  <a:lnTo>
                    <a:pt x="295529" y="13335"/>
                  </a:lnTo>
                  <a:lnTo>
                    <a:pt x="299974" y="14732"/>
                  </a:lnTo>
                  <a:lnTo>
                    <a:pt x="305308" y="19304"/>
                  </a:lnTo>
                  <a:lnTo>
                    <a:pt x="306705" y="23495"/>
                  </a:lnTo>
                  <a:lnTo>
                    <a:pt x="306705" y="29845"/>
                  </a:lnTo>
                  <a:lnTo>
                    <a:pt x="297319" y="72313"/>
                  </a:lnTo>
                  <a:lnTo>
                    <a:pt x="281432" y="108585"/>
                  </a:lnTo>
                  <a:lnTo>
                    <a:pt x="257810" y="149466"/>
                  </a:lnTo>
                  <a:lnTo>
                    <a:pt x="248539" y="163322"/>
                  </a:lnTo>
                  <a:lnTo>
                    <a:pt x="246837" y="150888"/>
                  </a:lnTo>
                  <a:lnTo>
                    <a:pt x="240792" y="110490"/>
                  </a:lnTo>
                  <a:lnTo>
                    <a:pt x="231521" y="56134"/>
                  </a:lnTo>
                  <a:lnTo>
                    <a:pt x="218948" y="13335"/>
                  </a:lnTo>
                  <a:lnTo>
                    <a:pt x="197358" y="0"/>
                  </a:lnTo>
                  <a:lnTo>
                    <a:pt x="191897" y="0"/>
                  </a:lnTo>
                  <a:lnTo>
                    <a:pt x="152628" y="20002"/>
                  </a:lnTo>
                  <a:lnTo>
                    <a:pt x="139319" y="37592"/>
                  </a:lnTo>
                  <a:lnTo>
                    <a:pt x="152273" y="46228"/>
                  </a:lnTo>
                  <a:lnTo>
                    <a:pt x="157734" y="37719"/>
                  </a:lnTo>
                  <a:lnTo>
                    <a:pt x="162306" y="31623"/>
                  </a:lnTo>
                  <a:lnTo>
                    <a:pt x="169799" y="24765"/>
                  </a:lnTo>
                  <a:lnTo>
                    <a:pt x="173863" y="22987"/>
                  </a:lnTo>
                  <a:lnTo>
                    <a:pt x="180848" y="22987"/>
                  </a:lnTo>
                  <a:lnTo>
                    <a:pt x="199097" y="67614"/>
                  </a:lnTo>
                  <a:lnTo>
                    <a:pt x="207899" y="110363"/>
                  </a:lnTo>
                  <a:lnTo>
                    <a:pt x="216814" y="156171"/>
                  </a:lnTo>
                  <a:lnTo>
                    <a:pt x="223647" y="194818"/>
                  </a:lnTo>
                  <a:lnTo>
                    <a:pt x="213588" y="208495"/>
                  </a:lnTo>
                  <a:lnTo>
                    <a:pt x="187452" y="238506"/>
                  </a:lnTo>
                  <a:lnTo>
                    <a:pt x="160528" y="252984"/>
                  </a:lnTo>
                  <a:lnTo>
                    <a:pt x="154686" y="252984"/>
                  </a:lnTo>
                  <a:lnTo>
                    <a:pt x="151638" y="248666"/>
                  </a:lnTo>
                  <a:lnTo>
                    <a:pt x="151638" y="240157"/>
                  </a:lnTo>
                  <a:lnTo>
                    <a:pt x="135890" y="240157"/>
                  </a:lnTo>
                  <a:lnTo>
                    <a:pt x="127254" y="279019"/>
                  </a:lnTo>
                  <a:lnTo>
                    <a:pt x="129286" y="279781"/>
                  </a:lnTo>
                  <a:lnTo>
                    <a:pt x="132080" y="280416"/>
                  </a:lnTo>
                  <a:lnTo>
                    <a:pt x="142748" y="281559"/>
                  </a:lnTo>
                  <a:lnTo>
                    <a:pt x="153670" y="281559"/>
                  </a:lnTo>
                  <a:lnTo>
                    <a:pt x="189458" y="264210"/>
                  </a:lnTo>
                  <a:lnTo>
                    <a:pt x="220332" y="232308"/>
                  </a:lnTo>
                  <a:lnTo>
                    <a:pt x="249301" y="194564"/>
                  </a:lnTo>
                  <a:lnTo>
                    <a:pt x="280428" y="148501"/>
                  </a:lnTo>
                  <a:lnTo>
                    <a:pt x="307848" y="102235"/>
                  </a:lnTo>
                  <a:lnTo>
                    <a:pt x="331190" y="56248"/>
                  </a:lnTo>
                  <a:lnTo>
                    <a:pt x="340829" y="34353"/>
                  </a:lnTo>
                  <a:lnTo>
                    <a:pt x="349123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13506" y="2611881"/>
              <a:ext cx="122300" cy="185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69412" y="2993770"/>
              <a:ext cx="222250" cy="281940"/>
            </a:xfrm>
            <a:custGeom>
              <a:avLst/>
              <a:gdLst/>
              <a:ahLst/>
              <a:cxnLst/>
              <a:rect l="l" t="t" r="r" b="b"/>
              <a:pathLst>
                <a:path w="222250" h="281939">
                  <a:moveTo>
                    <a:pt x="70104" y="0"/>
                  </a:moveTo>
                  <a:lnTo>
                    <a:pt x="64643" y="0"/>
                  </a:lnTo>
                  <a:lnTo>
                    <a:pt x="57402" y="525"/>
                  </a:lnTo>
                  <a:lnTo>
                    <a:pt x="18825" y="28047"/>
                  </a:lnTo>
                  <a:lnTo>
                    <a:pt x="12064" y="37591"/>
                  </a:lnTo>
                  <a:lnTo>
                    <a:pt x="25018" y="46227"/>
                  </a:lnTo>
                  <a:lnTo>
                    <a:pt x="30480" y="37718"/>
                  </a:lnTo>
                  <a:lnTo>
                    <a:pt x="35051" y="31623"/>
                  </a:lnTo>
                  <a:lnTo>
                    <a:pt x="42544" y="24764"/>
                  </a:lnTo>
                  <a:lnTo>
                    <a:pt x="46609" y="22987"/>
                  </a:lnTo>
                  <a:lnTo>
                    <a:pt x="53593" y="22987"/>
                  </a:lnTo>
                  <a:lnTo>
                    <a:pt x="71850" y="67611"/>
                  </a:lnTo>
                  <a:lnTo>
                    <a:pt x="80644" y="110362"/>
                  </a:lnTo>
                  <a:lnTo>
                    <a:pt x="89566" y="156162"/>
                  </a:lnTo>
                  <a:lnTo>
                    <a:pt x="96393" y="194817"/>
                  </a:lnTo>
                  <a:lnTo>
                    <a:pt x="86344" y="208484"/>
                  </a:lnTo>
                  <a:lnTo>
                    <a:pt x="60198" y="238505"/>
                  </a:lnTo>
                  <a:lnTo>
                    <a:pt x="33274" y="252983"/>
                  </a:lnTo>
                  <a:lnTo>
                    <a:pt x="27431" y="252983"/>
                  </a:lnTo>
                  <a:lnTo>
                    <a:pt x="24384" y="248665"/>
                  </a:lnTo>
                  <a:lnTo>
                    <a:pt x="24384" y="240156"/>
                  </a:lnTo>
                  <a:lnTo>
                    <a:pt x="8636" y="240156"/>
                  </a:lnTo>
                  <a:lnTo>
                    <a:pt x="0" y="279018"/>
                  </a:lnTo>
                  <a:lnTo>
                    <a:pt x="2031" y="279780"/>
                  </a:lnTo>
                  <a:lnTo>
                    <a:pt x="4825" y="280415"/>
                  </a:lnTo>
                  <a:lnTo>
                    <a:pt x="15493" y="281558"/>
                  </a:lnTo>
                  <a:lnTo>
                    <a:pt x="26416" y="281558"/>
                  </a:lnTo>
                  <a:lnTo>
                    <a:pt x="62206" y="264201"/>
                  </a:lnTo>
                  <a:lnTo>
                    <a:pt x="93090" y="232298"/>
                  </a:lnTo>
                  <a:lnTo>
                    <a:pt x="122047" y="194563"/>
                  </a:lnTo>
                  <a:lnTo>
                    <a:pt x="153177" y="148494"/>
                  </a:lnTo>
                  <a:lnTo>
                    <a:pt x="180594" y="102234"/>
                  </a:lnTo>
                  <a:lnTo>
                    <a:pt x="203946" y="56245"/>
                  </a:lnTo>
                  <a:lnTo>
                    <a:pt x="221869" y="13207"/>
                  </a:lnTo>
                  <a:lnTo>
                    <a:pt x="216407" y="3175"/>
                  </a:lnTo>
                  <a:lnTo>
                    <a:pt x="163830" y="3175"/>
                  </a:lnTo>
                  <a:lnTo>
                    <a:pt x="161798" y="12953"/>
                  </a:lnTo>
                  <a:lnTo>
                    <a:pt x="168275" y="13334"/>
                  </a:lnTo>
                  <a:lnTo>
                    <a:pt x="172719" y="14731"/>
                  </a:lnTo>
                  <a:lnTo>
                    <a:pt x="178054" y="19303"/>
                  </a:lnTo>
                  <a:lnTo>
                    <a:pt x="179450" y="23494"/>
                  </a:lnTo>
                  <a:lnTo>
                    <a:pt x="179450" y="29844"/>
                  </a:lnTo>
                  <a:lnTo>
                    <a:pt x="170072" y="72312"/>
                  </a:lnTo>
                  <a:lnTo>
                    <a:pt x="154178" y="108584"/>
                  </a:lnTo>
                  <a:lnTo>
                    <a:pt x="130567" y="149465"/>
                  </a:lnTo>
                  <a:lnTo>
                    <a:pt x="121285" y="163321"/>
                  </a:lnTo>
                  <a:lnTo>
                    <a:pt x="119592" y="150887"/>
                  </a:lnTo>
                  <a:lnTo>
                    <a:pt x="113537" y="110489"/>
                  </a:lnTo>
                  <a:lnTo>
                    <a:pt x="104267" y="56133"/>
                  </a:lnTo>
                  <a:lnTo>
                    <a:pt x="91693" y="13334"/>
                  </a:lnTo>
                  <a:lnTo>
                    <a:pt x="74803" y="762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06775" y="3087115"/>
              <a:ext cx="124841" cy="1868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69412" y="3470020"/>
              <a:ext cx="222250" cy="281940"/>
            </a:xfrm>
            <a:custGeom>
              <a:avLst/>
              <a:gdLst/>
              <a:ahLst/>
              <a:cxnLst/>
              <a:rect l="l" t="t" r="r" b="b"/>
              <a:pathLst>
                <a:path w="222250" h="281939">
                  <a:moveTo>
                    <a:pt x="70104" y="0"/>
                  </a:moveTo>
                  <a:lnTo>
                    <a:pt x="64643" y="0"/>
                  </a:lnTo>
                  <a:lnTo>
                    <a:pt x="57402" y="525"/>
                  </a:lnTo>
                  <a:lnTo>
                    <a:pt x="18825" y="28047"/>
                  </a:lnTo>
                  <a:lnTo>
                    <a:pt x="12064" y="37591"/>
                  </a:lnTo>
                  <a:lnTo>
                    <a:pt x="25018" y="46227"/>
                  </a:lnTo>
                  <a:lnTo>
                    <a:pt x="30480" y="37718"/>
                  </a:lnTo>
                  <a:lnTo>
                    <a:pt x="35051" y="31623"/>
                  </a:lnTo>
                  <a:lnTo>
                    <a:pt x="42544" y="24764"/>
                  </a:lnTo>
                  <a:lnTo>
                    <a:pt x="46609" y="22987"/>
                  </a:lnTo>
                  <a:lnTo>
                    <a:pt x="53593" y="22987"/>
                  </a:lnTo>
                  <a:lnTo>
                    <a:pt x="71850" y="67611"/>
                  </a:lnTo>
                  <a:lnTo>
                    <a:pt x="80644" y="110362"/>
                  </a:lnTo>
                  <a:lnTo>
                    <a:pt x="89566" y="156162"/>
                  </a:lnTo>
                  <a:lnTo>
                    <a:pt x="96393" y="194817"/>
                  </a:lnTo>
                  <a:lnTo>
                    <a:pt x="86344" y="208484"/>
                  </a:lnTo>
                  <a:lnTo>
                    <a:pt x="60198" y="238505"/>
                  </a:lnTo>
                  <a:lnTo>
                    <a:pt x="33274" y="252983"/>
                  </a:lnTo>
                  <a:lnTo>
                    <a:pt x="27431" y="252983"/>
                  </a:lnTo>
                  <a:lnTo>
                    <a:pt x="24384" y="248665"/>
                  </a:lnTo>
                  <a:lnTo>
                    <a:pt x="24384" y="240156"/>
                  </a:lnTo>
                  <a:lnTo>
                    <a:pt x="8636" y="240156"/>
                  </a:lnTo>
                  <a:lnTo>
                    <a:pt x="0" y="279018"/>
                  </a:lnTo>
                  <a:lnTo>
                    <a:pt x="2031" y="279780"/>
                  </a:lnTo>
                  <a:lnTo>
                    <a:pt x="4825" y="280415"/>
                  </a:lnTo>
                  <a:lnTo>
                    <a:pt x="15493" y="281558"/>
                  </a:lnTo>
                  <a:lnTo>
                    <a:pt x="26416" y="281558"/>
                  </a:lnTo>
                  <a:lnTo>
                    <a:pt x="62206" y="264201"/>
                  </a:lnTo>
                  <a:lnTo>
                    <a:pt x="93090" y="232298"/>
                  </a:lnTo>
                  <a:lnTo>
                    <a:pt x="122047" y="194563"/>
                  </a:lnTo>
                  <a:lnTo>
                    <a:pt x="153177" y="148494"/>
                  </a:lnTo>
                  <a:lnTo>
                    <a:pt x="180594" y="102234"/>
                  </a:lnTo>
                  <a:lnTo>
                    <a:pt x="203946" y="56245"/>
                  </a:lnTo>
                  <a:lnTo>
                    <a:pt x="221869" y="13207"/>
                  </a:lnTo>
                  <a:lnTo>
                    <a:pt x="216407" y="3175"/>
                  </a:lnTo>
                  <a:lnTo>
                    <a:pt x="163830" y="3175"/>
                  </a:lnTo>
                  <a:lnTo>
                    <a:pt x="161798" y="12953"/>
                  </a:lnTo>
                  <a:lnTo>
                    <a:pt x="168275" y="13334"/>
                  </a:lnTo>
                  <a:lnTo>
                    <a:pt x="172719" y="14731"/>
                  </a:lnTo>
                  <a:lnTo>
                    <a:pt x="178054" y="19303"/>
                  </a:lnTo>
                  <a:lnTo>
                    <a:pt x="179450" y="23494"/>
                  </a:lnTo>
                  <a:lnTo>
                    <a:pt x="179450" y="29844"/>
                  </a:lnTo>
                  <a:lnTo>
                    <a:pt x="170072" y="72312"/>
                  </a:lnTo>
                  <a:lnTo>
                    <a:pt x="154178" y="108584"/>
                  </a:lnTo>
                  <a:lnTo>
                    <a:pt x="130567" y="149465"/>
                  </a:lnTo>
                  <a:lnTo>
                    <a:pt x="121285" y="163321"/>
                  </a:lnTo>
                  <a:lnTo>
                    <a:pt x="119592" y="150887"/>
                  </a:lnTo>
                  <a:lnTo>
                    <a:pt x="113537" y="110489"/>
                  </a:lnTo>
                  <a:lnTo>
                    <a:pt x="104267" y="56133"/>
                  </a:lnTo>
                  <a:lnTo>
                    <a:pt x="91693" y="13334"/>
                  </a:lnTo>
                  <a:lnTo>
                    <a:pt x="74803" y="762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09823" y="3563365"/>
              <a:ext cx="121793" cy="1892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374135" y="3165982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79" h="26669">
                <a:moveTo>
                  <a:pt x="246379" y="0"/>
                </a:moveTo>
                <a:lnTo>
                  <a:pt x="0" y="0"/>
                </a:lnTo>
                <a:lnTo>
                  <a:pt x="0" y="26669"/>
                </a:lnTo>
                <a:lnTo>
                  <a:pt x="246379" y="26669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74135" y="3083051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79" h="26669">
                <a:moveTo>
                  <a:pt x="246379" y="0"/>
                </a:moveTo>
                <a:lnTo>
                  <a:pt x="0" y="0"/>
                </a:lnTo>
                <a:lnTo>
                  <a:pt x="0" y="26543"/>
                </a:lnTo>
                <a:lnTo>
                  <a:pt x="246379" y="26543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3779011" y="2073910"/>
            <a:ext cx="685800" cy="2183765"/>
            <a:chOff x="3779011" y="2073910"/>
            <a:chExt cx="685800" cy="2183765"/>
          </a:xfrm>
        </p:grpSpPr>
        <p:sp>
          <p:nvSpPr>
            <p:cNvPr id="14" name="object 14"/>
            <p:cNvSpPr/>
            <p:nvPr/>
          </p:nvSpPr>
          <p:spPr>
            <a:xfrm>
              <a:off x="3779012" y="2073909"/>
              <a:ext cx="120650" cy="2114550"/>
            </a:xfrm>
            <a:custGeom>
              <a:avLst/>
              <a:gdLst/>
              <a:ahLst/>
              <a:cxnLst/>
              <a:rect l="l" t="t" r="r" b="b"/>
              <a:pathLst>
                <a:path w="120650" h="2114550">
                  <a:moveTo>
                    <a:pt x="120396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2096770"/>
                  </a:lnTo>
                  <a:lnTo>
                    <a:pt x="0" y="2114550"/>
                  </a:lnTo>
                  <a:lnTo>
                    <a:pt x="120396" y="2114550"/>
                  </a:lnTo>
                  <a:lnTo>
                    <a:pt x="120396" y="2096770"/>
                  </a:lnTo>
                  <a:lnTo>
                    <a:pt x="42037" y="2096770"/>
                  </a:lnTo>
                  <a:lnTo>
                    <a:pt x="42037" y="17780"/>
                  </a:lnTo>
                  <a:lnTo>
                    <a:pt x="120396" y="17780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12361" y="3974592"/>
              <a:ext cx="205993" cy="1978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131309" y="4069207"/>
              <a:ext cx="333375" cy="188595"/>
            </a:xfrm>
            <a:custGeom>
              <a:avLst/>
              <a:gdLst/>
              <a:ahLst/>
              <a:cxnLst/>
              <a:rect l="l" t="t" r="r" b="b"/>
              <a:pathLst>
                <a:path w="333375" h="188595">
                  <a:moveTo>
                    <a:pt x="154146" y="57912"/>
                  </a:moveTo>
                  <a:lnTo>
                    <a:pt x="117475" y="57912"/>
                  </a:lnTo>
                  <a:lnTo>
                    <a:pt x="121030" y="59309"/>
                  </a:lnTo>
                  <a:lnTo>
                    <a:pt x="123316" y="62103"/>
                  </a:lnTo>
                  <a:lnTo>
                    <a:pt x="125602" y="64770"/>
                  </a:lnTo>
                  <a:lnTo>
                    <a:pt x="126680" y="68961"/>
                  </a:lnTo>
                  <a:lnTo>
                    <a:pt x="126666" y="78359"/>
                  </a:lnTo>
                  <a:lnTo>
                    <a:pt x="119252" y="113411"/>
                  </a:lnTo>
                  <a:lnTo>
                    <a:pt x="117855" y="119126"/>
                  </a:lnTo>
                  <a:lnTo>
                    <a:pt x="109685" y="156972"/>
                  </a:lnTo>
                  <a:lnTo>
                    <a:pt x="109691" y="166243"/>
                  </a:lnTo>
                  <a:lnTo>
                    <a:pt x="116204" y="180721"/>
                  </a:lnTo>
                  <a:lnTo>
                    <a:pt x="118363" y="183134"/>
                  </a:lnTo>
                  <a:lnTo>
                    <a:pt x="120776" y="185039"/>
                  </a:lnTo>
                  <a:lnTo>
                    <a:pt x="123698" y="186309"/>
                  </a:lnTo>
                  <a:lnTo>
                    <a:pt x="126745" y="187706"/>
                  </a:lnTo>
                  <a:lnTo>
                    <a:pt x="129920" y="188341"/>
                  </a:lnTo>
                  <a:lnTo>
                    <a:pt x="137540" y="188341"/>
                  </a:lnTo>
                  <a:lnTo>
                    <a:pt x="171450" y="169545"/>
                  </a:lnTo>
                  <a:lnTo>
                    <a:pt x="171989" y="169037"/>
                  </a:lnTo>
                  <a:lnTo>
                    <a:pt x="142493" y="169037"/>
                  </a:lnTo>
                  <a:lnTo>
                    <a:pt x="140335" y="168148"/>
                  </a:lnTo>
                  <a:lnTo>
                    <a:pt x="138937" y="166624"/>
                  </a:lnTo>
                  <a:lnTo>
                    <a:pt x="137667" y="164973"/>
                  </a:lnTo>
                  <a:lnTo>
                    <a:pt x="136905" y="162306"/>
                  </a:lnTo>
                  <a:lnTo>
                    <a:pt x="136905" y="157734"/>
                  </a:lnTo>
                  <a:lnTo>
                    <a:pt x="137413" y="155194"/>
                  </a:lnTo>
                  <a:lnTo>
                    <a:pt x="138327" y="151130"/>
                  </a:lnTo>
                  <a:lnTo>
                    <a:pt x="139064" y="147320"/>
                  </a:lnTo>
                  <a:lnTo>
                    <a:pt x="140207" y="142621"/>
                  </a:lnTo>
                  <a:lnTo>
                    <a:pt x="141604" y="137033"/>
                  </a:lnTo>
                  <a:lnTo>
                    <a:pt x="142875" y="131445"/>
                  </a:lnTo>
                  <a:lnTo>
                    <a:pt x="144399" y="125349"/>
                  </a:lnTo>
                  <a:lnTo>
                    <a:pt x="147447" y="112141"/>
                  </a:lnTo>
                  <a:lnTo>
                    <a:pt x="148843" y="105791"/>
                  </a:lnTo>
                  <a:lnTo>
                    <a:pt x="150240" y="99568"/>
                  </a:lnTo>
                  <a:lnTo>
                    <a:pt x="152696" y="87249"/>
                  </a:lnTo>
                  <a:lnTo>
                    <a:pt x="154431" y="76962"/>
                  </a:lnTo>
                  <a:lnTo>
                    <a:pt x="154686" y="74168"/>
                  </a:lnTo>
                  <a:lnTo>
                    <a:pt x="154812" y="59944"/>
                  </a:lnTo>
                  <a:lnTo>
                    <a:pt x="154146" y="57912"/>
                  </a:lnTo>
                  <a:close/>
                </a:path>
                <a:path w="333375" h="188595">
                  <a:moveTo>
                    <a:pt x="68961" y="58166"/>
                  </a:moveTo>
                  <a:lnTo>
                    <a:pt x="40639" y="58166"/>
                  </a:lnTo>
                  <a:lnTo>
                    <a:pt x="43452" y="61468"/>
                  </a:lnTo>
                  <a:lnTo>
                    <a:pt x="43458" y="72009"/>
                  </a:lnTo>
                  <a:lnTo>
                    <a:pt x="42672" y="78359"/>
                  </a:lnTo>
                  <a:lnTo>
                    <a:pt x="42037" y="82296"/>
                  </a:lnTo>
                  <a:lnTo>
                    <a:pt x="41148" y="86741"/>
                  </a:lnTo>
                  <a:lnTo>
                    <a:pt x="39877" y="91694"/>
                  </a:lnTo>
                  <a:lnTo>
                    <a:pt x="18287" y="185801"/>
                  </a:lnTo>
                  <a:lnTo>
                    <a:pt x="46609" y="185801"/>
                  </a:lnTo>
                  <a:lnTo>
                    <a:pt x="62737" y="113411"/>
                  </a:lnTo>
                  <a:lnTo>
                    <a:pt x="63626" y="108966"/>
                  </a:lnTo>
                  <a:lnTo>
                    <a:pt x="65150" y="104521"/>
                  </a:lnTo>
                  <a:lnTo>
                    <a:pt x="67182" y="100076"/>
                  </a:lnTo>
                  <a:lnTo>
                    <a:pt x="69341" y="95504"/>
                  </a:lnTo>
                  <a:lnTo>
                    <a:pt x="71627" y="91313"/>
                  </a:lnTo>
                  <a:lnTo>
                    <a:pt x="74422" y="87249"/>
                  </a:lnTo>
                  <a:lnTo>
                    <a:pt x="77088" y="83058"/>
                  </a:lnTo>
                  <a:lnTo>
                    <a:pt x="80010" y="79248"/>
                  </a:lnTo>
                  <a:lnTo>
                    <a:pt x="82282" y="76708"/>
                  </a:lnTo>
                  <a:lnTo>
                    <a:pt x="68579" y="76708"/>
                  </a:lnTo>
                  <a:lnTo>
                    <a:pt x="66548" y="76073"/>
                  </a:lnTo>
                  <a:lnTo>
                    <a:pt x="67437" y="74168"/>
                  </a:lnTo>
                  <a:lnTo>
                    <a:pt x="68072" y="72136"/>
                  </a:lnTo>
                  <a:lnTo>
                    <a:pt x="68430" y="70104"/>
                  </a:lnTo>
                  <a:lnTo>
                    <a:pt x="68884" y="66421"/>
                  </a:lnTo>
                  <a:lnTo>
                    <a:pt x="68961" y="58166"/>
                  </a:lnTo>
                  <a:close/>
                </a:path>
                <a:path w="333375" h="188595">
                  <a:moveTo>
                    <a:pt x="170561" y="151130"/>
                  </a:moveTo>
                  <a:lnTo>
                    <a:pt x="147319" y="169037"/>
                  </a:lnTo>
                  <a:lnTo>
                    <a:pt x="171989" y="169037"/>
                  </a:lnTo>
                  <a:lnTo>
                    <a:pt x="175767" y="165481"/>
                  </a:lnTo>
                  <a:lnTo>
                    <a:pt x="180466" y="160655"/>
                  </a:lnTo>
                  <a:lnTo>
                    <a:pt x="170561" y="151130"/>
                  </a:lnTo>
                  <a:close/>
                </a:path>
                <a:path w="333375" h="188595">
                  <a:moveTo>
                    <a:pt x="134619" y="38481"/>
                  </a:moveTo>
                  <a:lnTo>
                    <a:pt x="124460" y="38481"/>
                  </a:lnTo>
                  <a:lnTo>
                    <a:pt x="117197" y="39076"/>
                  </a:lnTo>
                  <a:lnTo>
                    <a:pt x="82518" y="59975"/>
                  </a:lnTo>
                  <a:lnTo>
                    <a:pt x="68579" y="76708"/>
                  </a:lnTo>
                  <a:lnTo>
                    <a:pt x="82282" y="76708"/>
                  </a:lnTo>
                  <a:lnTo>
                    <a:pt x="86487" y="72009"/>
                  </a:lnTo>
                  <a:lnTo>
                    <a:pt x="89788" y="68961"/>
                  </a:lnTo>
                  <a:lnTo>
                    <a:pt x="109600" y="57912"/>
                  </a:lnTo>
                  <a:lnTo>
                    <a:pt x="154146" y="57912"/>
                  </a:lnTo>
                  <a:lnTo>
                    <a:pt x="152273" y="52197"/>
                  </a:lnTo>
                  <a:lnTo>
                    <a:pt x="147319" y="46736"/>
                  </a:lnTo>
                  <a:lnTo>
                    <a:pt x="142239" y="41275"/>
                  </a:lnTo>
                  <a:lnTo>
                    <a:pt x="134619" y="38481"/>
                  </a:lnTo>
                  <a:close/>
                </a:path>
                <a:path w="333375" h="188595">
                  <a:moveTo>
                    <a:pt x="53720" y="38481"/>
                  </a:moveTo>
                  <a:lnTo>
                    <a:pt x="42672" y="38481"/>
                  </a:lnTo>
                  <a:lnTo>
                    <a:pt x="38862" y="39116"/>
                  </a:lnTo>
                  <a:lnTo>
                    <a:pt x="4702" y="61595"/>
                  </a:lnTo>
                  <a:lnTo>
                    <a:pt x="0" y="66421"/>
                  </a:lnTo>
                  <a:lnTo>
                    <a:pt x="9905" y="75692"/>
                  </a:lnTo>
                  <a:lnTo>
                    <a:pt x="12826" y="72771"/>
                  </a:lnTo>
                  <a:lnTo>
                    <a:pt x="15366" y="70104"/>
                  </a:lnTo>
                  <a:lnTo>
                    <a:pt x="17779" y="67945"/>
                  </a:lnTo>
                  <a:lnTo>
                    <a:pt x="33274" y="58166"/>
                  </a:lnTo>
                  <a:lnTo>
                    <a:pt x="68961" y="58166"/>
                  </a:lnTo>
                  <a:lnTo>
                    <a:pt x="68961" y="56261"/>
                  </a:lnTo>
                  <a:lnTo>
                    <a:pt x="66928" y="50165"/>
                  </a:lnTo>
                  <a:lnTo>
                    <a:pt x="59181" y="40894"/>
                  </a:lnTo>
                  <a:lnTo>
                    <a:pt x="53720" y="38481"/>
                  </a:lnTo>
                  <a:close/>
                </a:path>
                <a:path w="333375" h="188595">
                  <a:moveTo>
                    <a:pt x="289940" y="34036"/>
                  </a:moveTo>
                  <a:lnTo>
                    <a:pt x="256412" y="34036"/>
                  </a:lnTo>
                  <a:lnTo>
                    <a:pt x="258572" y="34798"/>
                  </a:lnTo>
                  <a:lnTo>
                    <a:pt x="259968" y="36322"/>
                  </a:lnTo>
                  <a:lnTo>
                    <a:pt x="261365" y="37973"/>
                  </a:lnTo>
                  <a:lnTo>
                    <a:pt x="262127" y="40513"/>
                  </a:lnTo>
                  <a:lnTo>
                    <a:pt x="262000" y="153670"/>
                  </a:lnTo>
                  <a:lnTo>
                    <a:pt x="261238" y="158115"/>
                  </a:lnTo>
                  <a:lnTo>
                    <a:pt x="260857" y="160020"/>
                  </a:lnTo>
                  <a:lnTo>
                    <a:pt x="260223" y="161544"/>
                  </a:lnTo>
                  <a:lnTo>
                    <a:pt x="259714" y="163068"/>
                  </a:lnTo>
                  <a:lnTo>
                    <a:pt x="258952" y="164338"/>
                  </a:lnTo>
                  <a:lnTo>
                    <a:pt x="257937" y="165354"/>
                  </a:lnTo>
                  <a:lnTo>
                    <a:pt x="257048" y="166370"/>
                  </a:lnTo>
                  <a:lnTo>
                    <a:pt x="250062" y="170053"/>
                  </a:lnTo>
                  <a:lnTo>
                    <a:pt x="248412" y="170688"/>
                  </a:lnTo>
                  <a:lnTo>
                    <a:pt x="246125" y="171069"/>
                  </a:lnTo>
                  <a:lnTo>
                    <a:pt x="243459" y="171577"/>
                  </a:lnTo>
                  <a:lnTo>
                    <a:pt x="240664" y="171958"/>
                  </a:lnTo>
                  <a:lnTo>
                    <a:pt x="237236" y="172339"/>
                  </a:lnTo>
                  <a:lnTo>
                    <a:pt x="229362" y="172847"/>
                  </a:lnTo>
                  <a:lnTo>
                    <a:pt x="224536" y="172974"/>
                  </a:lnTo>
                  <a:lnTo>
                    <a:pt x="218948" y="173228"/>
                  </a:lnTo>
                  <a:lnTo>
                    <a:pt x="218948" y="185801"/>
                  </a:lnTo>
                  <a:lnTo>
                    <a:pt x="333248" y="185801"/>
                  </a:lnTo>
                  <a:lnTo>
                    <a:pt x="333248" y="173228"/>
                  </a:lnTo>
                  <a:lnTo>
                    <a:pt x="322325" y="172974"/>
                  </a:lnTo>
                  <a:lnTo>
                    <a:pt x="313943" y="172466"/>
                  </a:lnTo>
                  <a:lnTo>
                    <a:pt x="295401" y="167386"/>
                  </a:lnTo>
                  <a:lnTo>
                    <a:pt x="294513" y="166624"/>
                  </a:lnTo>
                  <a:lnTo>
                    <a:pt x="291211" y="160909"/>
                  </a:lnTo>
                  <a:lnTo>
                    <a:pt x="290702" y="159385"/>
                  </a:lnTo>
                  <a:lnTo>
                    <a:pt x="290449" y="157607"/>
                  </a:lnTo>
                  <a:lnTo>
                    <a:pt x="290194" y="155448"/>
                  </a:lnTo>
                  <a:lnTo>
                    <a:pt x="290067" y="153289"/>
                  </a:lnTo>
                  <a:lnTo>
                    <a:pt x="289940" y="34036"/>
                  </a:lnTo>
                  <a:close/>
                </a:path>
                <a:path w="333375" h="188595">
                  <a:moveTo>
                    <a:pt x="290702" y="0"/>
                  </a:moveTo>
                  <a:lnTo>
                    <a:pt x="281939" y="0"/>
                  </a:lnTo>
                  <a:lnTo>
                    <a:pt x="272936" y="4857"/>
                  </a:lnTo>
                  <a:lnTo>
                    <a:pt x="210947" y="38989"/>
                  </a:lnTo>
                  <a:lnTo>
                    <a:pt x="213232" y="43561"/>
                  </a:lnTo>
                  <a:lnTo>
                    <a:pt x="214249" y="45720"/>
                  </a:lnTo>
                  <a:lnTo>
                    <a:pt x="215447" y="48111"/>
                  </a:lnTo>
                  <a:lnTo>
                    <a:pt x="217677" y="52324"/>
                  </a:lnTo>
                  <a:lnTo>
                    <a:pt x="224393" y="48111"/>
                  </a:lnTo>
                  <a:lnTo>
                    <a:pt x="230441" y="44434"/>
                  </a:lnTo>
                  <a:lnTo>
                    <a:pt x="235823" y="41304"/>
                  </a:lnTo>
                  <a:lnTo>
                    <a:pt x="246379" y="35560"/>
                  </a:lnTo>
                  <a:lnTo>
                    <a:pt x="250825" y="34036"/>
                  </a:lnTo>
                  <a:lnTo>
                    <a:pt x="289940" y="34036"/>
                  </a:lnTo>
                  <a:lnTo>
                    <a:pt x="290067" y="22479"/>
                  </a:lnTo>
                  <a:lnTo>
                    <a:pt x="290194" y="14224"/>
                  </a:lnTo>
                  <a:lnTo>
                    <a:pt x="290471" y="4857"/>
                  </a:lnTo>
                  <a:lnTo>
                    <a:pt x="2907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188836" y="2073910"/>
            <a:ext cx="826769" cy="2183765"/>
            <a:chOff x="6188836" y="2073910"/>
            <a:chExt cx="826769" cy="2183765"/>
          </a:xfrm>
        </p:grpSpPr>
        <p:sp>
          <p:nvSpPr>
            <p:cNvPr id="18" name="object 18"/>
            <p:cNvSpPr/>
            <p:nvPr/>
          </p:nvSpPr>
          <p:spPr>
            <a:xfrm>
              <a:off x="6895084" y="2073909"/>
              <a:ext cx="120650" cy="2114550"/>
            </a:xfrm>
            <a:custGeom>
              <a:avLst/>
              <a:gdLst/>
              <a:ahLst/>
              <a:cxnLst/>
              <a:rect l="l" t="t" r="r" b="b"/>
              <a:pathLst>
                <a:path w="120650" h="2114550">
                  <a:moveTo>
                    <a:pt x="120396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78359" y="17780"/>
                  </a:lnTo>
                  <a:lnTo>
                    <a:pt x="78359" y="2096770"/>
                  </a:lnTo>
                  <a:lnTo>
                    <a:pt x="0" y="2096770"/>
                  </a:lnTo>
                  <a:lnTo>
                    <a:pt x="0" y="2114550"/>
                  </a:lnTo>
                  <a:lnTo>
                    <a:pt x="120396" y="2114550"/>
                  </a:lnTo>
                  <a:lnTo>
                    <a:pt x="120396" y="2096770"/>
                  </a:lnTo>
                  <a:lnTo>
                    <a:pt x="120396" y="17780"/>
                  </a:lnTo>
                  <a:lnTo>
                    <a:pt x="120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188836" y="3974592"/>
              <a:ext cx="205993" cy="1978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07784" y="4107688"/>
              <a:ext cx="455930" cy="149860"/>
            </a:xfrm>
            <a:custGeom>
              <a:avLst/>
              <a:gdLst/>
              <a:ahLst/>
              <a:cxnLst/>
              <a:rect l="l" t="t" r="r" b="b"/>
              <a:pathLst>
                <a:path w="455929" h="149860">
                  <a:moveTo>
                    <a:pt x="429482" y="19431"/>
                  </a:moveTo>
                  <a:lnTo>
                    <a:pt x="392557" y="19431"/>
                  </a:lnTo>
                  <a:lnTo>
                    <a:pt x="396113" y="20828"/>
                  </a:lnTo>
                  <a:lnTo>
                    <a:pt x="398271" y="23622"/>
                  </a:lnTo>
                  <a:lnTo>
                    <a:pt x="400558" y="26288"/>
                  </a:lnTo>
                  <a:lnTo>
                    <a:pt x="401700" y="30734"/>
                  </a:lnTo>
                  <a:lnTo>
                    <a:pt x="401648" y="39878"/>
                  </a:lnTo>
                  <a:lnTo>
                    <a:pt x="392938" y="80644"/>
                  </a:lnTo>
                  <a:lnTo>
                    <a:pt x="389509" y="92963"/>
                  </a:lnTo>
                  <a:lnTo>
                    <a:pt x="387268" y="101796"/>
                  </a:lnTo>
                  <a:lnTo>
                    <a:pt x="385683" y="109807"/>
                  </a:lnTo>
                  <a:lnTo>
                    <a:pt x="384740" y="116984"/>
                  </a:lnTo>
                  <a:lnTo>
                    <a:pt x="384572" y="120395"/>
                  </a:lnTo>
                  <a:lnTo>
                    <a:pt x="384519" y="127762"/>
                  </a:lnTo>
                  <a:lnTo>
                    <a:pt x="384937" y="130682"/>
                  </a:lnTo>
                  <a:lnTo>
                    <a:pt x="398525" y="147828"/>
                  </a:lnTo>
                  <a:lnTo>
                    <a:pt x="401573" y="149225"/>
                  </a:lnTo>
                  <a:lnTo>
                    <a:pt x="404875" y="149860"/>
                  </a:lnTo>
                  <a:lnTo>
                    <a:pt x="412495" y="149860"/>
                  </a:lnTo>
                  <a:lnTo>
                    <a:pt x="446532" y="131063"/>
                  </a:lnTo>
                  <a:lnTo>
                    <a:pt x="447071" y="130556"/>
                  </a:lnTo>
                  <a:lnTo>
                    <a:pt x="417448" y="130556"/>
                  </a:lnTo>
                  <a:lnTo>
                    <a:pt x="415289" y="129667"/>
                  </a:lnTo>
                  <a:lnTo>
                    <a:pt x="412622" y="126492"/>
                  </a:lnTo>
                  <a:lnTo>
                    <a:pt x="411988" y="123825"/>
                  </a:lnTo>
                  <a:lnTo>
                    <a:pt x="412051" y="116984"/>
                  </a:lnTo>
                  <a:lnTo>
                    <a:pt x="412368" y="113918"/>
                  </a:lnTo>
                  <a:lnTo>
                    <a:pt x="412622" y="112268"/>
                  </a:lnTo>
                  <a:lnTo>
                    <a:pt x="413004" y="110743"/>
                  </a:lnTo>
                  <a:lnTo>
                    <a:pt x="413385" y="108712"/>
                  </a:lnTo>
                  <a:lnTo>
                    <a:pt x="414400" y="104012"/>
                  </a:lnTo>
                  <a:lnTo>
                    <a:pt x="415163" y="100964"/>
                  </a:lnTo>
                  <a:lnTo>
                    <a:pt x="415924" y="97281"/>
                  </a:lnTo>
                  <a:lnTo>
                    <a:pt x="417448" y="91439"/>
                  </a:lnTo>
                  <a:lnTo>
                    <a:pt x="418972" y="85343"/>
                  </a:lnTo>
                  <a:lnTo>
                    <a:pt x="422274" y="72389"/>
                  </a:lnTo>
                  <a:lnTo>
                    <a:pt x="425195" y="60070"/>
                  </a:lnTo>
                  <a:lnTo>
                    <a:pt x="426639" y="53212"/>
                  </a:lnTo>
                  <a:lnTo>
                    <a:pt x="427781" y="48132"/>
                  </a:lnTo>
                  <a:lnTo>
                    <a:pt x="428624" y="43434"/>
                  </a:lnTo>
                  <a:lnTo>
                    <a:pt x="429640" y="38354"/>
                  </a:lnTo>
                  <a:lnTo>
                    <a:pt x="430133" y="34417"/>
                  </a:lnTo>
                  <a:lnTo>
                    <a:pt x="430024" y="21081"/>
                  </a:lnTo>
                  <a:lnTo>
                    <a:pt x="429482" y="19431"/>
                  </a:lnTo>
                  <a:close/>
                </a:path>
                <a:path w="455929" h="149860">
                  <a:moveTo>
                    <a:pt x="259461" y="19685"/>
                  </a:moveTo>
                  <a:lnTo>
                    <a:pt x="231139" y="19685"/>
                  </a:lnTo>
                  <a:lnTo>
                    <a:pt x="234061" y="23113"/>
                  </a:lnTo>
                  <a:lnTo>
                    <a:pt x="233939" y="33655"/>
                  </a:lnTo>
                  <a:lnTo>
                    <a:pt x="233150" y="39878"/>
                  </a:lnTo>
                  <a:lnTo>
                    <a:pt x="232487" y="43814"/>
                  </a:lnTo>
                  <a:lnTo>
                    <a:pt x="231647" y="48132"/>
                  </a:lnTo>
                  <a:lnTo>
                    <a:pt x="230115" y="54356"/>
                  </a:lnTo>
                  <a:lnTo>
                    <a:pt x="208787" y="147319"/>
                  </a:lnTo>
                  <a:lnTo>
                    <a:pt x="237109" y="147319"/>
                  </a:lnTo>
                  <a:lnTo>
                    <a:pt x="253237" y="71374"/>
                  </a:lnTo>
                  <a:lnTo>
                    <a:pt x="255905" y="64262"/>
                  </a:lnTo>
                  <a:lnTo>
                    <a:pt x="259714" y="57276"/>
                  </a:lnTo>
                  <a:lnTo>
                    <a:pt x="263397" y="50164"/>
                  </a:lnTo>
                  <a:lnTo>
                    <a:pt x="267715" y="43814"/>
                  </a:lnTo>
                  <a:lnTo>
                    <a:pt x="272424" y="38226"/>
                  </a:lnTo>
                  <a:lnTo>
                    <a:pt x="259080" y="38226"/>
                  </a:lnTo>
                  <a:lnTo>
                    <a:pt x="257429" y="37592"/>
                  </a:lnTo>
                  <a:lnTo>
                    <a:pt x="258190" y="35687"/>
                  </a:lnTo>
                  <a:lnTo>
                    <a:pt x="258698" y="33655"/>
                  </a:lnTo>
                  <a:lnTo>
                    <a:pt x="259397" y="28067"/>
                  </a:lnTo>
                  <a:lnTo>
                    <a:pt x="259461" y="19685"/>
                  </a:lnTo>
                  <a:close/>
                </a:path>
                <a:path w="455929" h="149860">
                  <a:moveTo>
                    <a:pt x="344593" y="19431"/>
                  </a:moveTo>
                  <a:lnTo>
                    <a:pt x="307593" y="19431"/>
                  </a:lnTo>
                  <a:lnTo>
                    <a:pt x="311276" y="20828"/>
                  </a:lnTo>
                  <a:lnTo>
                    <a:pt x="313689" y="23622"/>
                  </a:lnTo>
                  <a:lnTo>
                    <a:pt x="315975" y="26416"/>
                  </a:lnTo>
                  <a:lnTo>
                    <a:pt x="317209" y="30734"/>
                  </a:lnTo>
                  <a:lnTo>
                    <a:pt x="317245" y="39878"/>
                  </a:lnTo>
                  <a:lnTo>
                    <a:pt x="316845" y="43814"/>
                  </a:lnTo>
                  <a:lnTo>
                    <a:pt x="315340" y="53467"/>
                  </a:lnTo>
                  <a:lnTo>
                    <a:pt x="314298" y="59055"/>
                  </a:lnTo>
                  <a:lnTo>
                    <a:pt x="310388" y="77724"/>
                  </a:lnTo>
                  <a:lnTo>
                    <a:pt x="308737" y="84709"/>
                  </a:lnTo>
                  <a:lnTo>
                    <a:pt x="307213" y="91693"/>
                  </a:lnTo>
                  <a:lnTo>
                    <a:pt x="305562" y="98806"/>
                  </a:lnTo>
                  <a:lnTo>
                    <a:pt x="303697" y="106425"/>
                  </a:lnTo>
                  <a:lnTo>
                    <a:pt x="302133" y="113284"/>
                  </a:lnTo>
                  <a:lnTo>
                    <a:pt x="300264" y="120776"/>
                  </a:lnTo>
                  <a:lnTo>
                    <a:pt x="297851" y="131063"/>
                  </a:lnTo>
                  <a:lnTo>
                    <a:pt x="295529" y="141097"/>
                  </a:lnTo>
                  <a:lnTo>
                    <a:pt x="294132" y="147319"/>
                  </a:lnTo>
                  <a:lnTo>
                    <a:pt x="322198" y="147319"/>
                  </a:lnTo>
                  <a:lnTo>
                    <a:pt x="336549" y="78359"/>
                  </a:lnTo>
                  <a:lnTo>
                    <a:pt x="337692" y="73406"/>
                  </a:lnTo>
                  <a:lnTo>
                    <a:pt x="339343" y="68580"/>
                  </a:lnTo>
                  <a:lnTo>
                    <a:pt x="343662" y="58928"/>
                  </a:lnTo>
                  <a:lnTo>
                    <a:pt x="346201" y="54356"/>
                  </a:lnTo>
                  <a:lnTo>
                    <a:pt x="349072" y="49911"/>
                  </a:lnTo>
                  <a:lnTo>
                    <a:pt x="351663" y="45593"/>
                  </a:lnTo>
                  <a:lnTo>
                    <a:pt x="354711" y="41529"/>
                  </a:lnTo>
                  <a:lnTo>
                    <a:pt x="358013" y="37845"/>
                  </a:lnTo>
                  <a:lnTo>
                    <a:pt x="359553" y="36068"/>
                  </a:lnTo>
                  <a:lnTo>
                    <a:pt x="344805" y="36068"/>
                  </a:lnTo>
                  <a:lnTo>
                    <a:pt x="345059" y="34417"/>
                  </a:lnTo>
                  <a:lnTo>
                    <a:pt x="345016" y="20700"/>
                  </a:lnTo>
                  <a:lnTo>
                    <a:pt x="344593" y="19431"/>
                  </a:lnTo>
                  <a:close/>
                </a:path>
                <a:path w="455929" h="149860">
                  <a:moveTo>
                    <a:pt x="445515" y="112649"/>
                  </a:moveTo>
                  <a:lnTo>
                    <a:pt x="442594" y="115824"/>
                  </a:lnTo>
                  <a:lnTo>
                    <a:pt x="440055" y="118491"/>
                  </a:lnTo>
                  <a:lnTo>
                    <a:pt x="437641" y="120776"/>
                  </a:lnTo>
                  <a:lnTo>
                    <a:pt x="435356" y="123062"/>
                  </a:lnTo>
                  <a:lnTo>
                    <a:pt x="433196" y="124968"/>
                  </a:lnTo>
                  <a:lnTo>
                    <a:pt x="431164" y="126364"/>
                  </a:lnTo>
                  <a:lnTo>
                    <a:pt x="429260" y="127762"/>
                  </a:lnTo>
                  <a:lnTo>
                    <a:pt x="427355" y="128905"/>
                  </a:lnTo>
                  <a:lnTo>
                    <a:pt x="425576" y="129539"/>
                  </a:lnTo>
                  <a:lnTo>
                    <a:pt x="423925" y="130175"/>
                  </a:lnTo>
                  <a:lnTo>
                    <a:pt x="422147" y="130556"/>
                  </a:lnTo>
                  <a:lnTo>
                    <a:pt x="447071" y="130556"/>
                  </a:lnTo>
                  <a:lnTo>
                    <a:pt x="450849" y="127000"/>
                  </a:lnTo>
                  <a:lnTo>
                    <a:pt x="455421" y="122174"/>
                  </a:lnTo>
                  <a:lnTo>
                    <a:pt x="445515" y="112649"/>
                  </a:lnTo>
                  <a:close/>
                </a:path>
                <a:path w="455929" h="149860">
                  <a:moveTo>
                    <a:pt x="324865" y="0"/>
                  </a:moveTo>
                  <a:lnTo>
                    <a:pt x="314579" y="0"/>
                  </a:lnTo>
                  <a:lnTo>
                    <a:pt x="307461" y="595"/>
                  </a:lnTo>
                  <a:lnTo>
                    <a:pt x="272795" y="21494"/>
                  </a:lnTo>
                  <a:lnTo>
                    <a:pt x="259080" y="38226"/>
                  </a:lnTo>
                  <a:lnTo>
                    <a:pt x="272424" y="38226"/>
                  </a:lnTo>
                  <a:lnTo>
                    <a:pt x="277240" y="32512"/>
                  </a:lnTo>
                  <a:lnTo>
                    <a:pt x="282193" y="28067"/>
                  </a:lnTo>
                  <a:lnTo>
                    <a:pt x="287528" y="24511"/>
                  </a:lnTo>
                  <a:lnTo>
                    <a:pt x="292862" y="21081"/>
                  </a:lnTo>
                  <a:lnTo>
                    <a:pt x="297814" y="19431"/>
                  </a:lnTo>
                  <a:lnTo>
                    <a:pt x="344593" y="19431"/>
                  </a:lnTo>
                  <a:lnTo>
                    <a:pt x="342518" y="13207"/>
                  </a:lnTo>
                  <a:lnTo>
                    <a:pt x="332486" y="2667"/>
                  </a:lnTo>
                  <a:lnTo>
                    <a:pt x="324865" y="0"/>
                  </a:lnTo>
                  <a:close/>
                </a:path>
                <a:path w="455929" h="149860">
                  <a:moveTo>
                    <a:pt x="244220" y="0"/>
                  </a:moveTo>
                  <a:lnTo>
                    <a:pt x="233171" y="0"/>
                  </a:lnTo>
                  <a:lnTo>
                    <a:pt x="229488" y="635"/>
                  </a:lnTo>
                  <a:lnTo>
                    <a:pt x="225933" y="1778"/>
                  </a:lnTo>
                  <a:lnTo>
                    <a:pt x="222376" y="2793"/>
                  </a:lnTo>
                  <a:lnTo>
                    <a:pt x="190499" y="27939"/>
                  </a:lnTo>
                  <a:lnTo>
                    <a:pt x="200406" y="37211"/>
                  </a:lnTo>
                  <a:lnTo>
                    <a:pt x="203326" y="34289"/>
                  </a:lnTo>
                  <a:lnTo>
                    <a:pt x="205866" y="31623"/>
                  </a:lnTo>
                  <a:lnTo>
                    <a:pt x="208280" y="29463"/>
                  </a:lnTo>
                  <a:lnTo>
                    <a:pt x="223773" y="19685"/>
                  </a:lnTo>
                  <a:lnTo>
                    <a:pt x="259461" y="19685"/>
                  </a:lnTo>
                  <a:lnTo>
                    <a:pt x="259461" y="17780"/>
                  </a:lnTo>
                  <a:lnTo>
                    <a:pt x="257429" y="11684"/>
                  </a:lnTo>
                  <a:lnTo>
                    <a:pt x="249682" y="2412"/>
                  </a:lnTo>
                  <a:lnTo>
                    <a:pt x="244220" y="0"/>
                  </a:lnTo>
                  <a:close/>
                </a:path>
                <a:path w="455929" h="149860">
                  <a:moveTo>
                    <a:pt x="409829" y="0"/>
                  </a:moveTo>
                  <a:lnTo>
                    <a:pt x="399668" y="0"/>
                  </a:lnTo>
                  <a:lnTo>
                    <a:pt x="392521" y="567"/>
                  </a:lnTo>
                  <a:lnTo>
                    <a:pt x="358700" y="20193"/>
                  </a:lnTo>
                  <a:lnTo>
                    <a:pt x="345313" y="36068"/>
                  </a:lnTo>
                  <a:lnTo>
                    <a:pt x="359553" y="36068"/>
                  </a:lnTo>
                  <a:lnTo>
                    <a:pt x="361314" y="34036"/>
                  </a:lnTo>
                  <a:lnTo>
                    <a:pt x="364616" y="30861"/>
                  </a:lnTo>
                  <a:lnTo>
                    <a:pt x="368045" y="28067"/>
                  </a:lnTo>
                  <a:lnTo>
                    <a:pt x="371474" y="25400"/>
                  </a:lnTo>
                  <a:lnTo>
                    <a:pt x="374776" y="23241"/>
                  </a:lnTo>
                  <a:lnTo>
                    <a:pt x="378756" y="21462"/>
                  </a:lnTo>
                  <a:lnTo>
                    <a:pt x="381508" y="20193"/>
                  </a:lnTo>
                  <a:lnTo>
                    <a:pt x="384683" y="19431"/>
                  </a:lnTo>
                  <a:lnTo>
                    <a:pt x="429482" y="19431"/>
                  </a:lnTo>
                  <a:lnTo>
                    <a:pt x="427609" y="13716"/>
                  </a:lnTo>
                  <a:lnTo>
                    <a:pt x="417448" y="2793"/>
                  </a:lnTo>
                  <a:lnTo>
                    <a:pt x="409829" y="0"/>
                  </a:lnTo>
                  <a:close/>
                </a:path>
                <a:path w="455929" h="149860">
                  <a:moveTo>
                    <a:pt x="154146" y="19431"/>
                  </a:moveTo>
                  <a:lnTo>
                    <a:pt x="117474" y="19431"/>
                  </a:lnTo>
                  <a:lnTo>
                    <a:pt x="121031" y="20828"/>
                  </a:lnTo>
                  <a:lnTo>
                    <a:pt x="123316" y="23622"/>
                  </a:lnTo>
                  <a:lnTo>
                    <a:pt x="125603" y="26288"/>
                  </a:lnTo>
                  <a:lnTo>
                    <a:pt x="126680" y="30480"/>
                  </a:lnTo>
                  <a:lnTo>
                    <a:pt x="126666" y="39878"/>
                  </a:lnTo>
                  <a:lnTo>
                    <a:pt x="119253" y="74930"/>
                  </a:lnTo>
                  <a:lnTo>
                    <a:pt x="117856" y="80644"/>
                  </a:lnTo>
                  <a:lnTo>
                    <a:pt x="109685" y="118491"/>
                  </a:lnTo>
                  <a:lnTo>
                    <a:pt x="109691" y="127762"/>
                  </a:lnTo>
                  <a:lnTo>
                    <a:pt x="116205" y="142239"/>
                  </a:lnTo>
                  <a:lnTo>
                    <a:pt x="118363" y="144653"/>
                  </a:lnTo>
                  <a:lnTo>
                    <a:pt x="120776" y="146557"/>
                  </a:lnTo>
                  <a:lnTo>
                    <a:pt x="123697" y="147828"/>
                  </a:lnTo>
                  <a:lnTo>
                    <a:pt x="126745" y="149225"/>
                  </a:lnTo>
                  <a:lnTo>
                    <a:pt x="129920" y="149860"/>
                  </a:lnTo>
                  <a:lnTo>
                    <a:pt x="137540" y="149860"/>
                  </a:lnTo>
                  <a:lnTo>
                    <a:pt x="171449" y="131063"/>
                  </a:lnTo>
                  <a:lnTo>
                    <a:pt x="171989" y="130556"/>
                  </a:lnTo>
                  <a:lnTo>
                    <a:pt x="142493" y="130556"/>
                  </a:lnTo>
                  <a:lnTo>
                    <a:pt x="140335" y="129667"/>
                  </a:lnTo>
                  <a:lnTo>
                    <a:pt x="138937" y="128143"/>
                  </a:lnTo>
                  <a:lnTo>
                    <a:pt x="137667" y="126492"/>
                  </a:lnTo>
                  <a:lnTo>
                    <a:pt x="136906" y="123825"/>
                  </a:lnTo>
                  <a:lnTo>
                    <a:pt x="136906" y="119253"/>
                  </a:lnTo>
                  <a:lnTo>
                    <a:pt x="137413" y="116712"/>
                  </a:lnTo>
                  <a:lnTo>
                    <a:pt x="138327" y="112649"/>
                  </a:lnTo>
                  <a:lnTo>
                    <a:pt x="139064" y="108838"/>
                  </a:lnTo>
                  <a:lnTo>
                    <a:pt x="140208" y="104139"/>
                  </a:lnTo>
                  <a:lnTo>
                    <a:pt x="141605" y="98551"/>
                  </a:lnTo>
                  <a:lnTo>
                    <a:pt x="142874" y="92963"/>
                  </a:lnTo>
                  <a:lnTo>
                    <a:pt x="144398" y="86868"/>
                  </a:lnTo>
                  <a:lnTo>
                    <a:pt x="147446" y="73660"/>
                  </a:lnTo>
                  <a:lnTo>
                    <a:pt x="148843" y="67310"/>
                  </a:lnTo>
                  <a:lnTo>
                    <a:pt x="150240" y="61087"/>
                  </a:lnTo>
                  <a:lnTo>
                    <a:pt x="152696" y="48768"/>
                  </a:lnTo>
                  <a:lnTo>
                    <a:pt x="154432" y="38481"/>
                  </a:lnTo>
                  <a:lnTo>
                    <a:pt x="154686" y="35687"/>
                  </a:lnTo>
                  <a:lnTo>
                    <a:pt x="154812" y="21462"/>
                  </a:lnTo>
                  <a:lnTo>
                    <a:pt x="154146" y="19431"/>
                  </a:lnTo>
                  <a:close/>
                </a:path>
                <a:path w="455929" h="149860">
                  <a:moveTo>
                    <a:pt x="68961" y="19685"/>
                  </a:moveTo>
                  <a:lnTo>
                    <a:pt x="40639" y="19685"/>
                  </a:lnTo>
                  <a:lnTo>
                    <a:pt x="43452" y="22987"/>
                  </a:lnTo>
                  <a:lnTo>
                    <a:pt x="43458" y="33528"/>
                  </a:lnTo>
                  <a:lnTo>
                    <a:pt x="42672" y="39878"/>
                  </a:lnTo>
                  <a:lnTo>
                    <a:pt x="42037" y="43814"/>
                  </a:lnTo>
                  <a:lnTo>
                    <a:pt x="41148" y="48260"/>
                  </a:lnTo>
                  <a:lnTo>
                    <a:pt x="39877" y="53212"/>
                  </a:lnTo>
                  <a:lnTo>
                    <a:pt x="18287" y="147319"/>
                  </a:lnTo>
                  <a:lnTo>
                    <a:pt x="46609" y="147319"/>
                  </a:lnTo>
                  <a:lnTo>
                    <a:pt x="62737" y="74930"/>
                  </a:lnTo>
                  <a:lnTo>
                    <a:pt x="63626" y="70485"/>
                  </a:lnTo>
                  <a:lnTo>
                    <a:pt x="65150" y="66039"/>
                  </a:lnTo>
                  <a:lnTo>
                    <a:pt x="67182" y="61594"/>
                  </a:lnTo>
                  <a:lnTo>
                    <a:pt x="69341" y="57023"/>
                  </a:lnTo>
                  <a:lnTo>
                    <a:pt x="71627" y="52831"/>
                  </a:lnTo>
                  <a:lnTo>
                    <a:pt x="74422" y="48768"/>
                  </a:lnTo>
                  <a:lnTo>
                    <a:pt x="77088" y="44576"/>
                  </a:lnTo>
                  <a:lnTo>
                    <a:pt x="80010" y="40767"/>
                  </a:lnTo>
                  <a:lnTo>
                    <a:pt x="82282" y="38226"/>
                  </a:lnTo>
                  <a:lnTo>
                    <a:pt x="68579" y="38226"/>
                  </a:lnTo>
                  <a:lnTo>
                    <a:pt x="66548" y="37592"/>
                  </a:lnTo>
                  <a:lnTo>
                    <a:pt x="67437" y="35687"/>
                  </a:lnTo>
                  <a:lnTo>
                    <a:pt x="68072" y="33655"/>
                  </a:lnTo>
                  <a:lnTo>
                    <a:pt x="68430" y="31623"/>
                  </a:lnTo>
                  <a:lnTo>
                    <a:pt x="68884" y="27939"/>
                  </a:lnTo>
                  <a:lnTo>
                    <a:pt x="68961" y="19685"/>
                  </a:lnTo>
                  <a:close/>
                </a:path>
                <a:path w="455929" h="149860">
                  <a:moveTo>
                    <a:pt x="170561" y="112649"/>
                  </a:moveTo>
                  <a:lnTo>
                    <a:pt x="147319" y="130556"/>
                  </a:lnTo>
                  <a:lnTo>
                    <a:pt x="171989" y="130556"/>
                  </a:lnTo>
                  <a:lnTo>
                    <a:pt x="175767" y="127000"/>
                  </a:lnTo>
                  <a:lnTo>
                    <a:pt x="180466" y="122174"/>
                  </a:lnTo>
                  <a:lnTo>
                    <a:pt x="170561" y="112649"/>
                  </a:lnTo>
                  <a:close/>
                </a:path>
                <a:path w="455929" h="149860">
                  <a:moveTo>
                    <a:pt x="134619" y="0"/>
                  </a:moveTo>
                  <a:lnTo>
                    <a:pt x="124460" y="0"/>
                  </a:lnTo>
                  <a:lnTo>
                    <a:pt x="117197" y="595"/>
                  </a:lnTo>
                  <a:lnTo>
                    <a:pt x="82518" y="21494"/>
                  </a:lnTo>
                  <a:lnTo>
                    <a:pt x="68579" y="38226"/>
                  </a:lnTo>
                  <a:lnTo>
                    <a:pt x="82282" y="38226"/>
                  </a:lnTo>
                  <a:lnTo>
                    <a:pt x="86487" y="33528"/>
                  </a:lnTo>
                  <a:lnTo>
                    <a:pt x="89788" y="30480"/>
                  </a:lnTo>
                  <a:lnTo>
                    <a:pt x="109600" y="19431"/>
                  </a:lnTo>
                  <a:lnTo>
                    <a:pt x="154146" y="19431"/>
                  </a:lnTo>
                  <a:lnTo>
                    <a:pt x="152272" y="13716"/>
                  </a:lnTo>
                  <a:lnTo>
                    <a:pt x="147319" y="8255"/>
                  </a:lnTo>
                  <a:lnTo>
                    <a:pt x="142239" y="2793"/>
                  </a:lnTo>
                  <a:lnTo>
                    <a:pt x="134619" y="0"/>
                  </a:lnTo>
                  <a:close/>
                </a:path>
                <a:path w="455929" h="149860">
                  <a:moveTo>
                    <a:pt x="53720" y="0"/>
                  </a:moveTo>
                  <a:lnTo>
                    <a:pt x="42672" y="0"/>
                  </a:lnTo>
                  <a:lnTo>
                    <a:pt x="38862" y="635"/>
                  </a:lnTo>
                  <a:lnTo>
                    <a:pt x="4702" y="23113"/>
                  </a:lnTo>
                  <a:lnTo>
                    <a:pt x="0" y="27939"/>
                  </a:lnTo>
                  <a:lnTo>
                    <a:pt x="9905" y="37211"/>
                  </a:lnTo>
                  <a:lnTo>
                    <a:pt x="12826" y="34289"/>
                  </a:lnTo>
                  <a:lnTo>
                    <a:pt x="15366" y="31623"/>
                  </a:lnTo>
                  <a:lnTo>
                    <a:pt x="17779" y="29463"/>
                  </a:lnTo>
                  <a:lnTo>
                    <a:pt x="33274" y="19685"/>
                  </a:lnTo>
                  <a:lnTo>
                    <a:pt x="68961" y="19685"/>
                  </a:lnTo>
                  <a:lnTo>
                    <a:pt x="68961" y="17780"/>
                  </a:lnTo>
                  <a:lnTo>
                    <a:pt x="66928" y="11684"/>
                  </a:lnTo>
                  <a:lnTo>
                    <a:pt x="59181" y="2412"/>
                  </a:lnTo>
                  <a:lnTo>
                    <a:pt x="53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026661" y="2021967"/>
            <a:ext cx="523875" cy="280670"/>
            <a:chOff x="4026661" y="2021967"/>
            <a:chExt cx="523875" cy="280670"/>
          </a:xfrm>
        </p:grpSpPr>
        <p:sp>
          <p:nvSpPr>
            <p:cNvPr id="22" name="object 22"/>
            <p:cNvSpPr/>
            <p:nvPr/>
          </p:nvSpPr>
          <p:spPr>
            <a:xfrm>
              <a:off x="4026661" y="2021967"/>
              <a:ext cx="205993" cy="1978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56531" y="2116582"/>
              <a:ext cx="294005" cy="186055"/>
            </a:xfrm>
            <a:custGeom>
              <a:avLst/>
              <a:gdLst/>
              <a:ahLst/>
              <a:cxnLst/>
              <a:rect l="l" t="t" r="r" b="b"/>
              <a:pathLst>
                <a:path w="294004" h="186055">
                  <a:moveTo>
                    <a:pt x="250443" y="34035"/>
                  </a:moveTo>
                  <a:lnTo>
                    <a:pt x="216915" y="34035"/>
                  </a:lnTo>
                  <a:lnTo>
                    <a:pt x="219075" y="34797"/>
                  </a:lnTo>
                  <a:lnTo>
                    <a:pt x="220471" y="36321"/>
                  </a:lnTo>
                  <a:lnTo>
                    <a:pt x="221868" y="37972"/>
                  </a:lnTo>
                  <a:lnTo>
                    <a:pt x="222630" y="40512"/>
                  </a:lnTo>
                  <a:lnTo>
                    <a:pt x="222503" y="153669"/>
                  </a:lnTo>
                  <a:lnTo>
                    <a:pt x="221741" y="158114"/>
                  </a:lnTo>
                  <a:lnTo>
                    <a:pt x="221360" y="160019"/>
                  </a:lnTo>
                  <a:lnTo>
                    <a:pt x="220725" y="161543"/>
                  </a:lnTo>
                  <a:lnTo>
                    <a:pt x="220217" y="163067"/>
                  </a:lnTo>
                  <a:lnTo>
                    <a:pt x="219455" y="164337"/>
                  </a:lnTo>
                  <a:lnTo>
                    <a:pt x="218439" y="165353"/>
                  </a:lnTo>
                  <a:lnTo>
                    <a:pt x="217550" y="166369"/>
                  </a:lnTo>
                  <a:lnTo>
                    <a:pt x="210565" y="170052"/>
                  </a:lnTo>
                  <a:lnTo>
                    <a:pt x="208914" y="170687"/>
                  </a:lnTo>
                  <a:lnTo>
                    <a:pt x="206628" y="171068"/>
                  </a:lnTo>
                  <a:lnTo>
                    <a:pt x="203962" y="171576"/>
                  </a:lnTo>
                  <a:lnTo>
                    <a:pt x="201167" y="171957"/>
                  </a:lnTo>
                  <a:lnTo>
                    <a:pt x="197738" y="172338"/>
                  </a:lnTo>
                  <a:lnTo>
                    <a:pt x="189864" y="172846"/>
                  </a:lnTo>
                  <a:lnTo>
                    <a:pt x="185038" y="172973"/>
                  </a:lnTo>
                  <a:lnTo>
                    <a:pt x="179450" y="173227"/>
                  </a:lnTo>
                  <a:lnTo>
                    <a:pt x="179450" y="185800"/>
                  </a:lnTo>
                  <a:lnTo>
                    <a:pt x="293750" y="185800"/>
                  </a:lnTo>
                  <a:lnTo>
                    <a:pt x="293750" y="173227"/>
                  </a:lnTo>
                  <a:lnTo>
                    <a:pt x="282828" y="172973"/>
                  </a:lnTo>
                  <a:lnTo>
                    <a:pt x="274446" y="172465"/>
                  </a:lnTo>
                  <a:lnTo>
                    <a:pt x="255904" y="167385"/>
                  </a:lnTo>
                  <a:lnTo>
                    <a:pt x="255015" y="166623"/>
                  </a:lnTo>
                  <a:lnTo>
                    <a:pt x="251713" y="160908"/>
                  </a:lnTo>
                  <a:lnTo>
                    <a:pt x="251205" y="159384"/>
                  </a:lnTo>
                  <a:lnTo>
                    <a:pt x="250951" y="157606"/>
                  </a:lnTo>
                  <a:lnTo>
                    <a:pt x="250697" y="155447"/>
                  </a:lnTo>
                  <a:lnTo>
                    <a:pt x="250570" y="153288"/>
                  </a:lnTo>
                  <a:lnTo>
                    <a:pt x="250443" y="34035"/>
                  </a:lnTo>
                  <a:close/>
                </a:path>
                <a:path w="294004" h="186055">
                  <a:moveTo>
                    <a:pt x="251205" y="0"/>
                  </a:moveTo>
                  <a:lnTo>
                    <a:pt x="242442" y="0"/>
                  </a:lnTo>
                  <a:lnTo>
                    <a:pt x="233439" y="4857"/>
                  </a:lnTo>
                  <a:lnTo>
                    <a:pt x="171450" y="38988"/>
                  </a:lnTo>
                  <a:lnTo>
                    <a:pt x="173735" y="43560"/>
                  </a:lnTo>
                  <a:lnTo>
                    <a:pt x="174751" y="45719"/>
                  </a:lnTo>
                  <a:lnTo>
                    <a:pt x="175950" y="48111"/>
                  </a:lnTo>
                  <a:lnTo>
                    <a:pt x="178180" y="52323"/>
                  </a:lnTo>
                  <a:lnTo>
                    <a:pt x="184896" y="48111"/>
                  </a:lnTo>
                  <a:lnTo>
                    <a:pt x="190944" y="44434"/>
                  </a:lnTo>
                  <a:lnTo>
                    <a:pt x="196326" y="41304"/>
                  </a:lnTo>
                  <a:lnTo>
                    <a:pt x="206882" y="35559"/>
                  </a:lnTo>
                  <a:lnTo>
                    <a:pt x="211327" y="34035"/>
                  </a:lnTo>
                  <a:lnTo>
                    <a:pt x="250443" y="34035"/>
                  </a:lnTo>
                  <a:lnTo>
                    <a:pt x="250570" y="22478"/>
                  </a:lnTo>
                  <a:lnTo>
                    <a:pt x="250697" y="14223"/>
                  </a:lnTo>
                  <a:lnTo>
                    <a:pt x="250974" y="4857"/>
                  </a:lnTo>
                  <a:lnTo>
                    <a:pt x="251205" y="0"/>
                  </a:lnTo>
                  <a:close/>
                </a:path>
                <a:path w="294004" h="186055">
                  <a:moveTo>
                    <a:pt x="78993" y="34035"/>
                  </a:moveTo>
                  <a:lnTo>
                    <a:pt x="45465" y="34035"/>
                  </a:lnTo>
                  <a:lnTo>
                    <a:pt x="47625" y="34797"/>
                  </a:lnTo>
                  <a:lnTo>
                    <a:pt x="49021" y="36321"/>
                  </a:lnTo>
                  <a:lnTo>
                    <a:pt x="50418" y="37972"/>
                  </a:lnTo>
                  <a:lnTo>
                    <a:pt x="51180" y="40512"/>
                  </a:lnTo>
                  <a:lnTo>
                    <a:pt x="51053" y="153669"/>
                  </a:lnTo>
                  <a:lnTo>
                    <a:pt x="50291" y="158114"/>
                  </a:lnTo>
                  <a:lnTo>
                    <a:pt x="49910" y="160019"/>
                  </a:lnTo>
                  <a:lnTo>
                    <a:pt x="49275" y="161543"/>
                  </a:lnTo>
                  <a:lnTo>
                    <a:pt x="48767" y="163067"/>
                  </a:lnTo>
                  <a:lnTo>
                    <a:pt x="48005" y="164337"/>
                  </a:lnTo>
                  <a:lnTo>
                    <a:pt x="46989" y="165353"/>
                  </a:lnTo>
                  <a:lnTo>
                    <a:pt x="46100" y="166369"/>
                  </a:lnTo>
                  <a:lnTo>
                    <a:pt x="39115" y="170052"/>
                  </a:lnTo>
                  <a:lnTo>
                    <a:pt x="37464" y="170687"/>
                  </a:lnTo>
                  <a:lnTo>
                    <a:pt x="35178" y="171068"/>
                  </a:lnTo>
                  <a:lnTo>
                    <a:pt x="32512" y="171576"/>
                  </a:lnTo>
                  <a:lnTo>
                    <a:pt x="29717" y="171957"/>
                  </a:lnTo>
                  <a:lnTo>
                    <a:pt x="26288" y="172338"/>
                  </a:lnTo>
                  <a:lnTo>
                    <a:pt x="18414" y="172846"/>
                  </a:lnTo>
                  <a:lnTo>
                    <a:pt x="13588" y="172973"/>
                  </a:lnTo>
                  <a:lnTo>
                    <a:pt x="8000" y="173227"/>
                  </a:lnTo>
                  <a:lnTo>
                    <a:pt x="8000" y="185800"/>
                  </a:lnTo>
                  <a:lnTo>
                    <a:pt x="122300" y="185800"/>
                  </a:lnTo>
                  <a:lnTo>
                    <a:pt x="122300" y="173227"/>
                  </a:lnTo>
                  <a:lnTo>
                    <a:pt x="111378" y="172973"/>
                  </a:lnTo>
                  <a:lnTo>
                    <a:pt x="102996" y="172465"/>
                  </a:lnTo>
                  <a:lnTo>
                    <a:pt x="84454" y="167385"/>
                  </a:lnTo>
                  <a:lnTo>
                    <a:pt x="83565" y="166623"/>
                  </a:lnTo>
                  <a:lnTo>
                    <a:pt x="80263" y="160908"/>
                  </a:lnTo>
                  <a:lnTo>
                    <a:pt x="79755" y="159384"/>
                  </a:lnTo>
                  <a:lnTo>
                    <a:pt x="79501" y="157606"/>
                  </a:lnTo>
                  <a:lnTo>
                    <a:pt x="79247" y="155447"/>
                  </a:lnTo>
                  <a:lnTo>
                    <a:pt x="79120" y="153288"/>
                  </a:lnTo>
                  <a:lnTo>
                    <a:pt x="78993" y="34035"/>
                  </a:lnTo>
                  <a:close/>
                </a:path>
                <a:path w="294004" h="186055">
                  <a:moveTo>
                    <a:pt x="79755" y="0"/>
                  </a:moveTo>
                  <a:lnTo>
                    <a:pt x="70992" y="0"/>
                  </a:lnTo>
                  <a:lnTo>
                    <a:pt x="61989" y="4857"/>
                  </a:lnTo>
                  <a:lnTo>
                    <a:pt x="0" y="38988"/>
                  </a:lnTo>
                  <a:lnTo>
                    <a:pt x="2285" y="43560"/>
                  </a:lnTo>
                  <a:lnTo>
                    <a:pt x="3301" y="45719"/>
                  </a:lnTo>
                  <a:lnTo>
                    <a:pt x="4500" y="48111"/>
                  </a:lnTo>
                  <a:lnTo>
                    <a:pt x="6730" y="52323"/>
                  </a:lnTo>
                  <a:lnTo>
                    <a:pt x="13446" y="48111"/>
                  </a:lnTo>
                  <a:lnTo>
                    <a:pt x="19494" y="44434"/>
                  </a:lnTo>
                  <a:lnTo>
                    <a:pt x="24876" y="41304"/>
                  </a:lnTo>
                  <a:lnTo>
                    <a:pt x="35432" y="35559"/>
                  </a:lnTo>
                  <a:lnTo>
                    <a:pt x="39877" y="34035"/>
                  </a:lnTo>
                  <a:lnTo>
                    <a:pt x="78993" y="34035"/>
                  </a:lnTo>
                  <a:lnTo>
                    <a:pt x="79120" y="22478"/>
                  </a:lnTo>
                  <a:lnTo>
                    <a:pt x="79247" y="14223"/>
                  </a:lnTo>
                  <a:lnTo>
                    <a:pt x="79524" y="4857"/>
                  </a:lnTo>
                  <a:lnTo>
                    <a:pt x="79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5342763" y="2170176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40386" y="0"/>
                </a:moveTo>
                <a:lnTo>
                  <a:pt x="0" y="0"/>
                </a:lnTo>
                <a:lnTo>
                  <a:pt x="0" y="46482"/>
                </a:lnTo>
                <a:lnTo>
                  <a:pt x="40386" y="46482"/>
                </a:lnTo>
                <a:lnTo>
                  <a:pt x="40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44719" y="2170176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40385" y="0"/>
                </a:moveTo>
                <a:lnTo>
                  <a:pt x="0" y="0"/>
                </a:lnTo>
                <a:lnTo>
                  <a:pt x="0" y="46482"/>
                </a:lnTo>
                <a:lnTo>
                  <a:pt x="40385" y="46482"/>
                </a:lnTo>
                <a:lnTo>
                  <a:pt x="40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46675" y="2170176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40512" y="0"/>
                </a:moveTo>
                <a:lnTo>
                  <a:pt x="0" y="0"/>
                </a:lnTo>
                <a:lnTo>
                  <a:pt x="0" y="46482"/>
                </a:lnTo>
                <a:lnTo>
                  <a:pt x="40512" y="46482"/>
                </a:lnTo>
                <a:lnTo>
                  <a:pt x="40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90209" y="2170261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40397" y="0"/>
                </a:moveTo>
                <a:lnTo>
                  <a:pt x="0" y="0"/>
                </a:lnTo>
                <a:lnTo>
                  <a:pt x="0" y="46396"/>
                </a:lnTo>
                <a:lnTo>
                  <a:pt x="40397" y="46396"/>
                </a:lnTo>
                <a:lnTo>
                  <a:pt x="40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6093586" y="2021967"/>
            <a:ext cx="645795" cy="283210"/>
            <a:chOff x="6093586" y="2021967"/>
            <a:chExt cx="645795" cy="283210"/>
          </a:xfrm>
        </p:grpSpPr>
        <p:sp>
          <p:nvSpPr>
            <p:cNvPr id="29" name="object 29"/>
            <p:cNvSpPr/>
            <p:nvPr/>
          </p:nvSpPr>
          <p:spPr>
            <a:xfrm>
              <a:off x="6093586" y="2021967"/>
              <a:ext cx="205993" cy="1978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323456" y="2116582"/>
              <a:ext cx="415925" cy="188595"/>
            </a:xfrm>
            <a:custGeom>
              <a:avLst/>
              <a:gdLst/>
              <a:ahLst/>
              <a:cxnLst/>
              <a:rect l="l" t="t" r="r" b="b"/>
              <a:pathLst>
                <a:path w="415925" h="188594">
                  <a:moveTo>
                    <a:pt x="389985" y="57912"/>
                  </a:moveTo>
                  <a:lnTo>
                    <a:pt x="353060" y="57912"/>
                  </a:lnTo>
                  <a:lnTo>
                    <a:pt x="356615" y="59308"/>
                  </a:lnTo>
                  <a:lnTo>
                    <a:pt x="358774" y="62102"/>
                  </a:lnTo>
                  <a:lnTo>
                    <a:pt x="361061" y="64769"/>
                  </a:lnTo>
                  <a:lnTo>
                    <a:pt x="362203" y="69214"/>
                  </a:lnTo>
                  <a:lnTo>
                    <a:pt x="362151" y="78358"/>
                  </a:lnTo>
                  <a:lnTo>
                    <a:pt x="353440" y="119125"/>
                  </a:lnTo>
                  <a:lnTo>
                    <a:pt x="350012" y="131444"/>
                  </a:lnTo>
                  <a:lnTo>
                    <a:pt x="347771" y="140277"/>
                  </a:lnTo>
                  <a:lnTo>
                    <a:pt x="346186" y="148288"/>
                  </a:lnTo>
                  <a:lnTo>
                    <a:pt x="345243" y="155465"/>
                  </a:lnTo>
                  <a:lnTo>
                    <a:pt x="345075" y="158876"/>
                  </a:lnTo>
                  <a:lnTo>
                    <a:pt x="345022" y="166242"/>
                  </a:lnTo>
                  <a:lnTo>
                    <a:pt x="345439" y="169163"/>
                  </a:lnTo>
                  <a:lnTo>
                    <a:pt x="359028" y="186308"/>
                  </a:lnTo>
                  <a:lnTo>
                    <a:pt x="362076" y="187705"/>
                  </a:lnTo>
                  <a:lnTo>
                    <a:pt x="365378" y="188340"/>
                  </a:lnTo>
                  <a:lnTo>
                    <a:pt x="372998" y="188340"/>
                  </a:lnTo>
                  <a:lnTo>
                    <a:pt x="407035" y="169544"/>
                  </a:lnTo>
                  <a:lnTo>
                    <a:pt x="407574" y="169037"/>
                  </a:lnTo>
                  <a:lnTo>
                    <a:pt x="377951" y="169037"/>
                  </a:lnTo>
                  <a:lnTo>
                    <a:pt x="375792" y="168147"/>
                  </a:lnTo>
                  <a:lnTo>
                    <a:pt x="373125" y="164972"/>
                  </a:lnTo>
                  <a:lnTo>
                    <a:pt x="372490" y="162305"/>
                  </a:lnTo>
                  <a:lnTo>
                    <a:pt x="372554" y="155465"/>
                  </a:lnTo>
                  <a:lnTo>
                    <a:pt x="372871" y="152400"/>
                  </a:lnTo>
                  <a:lnTo>
                    <a:pt x="373125" y="150748"/>
                  </a:lnTo>
                  <a:lnTo>
                    <a:pt x="373507" y="149225"/>
                  </a:lnTo>
                  <a:lnTo>
                    <a:pt x="373888" y="147192"/>
                  </a:lnTo>
                  <a:lnTo>
                    <a:pt x="374903" y="142493"/>
                  </a:lnTo>
                  <a:lnTo>
                    <a:pt x="375665" y="139445"/>
                  </a:lnTo>
                  <a:lnTo>
                    <a:pt x="376427" y="135762"/>
                  </a:lnTo>
                  <a:lnTo>
                    <a:pt x="377951" y="129920"/>
                  </a:lnTo>
                  <a:lnTo>
                    <a:pt x="379475" y="123825"/>
                  </a:lnTo>
                  <a:lnTo>
                    <a:pt x="382777" y="110870"/>
                  </a:lnTo>
                  <a:lnTo>
                    <a:pt x="385698" y="98551"/>
                  </a:lnTo>
                  <a:lnTo>
                    <a:pt x="387142" y="91693"/>
                  </a:lnTo>
                  <a:lnTo>
                    <a:pt x="388284" y="86613"/>
                  </a:lnTo>
                  <a:lnTo>
                    <a:pt x="389127" y="81914"/>
                  </a:lnTo>
                  <a:lnTo>
                    <a:pt x="390143" y="76834"/>
                  </a:lnTo>
                  <a:lnTo>
                    <a:pt x="390636" y="72897"/>
                  </a:lnTo>
                  <a:lnTo>
                    <a:pt x="390527" y="59562"/>
                  </a:lnTo>
                  <a:lnTo>
                    <a:pt x="389985" y="57912"/>
                  </a:lnTo>
                  <a:close/>
                </a:path>
                <a:path w="415925" h="188594">
                  <a:moveTo>
                    <a:pt x="219963" y="58165"/>
                  </a:moveTo>
                  <a:lnTo>
                    <a:pt x="191642" y="58165"/>
                  </a:lnTo>
                  <a:lnTo>
                    <a:pt x="194563" y="61594"/>
                  </a:lnTo>
                  <a:lnTo>
                    <a:pt x="194442" y="72135"/>
                  </a:lnTo>
                  <a:lnTo>
                    <a:pt x="193653" y="78358"/>
                  </a:lnTo>
                  <a:lnTo>
                    <a:pt x="192990" y="82295"/>
                  </a:lnTo>
                  <a:lnTo>
                    <a:pt x="192150" y="86613"/>
                  </a:lnTo>
                  <a:lnTo>
                    <a:pt x="190618" y="92837"/>
                  </a:lnTo>
                  <a:lnTo>
                    <a:pt x="169290" y="185800"/>
                  </a:lnTo>
                  <a:lnTo>
                    <a:pt x="197612" y="185800"/>
                  </a:lnTo>
                  <a:lnTo>
                    <a:pt x="213740" y="109854"/>
                  </a:lnTo>
                  <a:lnTo>
                    <a:pt x="216408" y="102742"/>
                  </a:lnTo>
                  <a:lnTo>
                    <a:pt x="220217" y="95757"/>
                  </a:lnTo>
                  <a:lnTo>
                    <a:pt x="223900" y="88645"/>
                  </a:lnTo>
                  <a:lnTo>
                    <a:pt x="228218" y="82295"/>
                  </a:lnTo>
                  <a:lnTo>
                    <a:pt x="232927" y="76707"/>
                  </a:lnTo>
                  <a:lnTo>
                    <a:pt x="219583" y="76707"/>
                  </a:lnTo>
                  <a:lnTo>
                    <a:pt x="217932" y="76072"/>
                  </a:lnTo>
                  <a:lnTo>
                    <a:pt x="218693" y="74040"/>
                  </a:lnTo>
                  <a:lnTo>
                    <a:pt x="219201" y="72135"/>
                  </a:lnTo>
                  <a:lnTo>
                    <a:pt x="219900" y="66547"/>
                  </a:lnTo>
                  <a:lnTo>
                    <a:pt x="219963" y="58165"/>
                  </a:lnTo>
                  <a:close/>
                </a:path>
                <a:path w="415925" h="188594">
                  <a:moveTo>
                    <a:pt x="305096" y="57912"/>
                  </a:moveTo>
                  <a:lnTo>
                    <a:pt x="268096" y="57912"/>
                  </a:lnTo>
                  <a:lnTo>
                    <a:pt x="271779" y="59308"/>
                  </a:lnTo>
                  <a:lnTo>
                    <a:pt x="274192" y="62102"/>
                  </a:lnTo>
                  <a:lnTo>
                    <a:pt x="276478" y="64896"/>
                  </a:lnTo>
                  <a:lnTo>
                    <a:pt x="277712" y="69214"/>
                  </a:lnTo>
                  <a:lnTo>
                    <a:pt x="277748" y="78358"/>
                  </a:lnTo>
                  <a:lnTo>
                    <a:pt x="277348" y="82295"/>
                  </a:lnTo>
                  <a:lnTo>
                    <a:pt x="275843" y="91947"/>
                  </a:lnTo>
                  <a:lnTo>
                    <a:pt x="274801" y="97535"/>
                  </a:lnTo>
                  <a:lnTo>
                    <a:pt x="270890" y="116204"/>
                  </a:lnTo>
                  <a:lnTo>
                    <a:pt x="269239" y="123189"/>
                  </a:lnTo>
                  <a:lnTo>
                    <a:pt x="267715" y="130175"/>
                  </a:lnTo>
                  <a:lnTo>
                    <a:pt x="266064" y="137287"/>
                  </a:lnTo>
                  <a:lnTo>
                    <a:pt x="264200" y="144906"/>
                  </a:lnTo>
                  <a:lnTo>
                    <a:pt x="262636" y="151764"/>
                  </a:lnTo>
                  <a:lnTo>
                    <a:pt x="260767" y="159257"/>
                  </a:lnTo>
                  <a:lnTo>
                    <a:pt x="258354" y="169544"/>
                  </a:lnTo>
                  <a:lnTo>
                    <a:pt x="256032" y="179577"/>
                  </a:lnTo>
                  <a:lnTo>
                    <a:pt x="254635" y="185800"/>
                  </a:lnTo>
                  <a:lnTo>
                    <a:pt x="282701" y="185800"/>
                  </a:lnTo>
                  <a:lnTo>
                    <a:pt x="297052" y="116839"/>
                  </a:lnTo>
                  <a:lnTo>
                    <a:pt x="298195" y="111887"/>
                  </a:lnTo>
                  <a:lnTo>
                    <a:pt x="299846" y="107060"/>
                  </a:lnTo>
                  <a:lnTo>
                    <a:pt x="304164" y="97408"/>
                  </a:lnTo>
                  <a:lnTo>
                    <a:pt x="306704" y="92837"/>
                  </a:lnTo>
                  <a:lnTo>
                    <a:pt x="309575" y="88391"/>
                  </a:lnTo>
                  <a:lnTo>
                    <a:pt x="312165" y="84073"/>
                  </a:lnTo>
                  <a:lnTo>
                    <a:pt x="315213" y="80009"/>
                  </a:lnTo>
                  <a:lnTo>
                    <a:pt x="318515" y="76326"/>
                  </a:lnTo>
                  <a:lnTo>
                    <a:pt x="320056" y="74548"/>
                  </a:lnTo>
                  <a:lnTo>
                    <a:pt x="305308" y="74548"/>
                  </a:lnTo>
                  <a:lnTo>
                    <a:pt x="305562" y="72897"/>
                  </a:lnTo>
                  <a:lnTo>
                    <a:pt x="305519" y="59181"/>
                  </a:lnTo>
                  <a:lnTo>
                    <a:pt x="305096" y="57912"/>
                  </a:lnTo>
                  <a:close/>
                </a:path>
                <a:path w="415925" h="188594">
                  <a:moveTo>
                    <a:pt x="406018" y="151129"/>
                  </a:moveTo>
                  <a:lnTo>
                    <a:pt x="403097" y="154304"/>
                  </a:lnTo>
                  <a:lnTo>
                    <a:pt x="400558" y="156971"/>
                  </a:lnTo>
                  <a:lnTo>
                    <a:pt x="398144" y="159257"/>
                  </a:lnTo>
                  <a:lnTo>
                    <a:pt x="395859" y="161543"/>
                  </a:lnTo>
                  <a:lnTo>
                    <a:pt x="393699" y="163448"/>
                  </a:lnTo>
                  <a:lnTo>
                    <a:pt x="391667" y="164845"/>
                  </a:lnTo>
                  <a:lnTo>
                    <a:pt x="389763" y="166242"/>
                  </a:lnTo>
                  <a:lnTo>
                    <a:pt x="387858" y="167385"/>
                  </a:lnTo>
                  <a:lnTo>
                    <a:pt x="386079" y="168020"/>
                  </a:lnTo>
                  <a:lnTo>
                    <a:pt x="384428" y="168655"/>
                  </a:lnTo>
                  <a:lnTo>
                    <a:pt x="382650" y="169037"/>
                  </a:lnTo>
                  <a:lnTo>
                    <a:pt x="407574" y="169037"/>
                  </a:lnTo>
                  <a:lnTo>
                    <a:pt x="411352" y="165480"/>
                  </a:lnTo>
                  <a:lnTo>
                    <a:pt x="415924" y="160654"/>
                  </a:lnTo>
                  <a:lnTo>
                    <a:pt x="406018" y="151129"/>
                  </a:lnTo>
                  <a:close/>
                </a:path>
                <a:path w="415925" h="188594">
                  <a:moveTo>
                    <a:pt x="285368" y="38480"/>
                  </a:moveTo>
                  <a:lnTo>
                    <a:pt x="275082" y="38480"/>
                  </a:lnTo>
                  <a:lnTo>
                    <a:pt x="267964" y="39076"/>
                  </a:lnTo>
                  <a:lnTo>
                    <a:pt x="233298" y="59975"/>
                  </a:lnTo>
                  <a:lnTo>
                    <a:pt x="219583" y="76707"/>
                  </a:lnTo>
                  <a:lnTo>
                    <a:pt x="232927" y="76707"/>
                  </a:lnTo>
                  <a:lnTo>
                    <a:pt x="237743" y="70992"/>
                  </a:lnTo>
                  <a:lnTo>
                    <a:pt x="242696" y="66547"/>
                  </a:lnTo>
                  <a:lnTo>
                    <a:pt x="248031" y="62991"/>
                  </a:lnTo>
                  <a:lnTo>
                    <a:pt x="253364" y="59562"/>
                  </a:lnTo>
                  <a:lnTo>
                    <a:pt x="258317" y="57912"/>
                  </a:lnTo>
                  <a:lnTo>
                    <a:pt x="305096" y="57912"/>
                  </a:lnTo>
                  <a:lnTo>
                    <a:pt x="303021" y="51688"/>
                  </a:lnTo>
                  <a:lnTo>
                    <a:pt x="292988" y="41147"/>
                  </a:lnTo>
                  <a:lnTo>
                    <a:pt x="285368" y="38480"/>
                  </a:lnTo>
                  <a:close/>
                </a:path>
                <a:path w="415925" h="188594">
                  <a:moveTo>
                    <a:pt x="204723" y="38480"/>
                  </a:moveTo>
                  <a:lnTo>
                    <a:pt x="193674" y="38480"/>
                  </a:lnTo>
                  <a:lnTo>
                    <a:pt x="189991" y="39115"/>
                  </a:lnTo>
                  <a:lnTo>
                    <a:pt x="186436" y="40258"/>
                  </a:lnTo>
                  <a:lnTo>
                    <a:pt x="182879" y="41275"/>
                  </a:lnTo>
                  <a:lnTo>
                    <a:pt x="151002" y="66420"/>
                  </a:lnTo>
                  <a:lnTo>
                    <a:pt x="160908" y="75691"/>
                  </a:lnTo>
                  <a:lnTo>
                    <a:pt x="163829" y="72770"/>
                  </a:lnTo>
                  <a:lnTo>
                    <a:pt x="166369" y="70103"/>
                  </a:lnTo>
                  <a:lnTo>
                    <a:pt x="168782" y="67944"/>
                  </a:lnTo>
                  <a:lnTo>
                    <a:pt x="184276" y="58165"/>
                  </a:lnTo>
                  <a:lnTo>
                    <a:pt x="219963" y="58165"/>
                  </a:lnTo>
                  <a:lnTo>
                    <a:pt x="219963" y="56260"/>
                  </a:lnTo>
                  <a:lnTo>
                    <a:pt x="217932" y="50164"/>
                  </a:lnTo>
                  <a:lnTo>
                    <a:pt x="210185" y="40893"/>
                  </a:lnTo>
                  <a:lnTo>
                    <a:pt x="204723" y="38480"/>
                  </a:lnTo>
                  <a:close/>
                </a:path>
                <a:path w="415925" h="188594">
                  <a:moveTo>
                    <a:pt x="370332" y="38480"/>
                  </a:moveTo>
                  <a:lnTo>
                    <a:pt x="360171" y="38480"/>
                  </a:lnTo>
                  <a:lnTo>
                    <a:pt x="353024" y="39048"/>
                  </a:lnTo>
                  <a:lnTo>
                    <a:pt x="319203" y="58673"/>
                  </a:lnTo>
                  <a:lnTo>
                    <a:pt x="305815" y="74548"/>
                  </a:lnTo>
                  <a:lnTo>
                    <a:pt x="320056" y="74548"/>
                  </a:lnTo>
                  <a:lnTo>
                    <a:pt x="321817" y="72516"/>
                  </a:lnTo>
                  <a:lnTo>
                    <a:pt x="325119" y="69341"/>
                  </a:lnTo>
                  <a:lnTo>
                    <a:pt x="328548" y="66547"/>
                  </a:lnTo>
                  <a:lnTo>
                    <a:pt x="331977" y="63880"/>
                  </a:lnTo>
                  <a:lnTo>
                    <a:pt x="335279" y="61721"/>
                  </a:lnTo>
                  <a:lnTo>
                    <a:pt x="339259" y="59943"/>
                  </a:lnTo>
                  <a:lnTo>
                    <a:pt x="342011" y="58673"/>
                  </a:lnTo>
                  <a:lnTo>
                    <a:pt x="345186" y="57912"/>
                  </a:lnTo>
                  <a:lnTo>
                    <a:pt x="389985" y="57912"/>
                  </a:lnTo>
                  <a:lnTo>
                    <a:pt x="388112" y="52196"/>
                  </a:lnTo>
                  <a:lnTo>
                    <a:pt x="377951" y="41275"/>
                  </a:lnTo>
                  <a:lnTo>
                    <a:pt x="370332" y="38480"/>
                  </a:lnTo>
                  <a:close/>
                </a:path>
                <a:path w="415925" h="188594">
                  <a:moveTo>
                    <a:pt x="78993" y="34035"/>
                  </a:moveTo>
                  <a:lnTo>
                    <a:pt x="45465" y="34035"/>
                  </a:lnTo>
                  <a:lnTo>
                    <a:pt x="47625" y="34797"/>
                  </a:lnTo>
                  <a:lnTo>
                    <a:pt x="49021" y="36321"/>
                  </a:lnTo>
                  <a:lnTo>
                    <a:pt x="50418" y="37972"/>
                  </a:lnTo>
                  <a:lnTo>
                    <a:pt x="51180" y="40512"/>
                  </a:lnTo>
                  <a:lnTo>
                    <a:pt x="51053" y="153669"/>
                  </a:lnTo>
                  <a:lnTo>
                    <a:pt x="50291" y="158114"/>
                  </a:lnTo>
                  <a:lnTo>
                    <a:pt x="49910" y="160019"/>
                  </a:lnTo>
                  <a:lnTo>
                    <a:pt x="49275" y="161543"/>
                  </a:lnTo>
                  <a:lnTo>
                    <a:pt x="48767" y="163067"/>
                  </a:lnTo>
                  <a:lnTo>
                    <a:pt x="48005" y="164337"/>
                  </a:lnTo>
                  <a:lnTo>
                    <a:pt x="46989" y="165353"/>
                  </a:lnTo>
                  <a:lnTo>
                    <a:pt x="46100" y="166369"/>
                  </a:lnTo>
                  <a:lnTo>
                    <a:pt x="39115" y="170052"/>
                  </a:lnTo>
                  <a:lnTo>
                    <a:pt x="37464" y="170687"/>
                  </a:lnTo>
                  <a:lnTo>
                    <a:pt x="35178" y="171068"/>
                  </a:lnTo>
                  <a:lnTo>
                    <a:pt x="32512" y="171576"/>
                  </a:lnTo>
                  <a:lnTo>
                    <a:pt x="29717" y="171957"/>
                  </a:lnTo>
                  <a:lnTo>
                    <a:pt x="26288" y="172338"/>
                  </a:lnTo>
                  <a:lnTo>
                    <a:pt x="18414" y="172846"/>
                  </a:lnTo>
                  <a:lnTo>
                    <a:pt x="13588" y="172973"/>
                  </a:lnTo>
                  <a:lnTo>
                    <a:pt x="8000" y="173227"/>
                  </a:lnTo>
                  <a:lnTo>
                    <a:pt x="8000" y="185800"/>
                  </a:lnTo>
                  <a:lnTo>
                    <a:pt x="122300" y="185800"/>
                  </a:lnTo>
                  <a:lnTo>
                    <a:pt x="122300" y="173227"/>
                  </a:lnTo>
                  <a:lnTo>
                    <a:pt x="111378" y="172973"/>
                  </a:lnTo>
                  <a:lnTo>
                    <a:pt x="102996" y="172465"/>
                  </a:lnTo>
                  <a:lnTo>
                    <a:pt x="84454" y="167385"/>
                  </a:lnTo>
                  <a:lnTo>
                    <a:pt x="83565" y="166623"/>
                  </a:lnTo>
                  <a:lnTo>
                    <a:pt x="80263" y="160908"/>
                  </a:lnTo>
                  <a:lnTo>
                    <a:pt x="79755" y="159384"/>
                  </a:lnTo>
                  <a:lnTo>
                    <a:pt x="79501" y="157606"/>
                  </a:lnTo>
                  <a:lnTo>
                    <a:pt x="79247" y="155447"/>
                  </a:lnTo>
                  <a:lnTo>
                    <a:pt x="79120" y="153288"/>
                  </a:lnTo>
                  <a:lnTo>
                    <a:pt x="78993" y="34035"/>
                  </a:lnTo>
                  <a:close/>
                </a:path>
                <a:path w="415925" h="188594">
                  <a:moveTo>
                    <a:pt x="79755" y="0"/>
                  </a:moveTo>
                  <a:lnTo>
                    <a:pt x="70992" y="0"/>
                  </a:lnTo>
                  <a:lnTo>
                    <a:pt x="61989" y="4857"/>
                  </a:lnTo>
                  <a:lnTo>
                    <a:pt x="0" y="38988"/>
                  </a:lnTo>
                  <a:lnTo>
                    <a:pt x="2285" y="43560"/>
                  </a:lnTo>
                  <a:lnTo>
                    <a:pt x="3301" y="45719"/>
                  </a:lnTo>
                  <a:lnTo>
                    <a:pt x="4500" y="48111"/>
                  </a:lnTo>
                  <a:lnTo>
                    <a:pt x="6730" y="52323"/>
                  </a:lnTo>
                  <a:lnTo>
                    <a:pt x="13446" y="48111"/>
                  </a:lnTo>
                  <a:lnTo>
                    <a:pt x="19494" y="44434"/>
                  </a:lnTo>
                  <a:lnTo>
                    <a:pt x="24876" y="41304"/>
                  </a:lnTo>
                  <a:lnTo>
                    <a:pt x="35432" y="35559"/>
                  </a:lnTo>
                  <a:lnTo>
                    <a:pt x="39877" y="34035"/>
                  </a:lnTo>
                  <a:lnTo>
                    <a:pt x="78993" y="34035"/>
                  </a:lnTo>
                  <a:lnTo>
                    <a:pt x="79120" y="22478"/>
                  </a:lnTo>
                  <a:lnTo>
                    <a:pt x="79247" y="14223"/>
                  </a:lnTo>
                  <a:lnTo>
                    <a:pt x="79524" y="4857"/>
                  </a:lnTo>
                  <a:lnTo>
                    <a:pt x="79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4017136" y="2498217"/>
            <a:ext cx="533400" cy="280670"/>
            <a:chOff x="4017136" y="2498217"/>
            <a:chExt cx="533400" cy="280670"/>
          </a:xfrm>
        </p:grpSpPr>
        <p:sp>
          <p:nvSpPr>
            <p:cNvPr id="32" name="object 32"/>
            <p:cNvSpPr/>
            <p:nvPr/>
          </p:nvSpPr>
          <p:spPr>
            <a:xfrm>
              <a:off x="4017136" y="2498217"/>
              <a:ext cx="205993" cy="1978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249800" y="2591816"/>
              <a:ext cx="300990" cy="187325"/>
            </a:xfrm>
            <a:custGeom>
              <a:avLst/>
              <a:gdLst/>
              <a:ahLst/>
              <a:cxnLst/>
              <a:rect l="l" t="t" r="r" b="b"/>
              <a:pathLst>
                <a:path w="300989" h="187325">
                  <a:moveTo>
                    <a:pt x="257175" y="35051"/>
                  </a:moveTo>
                  <a:lnTo>
                    <a:pt x="223647" y="35051"/>
                  </a:lnTo>
                  <a:lnTo>
                    <a:pt x="225806" y="35813"/>
                  </a:lnTo>
                  <a:lnTo>
                    <a:pt x="227202" y="37337"/>
                  </a:lnTo>
                  <a:lnTo>
                    <a:pt x="228600" y="38988"/>
                  </a:lnTo>
                  <a:lnTo>
                    <a:pt x="229362" y="41529"/>
                  </a:lnTo>
                  <a:lnTo>
                    <a:pt x="229235" y="154686"/>
                  </a:lnTo>
                  <a:lnTo>
                    <a:pt x="228473" y="159131"/>
                  </a:lnTo>
                  <a:lnTo>
                    <a:pt x="228091" y="161036"/>
                  </a:lnTo>
                  <a:lnTo>
                    <a:pt x="227457" y="162560"/>
                  </a:lnTo>
                  <a:lnTo>
                    <a:pt x="226949" y="164084"/>
                  </a:lnTo>
                  <a:lnTo>
                    <a:pt x="226187" y="165354"/>
                  </a:lnTo>
                  <a:lnTo>
                    <a:pt x="225171" y="166370"/>
                  </a:lnTo>
                  <a:lnTo>
                    <a:pt x="224282" y="167386"/>
                  </a:lnTo>
                  <a:lnTo>
                    <a:pt x="217297" y="171069"/>
                  </a:lnTo>
                  <a:lnTo>
                    <a:pt x="215646" y="171704"/>
                  </a:lnTo>
                  <a:lnTo>
                    <a:pt x="213360" y="172085"/>
                  </a:lnTo>
                  <a:lnTo>
                    <a:pt x="210693" y="172593"/>
                  </a:lnTo>
                  <a:lnTo>
                    <a:pt x="207899" y="172974"/>
                  </a:lnTo>
                  <a:lnTo>
                    <a:pt x="204470" y="173355"/>
                  </a:lnTo>
                  <a:lnTo>
                    <a:pt x="196596" y="173862"/>
                  </a:lnTo>
                  <a:lnTo>
                    <a:pt x="191770" y="173989"/>
                  </a:lnTo>
                  <a:lnTo>
                    <a:pt x="186182" y="174244"/>
                  </a:lnTo>
                  <a:lnTo>
                    <a:pt x="186182" y="186817"/>
                  </a:lnTo>
                  <a:lnTo>
                    <a:pt x="300482" y="186817"/>
                  </a:lnTo>
                  <a:lnTo>
                    <a:pt x="300482" y="174244"/>
                  </a:lnTo>
                  <a:lnTo>
                    <a:pt x="289560" y="173989"/>
                  </a:lnTo>
                  <a:lnTo>
                    <a:pt x="281177" y="173482"/>
                  </a:lnTo>
                  <a:lnTo>
                    <a:pt x="262636" y="168401"/>
                  </a:lnTo>
                  <a:lnTo>
                    <a:pt x="261747" y="167639"/>
                  </a:lnTo>
                  <a:lnTo>
                    <a:pt x="258445" y="161925"/>
                  </a:lnTo>
                  <a:lnTo>
                    <a:pt x="257937" y="160400"/>
                  </a:lnTo>
                  <a:lnTo>
                    <a:pt x="257683" y="158623"/>
                  </a:lnTo>
                  <a:lnTo>
                    <a:pt x="257428" y="156463"/>
                  </a:lnTo>
                  <a:lnTo>
                    <a:pt x="257301" y="154305"/>
                  </a:lnTo>
                  <a:lnTo>
                    <a:pt x="257175" y="35051"/>
                  </a:lnTo>
                  <a:close/>
                </a:path>
                <a:path w="300989" h="187325">
                  <a:moveTo>
                    <a:pt x="257937" y="1016"/>
                  </a:moveTo>
                  <a:lnTo>
                    <a:pt x="249174" y="1016"/>
                  </a:lnTo>
                  <a:lnTo>
                    <a:pt x="240170" y="5873"/>
                  </a:lnTo>
                  <a:lnTo>
                    <a:pt x="178181" y="40005"/>
                  </a:lnTo>
                  <a:lnTo>
                    <a:pt x="180466" y="44576"/>
                  </a:lnTo>
                  <a:lnTo>
                    <a:pt x="181483" y="46736"/>
                  </a:lnTo>
                  <a:lnTo>
                    <a:pt x="182681" y="49127"/>
                  </a:lnTo>
                  <a:lnTo>
                    <a:pt x="184912" y="53339"/>
                  </a:lnTo>
                  <a:lnTo>
                    <a:pt x="191627" y="49127"/>
                  </a:lnTo>
                  <a:lnTo>
                    <a:pt x="197675" y="45450"/>
                  </a:lnTo>
                  <a:lnTo>
                    <a:pt x="203057" y="42320"/>
                  </a:lnTo>
                  <a:lnTo>
                    <a:pt x="213613" y="36575"/>
                  </a:lnTo>
                  <a:lnTo>
                    <a:pt x="218059" y="35051"/>
                  </a:lnTo>
                  <a:lnTo>
                    <a:pt x="257175" y="35051"/>
                  </a:lnTo>
                  <a:lnTo>
                    <a:pt x="257301" y="23495"/>
                  </a:lnTo>
                  <a:lnTo>
                    <a:pt x="257428" y="15239"/>
                  </a:lnTo>
                  <a:lnTo>
                    <a:pt x="257705" y="5873"/>
                  </a:lnTo>
                  <a:lnTo>
                    <a:pt x="257937" y="1016"/>
                  </a:lnTo>
                  <a:close/>
                </a:path>
                <a:path w="300989" h="187325">
                  <a:moveTo>
                    <a:pt x="111294" y="14350"/>
                  </a:moveTo>
                  <a:lnTo>
                    <a:pt x="65277" y="14350"/>
                  </a:lnTo>
                  <a:lnTo>
                    <a:pt x="69850" y="15112"/>
                  </a:lnTo>
                  <a:lnTo>
                    <a:pt x="73913" y="16763"/>
                  </a:lnTo>
                  <a:lnTo>
                    <a:pt x="91821" y="42672"/>
                  </a:lnTo>
                  <a:lnTo>
                    <a:pt x="91821" y="52450"/>
                  </a:lnTo>
                  <a:lnTo>
                    <a:pt x="69850" y="92075"/>
                  </a:lnTo>
                  <a:lnTo>
                    <a:pt x="65327" y="97151"/>
                  </a:lnTo>
                  <a:lnTo>
                    <a:pt x="60150" y="102679"/>
                  </a:lnTo>
                  <a:lnTo>
                    <a:pt x="54330" y="108684"/>
                  </a:lnTo>
                  <a:lnTo>
                    <a:pt x="41910" y="121158"/>
                  </a:lnTo>
                  <a:lnTo>
                    <a:pt x="36449" y="127000"/>
                  </a:lnTo>
                  <a:lnTo>
                    <a:pt x="11175" y="158876"/>
                  </a:lnTo>
                  <a:lnTo>
                    <a:pt x="0" y="179324"/>
                  </a:lnTo>
                  <a:lnTo>
                    <a:pt x="0" y="186817"/>
                  </a:lnTo>
                  <a:lnTo>
                    <a:pt x="122047" y="186817"/>
                  </a:lnTo>
                  <a:lnTo>
                    <a:pt x="123062" y="173100"/>
                  </a:lnTo>
                  <a:lnTo>
                    <a:pt x="123601" y="163322"/>
                  </a:lnTo>
                  <a:lnTo>
                    <a:pt x="31623" y="163322"/>
                  </a:lnTo>
                  <a:lnTo>
                    <a:pt x="34162" y="159385"/>
                  </a:lnTo>
                  <a:lnTo>
                    <a:pt x="37464" y="155194"/>
                  </a:lnTo>
                  <a:lnTo>
                    <a:pt x="41401" y="150622"/>
                  </a:lnTo>
                  <a:lnTo>
                    <a:pt x="45338" y="145923"/>
                  </a:lnTo>
                  <a:lnTo>
                    <a:pt x="49657" y="141224"/>
                  </a:lnTo>
                  <a:lnTo>
                    <a:pt x="54356" y="136271"/>
                  </a:lnTo>
                  <a:lnTo>
                    <a:pt x="68834" y="121412"/>
                  </a:lnTo>
                  <a:lnTo>
                    <a:pt x="73913" y="116459"/>
                  </a:lnTo>
                  <a:lnTo>
                    <a:pt x="78612" y="111633"/>
                  </a:lnTo>
                  <a:lnTo>
                    <a:pt x="83185" y="107061"/>
                  </a:lnTo>
                  <a:lnTo>
                    <a:pt x="91948" y="98044"/>
                  </a:lnTo>
                  <a:lnTo>
                    <a:pt x="95885" y="94107"/>
                  </a:lnTo>
                  <a:lnTo>
                    <a:pt x="99695" y="90043"/>
                  </a:lnTo>
                  <a:lnTo>
                    <a:pt x="102870" y="86487"/>
                  </a:lnTo>
                  <a:lnTo>
                    <a:pt x="105156" y="83438"/>
                  </a:lnTo>
                  <a:lnTo>
                    <a:pt x="108331" y="79883"/>
                  </a:lnTo>
                  <a:lnTo>
                    <a:pt x="121793" y="47625"/>
                  </a:lnTo>
                  <a:lnTo>
                    <a:pt x="121793" y="37592"/>
                  </a:lnTo>
                  <a:lnTo>
                    <a:pt x="120776" y="31876"/>
                  </a:lnTo>
                  <a:lnTo>
                    <a:pt x="118872" y="26416"/>
                  </a:lnTo>
                  <a:lnTo>
                    <a:pt x="116839" y="21082"/>
                  </a:lnTo>
                  <a:lnTo>
                    <a:pt x="113664" y="16383"/>
                  </a:lnTo>
                  <a:lnTo>
                    <a:pt x="111294" y="14350"/>
                  </a:lnTo>
                  <a:close/>
                </a:path>
                <a:path w="300989" h="187325">
                  <a:moveTo>
                    <a:pt x="124840" y="145542"/>
                  </a:moveTo>
                  <a:lnTo>
                    <a:pt x="111378" y="145542"/>
                  </a:lnTo>
                  <a:lnTo>
                    <a:pt x="109727" y="149606"/>
                  </a:lnTo>
                  <a:lnTo>
                    <a:pt x="108331" y="152908"/>
                  </a:lnTo>
                  <a:lnTo>
                    <a:pt x="89535" y="163322"/>
                  </a:lnTo>
                  <a:lnTo>
                    <a:pt x="123601" y="163322"/>
                  </a:lnTo>
                  <a:lnTo>
                    <a:pt x="123853" y="158876"/>
                  </a:lnTo>
                  <a:lnTo>
                    <a:pt x="124840" y="145542"/>
                  </a:lnTo>
                  <a:close/>
                </a:path>
                <a:path w="300989" h="187325">
                  <a:moveTo>
                    <a:pt x="66421" y="0"/>
                  </a:moveTo>
                  <a:lnTo>
                    <a:pt x="22288" y="8032"/>
                  </a:lnTo>
                  <a:lnTo>
                    <a:pt x="4572" y="14605"/>
                  </a:lnTo>
                  <a:lnTo>
                    <a:pt x="4572" y="42672"/>
                  </a:lnTo>
                  <a:lnTo>
                    <a:pt x="23495" y="42672"/>
                  </a:lnTo>
                  <a:lnTo>
                    <a:pt x="26797" y="33528"/>
                  </a:lnTo>
                  <a:lnTo>
                    <a:pt x="31496" y="26416"/>
                  </a:lnTo>
                  <a:lnTo>
                    <a:pt x="43687" y="16763"/>
                  </a:lnTo>
                  <a:lnTo>
                    <a:pt x="51181" y="14350"/>
                  </a:lnTo>
                  <a:lnTo>
                    <a:pt x="111294" y="14350"/>
                  </a:lnTo>
                  <a:lnTo>
                    <a:pt x="104775" y="8762"/>
                  </a:lnTo>
                  <a:lnTo>
                    <a:pt x="73661" y="214"/>
                  </a:lnTo>
                  <a:lnTo>
                    <a:pt x="66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/>
          <p:nvPr/>
        </p:nvSpPr>
        <p:spPr>
          <a:xfrm>
            <a:off x="5352288" y="2646426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40386" y="0"/>
                </a:moveTo>
                <a:lnTo>
                  <a:pt x="0" y="0"/>
                </a:lnTo>
                <a:lnTo>
                  <a:pt x="0" y="46482"/>
                </a:lnTo>
                <a:lnTo>
                  <a:pt x="40386" y="46482"/>
                </a:lnTo>
                <a:lnTo>
                  <a:pt x="40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54244" y="2646426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40385" y="0"/>
                </a:moveTo>
                <a:lnTo>
                  <a:pt x="0" y="0"/>
                </a:lnTo>
                <a:lnTo>
                  <a:pt x="0" y="46482"/>
                </a:lnTo>
                <a:lnTo>
                  <a:pt x="40385" y="46482"/>
                </a:lnTo>
                <a:lnTo>
                  <a:pt x="40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56200" y="2646426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40512" y="0"/>
                </a:moveTo>
                <a:lnTo>
                  <a:pt x="0" y="0"/>
                </a:lnTo>
                <a:lnTo>
                  <a:pt x="0" y="46482"/>
                </a:lnTo>
                <a:lnTo>
                  <a:pt x="40512" y="46482"/>
                </a:lnTo>
                <a:lnTo>
                  <a:pt x="40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99734" y="2646511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40397" y="0"/>
                </a:moveTo>
                <a:lnTo>
                  <a:pt x="0" y="0"/>
                </a:lnTo>
                <a:lnTo>
                  <a:pt x="0" y="46396"/>
                </a:lnTo>
                <a:lnTo>
                  <a:pt x="40397" y="46396"/>
                </a:lnTo>
                <a:lnTo>
                  <a:pt x="40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/>
          <p:cNvGrpSpPr/>
          <p:nvPr/>
        </p:nvGrpSpPr>
        <p:grpSpPr>
          <a:xfrm>
            <a:off x="6103111" y="2498217"/>
            <a:ext cx="655320" cy="283210"/>
            <a:chOff x="6103111" y="2498217"/>
            <a:chExt cx="655320" cy="283210"/>
          </a:xfrm>
        </p:grpSpPr>
        <p:sp>
          <p:nvSpPr>
            <p:cNvPr id="39" name="object 39"/>
            <p:cNvSpPr/>
            <p:nvPr/>
          </p:nvSpPr>
          <p:spPr>
            <a:xfrm>
              <a:off x="6103111" y="2498217"/>
              <a:ext cx="205993" cy="1978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35775" y="2591816"/>
              <a:ext cx="422909" cy="189865"/>
            </a:xfrm>
            <a:custGeom>
              <a:avLst/>
              <a:gdLst/>
              <a:ahLst/>
              <a:cxnLst/>
              <a:rect l="l" t="t" r="r" b="b"/>
              <a:pathLst>
                <a:path w="422909" h="189864">
                  <a:moveTo>
                    <a:pt x="396716" y="58928"/>
                  </a:moveTo>
                  <a:lnTo>
                    <a:pt x="359791" y="58928"/>
                  </a:lnTo>
                  <a:lnTo>
                    <a:pt x="363347" y="60325"/>
                  </a:lnTo>
                  <a:lnTo>
                    <a:pt x="365505" y="63119"/>
                  </a:lnTo>
                  <a:lnTo>
                    <a:pt x="367792" y="65786"/>
                  </a:lnTo>
                  <a:lnTo>
                    <a:pt x="368934" y="70231"/>
                  </a:lnTo>
                  <a:lnTo>
                    <a:pt x="368882" y="79375"/>
                  </a:lnTo>
                  <a:lnTo>
                    <a:pt x="360172" y="120142"/>
                  </a:lnTo>
                  <a:lnTo>
                    <a:pt x="356743" y="132461"/>
                  </a:lnTo>
                  <a:lnTo>
                    <a:pt x="354502" y="141293"/>
                  </a:lnTo>
                  <a:lnTo>
                    <a:pt x="352917" y="149304"/>
                  </a:lnTo>
                  <a:lnTo>
                    <a:pt x="351974" y="156481"/>
                  </a:lnTo>
                  <a:lnTo>
                    <a:pt x="351806" y="159893"/>
                  </a:lnTo>
                  <a:lnTo>
                    <a:pt x="351753" y="167259"/>
                  </a:lnTo>
                  <a:lnTo>
                    <a:pt x="352171" y="170180"/>
                  </a:lnTo>
                  <a:lnTo>
                    <a:pt x="365759" y="187325"/>
                  </a:lnTo>
                  <a:lnTo>
                    <a:pt x="368807" y="188722"/>
                  </a:lnTo>
                  <a:lnTo>
                    <a:pt x="372109" y="189357"/>
                  </a:lnTo>
                  <a:lnTo>
                    <a:pt x="379729" y="189357"/>
                  </a:lnTo>
                  <a:lnTo>
                    <a:pt x="413766" y="170561"/>
                  </a:lnTo>
                  <a:lnTo>
                    <a:pt x="414305" y="170053"/>
                  </a:lnTo>
                  <a:lnTo>
                    <a:pt x="384682" y="170053"/>
                  </a:lnTo>
                  <a:lnTo>
                    <a:pt x="382524" y="169163"/>
                  </a:lnTo>
                  <a:lnTo>
                    <a:pt x="379856" y="165988"/>
                  </a:lnTo>
                  <a:lnTo>
                    <a:pt x="379222" y="163322"/>
                  </a:lnTo>
                  <a:lnTo>
                    <a:pt x="379285" y="156481"/>
                  </a:lnTo>
                  <a:lnTo>
                    <a:pt x="379602" y="153416"/>
                  </a:lnTo>
                  <a:lnTo>
                    <a:pt x="379856" y="151764"/>
                  </a:lnTo>
                  <a:lnTo>
                    <a:pt x="380238" y="150241"/>
                  </a:lnTo>
                  <a:lnTo>
                    <a:pt x="380619" y="148209"/>
                  </a:lnTo>
                  <a:lnTo>
                    <a:pt x="381634" y="143510"/>
                  </a:lnTo>
                  <a:lnTo>
                    <a:pt x="382397" y="140462"/>
                  </a:lnTo>
                  <a:lnTo>
                    <a:pt x="383158" y="136779"/>
                  </a:lnTo>
                  <a:lnTo>
                    <a:pt x="384682" y="130937"/>
                  </a:lnTo>
                  <a:lnTo>
                    <a:pt x="386206" y="124841"/>
                  </a:lnTo>
                  <a:lnTo>
                    <a:pt x="389508" y="111887"/>
                  </a:lnTo>
                  <a:lnTo>
                    <a:pt x="392429" y="99568"/>
                  </a:lnTo>
                  <a:lnTo>
                    <a:pt x="393873" y="92710"/>
                  </a:lnTo>
                  <a:lnTo>
                    <a:pt x="395015" y="87630"/>
                  </a:lnTo>
                  <a:lnTo>
                    <a:pt x="395858" y="82931"/>
                  </a:lnTo>
                  <a:lnTo>
                    <a:pt x="396875" y="77850"/>
                  </a:lnTo>
                  <a:lnTo>
                    <a:pt x="397367" y="73913"/>
                  </a:lnTo>
                  <a:lnTo>
                    <a:pt x="397258" y="60579"/>
                  </a:lnTo>
                  <a:lnTo>
                    <a:pt x="396716" y="58928"/>
                  </a:lnTo>
                  <a:close/>
                </a:path>
                <a:path w="422909" h="189864">
                  <a:moveTo>
                    <a:pt x="226695" y="59182"/>
                  </a:moveTo>
                  <a:lnTo>
                    <a:pt x="198374" y="59182"/>
                  </a:lnTo>
                  <a:lnTo>
                    <a:pt x="201295" y="62611"/>
                  </a:lnTo>
                  <a:lnTo>
                    <a:pt x="201173" y="73151"/>
                  </a:lnTo>
                  <a:lnTo>
                    <a:pt x="200384" y="79375"/>
                  </a:lnTo>
                  <a:lnTo>
                    <a:pt x="199721" y="83312"/>
                  </a:lnTo>
                  <a:lnTo>
                    <a:pt x="198881" y="87630"/>
                  </a:lnTo>
                  <a:lnTo>
                    <a:pt x="197349" y="93853"/>
                  </a:lnTo>
                  <a:lnTo>
                    <a:pt x="176022" y="186817"/>
                  </a:lnTo>
                  <a:lnTo>
                    <a:pt x="204343" y="186817"/>
                  </a:lnTo>
                  <a:lnTo>
                    <a:pt x="220472" y="110871"/>
                  </a:lnTo>
                  <a:lnTo>
                    <a:pt x="223139" y="103759"/>
                  </a:lnTo>
                  <a:lnTo>
                    <a:pt x="226949" y="96774"/>
                  </a:lnTo>
                  <a:lnTo>
                    <a:pt x="230631" y="89662"/>
                  </a:lnTo>
                  <a:lnTo>
                    <a:pt x="234950" y="83312"/>
                  </a:lnTo>
                  <a:lnTo>
                    <a:pt x="239658" y="77724"/>
                  </a:lnTo>
                  <a:lnTo>
                    <a:pt x="226314" y="77724"/>
                  </a:lnTo>
                  <a:lnTo>
                    <a:pt x="224663" y="77088"/>
                  </a:lnTo>
                  <a:lnTo>
                    <a:pt x="225425" y="75184"/>
                  </a:lnTo>
                  <a:lnTo>
                    <a:pt x="225932" y="73151"/>
                  </a:lnTo>
                  <a:lnTo>
                    <a:pt x="226631" y="67563"/>
                  </a:lnTo>
                  <a:lnTo>
                    <a:pt x="226695" y="59182"/>
                  </a:lnTo>
                  <a:close/>
                </a:path>
                <a:path w="422909" h="189864">
                  <a:moveTo>
                    <a:pt x="311827" y="58928"/>
                  </a:moveTo>
                  <a:lnTo>
                    <a:pt x="274827" y="58928"/>
                  </a:lnTo>
                  <a:lnTo>
                    <a:pt x="278510" y="60325"/>
                  </a:lnTo>
                  <a:lnTo>
                    <a:pt x="280924" y="63119"/>
                  </a:lnTo>
                  <a:lnTo>
                    <a:pt x="283209" y="65912"/>
                  </a:lnTo>
                  <a:lnTo>
                    <a:pt x="284443" y="70231"/>
                  </a:lnTo>
                  <a:lnTo>
                    <a:pt x="284479" y="79375"/>
                  </a:lnTo>
                  <a:lnTo>
                    <a:pt x="284079" y="83312"/>
                  </a:lnTo>
                  <a:lnTo>
                    <a:pt x="282575" y="92963"/>
                  </a:lnTo>
                  <a:lnTo>
                    <a:pt x="281532" y="98551"/>
                  </a:lnTo>
                  <a:lnTo>
                    <a:pt x="277622" y="117221"/>
                  </a:lnTo>
                  <a:lnTo>
                    <a:pt x="275971" y="124206"/>
                  </a:lnTo>
                  <a:lnTo>
                    <a:pt x="274447" y="131191"/>
                  </a:lnTo>
                  <a:lnTo>
                    <a:pt x="272796" y="138303"/>
                  </a:lnTo>
                  <a:lnTo>
                    <a:pt x="270931" y="145923"/>
                  </a:lnTo>
                  <a:lnTo>
                    <a:pt x="269367" y="152781"/>
                  </a:lnTo>
                  <a:lnTo>
                    <a:pt x="267498" y="160274"/>
                  </a:lnTo>
                  <a:lnTo>
                    <a:pt x="265085" y="170561"/>
                  </a:lnTo>
                  <a:lnTo>
                    <a:pt x="262763" y="180594"/>
                  </a:lnTo>
                  <a:lnTo>
                    <a:pt x="261366" y="186817"/>
                  </a:lnTo>
                  <a:lnTo>
                    <a:pt x="289432" y="186817"/>
                  </a:lnTo>
                  <a:lnTo>
                    <a:pt x="303783" y="117856"/>
                  </a:lnTo>
                  <a:lnTo>
                    <a:pt x="304926" y="112903"/>
                  </a:lnTo>
                  <a:lnTo>
                    <a:pt x="306577" y="108076"/>
                  </a:lnTo>
                  <a:lnTo>
                    <a:pt x="310896" y="98425"/>
                  </a:lnTo>
                  <a:lnTo>
                    <a:pt x="313435" y="93853"/>
                  </a:lnTo>
                  <a:lnTo>
                    <a:pt x="316306" y="89408"/>
                  </a:lnTo>
                  <a:lnTo>
                    <a:pt x="318897" y="85089"/>
                  </a:lnTo>
                  <a:lnTo>
                    <a:pt x="321945" y="81025"/>
                  </a:lnTo>
                  <a:lnTo>
                    <a:pt x="325247" y="77343"/>
                  </a:lnTo>
                  <a:lnTo>
                    <a:pt x="326787" y="75564"/>
                  </a:lnTo>
                  <a:lnTo>
                    <a:pt x="312039" y="75564"/>
                  </a:lnTo>
                  <a:lnTo>
                    <a:pt x="312293" y="73913"/>
                  </a:lnTo>
                  <a:lnTo>
                    <a:pt x="312250" y="60198"/>
                  </a:lnTo>
                  <a:lnTo>
                    <a:pt x="311827" y="58928"/>
                  </a:lnTo>
                  <a:close/>
                </a:path>
                <a:path w="422909" h="189864">
                  <a:moveTo>
                    <a:pt x="412750" y="152146"/>
                  </a:moveTo>
                  <a:lnTo>
                    <a:pt x="409828" y="155321"/>
                  </a:lnTo>
                  <a:lnTo>
                    <a:pt x="407289" y="157987"/>
                  </a:lnTo>
                  <a:lnTo>
                    <a:pt x="404875" y="160274"/>
                  </a:lnTo>
                  <a:lnTo>
                    <a:pt x="402590" y="162560"/>
                  </a:lnTo>
                  <a:lnTo>
                    <a:pt x="400430" y="164464"/>
                  </a:lnTo>
                  <a:lnTo>
                    <a:pt x="398399" y="165862"/>
                  </a:lnTo>
                  <a:lnTo>
                    <a:pt x="396494" y="167259"/>
                  </a:lnTo>
                  <a:lnTo>
                    <a:pt x="394589" y="168401"/>
                  </a:lnTo>
                  <a:lnTo>
                    <a:pt x="392810" y="169037"/>
                  </a:lnTo>
                  <a:lnTo>
                    <a:pt x="391159" y="169672"/>
                  </a:lnTo>
                  <a:lnTo>
                    <a:pt x="389381" y="170053"/>
                  </a:lnTo>
                  <a:lnTo>
                    <a:pt x="414305" y="170053"/>
                  </a:lnTo>
                  <a:lnTo>
                    <a:pt x="418083" y="166497"/>
                  </a:lnTo>
                  <a:lnTo>
                    <a:pt x="422655" y="161671"/>
                  </a:lnTo>
                  <a:lnTo>
                    <a:pt x="412750" y="152146"/>
                  </a:lnTo>
                  <a:close/>
                </a:path>
                <a:path w="422909" h="189864">
                  <a:moveTo>
                    <a:pt x="292100" y="39497"/>
                  </a:moveTo>
                  <a:lnTo>
                    <a:pt x="281813" y="39497"/>
                  </a:lnTo>
                  <a:lnTo>
                    <a:pt x="274695" y="40092"/>
                  </a:lnTo>
                  <a:lnTo>
                    <a:pt x="240029" y="60991"/>
                  </a:lnTo>
                  <a:lnTo>
                    <a:pt x="226314" y="77724"/>
                  </a:lnTo>
                  <a:lnTo>
                    <a:pt x="239658" y="77724"/>
                  </a:lnTo>
                  <a:lnTo>
                    <a:pt x="244475" y="72009"/>
                  </a:lnTo>
                  <a:lnTo>
                    <a:pt x="249427" y="67563"/>
                  </a:lnTo>
                  <a:lnTo>
                    <a:pt x="254762" y="64008"/>
                  </a:lnTo>
                  <a:lnTo>
                    <a:pt x="260096" y="60579"/>
                  </a:lnTo>
                  <a:lnTo>
                    <a:pt x="265049" y="58928"/>
                  </a:lnTo>
                  <a:lnTo>
                    <a:pt x="311827" y="58928"/>
                  </a:lnTo>
                  <a:lnTo>
                    <a:pt x="309752" y="52705"/>
                  </a:lnTo>
                  <a:lnTo>
                    <a:pt x="299720" y="42163"/>
                  </a:lnTo>
                  <a:lnTo>
                    <a:pt x="292100" y="39497"/>
                  </a:lnTo>
                  <a:close/>
                </a:path>
                <a:path w="422909" h="189864">
                  <a:moveTo>
                    <a:pt x="211454" y="39497"/>
                  </a:moveTo>
                  <a:lnTo>
                    <a:pt x="200405" y="39497"/>
                  </a:lnTo>
                  <a:lnTo>
                    <a:pt x="196723" y="40132"/>
                  </a:lnTo>
                  <a:lnTo>
                    <a:pt x="193167" y="41275"/>
                  </a:lnTo>
                  <a:lnTo>
                    <a:pt x="189610" y="42291"/>
                  </a:lnTo>
                  <a:lnTo>
                    <a:pt x="157734" y="67437"/>
                  </a:lnTo>
                  <a:lnTo>
                    <a:pt x="167640" y="76708"/>
                  </a:lnTo>
                  <a:lnTo>
                    <a:pt x="170560" y="73787"/>
                  </a:lnTo>
                  <a:lnTo>
                    <a:pt x="173100" y="71120"/>
                  </a:lnTo>
                  <a:lnTo>
                    <a:pt x="175514" y="68961"/>
                  </a:lnTo>
                  <a:lnTo>
                    <a:pt x="191007" y="59182"/>
                  </a:lnTo>
                  <a:lnTo>
                    <a:pt x="226695" y="59182"/>
                  </a:lnTo>
                  <a:lnTo>
                    <a:pt x="226695" y="57276"/>
                  </a:lnTo>
                  <a:lnTo>
                    <a:pt x="224663" y="51181"/>
                  </a:lnTo>
                  <a:lnTo>
                    <a:pt x="216916" y="41910"/>
                  </a:lnTo>
                  <a:lnTo>
                    <a:pt x="211454" y="39497"/>
                  </a:lnTo>
                  <a:close/>
                </a:path>
                <a:path w="422909" h="189864">
                  <a:moveTo>
                    <a:pt x="377063" y="39497"/>
                  </a:moveTo>
                  <a:lnTo>
                    <a:pt x="366902" y="39497"/>
                  </a:lnTo>
                  <a:lnTo>
                    <a:pt x="359755" y="40064"/>
                  </a:lnTo>
                  <a:lnTo>
                    <a:pt x="325934" y="59689"/>
                  </a:lnTo>
                  <a:lnTo>
                    <a:pt x="312547" y="75564"/>
                  </a:lnTo>
                  <a:lnTo>
                    <a:pt x="326787" y="75564"/>
                  </a:lnTo>
                  <a:lnTo>
                    <a:pt x="328549" y="73533"/>
                  </a:lnTo>
                  <a:lnTo>
                    <a:pt x="331850" y="70358"/>
                  </a:lnTo>
                  <a:lnTo>
                    <a:pt x="335279" y="67563"/>
                  </a:lnTo>
                  <a:lnTo>
                    <a:pt x="338708" y="64897"/>
                  </a:lnTo>
                  <a:lnTo>
                    <a:pt x="342010" y="62737"/>
                  </a:lnTo>
                  <a:lnTo>
                    <a:pt x="345990" y="60960"/>
                  </a:lnTo>
                  <a:lnTo>
                    <a:pt x="348742" y="59689"/>
                  </a:lnTo>
                  <a:lnTo>
                    <a:pt x="351917" y="58928"/>
                  </a:lnTo>
                  <a:lnTo>
                    <a:pt x="396716" y="58928"/>
                  </a:lnTo>
                  <a:lnTo>
                    <a:pt x="394843" y="53212"/>
                  </a:lnTo>
                  <a:lnTo>
                    <a:pt x="384682" y="42291"/>
                  </a:lnTo>
                  <a:lnTo>
                    <a:pt x="377063" y="39497"/>
                  </a:lnTo>
                  <a:close/>
                </a:path>
                <a:path w="422909" h="189864">
                  <a:moveTo>
                    <a:pt x="111294" y="14350"/>
                  </a:moveTo>
                  <a:lnTo>
                    <a:pt x="65277" y="14350"/>
                  </a:lnTo>
                  <a:lnTo>
                    <a:pt x="69850" y="15112"/>
                  </a:lnTo>
                  <a:lnTo>
                    <a:pt x="73913" y="16763"/>
                  </a:lnTo>
                  <a:lnTo>
                    <a:pt x="91821" y="42672"/>
                  </a:lnTo>
                  <a:lnTo>
                    <a:pt x="91821" y="52450"/>
                  </a:lnTo>
                  <a:lnTo>
                    <a:pt x="69850" y="92075"/>
                  </a:lnTo>
                  <a:lnTo>
                    <a:pt x="65327" y="97151"/>
                  </a:lnTo>
                  <a:lnTo>
                    <a:pt x="60150" y="102679"/>
                  </a:lnTo>
                  <a:lnTo>
                    <a:pt x="54330" y="108684"/>
                  </a:lnTo>
                  <a:lnTo>
                    <a:pt x="41910" y="121158"/>
                  </a:lnTo>
                  <a:lnTo>
                    <a:pt x="36449" y="127000"/>
                  </a:lnTo>
                  <a:lnTo>
                    <a:pt x="11175" y="158876"/>
                  </a:lnTo>
                  <a:lnTo>
                    <a:pt x="0" y="179324"/>
                  </a:lnTo>
                  <a:lnTo>
                    <a:pt x="0" y="186817"/>
                  </a:lnTo>
                  <a:lnTo>
                    <a:pt x="122047" y="186817"/>
                  </a:lnTo>
                  <a:lnTo>
                    <a:pt x="123062" y="173100"/>
                  </a:lnTo>
                  <a:lnTo>
                    <a:pt x="123601" y="163322"/>
                  </a:lnTo>
                  <a:lnTo>
                    <a:pt x="31623" y="163322"/>
                  </a:lnTo>
                  <a:lnTo>
                    <a:pt x="34162" y="159385"/>
                  </a:lnTo>
                  <a:lnTo>
                    <a:pt x="37464" y="155194"/>
                  </a:lnTo>
                  <a:lnTo>
                    <a:pt x="41401" y="150622"/>
                  </a:lnTo>
                  <a:lnTo>
                    <a:pt x="45338" y="145923"/>
                  </a:lnTo>
                  <a:lnTo>
                    <a:pt x="49657" y="141224"/>
                  </a:lnTo>
                  <a:lnTo>
                    <a:pt x="54356" y="136271"/>
                  </a:lnTo>
                  <a:lnTo>
                    <a:pt x="68834" y="121412"/>
                  </a:lnTo>
                  <a:lnTo>
                    <a:pt x="73913" y="116459"/>
                  </a:lnTo>
                  <a:lnTo>
                    <a:pt x="78612" y="111633"/>
                  </a:lnTo>
                  <a:lnTo>
                    <a:pt x="83185" y="107061"/>
                  </a:lnTo>
                  <a:lnTo>
                    <a:pt x="91948" y="98044"/>
                  </a:lnTo>
                  <a:lnTo>
                    <a:pt x="95885" y="94107"/>
                  </a:lnTo>
                  <a:lnTo>
                    <a:pt x="99695" y="90043"/>
                  </a:lnTo>
                  <a:lnTo>
                    <a:pt x="102870" y="86487"/>
                  </a:lnTo>
                  <a:lnTo>
                    <a:pt x="105156" y="83438"/>
                  </a:lnTo>
                  <a:lnTo>
                    <a:pt x="108331" y="79883"/>
                  </a:lnTo>
                  <a:lnTo>
                    <a:pt x="121793" y="47625"/>
                  </a:lnTo>
                  <a:lnTo>
                    <a:pt x="121793" y="37592"/>
                  </a:lnTo>
                  <a:lnTo>
                    <a:pt x="120776" y="31876"/>
                  </a:lnTo>
                  <a:lnTo>
                    <a:pt x="118872" y="26416"/>
                  </a:lnTo>
                  <a:lnTo>
                    <a:pt x="116839" y="21082"/>
                  </a:lnTo>
                  <a:lnTo>
                    <a:pt x="113664" y="16383"/>
                  </a:lnTo>
                  <a:lnTo>
                    <a:pt x="111294" y="14350"/>
                  </a:lnTo>
                  <a:close/>
                </a:path>
                <a:path w="422909" h="189864">
                  <a:moveTo>
                    <a:pt x="124840" y="145542"/>
                  </a:moveTo>
                  <a:lnTo>
                    <a:pt x="111378" y="145542"/>
                  </a:lnTo>
                  <a:lnTo>
                    <a:pt x="109727" y="149606"/>
                  </a:lnTo>
                  <a:lnTo>
                    <a:pt x="108331" y="152908"/>
                  </a:lnTo>
                  <a:lnTo>
                    <a:pt x="89535" y="163322"/>
                  </a:lnTo>
                  <a:lnTo>
                    <a:pt x="123601" y="163322"/>
                  </a:lnTo>
                  <a:lnTo>
                    <a:pt x="123853" y="158876"/>
                  </a:lnTo>
                  <a:lnTo>
                    <a:pt x="124840" y="145542"/>
                  </a:lnTo>
                  <a:close/>
                </a:path>
                <a:path w="422909" h="189864">
                  <a:moveTo>
                    <a:pt x="66421" y="0"/>
                  </a:moveTo>
                  <a:lnTo>
                    <a:pt x="22288" y="8032"/>
                  </a:lnTo>
                  <a:lnTo>
                    <a:pt x="4572" y="14605"/>
                  </a:lnTo>
                  <a:lnTo>
                    <a:pt x="4572" y="42672"/>
                  </a:lnTo>
                  <a:lnTo>
                    <a:pt x="23495" y="42672"/>
                  </a:lnTo>
                  <a:lnTo>
                    <a:pt x="26797" y="33528"/>
                  </a:lnTo>
                  <a:lnTo>
                    <a:pt x="31496" y="26416"/>
                  </a:lnTo>
                  <a:lnTo>
                    <a:pt x="43687" y="16763"/>
                  </a:lnTo>
                  <a:lnTo>
                    <a:pt x="51181" y="14350"/>
                  </a:lnTo>
                  <a:lnTo>
                    <a:pt x="111294" y="14350"/>
                  </a:lnTo>
                  <a:lnTo>
                    <a:pt x="104775" y="8762"/>
                  </a:lnTo>
                  <a:lnTo>
                    <a:pt x="73661" y="214"/>
                  </a:lnTo>
                  <a:lnTo>
                    <a:pt x="66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5428488" y="4122801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40386" y="0"/>
                </a:moveTo>
                <a:lnTo>
                  <a:pt x="0" y="0"/>
                </a:lnTo>
                <a:lnTo>
                  <a:pt x="0" y="46481"/>
                </a:lnTo>
                <a:lnTo>
                  <a:pt x="40386" y="46481"/>
                </a:lnTo>
                <a:lnTo>
                  <a:pt x="40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30444" y="4122801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40385" y="0"/>
                </a:moveTo>
                <a:lnTo>
                  <a:pt x="0" y="0"/>
                </a:lnTo>
                <a:lnTo>
                  <a:pt x="0" y="46481"/>
                </a:lnTo>
                <a:lnTo>
                  <a:pt x="40385" y="46481"/>
                </a:lnTo>
                <a:lnTo>
                  <a:pt x="40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232400" y="4122801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40512" y="0"/>
                </a:moveTo>
                <a:lnTo>
                  <a:pt x="0" y="0"/>
                </a:lnTo>
                <a:lnTo>
                  <a:pt x="0" y="46481"/>
                </a:lnTo>
                <a:lnTo>
                  <a:pt x="40512" y="46481"/>
                </a:lnTo>
                <a:lnTo>
                  <a:pt x="40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85459" y="4122885"/>
            <a:ext cx="40640" cy="46990"/>
          </a:xfrm>
          <a:custGeom>
            <a:avLst/>
            <a:gdLst/>
            <a:ahLst/>
            <a:cxnLst/>
            <a:rect l="l" t="t" r="r" b="b"/>
            <a:pathLst>
              <a:path w="40639" h="46989">
                <a:moveTo>
                  <a:pt x="40397" y="0"/>
                </a:moveTo>
                <a:lnTo>
                  <a:pt x="0" y="0"/>
                </a:lnTo>
                <a:lnTo>
                  <a:pt x="0" y="46396"/>
                </a:lnTo>
                <a:lnTo>
                  <a:pt x="40397" y="46396"/>
                </a:lnTo>
                <a:lnTo>
                  <a:pt x="40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12761" y="2101849"/>
            <a:ext cx="817244" cy="2127885"/>
          </a:xfrm>
          <a:custGeom>
            <a:avLst/>
            <a:gdLst/>
            <a:ahLst/>
            <a:cxnLst/>
            <a:rect l="l" t="t" r="r" b="b"/>
            <a:pathLst>
              <a:path w="817245" h="2127885">
                <a:moveTo>
                  <a:pt x="120396" y="0"/>
                </a:moveTo>
                <a:lnTo>
                  <a:pt x="0" y="0"/>
                </a:lnTo>
                <a:lnTo>
                  <a:pt x="0" y="19050"/>
                </a:lnTo>
                <a:lnTo>
                  <a:pt x="0" y="2039620"/>
                </a:lnTo>
                <a:lnTo>
                  <a:pt x="0" y="2057400"/>
                </a:lnTo>
                <a:lnTo>
                  <a:pt x="120396" y="2057400"/>
                </a:lnTo>
                <a:lnTo>
                  <a:pt x="120396" y="2039620"/>
                </a:lnTo>
                <a:lnTo>
                  <a:pt x="42037" y="2039620"/>
                </a:lnTo>
                <a:lnTo>
                  <a:pt x="42037" y="19050"/>
                </a:lnTo>
                <a:lnTo>
                  <a:pt x="120396" y="19050"/>
                </a:lnTo>
                <a:lnTo>
                  <a:pt x="120396" y="0"/>
                </a:lnTo>
                <a:close/>
              </a:path>
              <a:path w="817245" h="2127885">
                <a:moveTo>
                  <a:pt x="328549" y="1859407"/>
                </a:moveTo>
                <a:lnTo>
                  <a:pt x="285813" y="1849755"/>
                </a:lnTo>
                <a:lnTo>
                  <a:pt x="259715" y="1848358"/>
                </a:lnTo>
                <a:lnTo>
                  <a:pt x="246570" y="1848980"/>
                </a:lnTo>
                <a:lnTo>
                  <a:pt x="201917" y="1863521"/>
                </a:lnTo>
                <a:lnTo>
                  <a:pt x="174574" y="1895284"/>
                </a:lnTo>
                <a:lnTo>
                  <a:pt x="168148" y="1927479"/>
                </a:lnTo>
                <a:lnTo>
                  <a:pt x="168503" y="1934743"/>
                </a:lnTo>
                <a:lnTo>
                  <a:pt x="184912" y="1971001"/>
                </a:lnTo>
                <a:lnTo>
                  <a:pt x="221830" y="2001050"/>
                </a:lnTo>
                <a:lnTo>
                  <a:pt x="228600" y="2006079"/>
                </a:lnTo>
                <a:lnTo>
                  <a:pt x="255143" y="2039239"/>
                </a:lnTo>
                <a:lnTo>
                  <a:pt x="256540" y="2046351"/>
                </a:lnTo>
                <a:lnTo>
                  <a:pt x="256540" y="2054479"/>
                </a:lnTo>
                <a:lnTo>
                  <a:pt x="240919" y="2095754"/>
                </a:lnTo>
                <a:lnTo>
                  <a:pt x="198120" y="2110486"/>
                </a:lnTo>
                <a:lnTo>
                  <a:pt x="187083" y="2109749"/>
                </a:lnTo>
                <a:lnTo>
                  <a:pt x="154813" y="2083612"/>
                </a:lnTo>
                <a:lnTo>
                  <a:pt x="152019" y="2062353"/>
                </a:lnTo>
                <a:lnTo>
                  <a:pt x="132715" y="2062353"/>
                </a:lnTo>
                <a:lnTo>
                  <a:pt x="120777" y="2117344"/>
                </a:lnTo>
                <a:lnTo>
                  <a:pt x="129438" y="2119541"/>
                </a:lnTo>
                <a:lnTo>
                  <a:pt x="138684" y="2121535"/>
                </a:lnTo>
                <a:lnTo>
                  <a:pt x="179463" y="2127148"/>
                </a:lnTo>
                <a:lnTo>
                  <a:pt x="198628" y="2127885"/>
                </a:lnTo>
                <a:lnTo>
                  <a:pt x="211810" y="2127250"/>
                </a:lnTo>
                <a:lnTo>
                  <a:pt x="257073" y="2111933"/>
                </a:lnTo>
                <a:lnTo>
                  <a:pt x="285178" y="2078609"/>
                </a:lnTo>
                <a:lnTo>
                  <a:pt x="291719" y="2045081"/>
                </a:lnTo>
                <a:lnTo>
                  <a:pt x="291401" y="2037435"/>
                </a:lnTo>
                <a:lnTo>
                  <a:pt x="276453" y="2000097"/>
                </a:lnTo>
                <a:lnTo>
                  <a:pt x="231482" y="1962899"/>
                </a:lnTo>
                <a:lnTo>
                  <a:pt x="222999" y="1955990"/>
                </a:lnTo>
                <a:lnTo>
                  <a:pt x="203581" y="1917319"/>
                </a:lnTo>
                <a:lnTo>
                  <a:pt x="203987" y="1910334"/>
                </a:lnTo>
                <a:lnTo>
                  <a:pt x="223431" y="1876463"/>
                </a:lnTo>
                <a:lnTo>
                  <a:pt x="258572" y="1865884"/>
                </a:lnTo>
                <a:lnTo>
                  <a:pt x="267589" y="1865884"/>
                </a:lnTo>
                <a:lnTo>
                  <a:pt x="296494" y="1895576"/>
                </a:lnTo>
                <a:lnTo>
                  <a:pt x="298196" y="1910715"/>
                </a:lnTo>
                <a:lnTo>
                  <a:pt x="317373" y="1910715"/>
                </a:lnTo>
                <a:lnTo>
                  <a:pt x="328549" y="1859407"/>
                </a:lnTo>
                <a:close/>
              </a:path>
              <a:path w="817245" h="2127885">
                <a:moveTo>
                  <a:pt x="366649" y="440182"/>
                </a:moveTo>
                <a:lnTo>
                  <a:pt x="323913" y="430530"/>
                </a:lnTo>
                <a:lnTo>
                  <a:pt x="297815" y="429133"/>
                </a:lnTo>
                <a:lnTo>
                  <a:pt x="284670" y="429755"/>
                </a:lnTo>
                <a:lnTo>
                  <a:pt x="240017" y="444296"/>
                </a:lnTo>
                <a:lnTo>
                  <a:pt x="212674" y="476059"/>
                </a:lnTo>
                <a:lnTo>
                  <a:pt x="206248" y="508254"/>
                </a:lnTo>
                <a:lnTo>
                  <a:pt x="206603" y="515518"/>
                </a:lnTo>
                <a:lnTo>
                  <a:pt x="223012" y="551776"/>
                </a:lnTo>
                <a:lnTo>
                  <a:pt x="259930" y="581825"/>
                </a:lnTo>
                <a:lnTo>
                  <a:pt x="266700" y="586854"/>
                </a:lnTo>
                <a:lnTo>
                  <a:pt x="293243" y="620014"/>
                </a:lnTo>
                <a:lnTo>
                  <a:pt x="294640" y="627126"/>
                </a:lnTo>
                <a:lnTo>
                  <a:pt x="294640" y="635254"/>
                </a:lnTo>
                <a:lnTo>
                  <a:pt x="279019" y="676529"/>
                </a:lnTo>
                <a:lnTo>
                  <a:pt x="236220" y="691261"/>
                </a:lnTo>
                <a:lnTo>
                  <a:pt x="225183" y="690524"/>
                </a:lnTo>
                <a:lnTo>
                  <a:pt x="192913" y="664387"/>
                </a:lnTo>
                <a:lnTo>
                  <a:pt x="190119" y="643128"/>
                </a:lnTo>
                <a:lnTo>
                  <a:pt x="170815" y="643128"/>
                </a:lnTo>
                <a:lnTo>
                  <a:pt x="158877" y="698119"/>
                </a:lnTo>
                <a:lnTo>
                  <a:pt x="167538" y="700316"/>
                </a:lnTo>
                <a:lnTo>
                  <a:pt x="176784" y="702310"/>
                </a:lnTo>
                <a:lnTo>
                  <a:pt x="217563" y="707923"/>
                </a:lnTo>
                <a:lnTo>
                  <a:pt x="236728" y="708660"/>
                </a:lnTo>
                <a:lnTo>
                  <a:pt x="249910" y="708025"/>
                </a:lnTo>
                <a:lnTo>
                  <a:pt x="295173" y="692708"/>
                </a:lnTo>
                <a:lnTo>
                  <a:pt x="323278" y="659384"/>
                </a:lnTo>
                <a:lnTo>
                  <a:pt x="329819" y="625856"/>
                </a:lnTo>
                <a:lnTo>
                  <a:pt x="329501" y="618210"/>
                </a:lnTo>
                <a:lnTo>
                  <a:pt x="314553" y="580872"/>
                </a:lnTo>
                <a:lnTo>
                  <a:pt x="269582" y="543674"/>
                </a:lnTo>
                <a:lnTo>
                  <a:pt x="261099" y="536765"/>
                </a:lnTo>
                <a:lnTo>
                  <a:pt x="241681" y="498094"/>
                </a:lnTo>
                <a:lnTo>
                  <a:pt x="242087" y="491109"/>
                </a:lnTo>
                <a:lnTo>
                  <a:pt x="261531" y="457238"/>
                </a:lnTo>
                <a:lnTo>
                  <a:pt x="296672" y="446659"/>
                </a:lnTo>
                <a:lnTo>
                  <a:pt x="305689" y="446659"/>
                </a:lnTo>
                <a:lnTo>
                  <a:pt x="334594" y="476351"/>
                </a:lnTo>
                <a:lnTo>
                  <a:pt x="336296" y="491490"/>
                </a:lnTo>
                <a:lnTo>
                  <a:pt x="355473" y="491490"/>
                </a:lnTo>
                <a:lnTo>
                  <a:pt x="366649" y="440182"/>
                </a:lnTo>
                <a:close/>
              </a:path>
              <a:path w="817245" h="2127885">
                <a:moveTo>
                  <a:pt x="675386" y="2092325"/>
                </a:moveTo>
                <a:lnTo>
                  <a:pt x="664083" y="2081149"/>
                </a:lnTo>
                <a:lnTo>
                  <a:pt x="652995" y="2092680"/>
                </a:lnTo>
                <a:lnTo>
                  <a:pt x="648538" y="2096795"/>
                </a:lnTo>
                <a:lnTo>
                  <a:pt x="640334" y="2103120"/>
                </a:lnTo>
                <a:lnTo>
                  <a:pt x="636016" y="2104771"/>
                </a:lnTo>
                <a:lnTo>
                  <a:pt x="628269" y="2104771"/>
                </a:lnTo>
                <a:lnTo>
                  <a:pt x="625602" y="2103501"/>
                </a:lnTo>
                <a:lnTo>
                  <a:pt x="622046" y="2098675"/>
                </a:lnTo>
                <a:lnTo>
                  <a:pt x="621284" y="2094865"/>
                </a:lnTo>
                <a:lnTo>
                  <a:pt x="621284" y="2089531"/>
                </a:lnTo>
                <a:lnTo>
                  <a:pt x="642137" y="1995398"/>
                </a:lnTo>
                <a:lnTo>
                  <a:pt x="643966" y="1985772"/>
                </a:lnTo>
                <a:lnTo>
                  <a:pt x="645045" y="1977491"/>
                </a:lnTo>
                <a:lnTo>
                  <a:pt x="645414" y="1970532"/>
                </a:lnTo>
                <a:lnTo>
                  <a:pt x="644791" y="1961464"/>
                </a:lnTo>
                <a:lnTo>
                  <a:pt x="615696" y="1930819"/>
                </a:lnTo>
                <a:lnTo>
                  <a:pt x="607060" y="1930146"/>
                </a:lnTo>
                <a:lnTo>
                  <a:pt x="597903" y="1930895"/>
                </a:lnTo>
                <a:lnTo>
                  <a:pt x="562914" y="1948776"/>
                </a:lnTo>
                <a:lnTo>
                  <a:pt x="537210" y="1978279"/>
                </a:lnTo>
                <a:lnTo>
                  <a:pt x="537464" y="1972564"/>
                </a:lnTo>
                <a:lnTo>
                  <a:pt x="521881" y="1936318"/>
                </a:lnTo>
                <a:lnTo>
                  <a:pt x="498221" y="1930146"/>
                </a:lnTo>
                <a:lnTo>
                  <a:pt x="488924" y="1930984"/>
                </a:lnTo>
                <a:lnTo>
                  <a:pt x="452310" y="1950961"/>
                </a:lnTo>
                <a:lnTo>
                  <a:pt x="424815" y="1984121"/>
                </a:lnTo>
                <a:lnTo>
                  <a:pt x="422402" y="1983359"/>
                </a:lnTo>
                <a:lnTo>
                  <a:pt x="425450" y="1975104"/>
                </a:lnTo>
                <a:lnTo>
                  <a:pt x="427101" y="1967230"/>
                </a:lnTo>
                <a:lnTo>
                  <a:pt x="427101" y="1950974"/>
                </a:lnTo>
                <a:lnTo>
                  <a:pt x="424561" y="1943735"/>
                </a:lnTo>
                <a:lnTo>
                  <a:pt x="414909" y="1932686"/>
                </a:lnTo>
                <a:lnTo>
                  <a:pt x="408305" y="1929892"/>
                </a:lnTo>
                <a:lnTo>
                  <a:pt x="399796" y="1929892"/>
                </a:lnTo>
                <a:lnTo>
                  <a:pt x="358038" y="1949437"/>
                </a:lnTo>
                <a:lnTo>
                  <a:pt x="341630" y="1965325"/>
                </a:lnTo>
                <a:lnTo>
                  <a:pt x="353060" y="1976501"/>
                </a:lnTo>
                <a:lnTo>
                  <a:pt x="363753" y="1965198"/>
                </a:lnTo>
                <a:lnTo>
                  <a:pt x="368160" y="1961108"/>
                </a:lnTo>
                <a:lnTo>
                  <a:pt x="376555" y="1954657"/>
                </a:lnTo>
                <a:lnTo>
                  <a:pt x="380873" y="1952879"/>
                </a:lnTo>
                <a:lnTo>
                  <a:pt x="388747" y="1952879"/>
                </a:lnTo>
                <a:lnTo>
                  <a:pt x="391541" y="1954149"/>
                </a:lnTo>
                <a:lnTo>
                  <a:pt x="394970" y="1958975"/>
                </a:lnTo>
                <a:lnTo>
                  <a:pt x="395859" y="1962785"/>
                </a:lnTo>
                <a:lnTo>
                  <a:pt x="395859" y="1968119"/>
                </a:lnTo>
                <a:lnTo>
                  <a:pt x="362204" y="2124583"/>
                </a:lnTo>
                <a:lnTo>
                  <a:pt x="396875" y="2124583"/>
                </a:lnTo>
                <a:lnTo>
                  <a:pt x="415798" y="2037969"/>
                </a:lnTo>
                <a:lnTo>
                  <a:pt x="429641" y="2000275"/>
                </a:lnTo>
                <a:lnTo>
                  <a:pt x="454113" y="1968055"/>
                </a:lnTo>
                <a:lnTo>
                  <a:pt x="476377" y="1953514"/>
                </a:lnTo>
                <a:lnTo>
                  <a:pt x="488696" y="1953514"/>
                </a:lnTo>
                <a:lnTo>
                  <a:pt x="493903" y="1955546"/>
                </a:lnTo>
                <a:lnTo>
                  <a:pt x="500761" y="1963674"/>
                </a:lnTo>
                <a:lnTo>
                  <a:pt x="502412" y="1970532"/>
                </a:lnTo>
                <a:lnTo>
                  <a:pt x="502412" y="1984375"/>
                </a:lnTo>
                <a:lnTo>
                  <a:pt x="501904" y="1989455"/>
                </a:lnTo>
                <a:lnTo>
                  <a:pt x="498792" y="2006777"/>
                </a:lnTo>
                <a:lnTo>
                  <a:pt x="472186" y="2124583"/>
                </a:lnTo>
                <a:lnTo>
                  <a:pt x="506857" y="2124583"/>
                </a:lnTo>
                <a:lnTo>
                  <a:pt x="525018" y="2037080"/>
                </a:lnTo>
                <a:lnTo>
                  <a:pt x="539330" y="1999157"/>
                </a:lnTo>
                <a:lnTo>
                  <a:pt x="563372" y="1967890"/>
                </a:lnTo>
                <a:lnTo>
                  <a:pt x="585597" y="1953514"/>
                </a:lnTo>
                <a:lnTo>
                  <a:pt x="598170" y="1953514"/>
                </a:lnTo>
                <a:lnTo>
                  <a:pt x="603123" y="1955546"/>
                </a:lnTo>
                <a:lnTo>
                  <a:pt x="609346" y="1963674"/>
                </a:lnTo>
                <a:lnTo>
                  <a:pt x="610870" y="1970278"/>
                </a:lnTo>
                <a:lnTo>
                  <a:pt x="610870" y="1983232"/>
                </a:lnTo>
                <a:lnTo>
                  <a:pt x="610362" y="1988185"/>
                </a:lnTo>
                <a:lnTo>
                  <a:pt x="609346" y="1994154"/>
                </a:lnTo>
                <a:lnTo>
                  <a:pt x="606971" y="2005596"/>
                </a:lnTo>
                <a:lnTo>
                  <a:pt x="591324" y="2068347"/>
                </a:lnTo>
                <a:lnTo>
                  <a:pt x="589254" y="2078672"/>
                </a:lnTo>
                <a:lnTo>
                  <a:pt x="588035" y="2087486"/>
                </a:lnTo>
                <a:lnTo>
                  <a:pt x="587629" y="2094738"/>
                </a:lnTo>
                <a:lnTo>
                  <a:pt x="587629" y="2104390"/>
                </a:lnTo>
                <a:lnTo>
                  <a:pt x="590169" y="2112264"/>
                </a:lnTo>
                <a:lnTo>
                  <a:pt x="600583" y="2124583"/>
                </a:lnTo>
                <a:lnTo>
                  <a:pt x="607568" y="2127758"/>
                </a:lnTo>
                <a:lnTo>
                  <a:pt x="616204" y="2127758"/>
                </a:lnTo>
                <a:lnTo>
                  <a:pt x="652068" y="2114245"/>
                </a:lnTo>
                <a:lnTo>
                  <a:pt x="667067" y="2100859"/>
                </a:lnTo>
                <a:lnTo>
                  <a:pt x="675386" y="2092325"/>
                </a:lnTo>
                <a:close/>
              </a:path>
              <a:path w="817245" h="2127885">
                <a:moveTo>
                  <a:pt x="817118" y="0"/>
                </a:moveTo>
                <a:lnTo>
                  <a:pt x="696722" y="0"/>
                </a:lnTo>
                <a:lnTo>
                  <a:pt x="696722" y="19050"/>
                </a:lnTo>
                <a:lnTo>
                  <a:pt x="775081" y="19050"/>
                </a:lnTo>
                <a:lnTo>
                  <a:pt x="775081" y="2039620"/>
                </a:lnTo>
                <a:lnTo>
                  <a:pt x="696722" y="2039620"/>
                </a:lnTo>
                <a:lnTo>
                  <a:pt x="696722" y="2057400"/>
                </a:lnTo>
                <a:lnTo>
                  <a:pt x="817118" y="2057400"/>
                </a:lnTo>
                <a:lnTo>
                  <a:pt x="817118" y="2039620"/>
                </a:lnTo>
                <a:lnTo>
                  <a:pt x="817118" y="19050"/>
                </a:lnTo>
                <a:lnTo>
                  <a:pt x="817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/>
          <p:cNvGrpSpPr/>
          <p:nvPr/>
        </p:nvGrpSpPr>
        <p:grpSpPr>
          <a:xfrm>
            <a:off x="7328789" y="2045207"/>
            <a:ext cx="336550" cy="361950"/>
            <a:chOff x="7328789" y="2045207"/>
            <a:chExt cx="336550" cy="361950"/>
          </a:xfrm>
        </p:grpSpPr>
        <p:sp>
          <p:nvSpPr>
            <p:cNvPr id="47" name="object 47"/>
            <p:cNvSpPr/>
            <p:nvPr/>
          </p:nvSpPr>
          <p:spPr>
            <a:xfrm>
              <a:off x="7328789" y="2045207"/>
              <a:ext cx="208279" cy="280035"/>
            </a:xfrm>
            <a:custGeom>
              <a:avLst/>
              <a:gdLst/>
              <a:ahLst/>
              <a:cxnLst/>
              <a:rect l="l" t="t" r="r" b="b"/>
              <a:pathLst>
                <a:path w="208279" h="280035">
                  <a:moveTo>
                    <a:pt x="138937" y="0"/>
                  </a:moveTo>
                  <a:lnTo>
                    <a:pt x="90931" y="9778"/>
                  </a:lnTo>
                  <a:lnTo>
                    <a:pt x="58800" y="37591"/>
                  </a:lnTo>
                  <a:lnTo>
                    <a:pt x="47370" y="79120"/>
                  </a:lnTo>
                  <a:lnTo>
                    <a:pt x="47730" y="86361"/>
                  </a:lnTo>
                  <a:lnTo>
                    <a:pt x="64142" y="122634"/>
                  </a:lnTo>
                  <a:lnTo>
                    <a:pt x="101060" y="152679"/>
                  </a:lnTo>
                  <a:lnTo>
                    <a:pt x="107823" y="157718"/>
                  </a:lnTo>
                  <a:lnTo>
                    <a:pt x="134365" y="190880"/>
                  </a:lnTo>
                  <a:lnTo>
                    <a:pt x="135762" y="197992"/>
                  </a:lnTo>
                  <a:lnTo>
                    <a:pt x="135762" y="206120"/>
                  </a:lnTo>
                  <a:lnTo>
                    <a:pt x="120141" y="247395"/>
                  </a:lnTo>
                  <a:lnTo>
                    <a:pt x="77342" y="262127"/>
                  </a:lnTo>
                  <a:lnTo>
                    <a:pt x="66315" y="261389"/>
                  </a:lnTo>
                  <a:lnTo>
                    <a:pt x="34035" y="235251"/>
                  </a:lnTo>
                  <a:lnTo>
                    <a:pt x="31241" y="213994"/>
                  </a:lnTo>
                  <a:lnTo>
                    <a:pt x="11937" y="213994"/>
                  </a:lnTo>
                  <a:lnTo>
                    <a:pt x="0" y="268986"/>
                  </a:lnTo>
                  <a:lnTo>
                    <a:pt x="8667" y="271176"/>
                  </a:lnTo>
                  <a:lnTo>
                    <a:pt x="17906" y="273176"/>
                  </a:lnTo>
                  <a:lnTo>
                    <a:pt x="58689" y="278780"/>
                  </a:lnTo>
                  <a:lnTo>
                    <a:pt x="77850" y="279526"/>
                  </a:lnTo>
                  <a:lnTo>
                    <a:pt x="91037" y="278884"/>
                  </a:lnTo>
                  <a:lnTo>
                    <a:pt x="136308" y="263568"/>
                  </a:lnTo>
                  <a:lnTo>
                    <a:pt x="164405" y="230245"/>
                  </a:lnTo>
                  <a:lnTo>
                    <a:pt x="170941" y="196722"/>
                  </a:lnTo>
                  <a:lnTo>
                    <a:pt x="170634" y="189075"/>
                  </a:lnTo>
                  <a:lnTo>
                    <a:pt x="155686" y="151731"/>
                  </a:lnTo>
                  <a:lnTo>
                    <a:pt x="110716" y="114538"/>
                  </a:lnTo>
                  <a:lnTo>
                    <a:pt x="102234" y="107632"/>
                  </a:lnTo>
                  <a:lnTo>
                    <a:pt x="82803" y="68961"/>
                  </a:lnTo>
                  <a:lnTo>
                    <a:pt x="83210" y="61964"/>
                  </a:lnTo>
                  <a:lnTo>
                    <a:pt x="102659" y="28102"/>
                  </a:lnTo>
                  <a:lnTo>
                    <a:pt x="137794" y="17525"/>
                  </a:lnTo>
                  <a:lnTo>
                    <a:pt x="146811" y="17525"/>
                  </a:lnTo>
                  <a:lnTo>
                    <a:pt x="175720" y="47212"/>
                  </a:lnTo>
                  <a:lnTo>
                    <a:pt x="177418" y="62356"/>
                  </a:lnTo>
                  <a:lnTo>
                    <a:pt x="196595" y="62356"/>
                  </a:lnTo>
                  <a:lnTo>
                    <a:pt x="207771" y="11049"/>
                  </a:lnTo>
                  <a:lnTo>
                    <a:pt x="198461" y="8237"/>
                  </a:lnTo>
                  <a:lnTo>
                    <a:pt x="189579" y="5889"/>
                  </a:lnTo>
                  <a:lnTo>
                    <a:pt x="147990" y="146"/>
                  </a:lnTo>
                  <a:lnTo>
                    <a:pt x="138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542657" y="2221356"/>
              <a:ext cx="122300" cy="185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/>
          <p:nvPr/>
        </p:nvSpPr>
        <p:spPr>
          <a:xfrm>
            <a:off x="7554976" y="2658491"/>
            <a:ext cx="124841" cy="186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0" name="object 50"/>
          <p:cNvGrpSpPr/>
          <p:nvPr/>
        </p:nvGrpSpPr>
        <p:grpSpPr>
          <a:xfrm>
            <a:off x="1085850" y="4771961"/>
            <a:ext cx="1633855" cy="1700530"/>
            <a:chOff x="1085850" y="4771961"/>
            <a:chExt cx="1633855" cy="1700530"/>
          </a:xfrm>
        </p:grpSpPr>
        <p:sp>
          <p:nvSpPr>
            <p:cNvPr id="51" name="object 51"/>
            <p:cNvSpPr/>
            <p:nvPr/>
          </p:nvSpPr>
          <p:spPr>
            <a:xfrm>
              <a:off x="1171485" y="4886294"/>
              <a:ext cx="1471728" cy="14145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85850" y="4771961"/>
              <a:ext cx="1633601" cy="17002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204912" y="4900612"/>
              <a:ext cx="1409700" cy="134302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1204912" y="4900612"/>
            <a:ext cx="1409700" cy="1343025"/>
          </a:xfrm>
          <a:prstGeom prst="rect">
            <a:avLst/>
          </a:prstGeom>
          <a:ln w="9534">
            <a:solidFill>
              <a:srgbClr val="497DB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465"/>
              </a:lnSpc>
            </a:pPr>
            <a:r>
              <a:rPr dirty="0" sz="2150" spc="-15">
                <a:latin typeface="Carlito"/>
                <a:cs typeface="Carlito"/>
              </a:rPr>
              <a:t>Vektor</a:t>
            </a:r>
            <a:endParaRPr sz="2150">
              <a:latin typeface="Carlito"/>
              <a:cs typeface="Carlito"/>
            </a:endParaRPr>
          </a:p>
          <a:p>
            <a:pPr algn="ctr" marL="106680" marR="100965" indent="-13335">
              <a:lnSpc>
                <a:spcPct val="101899"/>
              </a:lnSpc>
              <a:spcBef>
                <a:spcPts val="70"/>
              </a:spcBef>
            </a:pPr>
            <a:r>
              <a:rPr dirty="0" sz="2150">
                <a:latin typeface="Carlito"/>
                <a:cs typeface="Carlito"/>
              </a:rPr>
              <a:t>Output  </a:t>
            </a:r>
            <a:r>
              <a:rPr dirty="0" sz="2150" spc="15">
                <a:latin typeface="Carlito"/>
                <a:cs typeface="Carlito"/>
              </a:rPr>
              <a:t>(yi)</a:t>
            </a:r>
            <a:r>
              <a:rPr dirty="0" sz="2150" spc="-90">
                <a:latin typeface="Carlito"/>
                <a:cs typeface="Carlito"/>
              </a:rPr>
              <a:t> </a:t>
            </a:r>
            <a:r>
              <a:rPr dirty="0" sz="2150" spc="-15">
                <a:latin typeface="Carlito"/>
                <a:cs typeface="Carlito"/>
              </a:rPr>
              <a:t>ukuran  </a:t>
            </a:r>
            <a:r>
              <a:rPr dirty="0" sz="2150" spc="15">
                <a:latin typeface="Carlito"/>
                <a:cs typeface="Carlito"/>
              </a:rPr>
              <a:t>(1xn)</a:t>
            </a:r>
            <a:endParaRPr sz="2150">
              <a:latin typeface="Carlito"/>
              <a:cs typeface="Carlito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057460" y="4762355"/>
            <a:ext cx="2033905" cy="1605280"/>
            <a:chOff x="3057460" y="4762355"/>
            <a:chExt cx="2033905" cy="1605280"/>
          </a:xfrm>
        </p:grpSpPr>
        <p:sp>
          <p:nvSpPr>
            <p:cNvPr id="56" name="object 56"/>
            <p:cNvSpPr/>
            <p:nvPr/>
          </p:nvSpPr>
          <p:spPr>
            <a:xfrm>
              <a:off x="3057460" y="4762355"/>
              <a:ext cx="2005205" cy="160516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076575" y="4914963"/>
              <a:ext cx="2014601" cy="13762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090926" y="4776850"/>
              <a:ext cx="1943100" cy="153346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090926" y="4776850"/>
              <a:ext cx="1943100" cy="1533525"/>
            </a:xfrm>
            <a:custGeom>
              <a:avLst/>
              <a:gdLst/>
              <a:ahLst/>
              <a:cxnLst/>
              <a:rect l="l" t="t" r="r" b="b"/>
              <a:pathLst>
                <a:path w="1943100" h="1533525">
                  <a:moveTo>
                    <a:pt x="0" y="255524"/>
                  </a:moveTo>
                  <a:lnTo>
                    <a:pt x="4117" y="209599"/>
                  </a:lnTo>
                  <a:lnTo>
                    <a:pt x="15989" y="166373"/>
                  </a:lnTo>
                  <a:lnTo>
                    <a:pt x="34892" y="126567"/>
                  </a:lnTo>
                  <a:lnTo>
                    <a:pt x="60104" y="90903"/>
                  </a:lnTo>
                  <a:lnTo>
                    <a:pt x="90903" y="60104"/>
                  </a:lnTo>
                  <a:lnTo>
                    <a:pt x="126567" y="34892"/>
                  </a:lnTo>
                  <a:lnTo>
                    <a:pt x="166373" y="15989"/>
                  </a:lnTo>
                  <a:lnTo>
                    <a:pt x="209599" y="4117"/>
                  </a:lnTo>
                  <a:lnTo>
                    <a:pt x="255524" y="0"/>
                  </a:lnTo>
                  <a:lnTo>
                    <a:pt x="1687449" y="0"/>
                  </a:lnTo>
                  <a:lnTo>
                    <a:pt x="1733377" y="4117"/>
                  </a:lnTo>
                  <a:lnTo>
                    <a:pt x="1776615" y="15989"/>
                  </a:lnTo>
                  <a:lnTo>
                    <a:pt x="1816438" y="34892"/>
                  </a:lnTo>
                  <a:lnTo>
                    <a:pt x="1852122" y="60104"/>
                  </a:lnTo>
                  <a:lnTo>
                    <a:pt x="1882942" y="90903"/>
                  </a:lnTo>
                  <a:lnTo>
                    <a:pt x="1908174" y="126567"/>
                  </a:lnTo>
                  <a:lnTo>
                    <a:pt x="1927094" y="166373"/>
                  </a:lnTo>
                  <a:lnTo>
                    <a:pt x="1938977" y="209599"/>
                  </a:lnTo>
                  <a:lnTo>
                    <a:pt x="1943100" y="255524"/>
                  </a:lnTo>
                  <a:lnTo>
                    <a:pt x="1943100" y="1277874"/>
                  </a:lnTo>
                  <a:lnTo>
                    <a:pt x="1938977" y="1323817"/>
                  </a:lnTo>
                  <a:lnTo>
                    <a:pt x="1927094" y="1367058"/>
                  </a:lnTo>
                  <a:lnTo>
                    <a:pt x="1908175" y="1406875"/>
                  </a:lnTo>
                  <a:lnTo>
                    <a:pt x="1882942" y="1442547"/>
                  </a:lnTo>
                  <a:lnTo>
                    <a:pt x="1852122" y="1473351"/>
                  </a:lnTo>
                  <a:lnTo>
                    <a:pt x="1816438" y="1498567"/>
                  </a:lnTo>
                  <a:lnTo>
                    <a:pt x="1776615" y="1517471"/>
                  </a:lnTo>
                  <a:lnTo>
                    <a:pt x="1733377" y="1529343"/>
                  </a:lnTo>
                  <a:lnTo>
                    <a:pt x="1687449" y="1533461"/>
                  </a:lnTo>
                  <a:lnTo>
                    <a:pt x="255524" y="1533461"/>
                  </a:lnTo>
                  <a:lnTo>
                    <a:pt x="209599" y="1529343"/>
                  </a:lnTo>
                  <a:lnTo>
                    <a:pt x="166373" y="1517471"/>
                  </a:lnTo>
                  <a:lnTo>
                    <a:pt x="126567" y="1498567"/>
                  </a:lnTo>
                  <a:lnTo>
                    <a:pt x="90903" y="1473351"/>
                  </a:lnTo>
                  <a:lnTo>
                    <a:pt x="60104" y="1442547"/>
                  </a:lnTo>
                  <a:lnTo>
                    <a:pt x="34892" y="1406875"/>
                  </a:lnTo>
                  <a:lnTo>
                    <a:pt x="15989" y="1367058"/>
                  </a:lnTo>
                  <a:lnTo>
                    <a:pt x="4117" y="1323817"/>
                  </a:lnTo>
                  <a:lnTo>
                    <a:pt x="0" y="1277874"/>
                  </a:lnTo>
                  <a:lnTo>
                    <a:pt x="0" y="255524"/>
                  </a:lnTo>
                  <a:close/>
                </a:path>
              </a:pathLst>
            </a:custGeom>
            <a:ln w="953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3295015" y="5013261"/>
            <a:ext cx="1530350" cy="10350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ctr" marL="12065" marR="5080" indent="4445">
              <a:lnSpc>
                <a:spcPct val="103400"/>
              </a:lnSpc>
              <a:spcBef>
                <a:spcPts val="40"/>
              </a:spcBef>
            </a:pPr>
            <a:r>
              <a:rPr dirty="0" sz="2150" spc="15">
                <a:latin typeface="Carlito"/>
                <a:cs typeface="Carlito"/>
              </a:rPr>
              <a:t>Matrik </a:t>
            </a:r>
            <a:r>
              <a:rPr dirty="0" sz="2150" spc="-30">
                <a:latin typeface="Carlito"/>
                <a:cs typeface="Carlito"/>
              </a:rPr>
              <a:t>Value  </a:t>
            </a:r>
            <a:r>
              <a:rPr dirty="0" sz="2150" spc="15">
                <a:latin typeface="Carlito"/>
                <a:cs typeface="Carlito"/>
              </a:rPr>
              <a:t>Data </a:t>
            </a:r>
            <a:r>
              <a:rPr dirty="0" sz="2150" spc="20">
                <a:latin typeface="Carlito"/>
                <a:cs typeface="Carlito"/>
              </a:rPr>
              <a:t>(xi)  </a:t>
            </a:r>
            <a:r>
              <a:rPr dirty="0" sz="2150" spc="-10">
                <a:latin typeface="Carlito"/>
                <a:cs typeface="Carlito"/>
              </a:rPr>
              <a:t>ukuran</a:t>
            </a:r>
            <a:r>
              <a:rPr dirty="0" sz="2150" spc="20">
                <a:latin typeface="Carlito"/>
                <a:cs typeface="Carlito"/>
              </a:rPr>
              <a:t> </a:t>
            </a:r>
            <a:r>
              <a:rPr dirty="0" sz="2150" spc="10">
                <a:latin typeface="Carlito"/>
                <a:cs typeface="Carlito"/>
              </a:rPr>
              <a:t>(nxm)</a:t>
            </a:r>
            <a:endParaRPr sz="2150">
              <a:latin typeface="Carlito"/>
              <a:cs typeface="Carlito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238644" y="4610036"/>
            <a:ext cx="1243330" cy="2033905"/>
            <a:chOff x="5238644" y="4610036"/>
            <a:chExt cx="1243330" cy="2033905"/>
          </a:xfrm>
        </p:grpSpPr>
        <p:sp>
          <p:nvSpPr>
            <p:cNvPr id="62" name="object 62"/>
            <p:cNvSpPr/>
            <p:nvPr/>
          </p:nvSpPr>
          <p:spPr>
            <a:xfrm>
              <a:off x="5238644" y="4790930"/>
              <a:ext cx="1243160" cy="160516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248274" y="4610036"/>
              <a:ext cx="1214437" cy="20336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272150" y="4805425"/>
              <a:ext cx="1181100" cy="153346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272150" y="4805425"/>
              <a:ext cx="1181100" cy="1533525"/>
            </a:xfrm>
            <a:custGeom>
              <a:avLst/>
              <a:gdLst/>
              <a:ahLst/>
              <a:cxnLst/>
              <a:rect l="l" t="t" r="r" b="b"/>
              <a:pathLst>
                <a:path w="1181100" h="1533525">
                  <a:moveTo>
                    <a:pt x="0" y="196850"/>
                  </a:moveTo>
                  <a:lnTo>
                    <a:pt x="5192" y="151675"/>
                  </a:lnTo>
                  <a:lnTo>
                    <a:pt x="19986" y="110227"/>
                  </a:lnTo>
                  <a:lnTo>
                    <a:pt x="43207" y="73679"/>
                  </a:lnTo>
                  <a:lnTo>
                    <a:pt x="73679" y="43207"/>
                  </a:lnTo>
                  <a:lnTo>
                    <a:pt x="110227" y="19986"/>
                  </a:lnTo>
                  <a:lnTo>
                    <a:pt x="151675" y="5192"/>
                  </a:lnTo>
                  <a:lnTo>
                    <a:pt x="196850" y="0"/>
                  </a:lnTo>
                  <a:lnTo>
                    <a:pt x="984123" y="0"/>
                  </a:lnTo>
                  <a:lnTo>
                    <a:pt x="1029304" y="5192"/>
                  </a:lnTo>
                  <a:lnTo>
                    <a:pt x="1070771" y="19986"/>
                  </a:lnTo>
                  <a:lnTo>
                    <a:pt x="1107343" y="43207"/>
                  </a:lnTo>
                  <a:lnTo>
                    <a:pt x="1137842" y="73679"/>
                  </a:lnTo>
                  <a:lnTo>
                    <a:pt x="1161088" y="110227"/>
                  </a:lnTo>
                  <a:lnTo>
                    <a:pt x="1175900" y="151675"/>
                  </a:lnTo>
                  <a:lnTo>
                    <a:pt x="1181100" y="196850"/>
                  </a:lnTo>
                  <a:lnTo>
                    <a:pt x="1181100" y="1336611"/>
                  </a:lnTo>
                  <a:lnTo>
                    <a:pt x="1175900" y="1381745"/>
                  </a:lnTo>
                  <a:lnTo>
                    <a:pt x="1161088" y="1423178"/>
                  </a:lnTo>
                  <a:lnTo>
                    <a:pt x="1137842" y="1459728"/>
                  </a:lnTo>
                  <a:lnTo>
                    <a:pt x="1107343" y="1490214"/>
                  </a:lnTo>
                  <a:lnTo>
                    <a:pt x="1070771" y="1513452"/>
                  </a:lnTo>
                  <a:lnTo>
                    <a:pt x="1029304" y="1528262"/>
                  </a:lnTo>
                  <a:lnTo>
                    <a:pt x="984123" y="1533461"/>
                  </a:lnTo>
                  <a:lnTo>
                    <a:pt x="196850" y="1533461"/>
                  </a:lnTo>
                  <a:lnTo>
                    <a:pt x="151675" y="1528262"/>
                  </a:lnTo>
                  <a:lnTo>
                    <a:pt x="110227" y="1513452"/>
                  </a:lnTo>
                  <a:lnTo>
                    <a:pt x="73679" y="1490214"/>
                  </a:lnTo>
                  <a:lnTo>
                    <a:pt x="43207" y="1459728"/>
                  </a:lnTo>
                  <a:lnTo>
                    <a:pt x="19986" y="1423178"/>
                  </a:lnTo>
                  <a:lnTo>
                    <a:pt x="5192" y="1381745"/>
                  </a:lnTo>
                  <a:lnTo>
                    <a:pt x="0" y="1336611"/>
                  </a:lnTo>
                  <a:lnTo>
                    <a:pt x="0" y="196850"/>
                  </a:lnTo>
                  <a:close/>
                </a:path>
              </a:pathLst>
            </a:custGeom>
            <a:ln w="953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5464809" y="4701857"/>
            <a:ext cx="800735" cy="170243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ctr" marL="31750" marR="24765">
              <a:lnSpc>
                <a:spcPct val="103299"/>
              </a:lnSpc>
              <a:spcBef>
                <a:spcPts val="40"/>
              </a:spcBef>
            </a:pPr>
            <a:r>
              <a:rPr dirty="0" sz="2150" spc="-95">
                <a:latin typeface="Carlito"/>
                <a:cs typeface="Carlito"/>
              </a:rPr>
              <a:t>V</a:t>
            </a:r>
            <a:r>
              <a:rPr dirty="0" sz="2150" spc="-25">
                <a:latin typeface="Carlito"/>
                <a:cs typeface="Carlito"/>
              </a:rPr>
              <a:t>e</a:t>
            </a:r>
            <a:r>
              <a:rPr dirty="0" sz="2150" spc="-5">
                <a:latin typeface="Carlito"/>
                <a:cs typeface="Carlito"/>
              </a:rPr>
              <a:t>k</a:t>
            </a:r>
            <a:r>
              <a:rPr dirty="0" sz="2150" spc="25">
                <a:latin typeface="Carlito"/>
                <a:cs typeface="Carlito"/>
              </a:rPr>
              <a:t>t</a:t>
            </a:r>
            <a:r>
              <a:rPr dirty="0" sz="2150" spc="-15">
                <a:latin typeface="Carlito"/>
                <a:cs typeface="Carlito"/>
              </a:rPr>
              <a:t>o</a:t>
            </a:r>
            <a:r>
              <a:rPr dirty="0" sz="2150" spc="5">
                <a:latin typeface="Carlito"/>
                <a:cs typeface="Carlito"/>
              </a:rPr>
              <a:t>r  </a:t>
            </a:r>
            <a:r>
              <a:rPr dirty="0" sz="2150" spc="15">
                <a:latin typeface="Carlito"/>
                <a:cs typeface="Carlito"/>
              </a:rPr>
              <a:t>Data  </a:t>
            </a:r>
            <a:r>
              <a:rPr dirty="0" sz="2150" spc="10">
                <a:latin typeface="Carlito"/>
                <a:cs typeface="Carlito"/>
              </a:rPr>
              <a:t>(Si)</a:t>
            </a:r>
            <a:endParaRPr sz="21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2150" spc="-5">
                <a:latin typeface="Carlito"/>
                <a:cs typeface="Carlito"/>
              </a:rPr>
              <a:t>u</a:t>
            </a:r>
            <a:r>
              <a:rPr dirty="0" sz="2150" spc="-5">
                <a:latin typeface="Carlito"/>
                <a:cs typeface="Carlito"/>
              </a:rPr>
              <a:t>k</a:t>
            </a:r>
            <a:r>
              <a:rPr dirty="0" sz="2150" spc="-5">
                <a:latin typeface="Carlito"/>
                <a:cs typeface="Carlito"/>
              </a:rPr>
              <a:t>u</a:t>
            </a:r>
            <a:r>
              <a:rPr dirty="0" sz="2150" spc="-75">
                <a:latin typeface="Carlito"/>
                <a:cs typeface="Carlito"/>
              </a:rPr>
              <a:t>r</a:t>
            </a:r>
            <a:r>
              <a:rPr dirty="0" sz="2150" spc="15">
                <a:latin typeface="Carlito"/>
                <a:cs typeface="Carlito"/>
              </a:rPr>
              <a:t>a</a:t>
            </a:r>
            <a:r>
              <a:rPr dirty="0" sz="2150" spc="15">
                <a:latin typeface="Carlito"/>
                <a:cs typeface="Carlito"/>
              </a:rPr>
              <a:t>n</a:t>
            </a:r>
            <a:endParaRPr sz="21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dirty="0" sz="2150" spc="20">
                <a:latin typeface="Carlito"/>
                <a:cs typeface="Carlito"/>
              </a:rPr>
              <a:t>(1xm</a:t>
            </a:r>
            <a:r>
              <a:rPr dirty="0" sz="1800" spc="2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97121" y="1389316"/>
            <a:ext cx="7950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latin typeface="DejaVu Sans Condensed"/>
                <a:cs typeface="DejaVu Sans Condensed"/>
              </a:rPr>
              <a:t>𝑦 </a:t>
            </a:r>
            <a:r>
              <a:rPr dirty="0" sz="1800" spc="-15">
                <a:latin typeface="DejaVu Sans Condensed"/>
                <a:cs typeface="DejaVu Sans Condensed"/>
              </a:rPr>
              <a:t>= </a:t>
            </a:r>
            <a:r>
              <a:rPr dirty="0" sz="1800" spc="-35">
                <a:latin typeface="DejaVu Sans Condensed"/>
                <a:cs typeface="DejaVu Sans Condensed"/>
              </a:rPr>
              <a:t>𝑥.</a:t>
            </a:r>
            <a:r>
              <a:rPr dirty="0" sz="1800" spc="-330">
                <a:latin typeface="DejaVu Sans Condensed"/>
                <a:cs typeface="DejaVu Sans Condensed"/>
              </a:rPr>
              <a:t> </a:t>
            </a:r>
            <a:r>
              <a:rPr dirty="0" sz="1800" spc="-20">
                <a:latin typeface="DejaVu Sans Condensed"/>
                <a:cs typeface="DejaVu Sans Condensed"/>
              </a:rPr>
              <a:t>𝑆</a:t>
            </a:r>
            <a:endParaRPr sz="1800">
              <a:latin typeface="DejaVu Sans Condensed"/>
              <a:cs typeface="DejaVu Sans Condense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014" y="461010"/>
            <a:ext cx="433133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35"/>
              <a:t>Data </a:t>
            </a:r>
            <a:r>
              <a:rPr dirty="0" sz="4400" spc="-5"/>
              <a:t>Set</a:t>
            </a:r>
            <a:r>
              <a:rPr dirty="0" sz="4400" spc="40"/>
              <a:t> </a:t>
            </a:r>
            <a:r>
              <a:rPr dirty="0" sz="4400" spc="-5"/>
              <a:t>Penelitian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43098" y="1602853"/>
            <a:ext cx="7628880" cy="4646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587" y="200723"/>
            <a:ext cx="7328534" cy="3575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20" b="1">
                <a:latin typeface="Carlito"/>
                <a:cs typeface="Carlito"/>
              </a:rPr>
              <a:t>Tabel </a:t>
            </a:r>
            <a:r>
              <a:rPr dirty="0" sz="2150" spc="15" b="1">
                <a:latin typeface="Carlito"/>
                <a:cs typeface="Carlito"/>
              </a:rPr>
              <a:t>Deskripsi </a:t>
            </a:r>
            <a:r>
              <a:rPr dirty="0" sz="2150" spc="5" b="1">
                <a:latin typeface="Carlito"/>
                <a:cs typeface="Carlito"/>
              </a:rPr>
              <a:t>Fitur </a:t>
            </a:r>
            <a:r>
              <a:rPr dirty="0" sz="2150" spc="15" b="1">
                <a:latin typeface="Carlito"/>
                <a:cs typeface="Carlito"/>
              </a:rPr>
              <a:t>dan </a:t>
            </a:r>
            <a:r>
              <a:rPr dirty="0" sz="2150" spc="10" b="1">
                <a:latin typeface="Carlito"/>
                <a:cs typeface="Carlito"/>
              </a:rPr>
              <a:t>data </a:t>
            </a:r>
            <a:r>
              <a:rPr dirty="0" sz="2150" spc="15" b="1">
                <a:latin typeface="Carlito"/>
                <a:cs typeface="Carlito"/>
              </a:rPr>
              <a:t>yang digunakan </a:t>
            </a:r>
            <a:r>
              <a:rPr dirty="0" sz="2150" spc="5" b="1">
                <a:latin typeface="Carlito"/>
                <a:cs typeface="Carlito"/>
              </a:rPr>
              <a:t>dalam</a:t>
            </a:r>
            <a:r>
              <a:rPr dirty="0" sz="2150" spc="135" b="1">
                <a:latin typeface="Carlito"/>
                <a:cs typeface="Carlito"/>
              </a:rPr>
              <a:t> </a:t>
            </a:r>
            <a:r>
              <a:rPr dirty="0" sz="2150" spc="10" b="1">
                <a:latin typeface="Carlito"/>
                <a:cs typeface="Carlito"/>
              </a:rPr>
              <a:t>Penelitian</a:t>
            </a:r>
            <a:endParaRPr sz="215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6120" y="618998"/>
          <a:ext cx="8238490" cy="6239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45"/>
                <a:gridCol w="822960"/>
                <a:gridCol w="1067434"/>
                <a:gridCol w="5790565"/>
              </a:tblGrid>
              <a:tr h="182879">
                <a:tc>
                  <a:txBody>
                    <a:bodyPr/>
                    <a:lstStyle/>
                    <a:p>
                      <a:pPr marL="126364">
                        <a:lnSpc>
                          <a:spcPts val="1340"/>
                        </a:lnSpc>
                      </a:pPr>
                      <a:r>
                        <a:rPr dirty="0" sz="12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Tipe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340"/>
                        </a:lnSpc>
                      </a:pPr>
                      <a:r>
                        <a:rPr dirty="0" sz="12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Fitur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340"/>
                        </a:lnSpc>
                      </a:pPr>
                      <a:r>
                        <a:rPr dirty="0" sz="12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34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Deskripsi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82880">
                <a:tc rowSpan="2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INPUT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430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Profil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ts val="143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Demografi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dirty="0" sz="1200" spc="10">
                          <a:latin typeface="Carlito"/>
                          <a:cs typeface="Carlito"/>
                        </a:rPr>
                        <a:t>Usia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340"/>
                        </a:lnSpc>
                      </a:pPr>
                      <a:r>
                        <a:rPr dirty="0" sz="1200" spc="10">
                          <a:latin typeface="Carlito"/>
                          <a:cs typeface="Carlito"/>
                        </a:rPr>
                        <a:t>Usia</a:t>
                      </a:r>
                      <a:r>
                        <a:rPr dirty="0" sz="12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828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Jenis_Kelamin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34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Jenis_Kelamin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 spc="5">
                          <a:latin typeface="Carlito"/>
                          <a:cs typeface="Carlito"/>
                        </a:rPr>
                        <a:t>Wilayah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38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370"/>
                        </a:lnSpc>
                      </a:pPr>
                      <a:r>
                        <a:rPr dirty="0" sz="1200" spc="5">
                          <a:latin typeface="Carlito"/>
                          <a:cs typeface="Carlito"/>
                        </a:rPr>
                        <a:t>Wilayah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tempat </a:t>
                      </a:r>
                      <a:r>
                        <a:rPr dirty="0" sz="1200" spc="5">
                          <a:latin typeface="Carlito"/>
                          <a:cs typeface="Carlito"/>
                        </a:rPr>
                        <a:t>tinggal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yang dikategorikan berdasarkan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kepulauan </a:t>
                      </a:r>
                      <a:r>
                        <a:rPr dirty="0" sz="1200" spc="5">
                          <a:latin typeface="Carlito"/>
                          <a:cs typeface="Carlito"/>
                        </a:rPr>
                        <a:t>besar</a:t>
                      </a:r>
                      <a:r>
                        <a:rPr dirty="0" sz="1200" spc="-114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di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33020">
                        <a:lnSpc>
                          <a:spcPts val="141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Indonesia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1043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7314" marR="104775" indent="15240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Data  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Ak</a:t>
                      </a:r>
                      <a:r>
                        <a:rPr dirty="0" sz="1200" spc="20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200" spc="-35">
                          <a:latin typeface="Carlito"/>
                          <a:cs typeface="Carlito"/>
                        </a:rPr>
                        <a:t>d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200" spc="-60">
                          <a:latin typeface="Carlito"/>
                          <a:cs typeface="Carlito"/>
                        </a:rPr>
                        <a:t>m</a:t>
                      </a:r>
                      <a:r>
                        <a:rPr dirty="0" sz="1200" spc="20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200" spc="-20">
                          <a:latin typeface="Carlito"/>
                          <a:cs typeface="Carlito"/>
                        </a:rPr>
                        <a:t>Program_Studi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Program 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Studi </a:t>
                      </a:r>
                      <a:r>
                        <a:rPr dirty="0" sz="1200" spc="5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yang dikategorikan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menjadi </a:t>
                      </a:r>
                      <a:r>
                        <a:rPr dirty="0" sz="1200" spc="20">
                          <a:latin typeface="Carlito"/>
                          <a:cs typeface="Carlito"/>
                        </a:rPr>
                        <a:t>sain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dan</a:t>
                      </a:r>
                      <a:r>
                        <a:rPr dirty="0" sz="12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15">
                          <a:latin typeface="Carlito"/>
                          <a:cs typeface="Carlito"/>
                        </a:rPr>
                        <a:t>sosial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828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Semester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34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Semester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20">
                          <a:latin typeface="Carlito"/>
                          <a:cs typeface="Carlito"/>
                        </a:rPr>
                        <a:t>saat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mengikuti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e-learning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IPK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44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Kategori IPK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50">
                          <a:latin typeface="Carlito"/>
                          <a:cs typeface="Carlito"/>
                        </a:rPr>
                        <a:t>ke </a:t>
                      </a:r>
                      <a:r>
                        <a:rPr dirty="0" sz="1200" spc="5">
                          <a:latin typeface="Carlito"/>
                          <a:cs typeface="Carlito"/>
                        </a:rPr>
                        <a:t>dalam </a:t>
                      </a:r>
                      <a:r>
                        <a:rPr dirty="0" sz="1200" spc="20">
                          <a:latin typeface="Carlito"/>
                          <a:cs typeface="Carlito"/>
                        </a:rPr>
                        <a:t>gagal,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lulus,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memuaskan, </a:t>
                      </a:r>
                      <a:r>
                        <a:rPr dirty="0" sz="1200" spc="10">
                          <a:latin typeface="Carlito"/>
                          <a:cs typeface="Carlito"/>
                        </a:rPr>
                        <a:t>sangat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memuaskan,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dan</a:t>
                      </a:r>
                      <a:r>
                        <a:rPr dirty="0" sz="1200" spc="-7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dengan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33020">
                        <a:lnSpc>
                          <a:spcPts val="140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pujian.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rowSpan="1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64465">
                        <a:lnSpc>
                          <a:spcPts val="1435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Perilaku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193040">
                        <a:lnSpc>
                          <a:spcPts val="1435"/>
                        </a:lnSpc>
                      </a:pPr>
                      <a:r>
                        <a:rPr dirty="0" sz="1200" spc="15">
                          <a:latin typeface="Carlito"/>
                          <a:cs typeface="Carlito"/>
                        </a:rPr>
                        <a:t>Belajar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activity_update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2222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10">
                          <a:latin typeface="Carlito"/>
                          <a:cs typeface="Carlito"/>
                        </a:rPr>
                        <a:t>dalam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system </a:t>
                      </a:r>
                      <a:r>
                        <a:rPr dirty="0" sz="1200" spc="5">
                          <a:latin typeface="Carlito"/>
                          <a:cs typeface="Carlito"/>
                        </a:rPr>
                        <a:t>secara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keseluruhan </a:t>
                      </a:r>
                      <a:r>
                        <a:rPr dirty="0" sz="1200" spc="5">
                          <a:latin typeface="Carlito"/>
                          <a:cs typeface="Carlito"/>
                        </a:rPr>
                        <a:t>baik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sekedar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untuk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melihat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berita 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sampai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memposting</a:t>
                      </a:r>
                      <a:r>
                        <a:rPr dirty="0" sz="1200" spc="1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jawaban.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course_viewed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716280">
                        <a:lnSpc>
                          <a:spcPts val="1430"/>
                        </a:lnSpc>
                        <a:spcBef>
                          <a:spcPts val="10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mengunjungi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kelas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(baik </a:t>
                      </a:r>
                      <a:r>
                        <a:rPr dirty="0" sz="1200" spc="-50">
                          <a:latin typeface="Carlito"/>
                          <a:cs typeface="Carlito"/>
                        </a:rPr>
                        <a:t>ke </a:t>
                      </a:r>
                      <a:r>
                        <a:rPr dirty="0" sz="1200" spc="25">
                          <a:latin typeface="Carlito"/>
                          <a:cs typeface="Carlito"/>
                        </a:rPr>
                        <a:t>sesi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general, 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maupun </a:t>
                      </a:r>
                      <a:r>
                        <a:rPr dirty="0" sz="1200" spc="25">
                          <a:latin typeface="Carlito"/>
                          <a:cs typeface="Carlito"/>
                        </a:rPr>
                        <a:t>sesi sesi 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selanjutnya)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105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 spc="-20">
                          <a:latin typeface="Carlito"/>
                          <a:cs typeface="Carlito"/>
                        </a:rPr>
                        <a:t>forum_viewed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mengunjungi 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menu</a:t>
                      </a:r>
                      <a:r>
                        <a:rPr dirty="0" sz="12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forum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130175">
                        <a:lnSpc>
                          <a:spcPts val="1430"/>
                        </a:lnSpc>
                        <a:spcBef>
                          <a:spcPts val="15"/>
                        </a:spcBef>
                      </a:pPr>
                      <a:r>
                        <a:rPr dirty="0" sz="1200" spc="-45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200" spc="-30">
                          <a:latin typeface="Carlito"/>
                          <a:cs typeface="Carlito"/>
                        </a:rPr>
                        <a:t>p</a:t>
                      </a:r>
                      <a:r>
                        <a:rPr dirty="0" sz="1200" spc="-35"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200" spc="-45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200" spc="-30">
                          <a:latin typeface="Carlito"/>
                          <a:cs typeface="Carlito"/>
                        </a:rPr>
                        <a:t>tu</a:t>
                      </a:r>
                      <a:r>
                        <a:rPr dirty="0" sz="1200" spc="55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200" spc="-45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_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v</a:t>
                      </a:r>
                      <a:r>
                        <a:rPr dirty="0" sz="1200" spc="20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e 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wed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melihat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laporan</a:t>
                      </a:r>
                      <a:r>
                        <a:rPr dirty="0" sz="12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penilaian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reporcourse_vie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31750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wed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melihat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laporan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menu-menu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yang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sudah 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mereka</a:t>
                      </a:r>
                      <a:r>
                        <a:rPr dirty="0" sz="1200" spc="7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kunjungi.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1056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modul_viewed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mengunjungi </a:t>
                      </a:r>
                      <a:r>
                        <a:rPr dirty="0" sz="1200" spc="5">
                          <a:latin typeface="Carlito"/>
                          <a:cs typeface="Carlito"/>
                        </a:rPr>
                        <a:t>file, </a:t>
                      </a:r>
                      <a:r>
                        <a:rPr dirty="0" sz="1200" spc="-30">
                          <a:latin typeface="Carlito"/>
                          <a:cs typeface="Carlito"/>
                        </a:rPr>
                        <a:t>forum,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kehadiran,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quiz,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dan bahan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dari</a:t>
                      </a:r>
                      <a:r>
                        <a:rPr dirty="0" sz="12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URL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21043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post_created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10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menuliskan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tanggapan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pada</a:t>
                      </a:r>
                      <a:r>
                        <a:rPr dirty="0" sz="12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5">
                          <a:latin typeface="Carlito"/>
                          <a:cs typeface="Carlito"/>
                        </a:rPr>
                        <a:t>assignment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37465">
                        <a:lnSpc>
                          <a:spcPts val="1430"/>
                        </a:lnSpc>
                        <a:spcBef>
                          <a:spcPts val="25"/>
                        </a:spcBef>
                      </a:pPr>
                      <a:r>
                        <a:rPr dirty="0" sz="1200" spc="-30">
                          <a:latin typeface="Carlito"/>
                          <a:cs typeface="Carlito"/>
                        </a:rPr>
                        <a:t>d</a:t>
                      </a:r>
                      <a:r>
                        <a:rPr dirty="0" sz="1200" spc="20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200" spc="55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200" spc="15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200" spc="-30">
                          <a:latin typeface="Carlito"/>
                          <a:cs typeface="Carlito"/>
                        </a:rPr>
                        <a:t>u</a:t>
                      </a:r>
                      <a:r>
                        <a:rPr dirty="0" sz="1200" spc="55">
                          <a:latin typeface="Carlito"/>
                          <a:cs typeface="Carlito"/>
                        </a:rPr>
                        <a:t>ss</a:t>
                      </a:r>
                      <a:r>
                        <a:rPr dirty="0" sz="1200" spc="20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200" spc="-35"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200" spc="-30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_</a:t>
                      </a:r>
                      <a:r>
                        <a:rPr dirty="0" sz="1200" spc="15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200" spc="-45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ea 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ted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menuliskan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tanggapan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pada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 forum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5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submission_cre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31750">
                        <a:lnSpc>
                          <a:spcPts val="1365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ated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20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menuliskan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tanggapan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pada </a:t>
                      </a:r>
                      <a:r>
                        <a:rPr dirty="0" sz="1200" spc="-30">
                          <a:latin typeface="Carlito"/>
                          <a:cs typeface="Carlito"/>
                        </a:rPr>
                        <a:t>forum,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assignment,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dan</a:t>
                      </a:r>
                      <a:r>
                        <a:rPr dirty="0" sz="1200" spc="-1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quiz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q_answered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15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mengklik 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menu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yang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memerlukan </a:t>
                      </a:r>
                      <a:r>
                        <a:rPr dirty="0" sz="1200" spc="5">
                          <a:latin typeface="Carlito"/>
                          <a:cs typeface="Carlito"/>
                        </a:rPr>
                        <a:t>tanggapan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pada</a:t>
                      </a:r>
                      <a:r>
                        <a:rPr dirty="0" sz="1200" spc="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kehadiran,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33020">
                        <a:lnSpc>
                          <a:spcPts val="1365"/>
                        </a:lnSpc>
                      </a:pPr>
                      <a:r>
                        <a:rPr dirty="0" sz="1200" spc="10">
                          <a:latin typeface="Carlito"/>
                          <a:cs typeface="Carlito"/>
                        </a:rPr>
                        <a:t>assessment,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maupun</a:t>
                      </a:r>
                      <a:r>
                        <a:rPr dirty="0" sz="12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quiz.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7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Carlito"/>
                          <a:cs typeface="Carlito"/>
                        </a:rPr>
                        <a:t>q_viewed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247650">
                        <a:lnSpc>
                          <a:spcPts val="1430"/>
                        </a:lnSpc>
                        <a:spcBef>
                          <a:spcPts val="40"/>
                        </a:spcBef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mengunjungi 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menu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yang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memerlukan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tanggapan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pada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kehadiran,  </a:t>
                      </a:r>
                      <a:r>
                        <a:rPr dirty="0" sz="1200" spc="10">
                          <a:latin typeface="Carlito"/>
                          <a:cs typeface="Carlito"/>
                        </a:rPr>
                        <a:t>assessment, </a:t>
                      </a:r>
                      <a:r>
                        <a:rPr dirty="0" sz="1200" spc="-25">
                          <a:latin typeface="Carlito"/>
                          <a:cs typeface="Carlito"/>
                        </a:rPr>
                        <a:t>maupun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quiz</a:t>
                      </a:r>
                      <a:r>
                        <a:rPr dirty="0" sz="1200" spc="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(klik)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828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dirty="0" sz="1200" spc="15">
                          <a:latin typeface="Carlito"/>
                          <a:cs typeface="Carlito"/>
                        </a:rPr>
                        <a:t>T1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340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pada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minggu</a:t>
                      </a:r>
                      <a:r>
                        <a:rPr dirty="0" sz="1200" spc="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ke-1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dirty="0" sz="1200" spc="15">
                          <a:latin typeface="Carlito"/>
                          <a:cs typeface="Carlito"/>
                        </a:rPr>
                        <a:t>T2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340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pada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minggu</a:t>
                      </a:r>
                      <a:r>
                        <a:rPr dirty="0" sz="1200" spc="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ke-2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828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dirty="0" sz="1200" spc="15">
                          <a:latin typeface="Carlito"/>
                          <a:cs typeface="Carlito"/>
                        </a:rPr>
                        <a:t>T3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340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pada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minggu</a:t>
                      </a:r>
                      <a:r>
                        <a:rPr dirty="0" sz="1200" spc="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ke-3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828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dirty="0" sz="1200" spc="15">
                          <a:latin typeface="Carlito"/>
                          <a:cs typeface="Carlito"/>
                        </a:rPr>
                        <a:t>T4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340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pada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minggu</a:t>
                      </a:r>
                      <a:r>
                        <a:rPr dirty="0" sz="1200" spc="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ke-4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dirty="0" sz="1200" spc="15">
                          <a:latin typeface="Carlito"/>
                          <a:cs typeface="Carlito"/>
                        </a:rPr>
                        <a:t>T5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340"/>
                        </a:lnSpc>
                      </a:pPr>
                      <a:r>
                        <a:rPr dirty="0" sz="1200" spc="-15">
                          <a:latin typeface="Carlito"/>
                          <a:cs typeface="Carlito"/>
                        </a:rPr>
                        <a:t>Jumlah hits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mahasiswa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pada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minggu</a:t>
                      </a:r>
                      <a:r>
                        <a:rPr dirty="0" sz="1200" spc="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ke-5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710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095" rIns="0" bIns="0" rtlCol="0" vert="horz">
            <a:spAutoFit/>
          </a:bodyPr>
          <a:lstStyle/>
          <a:p>
            <a:pPr marL="250190" marR="5080" indent="400685">
              <a:lnSpc>
                <a:spcPct val="100800"/>
              </a:lnSpc>
              <a:spcBef>
                <a:spcPts val="70"/>
              </a:spcBef>
            </a:pPr>
            <a:r>
              <a:rPr dirty="0" sz="3600" spc="-30" b="1">
                <a:latin typeface="Carlito"/>
                <a:cs typeface="Carlito"/>
              </a:rPr>
              <a:t>Kerangka Kerja </a:t>
            </a:r>
            <a:r>
              <a:rPr dirty="0" sz="3600" spc="-5" b="1">
                <a:latin typeface="Carlito"/>
                <a:cs typeface="Carlito"/>
              </a:rPr>
              <a:t>Prediksi </a:t>
            </a:r>
            <a:r>
              <a:rPr dirty="0" sz="3600" spc="5" b="1">
                <a:latin typeface="Carlito"/>
                <a:cs typeface="Carlito"/>
              </a:rPr>
              <a:t>Capaian  </a:t>
            </a:r>
            <a:r>
              <a:rPr dirty="0" sz="3600" spc="-10" b="1">
                <a:latin typeface="Carlito"/>
                <a:cs typeface="Carlito"/>
              </a:rPr>
              <a:t>Pembelajaran </a:t>
            </a:r>
            <a:r>
              <a:rPr dirty="0" sz="3600" spc="-5" b="1">
                <a:latin typeface="Carlito"/>
                <a:cs typeface="Carlito"/>
              </a:rPr>
              <a:t>Mahasiswa</a:t>
            </a:r>
            <a:r>
              <a:rPr dirty="0" sz="3600" spc="-75" b="1">
                <a:latin typeface="Carlito"/>
                <a:cs typeface="Carlito"/>
              </a:rPr>
              <a:t> </a:t>
            </a:r>
            <a:r>
              <a:rPr dirty="0" sz="3600" b="1">
                <a:latin typeface="Carlito"/>
                <a:cs typeface="Carlito"/>
              </a:rPr>
              <a:t>E-learning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125" y="1695450"/>
            <a:ext cx="628650" cy="82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0020" y="1943100"/>
            <a:ext cx="675084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8125" y="2579116"/>
            <a:ext cx="685800" cy="935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7900" y="2860103"/>
            <a:ext cx="19284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rlito"/>
                <a:cs typeface="Carlito"/>
              </a:rPr>
              <a:t>Data </a:t>
            </a:r>
            <a:r>
              <a:rPr dirty="0" sz="1200">
                <a:latin typeface="Carlito"/>
                <a:cs typeface="Carlito"/>
              </a:rPr>
              <a:t>Logs </a:t>
            </a:r>
            <a:r>
              <a:rPr dirty="0" sz="1200" spc="-10">
                <a:latin typeface="Carlito"/>
                <a:cs typeface="Carlito"/>
              </a:rPr>
              <a:t>Aktivitas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5">
                <a:latin typeface="Carlito"/>
                <a:cs typeface="Carlito"/>
              </a:rPr>
              <a:t>Mahasiswa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9651" y="3123247"/>
            <a:ext cx="8305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Data</a:t>
            </a:r>
            <a:r>
              <a:rPr dirty="0" sz="1200" spc="-85">
                <a:latin typeface="Carlito"/>
                <a:cs typeface="Carlito"/>
              </a:rPr>
              <a:t> </a:t>
            </a:r>
            <a:r>
              <a:rPr dirty="0" sz="1200" spc="-15">
                <a:latin typeface="Carlito"/>
                <a:cs typeface="Carlito"/>
              </a:rPr>
              <a:t>Mentah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339" y="1937956"/>
            <a:ext cx="23285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arlito"/>
                <a:cs typeface="Carlito"/>
              </a:rPr>
              <a:t>Data </a:t>
            </a:r>
            <a:r>
              <a:rPr dirty="0" sz="1200" spc="-15">
                <a:latin typeface="Carlito"/>
                <a:cs typeface="Carlito"/>
              </a:rPr>
              <a:t>Profil </a:t>
            </a:r>
            <a:r>
              <a:rPr dirty="0" sz="1200" spc="-5">
                <a:latin typeface="Carlito"/>
                <a:cs typeface="Carlito"/>
              </a:rPr>
              <a:t>dan </a:t>
            </a:r>
            <a:r>
              <a:rPr dirty="0" sz="1200" spc="-15">
                <a:latin typeface="Carlito"/>
                <a:cs typeface="Carlito"/>
              </a:rPr>
              <a:t>Akademik</a:t>
            </a:r>
            <a:r>
              <a:rPr dirty="0" sz="1200" spc="114">
                <a:latin typeface="Carlito"/>
                <a:cs typeface="Carlito"/>
              </a:rPr>
              <a:t> </a:t>
            </a:r>
            <a:r>
              <a:rPr dirty="0" sz="1200" spc="5">
                <a:latin typeface="Carlito"/>
                <a:cs typeface="Carlito"/>
              </a:rPr>
              <a:t>Mahasiswa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85542" y="2489200"/>
            <a:ext cx="305435" cy="114300"/>
          </a:xfrm>
          <a:custGeom>
            <a:avLst/>
            <a:gdLst/>
            <a:ahLst/>
            <a:cxnLst/>
            <a:rect l="l" t="t" r="r" b="b"/>
            <a:pathLst>
              <a:path w="305435" h="114300">
                <a:moveTo>
                  <a:pt x="270113" y="37591"/>
                </a:moveTo>
                <a:lnTo>
                  <a:pt x="209550" y="37591"/>
                </a:lnTo>
                <a:lnTo>
                  <a:pt x="210565" y="75691"/>
                </a:lnTo>
                <a:lnTo>
                  <a:pt x="191558" y="76221"/>
                </a:lnTo>
                <a:lnTo>
                  <a:pt x="192658" y="114300"/>
                </a:lnTo>
                <a:lnTo>
                  <a:pt x="305307" y="53975"/>
                </a:lnTo>
                <a:lnTo>
                  <a:pt x="270113" y="37591"/>
                </a:lnTo>
                <a:close/>
              </a:path>
              <a:path w="305435" h="114300">
                <a:moveTo>
                  <a:pt x="190458" y="38124"/>
                </a:moveTo>
                <a:lnTo>
                  <a:pt x="0" y="43434"/>
                </a:lnTo>
                <a:lnTo>
                  <a:pt x="1015" y="81534"/>
                </a:lnTo>
                <a:lnTo>
                  <a:pt x="191558" y="76221"/>
                </a:lnTo>
                <a:lnTo>
                  <a:pt x="190458" y="38124"/>
                </a:lnTo>
                <a:close/>
              </a:path>
              <a:path w="305435" h="114300">
                <a:moveTo>
                  <a:pt x="209550" y="37591"/>
                </a:moveTo>
                <a:lnTo>
                  <a:pt x="190458" y="38124"/>
                </a:lnTo>
                <a:lnTo>
                  <a:pt x="191558" y="76221"/>
                </a:lnTo>
                <a:lnTo>
                  <a:pt x="210565" y="75691"/>
                </a:lnTo>
                <a:lnTo>
                  <a:pt x="209550" y="37591"/>
                </a:lnTo>
                <a:close/>
              </a:path>
              <a:path w="305435" h="114300">
                <a:moveTo>
                  <a:pt x="189356" y="0"/>
                </a:moveTo>
                <a:lnTo>
                  <a:pt x="190458" y="38124"/>
                </a:lnTo>
                <a:lnTo>
                  <a:pt x="209550" y="37591"/>
                </a:lnTo>
                <a:lnTo>
                  <a:pt x="270113" y="37591"/>
                </a:lnTo>
                <a:lnTo>
                  <a:pt x="18935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72301" y="1452499"/>
            <a:ext cx="2057400" cy="1657350"/>
          </a:xfrm>
          <a:prstGeom prst="rect">
            <a:avLst/>
          </a:prstGeom>
          <a:solidFill>
            <a:srgbClr val="F79546"/>
          </a:solidFill>
          <a:ln w="28575">
            <a:solidFill>
              <a:srgbClr val="385D89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325120">
              <a:lnSpc>
                <a:spcPct val="100000"/>
              </a:lnSpc>
              <a:spcBef>
                <a:spcPts val="260"/>
              </a:spcBef>
            </a:pPr>
            <a:r>
              <a:rPr dirty="0" sz="1550" spc="-10" b="1">
                <a:solidFill>
                  <a:srgbClr val="FFFFFF"/>
                </a:solidFill>
                <a:latin typeface="Carlito"/>
                <a:cs typeface="Carlito"/>
              </a:rPr>
              <a:t>Exploratory</a:t>
            </a:r>
            <a:r>
              <a:rPr dirty="0" sz="1550" spc="23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50">
              <a:latin typeface="Carlito"/>
              <a:cs typeface="Carlito"/>
            </a:endParaRPr>
          </a:p>
          <a:p>
            <a:pPr marL="391795">
              <a:lnSpc>
                <a:spcPct val="100000"/>
              </a:lnSpc>
              <a:spcBef>
                <a:spcPts val="95"/>
              </a:spcBef>
            </a:pPr>
            <a:r>
              <a:rPr dirty="0" sz="1550" spc="-5" b="1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dirty="0" sz="1550" spc="13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550" spc="15" b="1">
                <a:solidFill>
                  <a:srgbClr val="FFFFFF"/>
                </a:solidFill>
                <a:latin typeface="Carlito"/>
                <a:cs typeface="Carlito"/>
              </a:rPr>
              <a:t>(EDA):</a:t>
            </a:r>
            <a:endParaRPr sz="1550">
              <a:latin typeface="Carlito"/>
              <a:cs typeface="Carlito"/>
            </a:endParaRPr>
          </a:p>
          <a:p>
            <a:pPr marL="382270" indent="-286385">
              <a:lnSpc>
                <a:spcPts val="1664"/>
              </a:lnSpc>
              <a:spcBef>
                <a:spcPts val="15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dirty="0" sz="1400" spc="5">
                <a:solidFill>
                  <a:srgbClr val="FFFFFF"/>
                </a:solidFill>
                <a:latin typeface="Carlito"/>
                <a:cs typeface="Carlito"/>
              </a:rPr>
              <a:t>Description of</a:t>
            </a:r>
            <a:r>
              <a:rPr dirty="0" sz="1400" spc="-1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 marL="382270" marR="430530" indent="-286385">
              <a:lnSpc>
                <a:spcPts val="1650"/>
              </a:lnSpc>
              <a:spcBef>
                <a:spcPts val="65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Handling</a:t>
            </a:r>
            <a:r>
              <a:rPr dirty="0" sz="1400" spc="-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 marL="382270" indent="-286385">
              <a:lnSpc>
                <a:spcPts val="1664"/>
              </a:lnSpc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Handling</a:t>
            </a:r>
            <a:r>
              <a:rPr dirty="0" sz="1400" spc="-2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rlito"/>
                <a:cs typeface="Carlito"/>
              </a:rPr>
              <a:t>outliers</a:t>
            </a:r>
            <a:endParaRPr sz="1400">
              <a:latin typeface="Carlito"/>
              <a:cs typeface="Carlito"/>
            </a:endParaRPr>
          </a:p>
          <a:p>
            <a:pPr marL="382270" indent="-286385">
              <a:lnSpc>
                <a:spcPts val="1664"/>
              </a:lnSpc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dirty="0" sz="1400" spc="5">
                <a:solidFill>
                  <a:srgbClr val="FFFFFF"/>
                </a:solidFill>
                <a:latin typeface="Carlito"/>
                <a:cs typeface="Carlito"/>
              </a:rPr>
              <a:t>Understanding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2379" y="3024187"/>
            <a:ext cx="127254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FFFF"/>
                </a:solidFill>
                <a:latin typeface="Carlito"/>
                <a:cs typeface="Carlito"/>
              </a:rPr>
              <a:t>relationships</a:t>
            </a:r>
            <a:r>
              <a:rPr dirty="0" sz="1400" spc="-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3273" y="2438400"/>
            <a:ext cx="293370" cy="142875"/>
          </a:xfrm>
          <a:custGeom>
            <a:avLst/>
            <a:gdLst/>
            <a:ahLst/>
            <a:cxnLst/>
            <a:rect l="l" t="t" r="r" b="b"/>
            <a:pathLst>
              <a:path w="293370" h="142875">
                <a:moveTo>
                  <a:pt x="150367" y="0"/>
                </a:moveTo>
                <a:lnTo>
                  <a:pt x="150367" y="142875"/>
                </a:lnTo>
                <a:lnTo>
                  <a:pt x="245702" y="95250"/>
                </a:lnTo>
                <a:lnTo>
                  <a:pt x="174116" y="95250"/>
                </a:lnTo>
                <a:lnTo>
                  <a:pt x="174116" y="47625"/>
                </a:lnTo>
                <a:lnTo>
                  <a:pt x="245533" y="47625"/>
                </a:lnTo>
                <a:lnTo>
                  <a:pt x="150367" y="0"/>
                </a:lnTo>
                <a:close/>
              </a:path>
              <a:path w="293370" h="142875">
                <a:moveTo>
                  <a:pt x="150367" y="47625"/>
                </a:moveTo>
                <a:lnTo>
                  <a:pt x="0" y="47625"/>
                </a:lnTo>
                <a:lnTo>
                  <a:pt x="0" y="95250"/>
                </a:lnTo>
                <a:lnTo>
                  <a:pt x="150367" y="95250"/>
                </a:lnTo>
                <a:lnTo>
                  <a:pt x="150367" y="47625"/>
                </a:lnTo>
                <a:close/>
              </a:path>
              <a:path w="293370" h="142875">
                <a:moveTo>
                  <a:pt x="245533" y="47625"/>
                </a:moveTo>
                <a:lnTo>
                  <a:pt x="174116" y="47625"/>
                </a:lnTo>
                <a:lnTo>
                  <a:pt x="174116" y="95250"/>
                </a:lnTo>
                <a:lnTo>
                  <a:pt x="245702" y="95250"/>
                </a:lnTo>
                <a:lnTo>
                  <a:pt x="293242" y="71500"/>
                </a:lnTo>
                <a:lnTo>
                  <a:pt x="245533" y="476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38676" y="1843151"/>
            <a:ext cx="1962150" cy="1343025"/>
          </a:xfrm>
          <a:prstGeom prst="rect">
            <a:avLst/>
          </a:prstGeom>
          <a:solidFill>
            <a:srgbClr val="4F81BC"/>
          </a:solidFill>
          <a:ln w="28575">
            <a:solidFill>
              <a:srgbClr val="385D89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280"/>
              </a:spcBef>
            </a:pPr>
            <a:r>
              <a:rPr dirty="0" sz="1550" spc="-10" b="1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dirty="0" sz="1550" spc="-5" b="1">
                <a:solidFill>
                  <a:srgbClr val="FFFFFF"/>
                </a:solidFill>
                <a:latin typeface="Carlito"/>
                <a:cs typeface="Carlito"/>
              </a:rPr>
              <a:t>Preprossesing</a:t>
            </a:r>
            <a:r>
              <a:rPr dirty="0" sz="1550" spc="20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550" spc="5" b="1">
                <a:solidFill>
                  <a:srgbClr val="FFFFFF"/>
                </a:solidFill>
                <a:latin typeface="Carlito"/>
                <a:cs typeface="Carlito"/>
              </a:rPr>
              <a:t>:</a:t>
            </a:r>
            <a:endParaRPr sz="1550">
              <a:latin typeface="Carlito"/>
              <a:cs typeface="Carlito"/>
            </a:endParaRPr>
          </a:p>
          <a:p>
            <a:pPr marL="361950" indent="-267335">
              <a:lnSpc>
                <a:spcPct val="100000"/>
              </a:lnSpc>
              <a:spcBef>
                <a:spcPts val="95"/>
              </a:spcBef>
              <a:buChar char="-"/>
              <a:tabLst>
                <a:tab pos="361315" algn="l"/>
                <a:tab pos="361950" algn="l"/>
              </a:tabLst>
            </a:pPr>
            <a:r>
              <a:rPr dirty="0" sz="1550" spc="1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dirty="0" sz="1550" spc="-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550" spc="10">
                <a:solidFill>
                  <a:srgbClr val="FFFFFF"/>
                </a:solidFill>
                <a:latin typeface="Carlito"/>
                <a:cs typeface="Carlito"/>
              </a:rPr>
              <a:t>Combining</a:t>
            </a:r>
            <a:endParaRPr sz="1550">
              <a:latin typeface="Carlito"/>
              <a:cs typeface="Carlito"/>
            </a:endParaRPr>
          </a:p>
          <a:p>
            <a:pPr marL="361950" indent="-267335">
              <a:lnSpc>
                <a:spcPct val="100000"/>
              </a:lnSpc>
              <a:spcBef>
                <a:spcPts val="15"/>
              </a:spcBef>
              <a:buChar char="-"/>
              <a:tabLst>
                <a:tab pos="361315" algn="l"/>
                <a:tab pos="361950" algn="l"/>
              </a:tabLst>
            </a:pPr>
            <a:r>
              <a:rPr dirty="0" sz="1550" spc="1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dirty="0" sz="1550">
                <a:solidFill>
                  <a:srgbClr val="FFFFFF"/>
                </a:solidFill>
                <a:latin typeface="Carlito"/>
                <a:cs typeface="Carlito"/>
              </a:rPr>
              <a:t> Extraction</a:t>
            </a:r>
            <a:endParaRPr sz="1550">
              <a:latin typeface="Carlito"/>
              <a:cs typeface="Carlito"/>
            </a:endParaRPr>
          </a:p>
          <a:p>
            <a:pPr marL="361950" indent="-267335">
              <a:lnSpc>
                <a:spcPct val="100000"/>
              </a:lnSpc>
              <a:spcBef>
                <a:spcPts val="90"/>
              </a:spcBef>
              <a:buChar char="-"/>
              <a:tabLst>
                <a:tab pos="361315" algn="l"/>
                <a:tab pos="361950" algn="l"/>
              </a:tabLst>
            </a:pPr>
            <a:r>
              <a:rPr dirty="0" sz="1550" spc="1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dirty="0" sz="1550">
                <a:solidFill>
                  <a:srgbClr val="FFFFFF"/>
                </a:solidFill>
                <a:latin typeface="Carlito"/>
                <a:cs typeface="Carlito"/>
              </a:rPr>
              <a:t> Cleansing</a:t>
            </a:r>
            <a:endParaRPr sz="1550">
              <a:latin typeface="Carlito"/>
              <a:cs typeface="Carlito"/>
            </a:endParaRPr>
          </a:p>
          <a:p>
            <a:pPr marL="361950" indent="-267335">
              <a:lnSpc>
                <a:spcPct val="100000"/>
              </a:lnSpc>
              <a:spcBef>
                <a:spcPts val="20"/>
              </a:spcBef>
              <a:buChar char="-"/>
              <a:tabLst>
                <a:tab pos="361315" algn="l"/>
                <a:tab pos="361950" algn="l"/>
              </a:tabLst>
            </a:pPr>
            <a:r>
              <a:rPr dirty="0" sz="1550" spc="1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87926" y="3083623"/>
            <a:ext cx="147955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dirty="0" sz="155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550" spc="-3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550" spc="15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155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550" spc="-2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550" spc="15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550" spc="-15">
                <a:solidFill>
                  <a:srgbClr val="FFFFFF"/>
                </a:solidFill>
                <a:latin typeface="Carlito"/>
                <a:cs typeface="Carlito"/>
              </a:rPr>
              <a:t>z</a:t>
            </a:r>
            <a:r>
              <a:rPr dirty="0" sz="1550" spc="15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dirty="0" sz="1550" spc="85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1550">
                <a:solidFill>
                  <a:srgbClr val="FFFFFF"/>
                </a:solidFill>
                <a:latin typeface="Carlito"/>
                <a:cs typeface="Carlito"/>
              </a:rPr>
              <a:t>/</a:t>
            </a:r>
            <a:r>
              <a:rPr dirty="0" sz="1550" spc="3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dirty="0" sz="1550" spc="15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dirty="0" sz="155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550" spc="15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48323" y="2390775"/>
            <a:ext cx="293370" cy="142875"/>
          </a:xfrm>
          <a:custGeom>
            <a:avLst/>
            <a:gdLst/>
            <a:ahLst/>
            <a:cxnLst/>
            <a:rect l="l" t="t" r="r" b="b"/>
            <a:pathLst>
              <a:path w="293370" h="142875">
                <a:moveTo>
                  <a:pt x="150367" y="0"/>
                </a:moveTo>
                <a:lnTo>
                  <a:pt x="150367" y="142875"/>
                </a:lnTo>
                <a:lnTo>
                  <a:pt x="245702" y="95250"/>
                </a:lnTo>
                <a:lnTo>
                  <a:pt x="174116" y="95250"/>
                </a:lnTo>
                <a:lnTo>
                  <a:pt x="174116" y="47625"/>
                </a:lnTo>
                <a:lnTo>
                  <a:pt x="245533" y="47625"/>
                </a:lnTo>
                <a:lnTo>
                  <a:pt x="150367" y="0"/>
                </a:lnTo>
                <a:close/>
              </a:path>
              <a:path w="293370" h="142875">
                <a:moveTo>
                  <a:pt x="150367" y="47625"/>
                </a:moveTo>
                <a:lnTo>
                  <a:pt x="0" y="47625"/>
                </a:lnTo>
                <a:lnTo>
                  <a:pt x="0" y="95250"/>
                </a:lnTo>
                <a:lnTo>
                  <a:pt x="150367" y="95250"/>
                </a:lnTo>
                <a:lnTo>
                  <a:pt x="150367" y="47625"/>
                </a:lnTo>
                <a:close/>
              </a:path>
              <a:path w="293370" h="142875">
                <a:moveTo>
                  <a:pt x="245533" y="47625"/>
                </a:moveTo>
                <a:lnTo>
                  <a:pt x="174116" y="47625"/>
                </a:lnTo>
                <a:lnTo>
                  <a:pt x="174116" y="95250"/>
                </a:lnTo>
                <a:lnTo>
                  <a:pt x="245702" y="95250"/>
                </a:lnTo>
                <a:lnTo>
                  <a:pt x="293242" y="71500"/>
                </a:lnTo>
                <a:lnTo>
                  <a:pt x="245533" y="476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5362638" y="3319398"/>
            <a:ext cx="2409825" cy="2424430"/>
            <a:chOff x="5362638" y="3319398"/>
            <a:chExt cx="2409825" cy="2424430"/>
          </a:xfrm>
        </p:grpSpPr>
        <p:sp>
          <p:nvSpPr>
            <p:cNvPr id="17" name="object 17"/>
            <p:cNvSpPr/>
            <p:nvPr/>
          </p:nvSpPr>
          <p:spPr>
            <a:xfrm>
              <a:off x="7077075" y="3319398"/>
              <a:ext cx="142875" cy="539115"/>
            </a:xfrm>
            <a:custGeom>
              <a:avLst/>
              <a:gdLst/>
              <a:ahLst/>
              <a:cxnLst/>
              <a:rect l="l" t="t" r="r" b="b"/>
              <a:pathLst>
                <a:path w="142875" h="539114">
                  <a:moveTo>
                    <a:pt x="47625" y="395731"/>
                  </a:moveTo>
                  <a:lnTo>
                    <a:pt x="0" y="395731"/>
                  </a:lnTo>
                  <a:lnTo>
                    <a:pt x="71374" y="538607"/>
                  </a:lnTo>
                  <a:lnTo>
                    <a:pt x="130989" y="419481"/>
                  </a:lnTo>
                  <a:lnTo>
                    <a:pt x="47625" y="419481"/>
                  </a:lnTo>
                  <a:lnTo>
                    <a:pt x="47625" y="395731"/>
                  </a:lnTo>
                  <a:close/>
                </a:path>
                <a:path w="142875" h="539114">
                  <a:moveTo>
                    <a:pt x="95250" y="0"/>
                  </a:moveTo>
                  <a:lnTo>
                    <a:pt x="47625" y="0"/>
                  </a:lnTo>
                  <a:lnTo>
                    <a:pt x="47625" y="419481"/>
                  </a:lnTo>
                  <a:lnTo>
                    <a:pt x="95250" y="419481"/>
                  </a:lnTo>
                  <a:lnTo>
                    <a:pt x="95250" y="0"/>
                  </a:lnTo>
                  <a:close/>
                </a:path>
                <a:path w="142875" h="539114">
                  <a:moveTo>
                    <a:pt x="142875" y="395731"/>
                  </a:moveTo>
                  <a:lnTo>
                    <a:pt x="95250" y="395731"/>
                  </a:lnTo>
                  <a:lnTo>
                    <a:pt x="95250" y="419481"/>
                  </a:lnTo>
                  <a:lnTo>
                    <a:pt x="130989" y="419481"/>
                  </a:lnTo>
                  <a:lnTo>
                    <a:pt x="142875" y="395731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76926" y="3843400"/>
              <a:ext cx="2381250" cy="1885950"/>
            </a:xfrm>
            <a:custGeom>
              <a:avLst/>
              <a:gdLst/>
              <a:ahLst/>
              <a:cxnLst/>
              <a:rect l="l" t="t" r="r" b="b"/>
              <a:pathLst>
                <a:path w="2381250" h="1885950">
                  <a:moveTo>
                    <a:pt x="2066798" y="0"/>
                  </a:moveTo>
                  <a:lnTo>
                    <a:pt x="314325" y="0"/>
                  </a:lnTo>
                  <a:lnTo>
                    <a:pt x="267873" y="3407"/>
                  </a:lnTo>
                  <a:lnTo>
                    <a:pt x="223539" y="13307"/>
                  </a:lnTo>
                  <a:lnTo>
                    <a:pt x="181808" y="29212"/>
                  </a:lnTo>
                  <a:lnTo>
                    <a:pt x="143166" y="50636"/>
                  </a:lnTo>
                  <a:lnTo>
                    <a:pt x="108099" y="77094"/>
                  </a:lnTo>
                  <a:lnTo>
                    <a:pt x="77094" y="108099"/>
                  </a:lnTo>
                  <a:lnTo>
                    <a:pt x="50636" y="143166"/>
                  </a:lnTo>
                  <a:lnTo>
                    <a:pt x="29212" y="181808"/>
                  </a:lnTo>
                  <a:lnTo>
                    <a:pt x="13307" y="223539"/>
                  </a:lnTo>
                  <a:lnTo>
                    <a:pt x="3407" y="267873"/>
                  </a:lnTo>
                  <a:lnTo>
                    <a:pt x="0" y="314325"/>
                  </a:lnTo>
                  <a:lnTo>
                    <a:pt x="0" y="1571498"/>
                  </a:lnTo>
                  <a:lnTo>
                    <a:pt x="3407" y="1617962"/>
                  </a:lnTo>
                  <a:lnTo>
                    <a:pt x="13307" y="1662307"/>
                  </a:lnTo>
                  <a:lnTo>
                    <a:pt x="29212" y="1704048"/>
                  </a:lnTo>
                  <a:lnTo>
                    <a:pt x="50636" y="1742698"/>
                  </a:lnTo>
                  <a:lnTo>
                    <a:pt x="77094" y="1777771"/>
                  </a:lnTo>
                  <a:lnTo>
                    <a:pt x="108099" y="1808781"/>
                  </a:lnTo>
                  <a:lnTo>
                    <a:pt x="143166" y="1835243"/>
                  </a:lnTo>
                  <a:lnTo>
                    <a:pt x="181808" y="1856670"/>
                  </a:lnTo>
                  <a:lnTo>
                    <a:pt x="223539" y="1872577"/>
                  </a:lnTo>
                  <a:lnTo>
                    <a:pt x="267873" y="1882478"/>
                  </a:lnTo>
                  <a:lnTo>
                    <a:pt x="314325" y="1885886"/>
                  </a:lnTo>
                  <a:lnTo>
                    <a:pt x="2066798" y="1885886"/>
                  </a:lnTo>
                  <a:lnTo>
                    <a:pt x="2113252" y="1882478"/>
                  </a:lnTo>
                  <a:lnTo>
                    <a:pt x="2157594" y="1872577"/>
                  </a:lnTo>
                  <a:lnTo>
                    <a:pt x="2199337" y="1856670"/>
                  </a:lnTo>
                  <a:lnTo>
                    <a:pt x="2237994" y="1835243"/>
                  </a:lnTo>
                  <a:lnTo>
                    <a:pt x="2273078" y="1808781"/>
                  </a:lnTo>
                  <a:lnTo>
                    <a:pt x="2304100" y="1777771"/>
                  </a:lnTo>
                  <a:lnTo>
                    <a:pt x="2330575" y="1742698"/>
                  </a:lnTo>
                  <a:lnTo>
                    <a:pt x="2352014" y="1704048"/>
                  </a:lnTo>
                  <a:lnTo>
                    <a:pt x="2367931" y="1662307"/>
                  </a:lnTo>
                  <a:lnTo>
                    <a:pt x="2377839" y="1617962"/>
                  </a:lnTo>
                  <a:lnTo>
                    <a:pt x="2381250" y="1571498"/>
                  </a:lnTo>
                  <a:lnTo>
                    <a:pt x="2381250" y="314325"/>
                  </a:lnTo>
                  <a:lnTo>
                    <a:pt x="2377839" y="267873"/>
                  </a:lnTo>
                  <a:lnTo>
                    <a:pt x="2367931" y="223539"/>
                  </a:lnTo>
                  <a:lnTo>
                    <a:pt x="2352014" y="181808"/>
                  </a:lnTo>
                  <a:lnTo>
                    <a:pt x="2330575" y="143166"/>
                  </a:lnTo>
                  <a:lnTo>
                    <a:pt x="2304100" y="108099"/>
                  </a:lnTo>
                  <a:lnTo>
                    <a:pt x="2273078" y="77094"/>
                  </a:lnTo>
                  <a:lnTo>
                    <a:pt x="2237994" y="50636"/>
                  </a:lnTo>
                  <a:lnTo>
                    <a:pt x="2199337" y="29212"/>
                  </a:lnTo>
                  <a:lnTo>
                    <a:pt x="2157594" y="13307"/>
                  </a:lnTo>
                  <a:lnTo>
                    <a:pt x="2113252" y="3407"/>
                  </a:lnTo>
                  <a:lnTo>
                    <a:pt x="206679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76926" y="3843400"/>
              <a:ext cx="2381250" cy="1885950"/>
            </a:xfrm>
            <a:custGeom>
              <a:avLst/>
              <a:gdLst/>
              <a:ahLst/>
              <a:cxnLst/>
              <a:rect l="l" t="t" r="r" b="b"/>
              <a:pathLst>
                <a:path w="2381250" h="1885950">
                  <a:moveTo>
                    <a:pt x="0" y="314325"/>
                  </a:moveTo>
                  <a:lnTo>
                    <a:pt x="3407" y="267873"/>
                  </a:lnTo>
                  <a:lnTo>
                    <a:pt x="13307" y="223539"/>
                  </a:lnTo>
                  <a:lnTo>
                    <a:pt x="29212" y="181808"/>
                  </a:lnTo>
                  <a:lnTo>
                    <a:pt x="50636" y="143166"/>
                  </a:lnTo>
                  <a:lnTo>
                    <a:pt x="77094" y="108099"/>
                  </a:lnTo>
                  <a:lnTo>
                    <a:pt x="108099" y="77094"/>
                  </a:lnTo>
                  <a:lnTo>
                    <a:pt x="143166" y="50636"/>
                  </a:lnTo>
                  <a:lnTo>
                    <a:pt x="181808" y="29212"/>
                  </a:lnTo>
                  <a:lnTo>
                    <a:pt x="223539" y="13307"/>
                  </a:lnTo>
                  <a:lnTo>
                    <a:pt x="267873" y="3407"/>
                  </a:lnTo>
                  <a:lnTo>
                    <a:pt x="314325" y="0"/>
                  </a:lnTo>
                  <a:lnTo>
                    <a:pt x="2066798" y="0"/>
                  </a:lnTo>
                  <a:lnTo>
                    <a:pt x="2113252" y="3407"/>
                  </a:lnTo>
                  <a:lnTo>
                    <a:pt x="2157594" y="13307"/>
                  </a:lnTo>
                  <a:lnTo>
                    <a:pt x="2199337" y="29212"/>
                  </a:lnTo>
                  <a:lnTo>
                    <a:pt x="2237994" y="50636"/>
                  </a:lnTo>
                  <a:lnTo>
                    <a:pt x="2273078" y="77094"/>
                  </a:lnTo>
                  <a:lnTo>
                    <a:pt x="2304100" y="108099"/>
                  </a:lnTo>
                  <a:lnTo>
                    <a:pt x="2330575" y="143166"/>
                  </a:lnTo>
                  <a:lnTo>
                    <a:pt x="2352014" y="181808"/>
                  </a:lnTo>
                  <a:lnTo>
                    <a:pt x="2367931" y="223539"/>
                  </a:lnTo>
                  <a:lnTo>
                    <a:pt x="2377839" y="267873"/>
                  </a:lnTo>
                  <a:lnTo>
                    <a:pt x="2381250" y="314325"/>
                  </a:lnTo>
                  <a:lnTo>
                    <a:pt x="2381250" y="1571498"/>
                  </a:lnTo>
                  <a:lnTo>
                    <a:pt x="2377839" y="1617962"/>
                  </a:lnTo>
                  <a:lnTo>
                    <a:pt x="2367931" y="1662307"/>
                  </a:lnTo>
                  <a:lnTo>
                    <a:pt x="2352014" y="1704048"/>
                  </a:lnTo>
                  <a:lnTo>
                    <a:pt x="2330575" y="1742698"/>
                  </a:lnTo>
                  <a:lnTo>
                    <a:pt x="2304100" y="1777771"/>
                  </a:lnTo>
                  <a:lnTo>
                    <a:pt x="2273078" y="1808781"/>
                  </a:lnTo>
                  <a:lnTo>
                    <a:pt x="2237994" y="1835243"/>
                  </a:lnTo>
                  <a:lnTo>
                    <a:pt x="2199337" y="1856670"/>
                  </a:lnTo>
                  <a:lnTo>
                    <a:pt x="2157594" y="1872577"/>
                  </a:lnTo>
                  <a:lnTo>
                    <a:pt x="2113252" y="1882478"/>
                  </a:lnTo>
                  <a:lnTo>
                    <a:pt x="2066798" y="1885886"/>
                  </a:lnTo>
                  <a:lnTo>
                    <a:pt x="314325" y="1885886"/>
                  </a:lnTo>
                  <a:lnTo>
                    <a:pt x="267873" y="1882478"/>
                  </a:lnTo>
                  <a:lnTo>
                    <a:pt x="223539" y="1872577"/>
                  </a:lnTo>
                  <a:lnTo>
                    <a:pt x="181808" y="1856670"/>
                  </a:lnTo>
                  <a:lnTo>
                    <a:pt x="143166" y="1835243"/>
                  </a:lnTo>
                  <a:lnTo>
                    <a:pt x="108099" y="1808781"/>
                  </a:lnTo>
                  <a:lnTo>
                    <a:pt x="77094" y="1777771"/>
                  </a:lnTo>
                  <a:lnTo>
                    <a:pt x="50636" y="1742698"/>
                  </a:lnTo>
                  <a:lnTo>
                    <a:pt x="29212" y="1704048"/>
                  </a:lnTo>
                  <a:lnTo>
                    <a:pt x="13307" y="1662307"/>
                  </a:lnTo>
                  <a:lnTo>
                    <a:pt x="3407" y="1617962"/>
                  </a:lnTo>
                  <a:lnTo>
                    <a:pt x="0" y="1571498"/>
                  </a:lnTo>
                  <a:lnTo>
                    <a:pt x="0" y="314325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784596" y="3959542"/>
            <a:ext cx="14846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29995" algn="l"/>
              </a:tabLst>
            </a:pPr>
            <a:r>
              <a:rPr dirty="0" sz="1550" spc="-204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550" spc="-1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-12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550" spc="2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550" spc="3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55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50" spc="-1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50" spc="-12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dirty="0" sz="1550" spc="-4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550" spc="-6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55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550" spc="-43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dirty="0" sz="1550" spc="-6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550" spc="-3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4596" y="4207446"/>
            <a:ext cx="1703070" cy="15690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08025">
              <a:lnSpc>
                <a:spcPct val="100000"/>
              </a:lnSpc>
              <a:spcBef>
                <a:spcPts val="125"/>
              </a:spcBef>
            </a:pPr>
            <a:r>
              <a:rPr dirty="0" sz="1550" spc="35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dirty="0" sz="1550" spc="-25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550" spc="1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dirty="0" sz="1550" spc="-2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550" spc="-25">
                <a:solidFill>
                  <a:srgbClr val="FFFFFF"/>
                </a:solidFill>
                <a:latin typeface="Carlito"/>
                <a:cs typeface="Carlito"/>
              </a:rPr>
              <a:t>e#</a:t>
            </a:r>
            <a:r>
              <a:rPr dirty="0" sz="1550" spc="35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dirty="0" sz="1550" spc="2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229995" algn="l"/>
              </a:tabLst>
            </a:pPr>
            <a:r>
              <a:rPr dirty="0" sz="1550" spc="-75">
                <a:solidFill>
                  <a:srgbClr val="FFFFFF"/>
                </a:solidFill>
                <a:latin typeface="Arial"/>
                <a:cs typeface="Arial"/>
              </a:rPr>
              <a:t>Feature#12	</a:t>
            </a:r>
            <a:r>
              <a:rPr dirty="0" sz="1550" spc="-175">
                <a:solidFill>
                  <a:srgbClr val="FFFFFF"/>
                </a:solidFill>
                <a:latin typeface="Arial"/>
                <a:cs typeface="Arial"/>
              </a:rPr>
              <a:t>…..</a:t>
            </a:r>
            <a:endParaRPr sz="1550">
              <a:latin typeface="Arial"/>
              <a:cs typeface="Arial"/>
            </a:endParaRPr>
          </a:p>
          <a:p>
            <a:pPr marL="708025">
              <a:lnSpc>
                <a:spcPts val="1855"/>
              </a:lnSpc>
              <a:spcBef>
                <a:spcPts val="90"/>
              </a:spcBef>
            </a:pPr>
            <a:r>
              <a:rPr dirty="0" sz="1550" spc="35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dirty="0" sz="1550" spc="-25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550" spc="10">
                <a:solidFill>
                  <a:srgbClr val="FFFFFF"/>
                </a:solidFill>
                <a:latin typeface="Carlito"/>
                <a:cs typeface="Carlito"/>
              </a:rPr>
              <a:t>at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dirty="0" sz="1550" spc="-2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550" spc="-25">
                <a:solidFill>
                  <a:srgbClr val="FFFFFF"/>
                </a:solidFill>
                <a:latin typeface="Carlito"/>
                <a:cs typeface="Carlito"/>
              </a:rPr>
              <a:t>e#</a:t>
            </a:r>
            <a:r>
              <a:rPr dirty="0" sz="1550" spc="35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dirty="0" sz="1550" spc="2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endParaRPr sz="1550">
              <a:latin typeface="Carlito"/>
              <a:cs typeface="Carlito"/>
            </a:endParaRPr>
          </a:p>
          <a:p>
            <a:pPr marL="708025">
              <a:lnSpc>
                <a:spcPts val="2155"/>
              </a:lnSpc>
            </a:pP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708025">
              <a:lnSpc>
                <a:spcPts val="2135"/>
              </a:lnSpc>
              <a:spcBef>
                <a:spcPts val="20"/>
              </a:spcBef>
            </a:pP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708025">
              <a:lnSpc>
                <a:spcPts val="2135"/>
              </a:lnSpc>
            </a:pPr>
            <a:r>
              <a:rPr dirty="0" sz="180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943913" y="3848163"/>
            <a:ext cx="676275" cy="1895475"/>
            <a:chOff x="7943913" y="3848163"/>
            <a:chExt cx="676275" cy="1895475"/>
          </a:xfrm>
        </p:grpSpPr>
        <p:sp>
          <p:nvSpPr>
            <p:cNvPr id="23" name="object 23"/>
            <p:cNvSpPr/>
            <p:nvPr/>
          </p:nvSpPr>
          <p:spPr>
            <a:xfrm>
              <a:off x="7958201" y="3862451"/>
              <a:ext cx="647700" cy="1866900"/>
            </a:xfrm>
            <a:custGeom>
              <a:avLst/>
              <a:gdLst/>
              <a:ahLst/>
              <a:cxnLst/>
              <a:rect l="l" t="t" r="r" b="b"/>
              <a:pathLst>
                <a:path w="647700" h="1866900">
                  <a:moveTo>
                    <a:pt x="539623" y="0"/>
                  </a:moveTo>
                  <a:lnTo>
                    <a:pt x="107950" y="0"/>
                  </a:lnTo>
                  <a:lnTo>
                    <a:pt x="65901" y="8473"/>
                  </a:lnTo>
                  <a:lnTo>
                    <a:pt x="31591" y="31591"/>
                  </a:lnTo>
                  <a:lnTo>
                    <a:pt x="8473" y="65901"/>
                  </a:lnTo>
                  <a:lnTo>
                    <a:pt x="0" y="107950"/>
                  </a:lnTo>
                  <a:lnTo>
                    <a:pt x="0" y="1758886"/>
                  </a:lnTo>
                  <a:lnTo>
                    <a:pt x="8473" y="1800903"/>
                  </a:lnTo>
                  <a:lnTo>
                    <a:pt x="31591" y="1835216"/>
                  </a:lnTo>
                  <a:lnTo>
                    <a:pt x="65901" y="1858352"/>
                  </a:lnTo>
                  <a:lnTo>
                    <a:pt x="107950" y="1866836"/>
                  </a:lnTo>
                  <a:lnTo>
                    <a:pt x="539623" y="1866836"/>
                  </a:lnTo>
                  <a:lnTo>
                    <a:pt x="581691" y="1858352"/>
                  </a:lnTo>
                  <a:lnTo>
                    <a:pt x="616045" y="1835216"/>
                  </a:lnTo>
                  <a:lnTo>
                    <a:pt x="639206" y="1800903"/>
                  </a:lnTo>
                  <a:lnTo>
                    <a:pt x="647700" y="1758886"/>
                  </a:lnTo>
                  <a:lnTo>
                    <a:pt x="647700" y="107950"/>
                  </a:lnTo>
                  <a:lnTo>
                    <a:pt x="639206" y="65901"/>
                  </a:lnTo>
                  <a:lnTo>
                    <a:pt x="616045" y="31591"/>
                  </a:lnTo>
                  <a:lnTo>
                    <a:pt x="581691" y="8473"/>
                  </a:lnTo>
                  <a:lnTo>
                    <a:pt x="5396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958201" y="3862451"/>
              <a:ext cx="647700" cy="1866900"/>
            </a:xfrm>
            <a:custGeom>
              <a:avLst/>
              <a:gdLst/>
              <a:ahLst/>
              <a:cxnLst/>
              <a:rect l="l" t="t" r="r" b="b"/>
              <a:pathLst>
                <a:path w="647700" h="1866900">
                  <a:moveTo>
                    <a:pt x="0" y="107950"/>
                  </a:moveTo>
                  <a:lnTo>
                    <a:pt x="8473" y="65901"/>
                  </a:lnTo>
                  <a:lnTo>
                    <a:pt x="31591" y="31591"/>
                  </a:lnTo>
                  <a:lnTo>
                    <a:pt x="65901" y="8473"/>
                  </a:lnTo>
                  <a:lnTo>
                    <a:pt x="107950" y="0"/>
                  </a:lnTo>
                  <a:lnTo>
                    <a:pt x="539623" y="0"/>
                  </a:lnTo>
                  <a:lnTo>
                    <a:pt x="581691" y="8473"/>
                  </a:lnTo>
                  <a:lnTo>
                    <a:pt x="616045" y="31591"/>
                  </a:lnTo>
                  <a:lnTo>
                    <a:pt x="639206" y="65901"/>
                  </a:lnTo>
                  <a:lnTo>
                    <a:pt x="647700" y="107950"/>
                  </a:lnTo>
                  <a:lnTo>
                    <a:pt x="647700" y="1758886"/>
                  </a:lnTo>
                  <a:lnTo>
                    <a:pt x="639206" y="1800903"/>
                  </a:lnTo>
                  <a:lnTo>
                    <a:pt x="616045" y="1835216"/>
                  </a:lnTo>
                  <a:lnTo>
                    <a:pt x="581691" y="1858352"/>
                  </a:lnTo>
                  <a:lnTo>
                    <a:pt x="539623" y="1866836"/>
                  </a:lnTo>
                  <a:lnTo>
                    <a:pt x="107950" y="1866836"/>
                  </a:lnTo>
                  <a:lnTo>
                    <a:pt x="65901" y="1858352"/>
                  </a:lnTo>
                  <a:lnTo>
                    <a:pt x="31591" y="1835216"/>
                  </a:lnTo>
                  <a:lnTo>
                    <a:pt x="8473" y="1800903"/>
                  </a:lnTo>
                  <a:lnTo>
                    <a:pt x="0" y="1758886"/>
                  </a:lnTo>
                  <a:lnTo>
                    <a:pt x="0" y="107950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085708" y="3913822"/>
            <a:ext cx="411480" cy="17348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ctr" marL="12700" marR="5080">
              <a:lnSpc>
                <a:spcPct val="103600"/>
              </a:lnSpc>
              <a:spcBef>
                <a:spcPts val="60"/>
              </a:spcBef>
            </a:pPr>
            <a:r>
              <a:rPr dirty="0" sz="1550" spc="2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dirty="0" sz="155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l </a:t>
            </a:r>
            <a:r>
              <a:rPr dirty="0" sz="1550" spc="10">
                <a:solidFill>
                  <a:srgbClr val="FFFFFF"/>
                </a:solidFill>
                <a:latin typeface="Carlito"/>
                <a:cs typeface="Carlito"/>
              </a:rPr>
              <a:t>1  </a:t>
            </a:r>
            <a:r>
              <a:rPr dirty="0" sz="1550" spc="2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dirty="0" sz="155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dirty="0" sz="155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550" spc="1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550">
              <a:latin typeface="Carlito"/>
              <a:cs typeface="Carlito"/>
            </a:endParaRPr>
          </a:p>
          <a:p>
            <a:pPr algn="ctr" marR="2540">
              <a:lnSpc>
                <a:spcPct val="100000"/>
              </a:lnSpc>
              <a:spcBef>
                <a:spcPts val="15"/>
              </a:spcBef>
            </a:pP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550">
              <a:latin typeface="Carlito"/>
              <a:cs typeface="Carlito"/>
            </a:endParaRPr>
          </a:p>
          <a:p>
            <a:pPr algn="ctr" marR="2540">
              <a:lnSpc>
                <a:spcPct val="100000"/>
              </a:lnSpc>
              <a:spcBef>
                <a:spcPts val="95"/>
              </a:spcBef>
            </a:pP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550">
              <a:latin typeface="Carlito"/>
              <a:cs typeface="Carlito"/>
            </a:endParaRPr>
          </a:p>
          <a:p>
            <a:pPr algn="ctr" marR="2540">
              <a:lnSpc>
                <a:spcPct val="100000"/>
              </a:lnSpc>
              <a:spcBef>
                <a:spcPts val="90"/>
              </a:spcBef>
            </a:pP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85708" y="5621020"/>
            <a:ext cx="41148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r>
              <a:rPr dirty="0" sz="155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76926" y="3843337"/>
            <a:ext cx="3228975" cy="1885950"/>
          </a:xfrm>
          <a:custGeom>
            <a:avLst/>
            <a:gdLst/>
            <a:ahLst/>
            <a:cxnLst/>
            <a:rect l="l" t="t" r="r" b="b"/>
            <a:pathLst>
              <a:path w="3228975" h="1885950">
                <a:moveTo>
                  <a:pt x="0" y="1885950"/>
                </a:moveTo>
                <a:lnTo>
                  <a:pt x="3228975" y="1885950"/>
                </a:lnTo>
                <a:lnTo>
                  <a:pt x="3228975" y="0"/>
                </a:lnTo>
                <a:lnTo>
                  <a:pt x="0" y="0"/>
                </a:lnTo>
                <a:lnTo>
                  <a:pt x="0" y="18859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292469" y="5755640"/>
            <a:ext cx="11868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latin typeface="Carlito"/>
                <a:cs typeface="Carlito"/>
              </a:rPr>
              <a:t>Vektor </a:t>
            </a:r>
            <a:r>
              <a:rPr dirty="0" sz="1200" spc="-20">
                <a:latin typeface="Carlito"/>
                <a:cs typeface="Carlito"/>
              </a:rPr>
              <a:t>Feature</a:t>
            </a:r>
            <a:r>
              <a:rPr dirty="0" sz="1200" spc="15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(Xi)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57819" y="5771197"/>
            <a:ext cx="1043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rlito"/>
                <a:cs typeface="Carlito"/>
              </a:rPr>
              <a:t>Label </a:t>
            </a:r>
            <a:r>
              <a:rPr dirty="0" sz="1200" spc="-15">
                <a:latin typeface="Carlito"/>
                <a:cs typeface="Carlito"/>
              </a:rPr>
              <a:t>atribut</a:t>
            </a:r>
            <a:r>
              <a:rPr dirty="0" sz="1200" spc="-5">
                <a:latin typeface="Carlito"/>
                <a:cs typeface="Carlito"/>
              </a:rPr>
              <a:t> (Si)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82169" y="4119041"/>
            <a:ext cx="1304180" cy="1748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112259" y="4548187"/>
            <a:ext cx="953135" cy="53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 marR="5080" indent="-82550">
              <a:lnSpc>
                <a:spcPct val="140300"/>
              </a:lnSpc>
              <a:spcBef>
                <a:spcPts val="100"/>
              </a:spcBef>
            </a:pPr>
            <a:r>
              <a:rPr dirty="0" sz="1200" spc="-25">
                <a:latin typeface="Carlito"/>
                <a:cs typeface="Carlito"/>
              </a:rPr>
              <a:t>Model </a:t>
            </a:r>
            <a:r>
              <a:rPr dirty="0" sz="1200" spc="-5">
                <a:latin typeface="Carlito"/>
                <a:cs typeface="Carlito"/>
              </a:rPr>
              <a:t>DataSet  </a:t>
            </a:r>
            <a:r>
              <a:rPr dirty="0" sz="1200">
                <a:latin typeface="Carlito"/>
                <a:cs typeface="Carlito"/>
              </a:rPr>
              <a:t>Label</a:t>
            </a:r>
            <a:r>
              <a:rPr dirty="0" sz="1200" spc="-50">
                <a:latin typeface="Carlito"/>
                <a:cs typeface="Carlito"/>
              </a:rPr>
              <a:t> </a:t>
            </a:r>
            <a:r>
              <a:rPr dirty="0" sz="1200" spc="-10">
                <a:latin typeface="Carlito"/>
                <a:cs typeface="Carlito"/>
              </a:rPr>
              <a:t>Target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24188" y="4457763"/>
            <a:ext cx="2849245" cy="657225"/>
            <a:chOff x="2524188" y="4457763"/>
            <a:chExt cx="2849245" cy="657225"/>
          </a:xfrm>
        </p:grpSpPr>
        <p:sp>
          <p:nvSpPr>
            <p:cNvPr id="33" name="object 33"/>
            <p:cNvSpPr/>
            <p:nvPr/>
          </p:nvSpPr>
          <p:spPr>
            <a:xfrm>
              <a:off x="4838700" y="4724400"/>
              <a:ext cx="534670" cy="114300"/>
            </a:xfrm>
            <a:custGeom>
              <a:avLst/>
              <a:gdLst/>
              <a:ahLst/>
              <a:cxnLst/>
              <a:rect l="l" t="t" r="r" b="b"/>
              <a:pathLst>
                <a:path w="53467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53467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534670" h="114300">
                  <a:moveTo>
                    <a:pt x="534670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534670" y="76200"/>
                  </a:lnTo>
                  <a:lnTo>
                    <a:pt x="534670" y="381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538476" y="4472051"/>
              <a:ext cx="1104900" cy="628650"/>
            </a:xfrm>
            <a:custGeom>
              <a:avLst/>
              <a:gdLst/>
              <a:ahLst/>
              <a:cxnLst/>
              <a:rect l="l" t="t" r="r" b="b"/>
              <a:pathLst>
                <a:path w="1104900" h="628650">
                  <a:moveTo>
                    <a:pt x="1104900" y="0"/>
                  </a:moveTo>
                  <a:lnTo>
                    <a:pt x="0" y="0"/>
                  </a:lnTo>
                  <a:lnTo>
                    <a:pt x="220980" y="628650"/>
                  </a:lnTo>
                  <a:lnTo>
                    <a:pt x="883920" y="628650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538476" y="4472051"/>
              <a:ext cx="1104900" cy="628650"/>
            </a:xfrm>
            <a:custGeom>
              <a:avLst/>
              <a:gdLst/>
              <a:ahLst/>
              <a:cxnLst/>
              <a:rect l="l" t="t" r="r" b="b"/>
              <a:pathLst>
                <a:path w="1104900" h="628650">
                  <a:moveTo>
                    <a:pt x="0" y="0"/>
                  </a:moveTo>
                  <a:lnTo>
                    <a:pt x="1104900" y="0"/>
                  </a:lnTo>
                  <a:lnTo>
                    <a:pt x="883920" y="628650"/>
                  </a:lnTo>
                  <a:lnTo>
                    <a:pt x="220980" y="62865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844164" y="4491037"/>
            <a:ext cx="488950" cy="5715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-25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dirty="0" sz="1200" spc="-4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200" spc="-3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dirty="0" sz="1200" spc="2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200" spc="15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dirty="0" sz="1200" spc="-3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i  </a:t>
            </a:r>
            <a:r>
              <a:rPr dirty="0" sz="1200" spc="-10">
                <a:solidFill>
                  <a:srgbClr val="FFFFFF"/>
                </a:solidFill>
                <a:latin typeface="Carlito"/>
                <a:cs typeface="Carlito"/>
              </a:rPr>
              <a:t>ve  </a:t>
            </a:r>
            <a:r>
              <a:rPr dirty="0" sz="1200" spc="-25">
                <a:solidFill>
                  <a:srgbClr val="FFFFFF"/>
                </a:solidFill>
                <a:latin typeface="Carlito"/>
                <a:cs typeface="Carlito"/>
              </a:rPr>
              <a:t>Model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95375" y="4438713"/>
            <a:ext cx="2891155" cy="819150"/>
            <a:chOff x="1095375" y="4438713"/>
            <a:chExt cx="2891155" cy="819150"/>
          </a:xfrm>
        </p:grpSpPr>
        <p:sp>
          <p:nvSpPr>
            <p:cNvPr id="38" name="object 38"/>
            <p:cNvSpPr/>
            <p:nvPr/>
          </p:nvSpPr>
          <p:spPr>
            <a:xfrm>
              <a:off x="3543300" y="4676775"/>
              <a:ext cx="443230" cy="114300"/>
            </a:xfrm>
            <a:custGeom>
              <a:avLst/>
              <a:gdLst/>
              <a:ahLst/>
              <a:cxnLst/>
              <a:rect l="l" t="t" r="r" b="b"/>
              <a:pathLst>
                <a:path w="443229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43229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43229" h="114300">
                  <a:moveTo>
                    <a:pt x="442849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442849" y="76200"/>
                  </a:lnTo>
                  <a:lnTo>
                    <a:pt x="442849" y="381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09662" y="4453001"/>
              <a:ext cx="1257935" cy="790575"/>
            </a:xfrm>
            <a:custGeom>
              <a:avLst/>
              <a:gdLst/>
              <a:ahLst/>
              <a:cxnLst/>
              <a:rect l="l" t="t" r="r" b="b"/>
              <a:pathLst>
                <a:path w="1257935" h="790575">
                  <a:moveTo>
                    <a:pt x="628713" y="0"/>
                  </a:moveTo>
                  <a:lnTo>
                    <a:pt x="0" y="395224"/>
                  </a:lnTo>
                  <a:lnTo>
                    <a:pt x="628713" y="790575"/>
                  </a:lnTo>
                  <a:lnTo>
                    <a:pt x="1257363" y="395224"/>
                  </a:lnTo>
                  <a:lnTo>
                    <a:pt x="6287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09662" y="4453001"/>
              <a:ext cx="1257935" cy="790575"/>
            </a:xfrm>
            <a:custGeom>
              <a:avLst/>
              <a:gdLst/>
              <a:ahLst/>
              <a:cxnLst/>
              <a:rect l="l" t="t" r="r" b="b"/>
              <a:pathLst>
                <a:path w="1257935" h="790575">
                  <a:moveTo>
                    <a:pt x="0" y="395224"/>
                  </a:moveTo>
                  <a:lnTo>
                    <a:pt x="628713" y="0"/>
                  </a:lnTo>
                  <a:lnTo>
                    <a:pt x="1257363" y="395224"/>
                  </a:lnTo>
                  <a:lnTo>
                    <a:pt x="628713" y="790575"/>
                  </a:lnTo>
                  <a:lnTo>
                    <a:pt x="0" y="395224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602994" y="4825936"/>
            <a:ext cx="2584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Carlito"/>
                <a:cs typeface="Carlito"/>
              </a:rPr>
              <a:t>tif</a:t>
            </a:r>
            <a:r>
              <a:rPr dirty="0" sz="1200" spc="-10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?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6762" y="3594645"/>
            <a:ext cx="1981200" cy="2065020"/>
            <a:chOff x="766762" y="3594645"/>
            <a:chExt cx="1981200" cy="2065020"/>
          </a:xfrm>
        </p:grpSpPr>
        <p:sp>
          <p:nvSpPr>
            <p:cNvPr id="43" name="object 43"/>
            <p:cNvSpPr/>
            <p:nvPr/>
          </p:nvSpPr>
          <p:spPr>
            <a:xfrm>
              <a:off x="2305050" y="4724400"/>
              <a:ext cx="443230" cy="114300"/>
            </a:xfrm>
            <a:custGeom>
              <a:avLst/>
              <a:gdLst/>
              <a:ahLst/>
              <a:cxnLst/>
              <a:rect l="l" t="t" r="r" b="b"/>
              <a:pathLst>
                <a:path w="44323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4323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43230" h="114300">
                  <a:moveTo>
                    <a:pt x="442849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442849" y="76200"/>
                  </a:lnTo>
                  <a:lnTo>
                    <a:pt x="442849" y="381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735836" y="4310126"/>
              <a:ext cx="246506" cy="1474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66762" y="4814823"/>
              <a:ext cx="1010285" cy="844550"/>
            </a:xfrm>
            <a:custGeom>
              <a:avLst/>
              <a:gdLst/>
              <a:ahLst/>
              <a:cxnLst/>
              <a:rect l="l" t="t" r="r" b="b"/>
              <a:pathLst>
                <a:path w="1010285" h="844550">
                  <a:moveTo>
                    <a:pt x="340741" y="33401"/>
                  </a:moveTo>
                  <a:lnTo>
                    <a:pt x="76200" y="33401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2926"/>
                  </a:lnTo>
                  <a:lnTo>
                    <a:pt x="340741" y="42926"/>
                  </a:lnTo>
                  <a:lnTo>
                    <a:pt x="340741" y="33401"/>
                  </a:lnTo>
                  <a:close/>
                </a:path>
                <a:path w="1010285" h="844550">
                  <a:moveTo>
                    <a:pt x="1009713" y="768096"/>
                  </a:moveTo>
                  <a:lnTo>
                    <a:pt x="976312" y="768096"/>
                  </a:lnTo>
                  <a:lnTo>
                    <a:pt x="976312" y="428625"/>
                  </a:lnTo>
                  <a:lnTo>
                    <a:pt x="966787" y="428625"/>
                  </a:lnTo>
                  <a:lnTo>
                    <a:pt x="966787" y="768096"/>
                  </a:lnTo>
                  <a:lnTo>
                    <a:pt x="933513" y="768096"/>
                  </a:lnTo>
                  <a:lnTo>
                    <a:pt x="971613" y="844296"/>
                  </a:lnTo>
                  <a:lnTo>
                    <a:pt x="1003363" y="780796"/>
                  </a:lnTo>
                  <a:lnTo>
                    <a:pt x="1009713" y="76809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498401" y="3594645"/>
              <a:ext cx="378023" cy="4725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182687" y="4053776"/>
            <a:ext cx="15513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Carlito"/>
                <a:cs typeface="Carlito"/>
              </a:rPr>
              <a:t>Pattern </a:t>
            </a:r>
            <a:r>
              <a:rPr dirty="0" sz="1200" spc="10">
                <a:latin typeface="Carlito"/>
                <a:cs typeface="Carlito"/>
              </a:rPr>
              <a:t>High </a:t>
            </a:r>
            <a:r>
              <a:rPr dirty="0" sz="1200" spc="5">
                <a:latin typeface="Carlito"/>
                <a:cs typeface="Carlito"/>
              </a:rPr>
              <a:t>LO</a:t>
            </a:r>
            <a:r>
              <a:rPr dirty="0" sz="1200" spc="-155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Students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51098" y="5614689"/>
            <a:ext cx="425276" cy="567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549019" y="5787390"/>
            <a:ext cx="1536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Carlito"/>
                <a:cs typeface="Carlito"/>
              </a:rPr>
              <a:t>Pattern </a:t>
            </a:r>
            <a:r>
              <a:rPr dirty="0" sz="1200" spc="-5">
                <a:latin typeface="Carlito"/>
                <a:cs typeface="Carlito"/>
              </a:rPr>
              <a:t>Low </a:t>
            </a:r>
            <a:r>
              <a:rPr dirty="0" sz="1200" spc="10">
                <a:latin typeface="Carlito"/>
                <a:cs typeface="Carlito"/>
              </a:rPr>
              <a:t>LO </a:t>
            </a:r>
            <a:r>
              <a:rPr dirty="0" sz="1200" spc="-25">
                <a:latin typeface="Carlito"/>
                <a:cs typeface="Carlito"/>
              </a:rPr>
              <a:t>Students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60523" y="4309764"/>
            <a:ext cx="425276" cy="567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8739" y="4560379"/>
            <a:ext cx="1887855" cy="560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28750">
              <a:lnSpc>
                <a:spcPct val="1463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dirty="0" sz="1200" spc="-4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dirty="0" sz="1200" spc="15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dirty="0" sz="1200" spc="-4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1200" spc="2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dirty="0" sz="1200">
                <a:solidFill>
                  <a:srgbClr val="FFFFFF"/>
                </a:solidFill>
                <a:latin typeface="Carlito"/>
                <a:cs typeface="Carlito"/>
              </a:rPr>
              <a:t>p  </a:t>
            </a:r>
            <a:r>
              <a:rPr dirty="0" sz="1200" spc="-15">
                <a:latin typeface="Carlito"/>
                <a:cs typeface="Carlito"/>
              </a:rPr>
              <a:t>Pattern Middle </a:t>
            </a:r>
            <a:r>
              <a:rPr dirty="0" sz="1200" spc="10">
                <a:latin typeface="Carlito"/>
                <a:cs typeface="Carlito"/>
              </a:rPr>
              <a:t>LO</a:t>
            </a:r>
            <a:r>
              <a:rPr dirty="0" sz="1200" spc="-160">
                <a:latin typeface="Carlito"/>
                <a:cs typeface="Carlito"/>
              </a:rPr>
              <a:t> </a:t>
            </a:r>
            <a:r>
              <a:rPr dirty="0" sz="1200" spc="-25">
                <a:latin typeface="Carlito"/>
                <a:cs typeface="Carlito"/>
              </a:rPr>
              <a:t>Students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6675" y="1581213"/>
            <a:ext cx="3030855" cy="2888615"/>
            <a:chOff x="66675" y="1581213"/>
            <a:chExt cx="3030855" cy="2888615"/>
          </a:xfrm>
        </p:grpSpPr>
        <p:sp>
          <p:nvSpPr>
            <p:cNvPr id="53" name="object 53"/>
            <p:cNvSpPr/>
            <p:nvPr/>
          </p:nvSpPr>
          <p:spPr>
            <a:xfrm>
              <a:off x="2695829" y="3567049"/>
              <a:ext cx="401955" cy="902969"/>
            </a:xfrm>
            <a:custGeom>
              <a:avLst/>
              <a:gdLst/>
              <a:ahLst/>
              <a:cxnLst/>
              <a:rect l="l" t="t" r="r" b="b"/>
              <a:pathLst>
                <a:path w="401955" h="902970">
                  <a:moveTo>
                    <a:pt x="39349" y="67990"/>
                  </a:moveTo>
                  <a:lnTo>
                    <a:pt x="30586" y="71798"/>
                  </a:lnTo>
                  <a:lnTo>
                    <a:pt x="392938" y="902715"/>
                  </a:lnTo>
                  <a:lnTo>
                    <a:pt x="401700" y="898906"/>
                  </a:lnTo>
                  <a:lnTo>
                    <a:pt x="39349" y="67990"/>
                  </a:lnTo>
                  <a:close/>
                </a:path>
                <a:path w="401955" h="902970">
                  <a:moveTo>
                    <a:pt x="4571" y="0"/>
                  </a:moveTo>
                  <a:lnTo>
                    <a:pt x="0" y="85089"/>
                  </a:lnTo>
                  <a:lnTo>
                    <a:pt x="30586" y="71798"/>
                  </a:lnTo>
                  <a:lnTo>
                    <a:pt x="25526" y="60198"/>
                  </a:lnTo>
                  <a:lnTo>
                    <a:pt x="34289" y="56387"/>
                  </a:lnTo>
                  <a:lnTo>
                    <a:pt x="66050" y="56387"/>
                  </a:lnTo>
                  <a:lnTo>
                    <a:pt x="69850" y="54737"/>
                  </a:lnTo>
                  <a:lnTo>
                    <a:pt x="4571" y="0"/>
                  </a:lnTo>
                  <a:close/>
                </a:path>
                <a:path w="401955" h="902970">
                  <a:moveTo>
                    <a:pt x="34289" y="56387"/>
                  </a:moveTo>
                  <a:lnTo>
                    <a:pt x="25526" y="60198"/>
                  </a:lnTo>
                  <a:lnTo>
                    <a:pt x="30586" y="71798"/>
                  </a:lnTo>
                  <a:lnTo>
                    <a:pt x="39349" y="67990"/>
                  </a:lnTo>
                  <a:lnTo>
                    <a:pt x="34289" y="56387"/>
                  </a:lnTo>
                  <a:close/>
                </a:path>
                <a:path w="401955" h="902970">
                  <a:moveTo>
                    <a:pt x="66050" y="56387"/>
                  </a:moveTo>
                  <a:lnTo>
                    <a:pt x="34289" y="56387"/>
                  </a:lnTo>
                  <a:lnTo>
                    <a:pt x="39349" y="67990"/>
                  </a:lnTo>
                  <a:lnTo>
                    <a:pt x="66050" y="5638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0962" y="1595500"/>
              <a:ext cx="2609850" cy="1924050"/>
            </a:xfrm>
            <a:custGeom>
              <a:avLst/>
              <a:gdLst/>
              <a:ahLst/>
              <a:cxnLst/>
              <a:rect l="l" t="t" r="r" b="b"/>
              <a:pathLst>
                <a:path w="2609850" h="1924050">
                  <a:moveTo>
                    <a:pt x="0" y="1924050"/>
                  </a:moveTo>
                  <a:lnTo>
                    <a:pt x="2609850" y="1924050"/>
                  </a:lnTo>
                  <a:lnTo>
                    <a:pt x="2609850" y="0"/>
                  </a:lnTo>
                  <a:lnTo>
                    <a:pt x="0" y="0"/>
                  </a:lnTo>
                  <a:lnTo>
                    <a:pt x="0" y="1924050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486785" marR="5080" indent="-2974975">
              <a:lnSpc>
                <a:spcPct val="101400"/>
              </a:lnSpc>
              <a:spcBef>
                <a:spcPts val="60"/>
              </a:spcBef>
            </a:pPr>
            <a:r>
              <a:rPr dirty="0" b="1">
                <a:latin typeface="Carlito"/>
                <a:cs typeface="Carlito"/>
              </a:rPr>
              <a:t>Proses Exploration </a:t>
            </a:r>
            <a:r>
              <a:rPr dirty="0" spc="-5" b="1">
                <a:latin typeface="Carlito"/>
                <a:cs typeface="Carlito"/>
              </a:rPr>
              <a:t>and </a:t>
            </a:r>
            <a:r>
              <a:rPr dirty="0" b="1">
                <a:latin typeface="Carlito"/>
                <a:cs typeface="Carlito"/>
              </a:rPr>
              <a:t>Cleansing  </a:t>
            </a:r>
            <a:r>
              <a:rPr dirty="0" spc="-25" b="1">
                <a:latin typeface="Carlito"/>
                <a:cs typeface="Carlito"/>
              </a:rPr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8813" y="2771711"/>
            <a:ext cx="981075" cy="1009650"/>
            <a:chOff x="1428813" y="2771711"/>
            <a:chExt cx="981075" cy="1009650"/>
          </a:xfrm>
        </p:grpSpPr>
        <p:sp>
          <p:nvSpPr>
            <p:cNvPr id="4" name="object 4"/>
            <p:cNvSpPr/>
            <p:nvPr/>
          </p:nvSpPr>
          <p:spPr>
            <a:xfrm>
              <a:off x="1443100" y="2785998"/>
              <a:ext cx="944495" cy="9653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3100" y="2785998"/>
              <a:ext cx="952500" cy="981075"/>
            </a:xfrm>
            <a:custGeom>
              <a:avLst/>
              <a:gdLst/>
              <a:ahLst/>
              <a:cxnLst/>
              <a:rect l="l" t="t" r="r" b="b"/>
              <a:pathLst>
                <a:path w="952500" h="981075">
                  <a:moveTo>
                    <a:pt x="0" y="95376"/>
                  </a:moveTo>
                  <a:lnTo>
                    <a:pt x="7471" y="58239"/>
                  </a:lnTo>
                  <a:lnTo>
                    <a:pt x="27860" y="27924"/>
                  </a:lnTo>
                  <a:lnTo>
                    <a:pt x="58132" y="7491"/>
                  </a:lnTo>
                  <a:lnTo>
                    <a:pt x="95250" y="0"/>
                  </a:lnTo>
                  <a:lnTo>
                    <a:pt x="857250" y="0"/>
                  </a:lnTo>
                  <a:lnTo>
                    <a:pt x="894314" y="7491"/>
                  </a:lnTo>
                  <a:lnTo>
                    <a:pt x="924591" y="27924"/>
                  </a:lnTo>
                  <a:lnTo>
                    <a:pt x="945010" y="58239"/>
                  </a:lnTo>
                  <a:lnTo>
                    <a:pt x="952500" y="95376"/>
                  </a:lnTo>
                  <a:lnTo>
                    <a:pt x="952500" y="885825"/>
                  </a:lnTo>
                  <a:lnTo>
                    <a:pt x="945010" y="922942"/>
                  </a:lnTo>
                  <a:lnTo>
                    <a:pt x="924591" y="953214"/>
                  </a:lnTo>
                  <a:lnTo>
                    <a:pt x="894314" y="973603"/>
                  </a:lnTo>
                  <a:lnTo>
                    <a:pt x="857250" y="981075"/>
                  </a:lnTo>
                  <a:lnTo>
                    <a:pt x="95250" y="981075"/>
                  </a:lnTo>
                  <a:lnTo>
                    <a:pt x="58132" y="973603"/>
                  </a:lnTo>
                  <a:lnTo>
                    <a:pt x="27860" y="953214"/>
                  </a:lnTo>
                  <a:lnTo>
                    <a:pt x="7471" y="922942"/>
                  </a:lnTo>
                  <a:lnTo>
                    <a:pt x="0" y="885825"/>
                  </a:lnTo>
                  <a:lnTo>
                    <a:pt x="0" y="95376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209675" y="3943413"/>
            <a:ext cx="1562735" cy="1085850"/>
            <a:chOff x="1209675" y="3943413"/>
            <a:chExt cx="1562735" cy="1085850"/>
          </a:xfrm>
        </p:grpSpPr>
        <p:sp>
          <p:nvSpPr>
            <p:cNvPr id="7" name="object 7"/>
            <p:cNvSpPr/>
            <p:nvPr/>
          </p:nvSpPr>
          <p:spPr>
            <a:xfrm>
              <a:off x="1223962" y="3957701"/>
              <a:ext cx="1534160" cy="1057275"/>
            </a:xfrm>
            <a:custGeom>
              <a:avLst/>
              <a:gdLst/>
              <a:ahLst/>
              <a:cxnLst/>
              <a:rect l="l" t="t" r="r" b="b"/>
              <a:pathLst>
                <a:path w="1534160" h="1057275">
                  <a:moveTo>
                    <a:pt x="1427797" y="0"/>
                  </a:moveTo>
                  <a:lnTo>
                    <a:pt x="105727" y="0"/>
                  </a:lnTo>
                  <a:lnTo>
                    <a:pt x="64561" y="8294"/>
                  </a:lnTo>
                  <a:lnTo>
                    <a:pt x="30956" y="30924"/>
                  </a:lnTo>
                  <a:lnTo>
                    <a:pt x="8304" y="64508"/>
                  </a:lnTo>
                  <a:lnTo>
                    <a:pt x="0" y="105663"/>
                  </a:lnTo>
                  <a:lnTo>
                    <a:pt x="0" y="951484"/>
                  </a:lnTo>
                  <a:lnTo>
                    <a:pt x="8304" y="992659"/>
                  </a:lnTo>
                  <a:lnTo>
                    <a:pt x="30956" y="1026287"/>
                  </a:lnTo>
                  <a:lnTo>
                    <a:pt x="64561" y="1048960"/>
                  </a:lnTo>
                  <a:lnTo>
                    <a:pt x="105727" y="1057275"/>
                  </a:lnTo>
                  <a:lnTo>
                    <a:pt x="1427797" y="1057275"/>
                  </a:lnTo>
                  <a:lnTo>
                    <a:pt x="1468973" y="1048960"/>
                  </a:lnTo>
                  <a:lnTo>
                    <a:pt x="1502600" y="1026287"/>
                  </a:lnTo>
                  <a:lnTo>
                    <a:pt x="1525273" y="992659"/>
                  </a:lnTo>
                  <a:lnTo>
                    <a:pt x="1533588" y="951484"/>
                  </a:lnTo>
                  <a:lnTo>
                    <a:pt x="1533588" y="105663"/>
                  </a:lnTo>
                  <a:lnTo>
                    <a:pt x="1525273" y="64508"/>
                  </a:lnTo>
                  <a:lnTo>
                    <a:pt x="1502600" y="30924"/>
                  </a:lnTo>
                  <a:lnTo>
                    <a:pt x="1468973" y="8294"/>
                  </a:lnTo>
                  <a:lnTo>
                    <a:pt x="142779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23962" y="3957701"/>
              <a:ext cx="1534160" cy="1057275"/>
            </a:xfrm>
            <a:custGeom>
              <a:avLst/>
              <a:gdLst/>
              <a:ahLst/>
              <a:cxnLst/>
              <a:rect l="l" t="t" r="r" b="b"/>
              <a:pathLst>
                <a:path w="1534160" h="1057275">
                  <a:moveTo>
                    <a:pt x="0" y="105663"/>
                  </a:moveTo>
                  <a:lnTo>
                    <a:pt x="8304" y="64508"/>
                  </a:lnTo>
                  <a:lnTo>
                    <a:pt x="30956" y="30924"/>
                  </a:lnTo>
                  <a:lnTo>
                    <a:pt x="64561" y="8294"/>
                  </a:lnTo>
                  <a:lnTo>
                    <a:pt x="105727" y="0"/>
                  </a:lnTo>
                  <a:lnTo>
                    <a:pt x="1427797" y="0"/>
                  </a:lnTo>
                  <a:lnTo>
                    <a:pt x="1468973" y="8294"/>
                  </a:lnTo>
                  <a:lnTo>
                    <a:pt x="1502600" y="30924"/>
                  </a:lnTo>
                  <a:lnTo>
                    <a:pt x="1525273" y="64508"/>
                  </a:lnTo>
                  <a:lnTo>
                    <a:pt x="1533588" y="105663"/>
                  </a:lnTo>
                  <a:lnTo>
                    <a:pt x="1533588" y="951484"/>
                  </a:lnTo>
                  <a:lnTo>
                    <a:pt x="1525273" y="992659"/>
                  </a:lnTo>
                  <a:lnTo>
                    <a:pt x="1502600" y="1026287"/>
                  </a:lnTo>
                  <a:lnTo>
                    <a:pt x="1468973" y="1048960"/>
                  </a:lnTo>
                  <a:lnTo>
                    <a:pt x="1427797" y="1057275"/>
                  </a:lnTo>
                  <a:lnTo>
                    <a:pt x="105727" y="1057275"/>
                  </a:lnTo>
                  <a:lnTo>
                    <a:pt x="64561" y="1048960"/>
                  </a:lnTo>
                  <a:lnTo>
                    <a:pt x="30956" y="1026287"/>
                  </a:lnTo>
                  <a:lnTo>
                    <a:pt x="8304" y="992659"/>
                  </a:lnTo>
                  <a:lnTo>
                    <a:pt x="0" y="951484"/>
                  </a:lnTo>
                  <a:lnTo>
                    <a:pt x="0" y="105663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10639" y="4007802"/>
            <a:ext cx="1218565" cy="90106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dirty="0" sz="1800" b="1">
                <a:solidFill>
                  <a:srgbClr val="FFFFFF"/>
                </a:solidFill>
                <a:latin typeface="Carlito"/>
                <a:cs typeface="Carlito"/>
              </a:rPr>
              <a:t>Multiple</a:t>
            </a:r>
            <a:r>
              <a:rPr dirty="0" sz="1800" spc="-114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rlito"/>
                <a:cs typeface="Carlito"/>
              </a:rPr>
              <a:t>File  </a:t>
            </a:r>
            <a:r>
              <a:rPr dirty="0" sz="1800" spc="-20" b="1">
                <a:solidFill>
                  <a:srgbClr val="FFFFFF"/>
                </a:solidFill>
                <a:latin typeface="Carlito"/>
                <a:cs typeface="Carlito"/>
              </a:rPr>
              <a:t>excel</a:t>
            </a:r>
            <a:endParaRPr sz="180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800" spc="-20">
                <a:solidFill>
                  <a:srgbClr val="FFFFFF"/>
                </a:solidFill>
                <a:latin typeface="Carlito"/>
                <a:cs typeface="Carlito"/>
              </a:rPr>
              <a:t>csv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27070" y="3291332"/>
            <a:ext cx="379095" cy="360045"/>
          </a:xfrm>
          <a:custGeom>
            <a:avLst/>
            <a:gdLst/>
            <a:ahLst/>
            <a:cxnLst/>
            <a:rect l="l" t="t" r="r" b="b"/>
            <a:pathLst>
              <a:path w="379094" h="360045">
                <a:moveTo>
                  <a:pt x="235204" y="0"/>
                </a:moveTo>
                <a:lnTo>
                  <a:pt x="221106" y="72008"/>
                </a:lnTo>
                <a:lnTo>
                  <a:pt x="42291" y="36956"/>
                </a:lnTo>
                <a:lnTo>
                  <a:pt x="0" y="252856"/>
                </a:lnTo>
                <a:lnTo>
                  <a:pt x="178689" y="287908"/>
                </a:lnTo>
                <a:lnTo>
                  <a:pt x="164592" y="359790"/>
                </a:lnTo>
                <a:lnTo>
                  <a:pt x="378714" y="215010"/>
                </a:lnTo>
                <a:lnTo>
                  <a:pt x="235204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3114738" y="2943161"/>
            <a:ext cx="2219325" cy="3020060"/>
            <a:chOff x="3114738" y="2943161"/>
            <a:chExt cx="2219325" cy="3020060"/>
          </a:xfrm>
        </p:grpSpPr>
        <p:sp>
          <p:nvSpPr>
            <p:cNvPr id="12" name="object 12"/>
            <p:cNvSpPr/>
            <p:nvPr/>
          </p:nvSpPr>
          <p:spPr>
            <a:xfrm>
              <a:off x="3414776" y="2957448"/>
              <a:ext cx="1523873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14776" y="2957448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152400"/>
                  </a:moveTo>
                  <a:lnTo>
                    <a:pt x="7766" y="104265"/>
                  </a:lnTo>
                  <a:lnTo>
                    <a:pt x="29394" y="62435"/>
                  </a:lnTo>
                  <a:lnTo>
                    <a:pt x="62380" y="29431"/>
                  </a:lnTo>
                  <a:lnTo>
                    <a:pt x="104217" y="7778"/>
                  </a:lnTo>
                  <a:lnTo>
                    <a:pt x="152400" y="0"/>
                  </a:lnTo>
                  <a:lnTo>
                    <a:pt x="1371600" y="0"/>
                  </a:lnTo>
                  <a:lnTo>
                    <a:pt x="1419734" y="7778"/>
                  </a:lnTo>
                  <a:lnTo>
                    <a:pt x="1461564" y="29431"/>
                  </a:lnTo>
                  <a:lnTo>
                    <a:pt x="1494568" y="62435"/>
                  </a:lnTo>
                  <a:lnTo>
                    <a:pt x="1516221" y="104265"/>
                  </a:lnTo>
                  <a:lnTo>
                    <a:pt x="1524000" y="152400"/>
                  </a:lnTo>
                  <a:lnTo>
                    <a:pt x="1524000" y="1371600"/>
                  </a:lnTo>
                  <a:lnTo>
                    <a:pt x="1516221" y="1419782"/>
                  </a:lnTo>
                  <a:lnTo>
                    <a:pt x="1494568" y="1461619"/>
                  </a:lnTo>
                  <a:lnTo>
                    <a:pt x="1461564" y="1494605"/>
                  </a:lnTo>
                  <a:lnTo>
                    <a:pt x="1419734" y="1516233"/>
                  </a:lnTo>
                  <a:lnTo>
                    <a:pt x="1371600" y="1524000"/>
                  </a:lnTo>
                  <a:lnTo>
                    <a:pt x="152400" y="1524000"/>
                  </a:lnTo>
                  <a:lnTo>
                    <a:pt x="104217" y="1516233"/>
                  </a:lnTo>
                  <a:lnTo>
                    <a:pt x="62380" y="1494605"/>
                  </a:lnTo>
                  <a:lnTo>
                    <a:pt x="29394" y="1461619"/>
                  </a:lnTo>
                  <a:lnTo>
                    <a:pt x="7766" y="1419782"/>
                  </a:lnTo>
                  <a:lnTo>
                    <a:pt x="0" y="1371600"/>
                  </a:lnTo>
                  <a:lnTo>
                    <a:pt x="0" y="15240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29026" y="3995800"/>
              <a:ext cx="2190750" cy="1952625"/>
            </a:xfrm>
            <a:custGeom>
              <a:avLst/>
              <a:gdLst/>
              <a:ahLst/>
              <a:cxnLst/>
              <a:rect l="l" t="t" r="r" b="b"/>
              <a:pathLst>
                <a:path w="2190750" h="1952625">
                  <a:moveTo>
                    <a:pt x="1995424" y="0"/>
                  </a:moveTo>
                  <a:lnTo>
                    <a:pt x="195199" y="0"/>
                  </a:lnTo>
                  <a:lnTo>
                    <a:pt x="150436" y="5154"/>
                  </a:lnTo>
                  <a:lnTo>
                    <a:pt x="109347" y="19837"/>
                  </a:lnTo>
                  <a:lnTo>
                    <a:pt x="73104" y="42877"/>
                  </a:lnTo>
                  <a:lnTo>
                    <a:pt x="42877" y="73104"/>
                  </a:lnTo>
                  <a:lnTo>
                    <a:pt x="19837" y="109347"/>
                  </a:lnTo>
                  <a:lnTo>
                    <a:pt x="5154" y="150436"/>
                  </a:lnTo>
                  <a:lnTo>
                    <a:pt x="0" y="195199"/>
                  </a:lnTo>
                  <a:lnTo>
                    <a:pt x="0" y="1757299"/>
                  </a:lnTo>
                  <a:lnTo>
                    <a:pt x="5154" y="1802069"/>
                  </a:lnTo>
                  <a:lnTo>
                    <a:pt x="19837" y="1843168"/>
                  </a:lnTo>
                  <a:lnTo>
                    <a:pt x="42877" y="1879423"/>
                  </a:lnTo>
                  <a:lnTo>
                    <a:pt x="73104" y="1909663"/>
                  </a:lnTo>
                  <a:lnTo>
                    <a:pt x="109347" y="1932713"/>
                  </a:lnTo>
                  <a:lnTo>
                    <a:pt x="150436" y="1947404"/>
                  </a:lnTo>
                  <a:lnTo>
                    <a:pt x="195199" y="1952561"/>
                  </a:lnTo>
                  <a:lnTo>
                    <a:pt x="1995424" y="1952561"/>
                  </a:lnTo>
                  <a:lnTo>
                    <a:pt x="2040193" y="1947404"/>
                  </a:lnTo>
                  <a:lnTo>
                    <a:pt x="2081300" y="1932713"/>
                  </a:lnTo>
                  <a:lnTo>
                    <a:pt x="2117568" y="1909663"/>
                  </a:lnTo>
                  <a:lnTo>
                    <a:pt x="2147822" y="1879423"/>
                  </a:lnTo>
                  <a:lnTo>
                    <a:pt x="2170887" y="1843168"/>
                  </a:lnTo>
                  <a:lnTo>
                    <a:pt x="2185588" y="1802069"/>
                  </a:lnTo>
                  <a:lnTo>
                    <a:pt x="2190750" y="1757299"/>
                  </a:lnTo>
                  <a:lnTo>
                    <a:pt x="2190750" y="195199"/>
                  </a:lnTo>
                  <a:lnTo>
                    <a:pt x="2185588" y="150436"/>
                  </a:lnTo>
                  <a:lnTo>
                    <a:pt x="2170887" y="109347"/>
                  </a:lnTo>
                  <a:lnTo>
                    <a:pt x="2147822" y="73104"/>
                  </a:lnTo>
                  <a:lnTo>
                    <a:pt x="2117568" y="42877"/>
                  </a:lnTo>
                  <a:lnTo>
                    <a:pt x="2081300" y="19837"/>
                  </a:lnTo>
                  <a:lnTo>
                    <a:pt x="2040193" y="5154"/>
                  </a:lnTo>
                  <a:lnTo>
                    <a:pt x="199542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29026" y="3995800"/>
              <a:ext cx="2190750" cy="1952625"/>
            </a:xfrm>
            <a:custGeom>
              <a:avLst/>
              <a:gdLst/>
              <a:ahLst/>
              <a:cxnLst/>
              <a:rect l="l" t="t" r="r" b="b"/>
              <a:pathLst>
                <a:path w="2190750" h="1952625">
                  <a:moveTo>
                    <a:pt x="0" y="195199"/>
                  </a:moveTo>
                  <a:lnTo>
                    <a:pt x="5154" y="150436"/>
                  </a:lnTo>
                  <a:lnTo>
                    <a:pt x="19837" y="109347"/>
                  </a:lnTo>
                  <a:lnTo>
                    <a:pt x="42877" y="73104"/>
                  </a:lnTo>
                  <a:lnTo>
                    <a:pt x="73104" y="42877"/>
                  </a:lnTo>
                  <a:lnTo>
                    <a:pt x="109347" y="19837"/>
                  </a:lnTo>
                  <a:lnTo>
                    <a:pt x="150436" y="5154"/>
                  </a:lnTo>
                  <a:lnTo>
                    <a:pt x="195199" y="0"/>
                  </a:lnTo>
                  <a:lnTo>
                    <a:pt x="1995424" y="0"/>
                  </a:lnTo>
                  <a:lnTo>
                    <a:pt x="2040193" y="5154"/>
                  </a:lnTo>
                  <a:lnTo>
                    <a:pt x="2081300" y="19837"/>
                  </a:lnTo>
                  <a:lnTo>
                    <a:pt x="2117568" y="42877"/>
                  </a:lnTo>
                  <a:lnTo>
                    <a:pt x="2147822" y="73104"/>
                  </a:lnTo>
                  <a:lnTo>
                    <a:pt x="2170887" y="109347"/>
                  </a:lnTo>
                  <a:lnTo>
                    <a:pt x="2185588" y="150436"/>
                  </a:lnTo>
                  <a:lnTo>
                    <a:pt x="2190750" y="195199"/>
                  </a:lnTo>
                  <a:lnTo>
                    <a:pt x="2190750" y="1757299"/>
                  </a:lnTo>
                  <a:lnTo>
                    <a:pt x="2185588" y="1802069"/>
                  </a:lnTo>
                  <a:lnTo>
                    <a:pt x="2170887" y="1843168"/>
                  </a:lnTo>
                  <a:lnTo>
                    <a:pt x="2147822" y="1879423"/>
                  </a:lnTo>
                  <a:lnTo>
                    <a:pt x="2117568" y="1909663"/>
                  </a:lnTo>
                  <a:lnTo>
                    <a:pt x="2081300" y="1932713"/>
                  </a:lnTo>
                  <a:lnTo>
                    <a:pt x="2040193" y="1947404"/>
                  </a:lnTo>
                  <a:lnTo>
                    <a:pt x="1995424" y="1952561"/>
                  </a:lnTo>
                  <a:lnTo>
                    <a:pt x="195199" y="1952561"/>
                  </a:lnTo>
                  <a:lnTo>
                    <a:pt x="150436" y="1947404"/>
                  </a:lnTo>
                  <a:lnTo>
                    <a:pt x="109347" y="1932713"/>
                  </a:lnTo>
                  <a:lnTo>
                    <a:pt x="73104" y="1909663"/>
                  </a:lnTo>
                  <a:lnTo>
                    <a:pt x="42877" y="1879423"/>
                  </a:lnTo>
                  <a:lnTo>
                    <a:pt x="19837" y="1843168"/>
                  </a:lnTo>
                  <a:lnTo>
                    <a:pt x="5154" y="1802069"/>
                  </a:lnTo>
                  <a:lnTo>
                    <a:pt x="0" y="1757299"/>
                  </a:lnTo>
                  <a:lnTo>
                    <a:pt x="0" y="195199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228720" y="4076128"/>
            <a:ext cx="1962785" cy="180149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162560">
              <a:lnSpc>
                <a:spcPts val="1730"/>
              </a:lnSpc>
              <a:spcBef>
                <a:spcPts val="290"/>
              </a:spcBef>
            </a:pPr>
            <a:r>
              <a:rPr dirty="0" sz="1550" spc="-15" b="1">
                <a:solidFill>
                  <a:srgbClr val="FFFFFF"/>
                </a:solidFill>
                <a:latin typeface="Carlito"/>
                <a:cs typeface="Carlito"/>
              </a:rPr>
              <a:t>Konsolidasi, </a:t>
            </a:r>
            <a:r>
              <a:rPr dirty="0" sz="1550" b="1">
                <a:solidFill>
                  <a:srgbClr val="FFFFFF"/>
                </a:solidFill>
                <a:latin typeface="Carlito"/>
                <a:cs typeface="Carlito"/>
              </a:rPr>
              <a:t>Cleanup,  </a:t>
            </a:r>
            <a:r>
              <a:rPr dirty="0" sz="1550" spc="-5" b="1">
                <a:solidFill>
                  <a:srgbClr val="FFFFFF"/>
                </a:solidFill>
                <a:latin typeface="Carlito"/>
                <a:cs typeface="Carlito"/>
              </a:rPr>
              <a:t>dan</a:t>
            </a:r>
            <a:r>
              <a:rPr dirty="0" sz="1550" spc="6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550" spc="-5" b="1">
                <a:solidFill>
                  <a:srgbClr val="FFFFFF"/>
                </a:solidFill>
                <a:latin typeface="Carlito"/>
                <a:cs typeface="Carlito"/>
              </a:rPr>
              <a:t>Analisis</a:t>
            </a:r>
            <a:endParaRPr sz="155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550" spc="10">
                <a:solidFill>
                  <a:srgbClr val="FFFFFF"/>
                </a:solidFill>
                <a:latin typeface="Carlito"/>
                <a:cs typeface="Carlito"/>
              </a:rPr>
              <a:t>glob,</a:t>
            </a:r>
            <a:r>
              <a:rPr dirty="0" sz="1550" spc="6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concat,merge</a:t>
            </a:r>
            <a:endParaRPr sz="1550">
              <a:latin typeface="Carlito"/>
              <a:cs typeface="Carlito"/>
            </a:endParaRPr>
          </a:p>
          <a:p>
            <a:pPr marL="184150" marR="5080" indent="-172085">
              <a:lnSpc>
                <a:spcPts val="1730"/>
              </a:lnSpc>
              <a:spcBef>
                <a:spcPts val="335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550">
                <a:solidFill>
                  <a:srgbClr val="FFFFFF"/>
                </a:solidFill>
                <a:latin typeface="Carlito"/>
                <a:cs typeface="Carlito"/>
              </a:rPr>
              <a:t>dropna, </a:t>
            </a:r>
            <a:r>
              <a:rPr dirty="0" sz="1550" spc="5">
                <a:solidFill>
                  <a:srgbClr val="FFFFFF"/>
                </a:solidFill>
                <a:latin typeface="Carlito"/>
                <a:cs typeface="Carlito"/>
              </a:rPr>
              <a:t>fillna </a:t>
            </a:r>
            <a:r>
              <a:rPr dirty="0" sz="1550" spc="-5">
                <a:solidFill>
                  <a:srgbClr val="FFFFFF"/>
                </a:solidFill>
                <a:latin typeface="Carlito"/>
                <a:cs typeface="Carlito"/>
              </a:rPr>
              <a:t>(mean),  </a:t>
            </a:r>
            <a:r>
              <a:rPr dirty="0" sz="1550" spc="10">
                <a:solidFill>
                  <a:srgbClr val="FFFFFF"/>
                </a:solidFill>
                <a:latin typeface="Carlito"/>
                <a:cs typeface="Carlito"/>
              </a:rPr>
              <a:t>astype</a:t>
            </a:r>
            <a:endParaRPr sz="155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550" spc="-5">
                <a:solidFill>
                  <a:srgbClr val="FFFFFF"/>
                </a:solidFill>
                <a:latin typeface="Carlito"/>
                <a:cs typeface="Carlito"/>
              </a:rPr>
              <a:t>bins,groupby,lambda</a:t>
            </a:r>
            <a:endParaRPr sz="155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184785" algn="l"/>
              </a:tabLst>
            </a:pPr>
            <a:r>
              <a:rPr dirty="0" sz="155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dirty="0" sz="1550" spc="9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550" spc="-5">
                <a:solidFill>
                  <a:srgbClr val="FFFFFF"/>
                </a:solidFill>
                <a:latin typeface="Carlito"/>
                <a:cs typeface="Carlito"/>
              </a:rPr>
              <a:t>encoder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1365" y="3624198"/>
            <a:ext cx="417830" cy="366395"/>
          </a:xfrm>
          <a:custGeom>
            <a:avLst/>
            <a:gdLst/>
            <a:ahLst/>
            <a:cxnLst/>
            <a:rect l="l" t="t" r="r" b="b"/>
            <a:pathLst>
              <a:path w="417829" h="366395">
                <a:moveTo>
                  <a:pt x="246253" y="0"/>
                </a:moveTo>
                <a:lnTo>
                  <a:pt x="241554" y="73151"/>
                </a:lnTo>
                <a:lnTo>
                  <a:pt x="14224" y="58419"/>
                </a:lnTo>
                <a:lnTo>
                  <a:pt x="0" y="277875"/>
                </a:lnTo>
                <a:lnTo>
                  <a:pt x="227330" y="292607"/>
                </a:lnTo>
                <a:lnTo>
                  <a:pt x="222504" y="365887"/>
                </a:lnTo>
                <a:lnTo>
                  <a:pt x="417322" y="194818"/>
                </a:lnTo>
                <a:lnTo>
                  <a:pt x="246253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6105588" y="3409886"/>
            <a:ext cx="1114425" cy="942975"/>
            <a:chOff x="6105588" y="3409886"/>
            <a:chExt cx="1114425" cy="942975"/>
          </a:xfrm>
        </p:grpSpPr>
        <p:sp>
          <p:nvSpPr>
            <p:cNvPr id="19" name="object 19"/>
            <p:cNvSpPr/>
            <p:nvPr/>
          </p:nvSpPr>
          <p:spPr>
            <a:xfrm>
              <a:off x="6119876" y="3424173"/>
              <a:ext cx="1085850" cy="91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19876" y="3424173"/>
              <a:ext cx="1085850" cy="914400"/>
            </a:xfrm>
            <a:custGeom>
              <a:avLst/>
              <a:gdLst/>
              <a:ahLst/>
              <a:cxnLst/>
              <a:rect l="l" t="t" r="r" b="b"/>
              <a:pathLst>
                <a:path w="1085850" h="914400">
                  <a:moveTo>
                    <a:pt x="0" y="91439"/>
                  </a:moveTo>
                  <a:lnTo>
                    <a:pt x="7177" y="55881"/>
                  </a:lnTo>
                  <a:lnTo>
                    <a:pt x="26749" y="26812"/>
                  </a:lnTo>
                  <a:lnTo>
                    <a:pt x="55774" y="7197"/>
                  </a:lnTo>
                  <a:lnTo>
                    <a:pt x="91312" y="0"/>
                  </a:lnTo>
                  <a:lnTo>
                    <a:pt x="994282" y="0"/>
                  </a:lnTo>
                  <a:lnTo>
                    <a:pt x="1029914" y="7197"/>
                  </a:lnTo>
                  <a:lnTo>
                    <a:pt x="1059021" y="26812"/>
                  </a:lnTo>
                  <a:lnTo>
                    <a:pt x="1078650" y="55881"/>
                  </a:lnTo>
                  <a:lnTo>
                    <a:pt x="1085850" y="91439"/>
                  </a:lnTo>
                  <a:lnTo>
                    <a:pt x="1085850" y="822959"/>
                  </a:lnTo>
                  <a:lnTo>
                    <a:pt x="1078650" y="858571"/>
                  </a:lnTo>
                  <a:lnTo>
                    <a:pt x="1059021" y="887634"/>
                  </a:lnTo>
                  <a:lnTo>
                    <a:pt x="1029914" y="907220"/>
                  </a:lnTo>
                  <a:lnTo>
                    <a:pt x="994282" y="914400"/>
                  </a:lnTo>
                  <a:lnTo>
                    <a:pt x="91312" y="914400"/>
                  </a:lnTo>
                  <a:lnTo>
                    <a:pt x="55774" y="907220"/>
                  </a:lnTo>
                  <a:lnTo>
                    <a:pt x="26749" y="887634"/>
                  </a:lnTo>
                  <a:lnTo>
                    <a:pt x="7177" y="858571"/>
                  </a:lnTo>
                  <a:lnTo>
                    <a:pt x="0" y="822959"/>
                  </a:lnTo>
                  <a:lnTo>
                    <a:pt x="0" y="91439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6057963" y="4495863"/>
            <a:ext cx="1552575" cy="714375"/>
            <a:chOff x="6057963" y="4495863"/>
            <a:chExt cx="1552575" cy="714375"/>
          </a:xfrm>
        </p:grpSpPr>
        <p:sp>
          <p:nvSpPr>
            <p:cNvPr id="22" name="object 22"/>
            <p:cNvSpPr/>
            <p:nvPr/>
          </p:nvSpPr>
          <p:spPr>
            <a:xfrm>
              <a:off x="6072251" y="4510151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1455420" y="0"/>
                  </a:moveTo>
                  <a:lnTo>
                    <a:pt x="68579" y="0"/>
                  </a:lnTo>
                  <a:lnTo>
                    <a:pt x="41844" y="5375"/>
                  </a:lnTo>
                  <a:lnTo>
                    <a:pt x="20050" y="20050"/>
                  </a:lnTo>
                  <a:lnTo>
                    <a:pt x="5375" y="41844"/>
                  </a:lnTo>
                  <a:lnTo>
                    <a:pt x="0" y="68580"/>
                  </a:lnTo>
                  <a:lnTo>
                    <a:pt x="0" y="617219"/>
                  </a:lnTo>
                  <a:lnTo>
                    <a:pt x="5375" y="643901"/>
                  </a:lnTo>
                  <a:lnTo>
                    <a:pt x="20050" y="665702"/>
                  </a:lnTo>
                  <a:lnTo>
                    <a:pt x="41844" y="680406"/>
                  </a:lnTo>
                  <a:lnTo>
                    <a:pt x="68579" y="685800"/>
                  </a:lnTo>
                  <a:lnTo>
                    <a:pt x="1455420" y="685800"/>
                  </a:lnTo>
                  <a:lnTo>
                    <a:pt x="1482101" y="680406"/>
                  </a:lnTo>
                  <a:lnTo>
                    <a:pt x="1503902" y="665702"/>
                  </a:lnTo>
                  <a:lnTo>
                    <a:pt x="1518606" y="643901"/>
                  </a:lnTo>
                  <a:lnTo>
                    <a:pt x="1524000" y="617219"/>
                  </a:lnTo>
                  <a:lnTo>
                    <a:pt x="1524000" y="68580"/>
                  </a:lnTo>
                  <a:lnTo>
                    <a:pt x="1518606" y="41844"/>
                  </a:lnTo>
                  <a:lnTo>
                    <a:pt x="1503902" y="20050"/>
                  </a:lnTo>
                  <a:lnTo>
                    <a:pt x="1482101" y="5375"/>
                  </a:lnTo>
                  <a:lnTo>
                    <a:pt x="14554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072251" y="4510151"/>
              <a:ext cx="1524000" cy="685800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0" y="68580"/>
                  </a:moveTo>
                  <a:lnTo>
                    <a:pt x="5375" y="41844"/>
                  </a:lnTo>
                  <a:lnTo>
                    <a:pt x="20050" y="20050"/>
                  </a:lnTo>
                  <a:lnTo>
                    <a:pt x="41844" y="5375"/>
                  </a:lnTo>
                  <a:lnTo>
                    <a:pt x="68579" y="0"/>
                  </a:lnTo>
                  <a:lnTo>
                    <a:pt x="1455420" y="0"/>
                  </a:lnTo>
                  <a:lnTo>
                    <a:pt x="1482101" y="5375"/>
                  </a:lnTo>
                  <a:lnTo>
                    <a:pt x="1503902" y="20050"/>
                  </a:lnTo>
                  <a:lnTo>
                    <a:pt x="1518606" y="41844"/>
                  </a:lnTo>
                  <a:lnTo>
                    <a:pt x="1524000" y="68580"/>
                  </a:lnTo>
                  <a:lnTo>
                    <a:pt x="1524000" y="617219"/>
                  </a:lnTo>
                  <a:lnTo>
                    <a:pt x="1518606" y="643901"/>
                  </a:lnTo>
                  <a:lnTo>
                    <a:pt x="1503902" y="665702"/>
                  </a:lnTo>
                  <a:lnTo>
                    <a:pt x="1482101" y="680406"/>
                  </a:lnTo>
                  <a:lnTo>
                    <a:pt x="1455420" y="685800"/>
                  </a:lnTo>
                  <a:lnTo>
                    <a:pt x="68579" y="685800"/>
                  </a:lnTo>
                  <a:lnTo>
                    <a:pt x="41844" y="680406"/>
                  </a:lnTo>
                  <a:lnTo>
                    <a:pt x="20050" y="665702"/>
                  </a:lnTo>
                  <a:lnTo>
                    <a:pt x="5375" y="643901"/>
                  </a:lnTo>
                  <a:lnTo>
                    <a:pt x="0" y="617219"/>
                  </a:lnTo>
                  <a:lnTo>
                    <a:pt x="0" y="6858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158229" y="4468965"/>
            <a:ext cx="1315085" cy="80835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000" spc="-5" b="1">
                <a:solidFill>
                  <a:srgbClr val="FFFFFF"/>
                </a:solidFill>
                <a:latin typeface="Carlito"/>
                <a:cs typeface="Carlito"/>
              </a:rPr>
              <a:t>FINAL</a:t>
            </a:r>
            <a:r>
              <a:rPr dirty="0" sz="2000" spc="-9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spc="-15" b="1">
                <a:solidFill>
                  <a:srgbClr val="FFFFFF"/>
                </a:solidFill>
                <a:latin typeface="Carlito"/>
                <a:cs typeface="Carlito"/>
              </a:rPr>
              <a:t>EXCEL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000" spc="5">
                <a:solidFill>
                  <a:srgbClr val="FFFFFF"/>
                </a:solidFill>
                <a:latin typeface="Carlito"/>
                <a:cs typeface="Carlito"/>
              </a:rPr>
              <a:t>csv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834" y="195580"/>
            <a:ext cx="7988934" cy="124269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 indent="238125">
              <a:lnSpc>
                <a:spcPct val="101400"/>
              </a:lnSpc>
              <a:spcBef>
                <a:spcPts val="60"/>
              </a:spcBef>
            </a:pPr>
            <a:r>
              <a:rPr dirty="0" spc="-15"/>
              <a:t>Pre-processing </a:t>
            </a:r>
            <a:r>
              <a:rPr dirty="0" spc="5"/>
              <a:t>Combining </a:t>
            </a:r>
            <a:r>
              <a:rPr dirty="0" spc="-5"/>
              <a:t>Data </a:t>
            </a:r>
            <a:r>
              <a:rPr dirty="0"/>
              <a:t>Logs  </a:t>
            </a:r>
            <a:r>
              <a:rPr dirty="0" spc="-25"/>
              <a:t>Activity, </a:t>
            </a:r>
            <a:r>
              <a:rPr dirty="0" spc="-5"/>
              <a:t>Data Akademik, </a:t>
            </a:r>
            <a:r>
              <a:rPr dirty="0" spc="20"/>
              <a:t>&amp; </a:t>
            </a:r>
            <a:r>
              <a:rPr dirty="0" spc="-10"/>
              <a:t>Data </a:t>
            </a:r>
            <a:r>
              <a:rPr dirty="0" spc="-25"/>
              <a:t>Profil</a:t>
            </a:r>
            <a:r>
              <a:rPr dirty="0" spc="484"/>
              <a:t> </a:t>
            </a:r>
            <a:r>
              <a:rPr dirty="0" spc="5"/>
              <a:t>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8650" y="1828800"/>
            <a:ext cx="7296150" cy="4352925"/>
            <a:chOff x="628650" y="1828800"/>
            <a:chExt cx="7296150" cy="4352925"/>
          </a:xfrm>
        </p:grpSpPr>
        <p:sp>
          <p:nvSpPr>
            <p:cNvPr id="4" name="object 4"/>
            <p:cNvSpPr/>
            <p:nvPr/>
          </p:nvSpPr>
          <p:spPr>
            <a:xfrm>
              <a:off x="1219200" y="1828800"/>
              <a:ext cx="6705600" cy="4352925"/>
            </a:xfrm>
            <a:custGeom>
              <a:avLst/>
              <a:gdLst/>
              <a:ahLst/>
              <a:cxnLst/>
              <a:rect l="l" t="t" r="r" b="b"/>
              <a:pathLst>
                <a:path w="6705600" h="4352925">
                  <a:moveTo>
                    <a:pt x="4529201" y="0"/>
                  </a:moveTo>
                  <a:lnTo>
                    <a:pt x="4529201" y="1088263"/>
                  </a:lnTo>
                  <a:lnTo>
                    <a:pt x="0" y="1088263"/>
                  </a:lnTo>
                  <a:lnTo>
                    <a:pt x="0" y="3264662"/>
                  </a:lnTo>
                  <a:lnTo>
                    <a:pt x="4529201" y="3264662"/>
                  </a:lnTo>
                  <a:lnTo>
                    <a:pt x="4529201" y="4352925"/>
                  </a:lnTo>
                  <a:lnTo>
                    <a:pt x="6705600" y="2176399"/>
                  </a:lnTo>
                  <a:lnTo>
                    <a:pt x="4529201" y="0"/>
                  </a:lnTo>
                  <a:close/>
                </a:path>
              </a:pathLst>
            </a:custGeom>
            <a:solidFill>
              <a:srgbClr val="D7D2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2937" y="3138550"/>
              <a:ext cx="1743710" cy="1733550"/>
            </a:xfrm>
            <a:custGeom>
              <a:avLst/>
              <a:gdLst/>
              <a:ahLst/>
              <a:cxnLst/>
              <a:rect l="l" t="t" r="r" b="b"/>
              <a:pathLst>
                <a:path w="1743710" h="1733550">
                  <a:moveTo>
                    <a:pt x="1454086" y="0"/>
                  </a:moveTo>
                  <a:lnTo>
                    <a:pt x="288925" y="0"/>
                  </a:lnTo>
                  <a:lnTo>
                    <a:pt x="242061" y="3779"/>
                  </a:lnTo>
                  <a:lnTo>
                    <a:pt x="197604" y="14722"/>
                  </a:lnTo>
                  <a:lnTo>
                    <a:pt x="156150" y="32236"/>
                  </a:lnTo>
                  <a:lnTo>
                    <a:pt x="118292" y="55725"/>
                  </a:lnTo>
                  <a:lnTo>
                    <a:pt x="84626" y="84597"/>
                  </a:lnTo>
                  <a:lnTo>
                    <a:pt x="55747" y="118259"/>
                  </a:lnTo>
                  <a:lnTo>
                    <a:pt x="32250" y="156116"/>
                  </a:lnTo>
                  <a:lnTo>
                    <a:pt x="14730" y="197575"/>
                  </a:lnTo>
                  <a:lnTo>
                    <a:pt x="3781" y="242042"/>
                  </a:lnTo>
                  <a:lnTo>
                    <a:pt x="0" y="288925"/>
                  </a:lnTo>
                  <a:lnTo>
                    <a:pt x="0" y="1444498"/>
                  </a:lnTo>
                  <a:lnTo>
                    <a:pt x="3781" y="1491383"/>
                  </a:lnTo>
                  <a:lnTo>
                    <a:pt x="14730" y="1535860"/>
                  </a:lnTo>
                  <a:lnTo>
                    <a:pt x="32250" y="1577334"/>
                  </a:lnTo>
                  <a:lnTo>
                    <a:pt x="55747" y="1615208"/>
                  </a:lnTo>
                  <a:lnTo>
                    <a:pt x="84626" y="1648888"/>
                  </a:lnTo>
                  <a:lnTo>
                    <a:pt x="118292" y="1677779"/>
                  </a:lnTo>
                  <a:lnTo>
                    <a:pt x="156150" y="1701286"/>
                  </a:lnTo>
                  <a:lnTo>
                    <a:pt x="197604" y="1718813"/>
                  </a:lnTo>
                  <a:lnTo>
                    <a:pt x="242061" y="1729766"/>
                  </a:lnTo>
                  <a:lnTo>
                    <a:pt x="288925" y="1733550"/>
                  </a:lnTo>
                  <a:lnTo>
                    <a:pt x="1454086" y="1733550"/>
                  </a:lnTo>
                  <a:lnTo>
                    <a:pt x="1500972" y="1729766"/>
                  </a:lnTo>
                  <a:lnTo>
                    <a:pt x="1545449" y="1718813"/>
                  </a:lnTo>
                  <a:lnTo>
                    <a:pt x="1586922" y="1701286"/>
                  </a:lnTo>
                  <a:lnTo>
                    <a:pt x="1624796" y="1677779"/>
                  </a:lnTo>
                  <a:lnTo>
                    <a:pt x="1658477" y="1648888"/>
                  </a:lnTo>
                  <a:lnTo>
                    <a:pt x="1687368" y="1615208"/>
                  </a:lnTo>
                  <a:lnTo>
                    <a:pt x="1710875" y="1577334"/>
                  </a:lnTo>
                  <a:lnTo>
                    <a:pt x="1728402" y="1535860"/>
                  </a:lnTo>
                  <a:lnTo>
                    <a:pt x="1739355" y="1491383"/>
                  </a:lnTo>
                  <a:lnTo>
                    <a:pt x="1743138" y="1444498"/>
                  </a:lnTo>
                  <a:lnTo>
                    <a:pt x="1743138" y="288925"/>
                  </a:lnTo>
                  <a:lnTo>
                    <a:pt x="1739355" y="242042"/>
                  </a:lnTo>
                  <a:lnTo>
                    <a:pt x="1728402" y="197575"/>
                  </a:lnTo>
                  <a:lnTo>
                    <a:pt x="1710875" y="156116"/>
                  </a:lnTo>
                  <a:lnTo>
                    <a:pt x="1687368" y="118259"/>
                  </a:lnTo>
                  <a:lnTo>
                    <a:pt x="1658477" y="84597"/>
                  </a:lnTo>
                  <a:lnTo>
                    <a:pt x="1624796" y="55725"/>
                  </a:lnTo>
                  <a:lnTo>
                    <a:pt x="1586922" y="32236"/>
                  </a:lnTo>
                  <a:lnTo>
                    <a:pt x="1545449" y="14722"/>
                  </a:lnTo>
                  <a:lnTo>
                    <a:pt x="1500972" y="3779"/>
                  </a:lnTo>
                  <a:lnTo>
                    <a:pt x="145408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2937" y="3138550"/>
              <a:ext cx="1743710" cy="1733550"/>
            </a:xfrm>
            <a:custGeom>
              <a:avLst/>
              <a:gdLst/>
              <a:ahLst/>
              <a:cxnLst/>
              <a:rect l="l" t="t" r="r" b="b"/>
              <a:pathLst>
                <a:path w="1743710" h="1733550">
                  <a:moveTo>
                    <a:pt x="0" y="288925"/>
                  </a:moveTo>
                  <a:lnTo>
                    <a:pt x="3781" y="242042"/>
                  </a:lnTo>
                  <a:lnTo>
                    <a:pt x="14730" y="197575"/>
                  </a:lnTo>
                  <a:lnTo>
                    <a:pt x="32250" y="156116"/>
                  </a:lnTo>
                  <a:lnTo>
                    <a:pt x="55747" y="118259"/>
                  </a:lnTo>
                  <a:lnTo>
                    <a:pt x="84626" y="84597"/>
                  </a:lnTo>
                  <a:lnTo>
                    <a:pt x="118292" y="55725"/>
                  </a:lnTo>
                  <a:lnTo>
                    <a:pt x="156150" y="32236"/>
                  </a:lnTo>
                  <a:lnTo>
                    <a:pt x="197604" y="14722"/>
                  </a:lnTo>
                  <a:lnTo>
                    <a:pt x="242061" y="3779"/>
                  </a:lnTo>
                  <a:lnTo>
                    <a:pt x="288925" y="0"/>
                  </a:lnTo>
                  <a:lnTo>
                    <a:pt x="1454086" y="0"/>
                  </a:lnTo>
                  <a:lnTo>
                    <a:pt x="1500972" y="3779"/>
                  </a:lnTo>
                  <a:lnTo>
                    <a:pt x="1545449" y="14722"/>
                  </a:lnTo>
                  <a:lnTo>
                    <a:pt x="1586922" y="32236"/>
                  </a:lnTo>
                  <a:lnTo>
                    <a:pt x="1624796" y="55725"/>
                  </a:lnTo>
                  <a:lnTo>
                    <a:pt x="1658477" y="84597"/>
                  </a:lnTo>
                  <a:lnTo>
                    <a:pt x="1687368" y="118259"/>
                  </a:lnTo>
                  <a:lnTo>
                    <a:pt x="1710875" y="156116"/>
                  </a:lnTo>
                  <a:lnTo>
                    <a:pt x="1728402" y="197575"/>
                  </a:lnTo>
                  <a:lnTo>
                    <a:pt x="1739355" y="242042"/>
                  </a:lnTo>
                  <a:lnTo>
                    <a:pt x="1743138" y="288925"/>
                  </a:lnTo>
                  <a:lnTo>
                    <a:pt x="1743138" y="1444498"/>
                  </a:lnTo>
                  <a:lnTo>
                    <a:pt x="1739355" y="1491383"/>
                  </a:lnTo>
                  <a:lnTo>
                    <a:pt x="1728402" y="1535860"/>
                  </a:lnTo>
                  <a:lnTo>
                    <a:pt x="1710875" y="1577334"/>
                  </a:lnTo>
                  <a:lnTo>
                    <a:pt x="1687368" y="1615208"/>
                  </a:lnTo>
                  <a:lnTo>
                    <a:pt x="1658477" y="1648888"/>
                  </a:lnTo>
                  <a:lnTo>
                    <a:pt x="1624796" y="1677779"/>
                  </a:lnTo>
                  <a:lnTo>
                    <a:pt x="1586922" y="1701286"/>
                  </a:lnTo>
                  <a:lnTo>
                    <a:pt x="1545449" y="1718813"/>
                  </a:lnTo>
                  <a:lnTo>
                    <a:pt x="1500972" y="1729766"/>
                  </a:lnTo>
                  <a:lnTo>
                    <a:pt x="1454086" y="1733550"/>
                  </a:lnTo>
                  <a:lnTo>
                    <a:pt x="288925" y="1733550"/>
                  </a:lnTo>
                  <a:lnTo>
                    <a:pt x="242061" y="1729766"/>
                  </a:lnTo>
                  <a:lnTo>
                    <a:pt x="197604" y="1718813"/>
                  </a:lnTo>
                  <a:lnTo>
                    <a:pt x="156150" y="1701286"/>
                  </a:lnTo>
                  <a:lnTo>
                    <a:pt x="118292" y="1677779"/>
                  </a:lnTo>
                  <a:lnTo>
                    <a:pt x="84626" y="1648888"/>
                  </a:lnTo>
                  <a:lnTo>
                    <a:pt x="55747" y="1615208"/>
                  </a:lnTo>
                  <a:lnTo>
                    <a:pt x="32250" y="1577334"/>
                  </a:lnTo>
                  <a:lnTo>
                    <a:pt x="14730" y="1535860"/>
                  </a:lnTo>
                  <a:lnTo>
                    <a:pt x="3781" y="1491383"/>
                  </a:lnTo>
                  <a:lnTo>
                    <a:pt x="0" y="1444498"/>
                  </a:lnTo>
                  <a:lnTo>
                    <a:pt x="0" y="288925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42327" y="3333178"/>
            <a:ext cx="1329055" cy="1278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03200">
              <a:lnSpc>
                <a:spcPts val="2290"/>
              </a:lnSpc>
              <a:spcBef>
                <a:spcPts val="125"/>
              </a:spcBef>
            </a:pPr>
            <a:r>
              <a:rPr dirty="0" sz="2000" spc="-5" b="1">
                <a:latin typeface="Carlito"/>
                <a:cs typeface="Carlito"/>
              </a:rPr>
              <a:t>Data</a:t>
            </a:r>
            <a:r>
              <a:rPr dirty="0" sz="2000" spc="-120" b="1">
                <a:latin typeface="Carlito"/>
                <a:cs typeface="Carlito"/>
              </a:rPr>
              <a:t> </a:t>
            </a:r>
            <a:r>
              <a:rPr dirty="0" sz="2000" spc="10" b="1">
                <a:latin typeface="Carlito"/>
                <a:cs typeface="Carlito"/>
              </a:rPr>
              <a:t>Log</a:t>
            </a:r>
            <a:endParaRPr sz="2000">
              <a:latin typeface="Carlito"/>
              <a:cs typeface="Carlito"/>
            </a:endParaRPr>
          </a:p>
          <a:p>
            <a:pPr marL="222250">
              <a:lnSpc>
                <a:spcPts val="2290"/>
              </a:lnSpc>
            </a:pPr>
            <a:r>
              <a:rPr dirty="0" sz="2000" spc="5" b="1">
                <a:latin typeface="Carlito"/>
                <a:cs typeface="Carlito"/>
              </a:rPr>
              <a:t>Activity:</a:t>
            </a:r>
            <a:endParaRPr sz="2000">
              <a:latin typeface="Carlito"/>
              <a:cs typeface="Carlito"/>
            </a:endParaRPr>
          </a:p>
          <a:p>
            <a:pPr marL="155575" marR="5080" indent="-143510">
              <a:lnSpc>
                <a:spcPts val="2180"/>
              </a:lnSpc>
              <a:spcBef>
                <a:spcPts val="935"/>
              </a:spcBef>
            </a:pPr>
            <a:r>
              <a:rPr dirty="0" sz="2000" spc="25">
                <a:latin typeface="Carlito"/>
                <a:cs typeface="Carlito"/>
              </a:rPr>
              <a:t>3.360 </a:t>
            </a:r>
            <a:r>
              <a:rPr dirty="0" sz="2000" spc="-5">
                <a:latin typeface="Carlito"/>
                <a:cs typeface="Carlito"/>
              </a:rPr>
              <a:t>baris</a:t>
            </a:r>
            <a:r>
              <a:rPr dirty="0" sz="2000" spc="-270">
                <a:latin typeface="Carlito"/>
                <a:cs typeface="Carlito"/>
              </a:rPr>
              <a:t> </a:t>
            </a:r>
            <a:r>
              <a:rPr dirty="0" sz="2000" spc="10">
                <a:latin typeface="Carlito"/>
                <a:cs typeface="Carlito"/>
              </a:rPr>
              <a:t>x  </a:t>
            </a:r>
            <a:r>
              <a:rPr dirty="0" sz="2000" spc="20">
                <a:latin typeface="Carlito"/>
                <a:cs typeface="Carlito"/>
              </a:rPr>
              <a:t>25</a:t>
            </a:r>
            <a:r>
              <a:rPr dirty="0" sz="2000" spc="360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kolom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71813" y="3124263"/>
            <a:ext cx="2066925" cy="1762125"/>
            <a:chOff x="2571813" y="3124263"/>
            <a:chExt cx="2066925" cy="1762125"/>
          </a:xfrm>
        </p:grpSpPr>
        <p:sp>
          <p:nvSpPr>
            <p:cNvPr id="9" name="object 9"/>
            <p:cNvSpPr/>
            <p:nvPr/>
          </p:nvSpPr>
          <p:spPr>
            <a:xfrm>
              <a:off x="2586101" y="3138551"/>
              <a:ext cx="2038350" cy="1733550"/>
            </a:xfrm>
            <a:custGeom>
              <a:avLst/>
              <a:gdLst/>
              <a:ahLst/>
              <a:cxnLst/>
              <a:rect l="l" t="t" r="r" b="b"/>
              <a:pathLst>
                <a:path w="2038350" h="1733550">
                  <a:moveTo>
                    <a:pt x="1749298" y="0"/>
                  </a:moveTo>
                  <a:lnTo>
                    <a:pt x="288925" y="0"/>
                  </a:lnTo>
                  <a:lnTo>
                    <a:pt x="242042" y="3779"/>
                  </a:lnTo>
                  <a:lnTo>
                    <a:pt x="197575" y="14722"/>
                  </a:lnTo>
                  <a:lnTo>
                    <a:pt x="156116" y="32236"/>
                  </a:lnTo>
                  <a:lnTo>
                    <a:pt x="118259" y="55725"/>
                  </a:lnTo>
                  <a:lnTo>
                    <a:pt x="84597" y="84597"/>
                  </a:lnTo>
                  <a:lnTo>
                    <a:pt x="55725" y="118259"/>
                  </a:lnTo>
                  <a:lnTo>
                    <a:pt x="32236" y="156116"/>
                  </a:lnTo>
                  <a:lnTo>
                    <a:pt x="14722" y="197575"/>
                  </a:lnTo>
                  <a:lnTo>
                    <a:pt x="3779" y="242042"/>
                  </a:lnTo>
                  <a:lnTo>
                    <a:pt x="0" y="288925"/>
                  </a:lnTo>
                  <a:lnTo>
                    <a:pt x="0" y="1444498"/>
                  </a:lnTo>
                  <a:lnTo>
                    <a:pt x="3779" y="1491383"/>
                  </a:lnTo>
                  <a:lnTo>
                    <a:pt x="14722" y="1535860"/>
                  </a:lnTo>
                  <a:lnTo>
                    <a:pt x="32236" y="1577334"/>
                  </a:lnTo>
                  <a:lnTo>
                    <a:pt x="55725" y="1615208"/>
                  </a:lnTo>
                  <a:lnTo>
                    <a:pt x="84597" y="1648888"/>
                  </a:lnTo>
                  <a:lnTo>
                    <a:pt x="118259" y="1677779"/>
                  </a:lnTo>
                  <a:lnTo>
                    <a:pt x="156116" y="1701286"/>
                  </a:lnTo>
                  <a:lnTo>
                    <a:pt x="197575" y="1718813"/>
                  </a:lnTo>
                  <a:lnTo>
                    <a:pt x="242042" y="1729766"/>
                  </a:lnTo>
                  <a:lnTo>
                    <a:pt x="288925" y="1733550"/>
                  </a:lnTo>
                  <a:lnTo>
                    <a:pt x="1749298" y="1733550"/>
                  </a:lnTo>
                  <a:lnTo>
                    <a:pt x="1796183" y="1729766"/>
                  </a:lnTo>
                  <a:lnTo>
                    <a:pt x="1840660" y="1718813"/>
                  </a:lnTo>
                  <a:lnTo>
                    <a:pt x="1882134" y="1701286"/>
                  </a:lnTo>
                  <a:lnTo>
                    <a:pt x="1920008" y="1677779"/>
                  </a:lnTo>
                  <a:lnTo>
                    <a:pt x="1953688" y="1648888"/>
                  </a:lnTo>
                  <a:lnTo>
                    <a:pt x="1982579" y="1615208"/>
                  </a:lnTo>
                  <a:lnTo>
                    <a:pt x="2006086" y="1577334"/>
                  </a:lnTo>
                  <a:lnTo>
                    <a:pt x="2023613" y="1535860"/>
                  </a:lnTo>
                  <a:lnTo>
                    <a:pt x="2034566" y="1491383"/>
                  </a:lnTo>
                  <a:lnTo>
                    <a:pt x="2038350" y="1444498"/>
                  </a:lnTo>
                  <a:lnTo>
                    <a:pt x="2038350" y="288925"/>
                  </a:lnTo>
                  <a:lnTo>
                    <a:pt x="2034566" y="242042"/>
                  </a:lnTo>
                  <a:lnTo>
                    <a:pt x="2023613" y="197575"/>
                  </a:lnTo>
                  <a:lnTo>
                    <a:pt x="2006086" y="156116"/>
                  </a:lnTo>
                  <a:lnTo>
                    <a:pt x="1982579" y="118259"/>
                  </a:lnTo>
                  <a:lnTo>
                    <a:pt x="1953688" y="84597"/>
                  </a:lnTo>
                  <a:lnTo>
                    <a:pt x="1920008" y="55725"/>
                  </a:lnTo>
                  <a:lnTo>
                    <a:pt x="1882134" y="32236"/>
                  </a:lnTo>
                  <a:lnTo>
                    <a:pt x="1840660" y="14722"/>
                  </a:lnTo>
                  <a:lnTo>
                    <a:pt x="1796183" y="3779"/>
                  </a:lnTo>
                  <a:lnTo>
                    <a:pt x="1749298" y="0"/>
                  </a:lnTo>
                  <a:close/>
                </a:path>
              </a:pathLst>
            </a:custGeom>
            <a:solidFill>
              <a:srgbClr val="5F5B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86101" y="3138551"/>
              <a:ext cx="2038350" cy="1733550"/>
            </a:xfrm>
            <a:custGeom>
              <a:avLst/>
              <a:gdLst/>
              <a:ahLst/>
              <a:cxnLst/>
              <a:rect l="l" t="t" r="r" b="b"/>
              <a:pathLst>
                <a:path w="2038350" h="1733550">
                  <a:moveTo>
                    <a:pt x="0" y="288925"/>
                  </a:moveTo>
                  <a:lnTo>
                    <a:pt x="3779" y="242042"/>
                  </a:lnTo>
                  <a:lnTo>
                    <a:pt x="14722" y="197575"/>
                  </a:lnTo>
                  <a:lnTo>
                    <a:pt x="32236" y="156116"/>
                  </a:lnTo>
                  <a:lnTo>
                    <a:pt x="55725" y="118259"/>
                  </a:lnTo>
                  <a:lnTo>
                    <a:pt x="84597" y="84597"/>
                  </a:lnTo>
                  <a:lnTo>
                    <a:pt x="118259" y="55725"/>
                  </a:lnTo>
                  <a:lnTo>
                    <a:pt x="156116" y="32236"/>
                  </a:lnTo>
                  <a:lnTo>
                    <a:pt x="197575" y="14722"/>
                  </a:lnTo>
                  <a:lnTo>
                    <a:pt x="242042" y="3779"/>
                  </a:lnTo>
                  <a:lnTo>
                    <a:pt x="288925" y="0"/>
                  </a:lnTo>
                  <a:lnTo>
                    <a:pt x="1749298" y="0"/>
                  </a:lnTo>
                  <a:lnTo>
                    <a:pt x="1796183" y="3779"/>
                  </a:lnTo>
                  <a:lnTo>
                    <a:pt x="1840660" y="14722"/>
                  </a:lnTo>
                  <a:lnTo>
                    <a:pt x="1882134" y="32236"/>
                  </a:lnTo>
                  <a:lnTo>
                    <a:pt x="1920008" y="55725"/>
                  </a:lnTo>
                  <a:lnTo>
                    <a:pt x="1953688" y="84597"/>
                  </a:lnTo>
                  <a:lnTo>
                    <a:pt x="1982579" y="118259"/>
                  </a:lnTo>
                  <a:lnTo>
                    <a:pt x="2006086" y="156116"/>
                  </a:lnTo>
                  <a:lnTo>
                    <a:pt x="2023613" y="197575"/>
                  </a:lnTo>
                  <a:lnTo>
                    <a:pt x="2034566" y="242042"/>
                  </a:lnTo>
                  <a:lnTo>
                    <a:pt x="2038350" y="288925"/>
                  </a:lnTo>
                  <a:lnTo>
                    <a:pt x="2038350" y="1444498"/>
                  </a:lnTo>
                  <a:lnTo>
                    <a:pt x="2034566" y="1491383"/>
                  </a:lnTo>
                  <a:lnTo>
                    <a:pt x="2023613" y="1535860"/>
                  </a:lnTo>
                  <a:lnTo>
                    <a:pt x="2006086" y="1577334"/>
                  </a:lnTo>
                  <a:lnTo>
                    <a:pt x="1982579" y="1615208"/>
                  </a:lnTo>
                  <a:lnTo>
                    <a:pt x="1953688" y="1648888"/>
                  </a:lnTo>
                  <a:lnTo>
                    <a:pt x="1920008" y="1677779"/>
                  </a:lnTo>
                  <a:lnTo>
                    <a:pt x="1882134" y="1701286"/>
                  </a:lnTo>
                  <a:lnTo>
                    <a:pt x="1840660" y="1718813"/>
                  </a:lnTo>
                  <a:lnTo>
                    <a:pt x="1796183" y="1729766"/>
                  </a:lnTo>
                  <a:lnTo>
                    <a:pt x="1749298" y="1733550"/>
                  </a:lnTo>
                  <a:lnTo>
                    <a:pt x="288925" y="1733550"/>
                  </a:lnTo>
                  <a:lnTo>
                    <a:pt x="242042" y="1729766"/>
                  </a:lnTo>
                  <a:lnTo>
                    <a:pt x="197575" y="1718813"/>
                  </a:lnTo>
                  <a:lnTo>
                    <a:pt x="156116" y="1701286"/>
                  </a:lnTo>
                  <a:lnTo>
                    <a:pt x="118259" y="1677779"/>
                  </a:lnTo>
                  <a:lnTo>
                    <a:pt x="84597" y="1648888"/>
                  </a:lnTo>
                  <a:lnTo>
                    <a:pt x="55725" y="1615208"/>
                  </a:lnTo>
                  <a:lnTo>
                    <a:pt x="32236" y="1577334"/>
                  </a:lnTo>
                  <a:lnTo>
                    <a:pt x="14722" y="1535860"/>
                  </a:lnTo>
                  <a:lnTo>
                    <a:pt x="3779" y="1491383"/>
                  </a:lnTo>
                  <a:lnTo>
                    <a:pt x="0" y="1444498"/>
                  </a:lnTo>
                  <a:lnTo>
                    <a:pt x="0" y="288925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89504" y="3099752"/>
            <a:ext cx="1414780" cy="1704339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550" spc="-5" b="1">
                <a:latin typeface="Carlito"/>
                <a:cs typeface="Carlito"/>
              </a:rPr>
              <a:t>Combining</a:t>
            </a:r>
            <a:r>
              <a:rPr dirty="0" sz="1550" spc="180" b="1">
                <a:latin typeface="Carlito"/>
                <a:cs typeface="Carlito"/>
              </a:rPr>
              <a:t> </a:t>
            </a:r>
            <a:r>
              <a:rPr dirty="0" sz="1550" spc="-10" b="1">
                <a:latin typeface="Carlito"/>
                <a:cs typeface="Carlito"/>
              </a:rPr>
              <a:t>Data:</a:t>
            </a:r>
            <a:endParaRPr sz="1550">
              <a:latin typeface="Carlito"/>
              <a:cs typeface="Carlito"/>
            </a:endParaRPr>
          </a:p>
          <a:p>
            <a:pPr algn="ctr" marL="31115" marR="14604">
              <a:lnSpc>
                <a:spcPts val="1800"/>
              </a:lnSpc>
              <a:spcBef>
                <a:spcPts val="655"/>
              </a:spcBef>
            </a:pPr>
            <a:r>
              <a:rPr dirty="0" sz="1550" spc="10">
                <a:latin typeface="Carlito"/>
                <a:cs typeface="Carlito"/>
              </a:rPr>
              <a:t>(3.360 </a:t>
            </a:r>
            <a:r>
              <a:rPr dirty="0" sz="1550">
                <a:latin typeface="Carlito"/>
                <a:cs typeface="Carlito"/>
              </a:rPr>
              <a:t>baris </a:t>
            </a:r>
            <a:r>
              <a:rPr dirty="0" sz="1550" spc="10">
                <a:latin typeface="Carlito"/>
                <a:cs typeface="Carlito"/>
              </a:rPr>
              <a:t>x </a:t>
            </a:r>
            <a:r>
              <a:rPr dirty="0" sz="1550" spc="25">
                <a:latin typeface="Carlito"/>
                <a:cs typeface="Carlito"/>
              </a:rPr>
              <a:t>32  </a:t>
            </a:r>
            <a:r>
              <a:rPr dirty="0" sz="1550" spc="5">
                <a:latin typeface="Carlito"/>
                <a:cs typeface="Carlito"/>
              </a:rPr>
              <a:t>kolom)</a:t>
            </a:r>
            <a:endParaRPr sz="1550">
              <a:latin typeface="Carlito"/>
              <a:cs typeface="Carlito"/>
            </a:endParaRPr>
          </a:p>
          <a:p>
            <a:pPr algn="ctr" marL="79375" marR="57150">
              <a:lnSpc>
                <a:spcPts val="1800"/>
              </a:lnSpc>
              <a:spcBef>
                <a:spcPts val="605"/>
              </a:spcBef>
            </a:pPr>
            <a:r>
              <a:rPr dirty="0" sz="1550" spc="5">
                <a:latin typeface="Carlito"/>
                <a:cs typeface="Carlito"/>
              </a:rPr>
              <a:t>Ada </a:t>
            </a:r>
            <a:r>
              <a:rPr dirty="0" sz="1550" spc="20">
                <a:latin typeface="Carlito"/>
                <a:cs typeface="Carlito"/>
              </a:rPr>
              <a:t>3.112</a:t>
            </a:r>
            <a:r>
              <a:rPr dirty="0" sz="1550" spc="-5">
                <a:latin typeface="Carlito"/>
                <a:cs typeface="Carlito"/>
              </a:rPr>
              <a:t> </a:t>
            </a:r>
            <a:r>
              <a:rPr dirty="0" sz="1550">
                <a:latin typeface="Carlito"/>
                <a:cs typeface="Carlito"/>
              </a:rPr>
              <a:t>baris  </a:t>
            </a:r>
            <a:r>
              <a:rPr dirty="0" sz="1550" spc="15">
                <a:latin typeface="Carlito"/>
                <a:cs typeface="Carlito"/>
              </a:rPr>
              <a:t>memiliki</a:t>
            </a:r>
            <a:r>
              <a:rPr dirty="0" sz="1550" spc="10">
                <a:latin typeface="Carlito"/>
                <a:cs typeface="Carlito"/>
              </a:rPr>
              <a:t> </a:t>
            </a:r>
            <a:r>
              <a:rPr dirty="0" sz="1550" spc="20">
                <a:latin typeface="Carlito"/>
                <a:cs typeface="Carlito"/>
              </a:rPr>
              <a:t>NaN</a:t>
            </a:r>
            <a:endParaRPr sz="1550">
              <a:latin typeface="Carlito"/>
              <a:cs typeface="Carlito"/>
            </a:endParaRPr>
          </a:p>
          <a:p>
            <a:pPr algn="ctr" marL="16510">
              <a:lnSpc>
                <a:spcPct val="100000"/>
              </a:lnSpc>
              <a:spcBef>
                <a:spcPts val="495"/>
              </a:spcBef>
            </a:pPr>
            <a:r>
              <a:rPr dirty="0" sz="1550" spc="-5">
                <a:latin typeface="Carlito"/>
                <a:cs typeface="Carlito"/>
              </a:rPr>
              <a:t>(pd.merge)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10188" y="3124263"/>
            <a:ext cx="1771650" cy="1762125"/>
            <a:chOff x="4810188" y="3124263"/>
            <a:chExt cx="1771650" cy="1762125"/>
          </a:xfrm>
        </p:grpSpPr>
        <p:sp>
          <p:nvSpPr>
            <p:cNvPr id="13" name="object 13"/>
            <p:cNvSpPr/>
            <p:nvPr/>
          </p:nvSpPr>
          <p:spPr>
            <a:xfrm>
              <a:off x="4824476" y="3138551"/>
              <a:ext cx="1743075" cy="1733550"/>
            </a:xfrm>
            <a:custGeom>
              <a:avLst/>
              <a:gdLst/>
              <a:ahLst/>
              <a:cxnLst/>
              <a:rect l="l" t="t" r="r" b="b"/>
              <a:pathLst>
                <a:path w="1743075" h="1733550">
                  <a:moveTo>
                    <a:pt x="1454023" y="0"/>
                  </a:moveTo>
                  <a:lnTo>
                    <a:pt x="288925" y="0"/>
                  </a:lnTo>
                  <a:lnTo>
                    <a:pt x="242042" y="3779"/>
                  </a:lnTo>
                  <a:lnTo>
                    <a:pt x="197575" y="14722"/>
                  </a:lnTo>
                  <a:lnTo>
                    <a:pt x="156116" y="32236"/>
                  </a:lnTo>
                  <a:lnTo>
                    <a:pt x="118259" y="55725"/>
                  </a:lnTo>
                  <a:lnTo>
                    <a:pt x="84597" y="84597"/>
                  </a:lnTo>
                  <a:lnTo>
                    <a:pt x="55725" y="118259"/>
                  </a:lnTo>
                  <a:lnTo>
                    <a:pt x="32236" y="156116"/>
                  </a:lnTo>
                  <a:lnTo>
                    <a:pt x="14722" y="197575"/>
                  </a:lnTo>
                  <a:lnTo>
                    <a:pt x="3779" y="242042"/>
                  </a:lnTo>
                  <a:lnTo>
                    <a:pt x="0" y="288925"/>
                  </a:lnTo>
                  <a:lnTo>
                    <a:pt x="0" y="1444498"/>
                  </a:lnTo>
                  <a:lnTo>
                    <a:pt x="3779" y="1491383"/>
                  </a:lnTo>
                  <a:lnTo>
                    <a:pt x="14722" y="1535860"/>
                  </a:lnTo>
                  <a:lnTo>
                    <a:pt x="32236" y="1577334"/>
                  </a:lnTo>
                  <a:lnTo>
                    <a:pt x="55725" y="1615208"/>
                  </a:lnTo>
                  <a:lnTo>
                    <a:pt x="84597" y="1648888"/>
                  </a:lnTo>
                  <a:lnTo>
                    <a:pt x="118259" y="1677779"/>
                  </a:lnTo>
                  <a:lnTo>
                    <a:pt x="156116" y="1701286"/>
                  </a:lnTo>
                  <a:lnTo>
                    <a:pt x="197575" y="1718813"/>
                  </a:lnTo>
                  <a:lnTo>
                    <a:pt x="242042" y="1729766"/>
                  </a:lnTo>
                  <a:lnTo>
                    <a:pt x="288925" y="1733550"/>
                  </a:lnTo>
                  <a:lnTo>
                    <a:pt x="1454023" y="1733550"/>
                  </a:lnTo>
                  <a:lnTo>
                    <a:pt x="1500908" y="1729766"/>
                  </a:lnTo>
                  <a:lnTo>
                    <a:pt x="1545385" y="1718813"/>
                  </a:lnTo>
                  <a:lnTo>
                    <a:pt x="1586859" y="1701286"/>
                  </a:lnTo>
                  <a:lnTo>
                    <a:pt x="1624733" y="1677779"/>
                  </a:lnTo>
                  <a:lnTo>
                    <a:pt x="1658413" y="1648888"/>
                  </a:lnTo>
                  <a:lnTo>
                    <a:pt x="1687304" y="1615208"/>
                  </a:lnTo>
                  <a:lnTo>
                    <a:pt x="1710811" y="1577334"/>
                  </a:lnTo>
                  <a:lnTo>
                    <a:pt x="1728338" y="1535860"/>
                  </a:lnTo>
                  <a:lnTo>
                    <a:pt x="1739291" y="1491383"/>
                  </a:lnTo>
                  <a:lnTo>
                    <a:pt x="1743075" y="1444498"/>
                  </a:lnTo>
                  <a:lnTo>
                    <a:pt x="1743075" y="288925"/>
                  </a:lnTo>
                  <a:lnTo>
                    <a:pt x="1739291" y="242042"/>
                  </a:lnTo>
                  <a:lnTo>
                    <a:pt x="1728338" y="197575"/>
                  </a:lnTo>
                  <a:lnTo>
                    <a:pt x="1710811" y="156116"/>
                  </a:lnTo>
                  <a:lnTo>
                    <a:pt x="1687304" y="118259"/>
                  </a:lnTo>
                  <a:lnTo>
                    <a:pt x="1658413" y="84597"/>
                  </a:lnTo>
                  <a:lnTo>
                    <a:pt x="1624733" y="55725"/>
                  </a:lnTo>
                  <a:lnTo>
                    <a:pt x="1586859" y="32236"/>
                  </a:lnTo>
                  <a:lnTo>
                    <a:pt x="1545385" y="14722"/>
                  </a:lnTo>
                  <a:lnTo>
                    <a:pt x="1500908" y="3779"/>
                  </a:lnTo>
                  <a:lnTo>
                    <a:pt x="1454023" y="0"/>
                  </a:lnTo>
                  <a:close/>
                </a:path>
              </a:pathLst>
            </a:custGeom>
            <a:solidFill>
              <a:srgbClr val="527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24476" y="3138551"/>
              <a:ext cx="1743075" cy="1733550"/>
            </a:xfrm>
            <a:custGeom>
              <a:avLst/>
              <a:gdLst/>
              <a:ahLst/>
              <a:cxnLst/>
              <a:rect l="l" t="t" r="r" b="b"/>
              <a:pathLst>
                <a:path w="1743075" h="1733550">
                  <a:moveTo>
                    <a:pt x="0" y="288925"/>
                  </a:moveTo>
                  <a:lnTo>
                    <a:pt x="3779" y="242042"/>
                  </a:lnTo>
                  <a:lnTo>
                    <a:pt x="14722" y="197575"/>
                  </a:lnTo>
                  <a:lnTo>
                    <a:pt x="32236" y="156116"/>
                  </a:lnTo>
                  <a:lnTo>
                    <a:pt x="55725" y="118259"/>
                  </a:lnTo>
                  <a:lnTo>
                    <a:pt x="84597" y="84597"/>
                  </a:lnTo>
                  <a:lnTo>
                    <a:pt x="118259" y="55725"/>
                  </a:lnTo>
                  <a:lnTo>
                    <a:pt x="156116" y="32236"/>
                  </a:lnTo>
                  <a:lnTo>
                    <a:pt x="197575" y="14722"/>
                  </a:lnTo>
                  <a:lnTo>
                    <a:pt x="242042" y="3779"/>
                  </a:lnTo>
                  <a:lnTo>
                    <a:pt x="288925" y="0"/>
                  </a:lnTo>
                  <a:lnTo>
                    <a:pt x="1454023" y="0"/>
                  </a:lnTo>
                  <a:lnTo>
                    <a:pt x="1500908" y="3779"/>
                  </a:lnTo>
                  <a:lnTo>
                    <a:pt x="1545385" y="14722"/>
                  </a:lnTo>
                  <a:lnTo>
                    <a:pt x="1586859" y="32236"/>
                  </a:lnTo>
                  <a:lnTo>
                    <a:pt x="1624733" y="55725"/>
                  </a:lnTo>
                  <a:lnTo>
                    <a:pt x="1658413" y="84597"/>
                  </a:lnTo>
                  <a:lnTo>
                    <a:pt x="1687304" y="118259"/>
                  </a:lnTo>
                  <a:lnTo>
                    <a:pt x="1710811" y="156116"/>
                  </a:lnTo>
                  <a:lnTo>
                    <a:pt x="1728338" y="197575"/>
                  </a:lnTo>
                  <a:lnTo>
                    <a:pt x="1739291" y="242042"/>
                  </a:lnTo>
                  <a:lnTo>
                    <a:pt x="1743075" y="288925"/>
                  </a:lnTo>
                  <a:lnTo>
                    <a:pt x="1743075" y="1444498"/>
                  </a:lnTo>
                  <a:lnTo>
                    <a:pt x="1739291" y="1491383"/>
                  </a:lnTo>
                  <a:lnTo>
                    <a:pt x="1728338" y="1535860"/>
                  </a:lnTo>
                  <a:lnTo>
                    <a:pt x="1710811" y="1577334"/>
                  </a:lnTo>
                  <a:lnTo>
                    <a:pt x="1687304" y="1615208"/>
                  </a:lnTo>
                  <a:lnTo>
                    <a:pt x="1658413" y="1648888"/>
                  </a:lnTo>
                  <a:lnTo>
                    <a:pt x="1624733" y="1677779"/>
                  </a:lnTo>
                  <a:lnTo>
                    <a:pt x="1586859" y="1701286"/>
                  </a:lnTo>
                  <a:lnTo>
                    <a:pt x="1545385" y="1718813"/>
                  </a:lnTo>
                  <a:lnTo>
                    <a:pt x="1500908" y="1729766"/>
                  </a:lnTo>
                  <a:lnTo>
                    <a:pt x="1454023" y="1733550"/>
                  </a:lnTo>
                  <a:lnTo>
                    <a:pt x="288925" y="1733550"/>
                  </a:lnTo>
                  <a:lnTo>
                    <a:pt x="242042" y="1729766"/>
                  </a:lnTo>
                  <a:lnTo>
                    <a:pt x="197575" y="1718813"/>
                  </a:lnTo>
                  <a:lnTo>
                    <a:pt x="156116" y="1701286"/>
                  </a:lnTo>
                  <a:lnTo>
                    <a:pt x="118259" y="1677779"/>
                  </a:lnTo>
                  <a:lnTo>
                    <a:pt x="84597" y="1648888"/>
                  </a:lnTo>
                  <a:lnTo>
                    <a:pt x="55725" y="1615208"/>
                  </a:lnTo>
                  <a:lnTo>
                    <a:pt x="32236" y="1577334"/>
                  </a:lnTo>
                  <a:lnTo>
                    <a:pt x="14722" y="1535860"/>
                  </a:lnTo>
                  <a:lnTo>
                    <a:pt x="3779" y="1491383"/>
                  </a:lnTo>
                  <a:lnTo>
                    <a:pt x="0" y="1444498"/>
                  </a:lnTo>
                  <a:lnTo>
                    <a:pt x="0" y="288925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004434" y="3134423"/>
            <a:ext cx="1370965" cy="20116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065" marR="5080" indent="-2540">
              <a:lnSpc>
                <a:spcPct val="94900"/>
              </a:lnSpc>
              <a:spcBef>
                <a:spcPts val="220"/>
              </a:spcBef>
              <a:buChar char="-"/>
              <a:tabLst>
                <a:tab pos="165735" algn="l"/>
              </a:tabLst>
            </a:pPr>
            <a:r>
              <a:rPr dirty="0" sz="1550">
                <a:latin typeface="Carlito"/>
                <a:cs typeface="Carlito"/>
              </a:rPr>
              <a:t>Cleaning </a:t>
            </a:r>
            <a:r>
              <a:rPr dirty="0" sz="1550" spc="10">
                <a:latin typeface="Carlito"/>
                <a:cs typeface="Carlito"/>
              </a:rPr>
              <a:t>Data  </a:t>
            </a:r>
            <a:r>
              <a:rPr dirty="0" sz="1550" spc="15">
                <a:latin typeface="Carlito"/>
                <a:cs typeface="Carlito"/>
              </a:rPr>
              <a:t>yang</a:t>
            </a:r>
            <a:r>
              <a:rPr dirty="0" sz="1550" spc="-45">
                <a:latin typeface="Carlito"/>
                <a:cs typeface="Carlito"/>
              </a:rPr>
              <a:t> </a:t>
            </a:r>
            <a:r>
              <a:rPr dirty="0" sz="1550" spc="5" i="1">
                <a:latin typeface="Carlito"/>
                <a:cs typeface="Carlito"/>
              </a:rPr>
              <a:t>Miss.(drop,  </a:t>
            </a:r>
            <a:r>
              <a:rPr dirty="0" sz="1550" spc="15" i="1">
                <a:latin typeface="Carlito"/>
                <a:cs typeface="Carlito"/>
              </a:rPr>
              <a:t>replace)</a:t>
            </a:r>
            <a:endParaRPr sz="1550">
              <a:latin typeface="Carlito"/>
              <a:cs typeface="Carlito"/>
            </a:endParaRPr>
          </a:p>
          <a:p>
            <a:pPr marL="107314" marR="90805">
              <a:lnSpc>
                <a:spcPct val="94900"/>
              </a:lnSpc>
              <a:spcBef>
                <a:spcPts val="715"/>
              </a:spcBef>
              <a:buChar char="-"/>
              <a:tabLst>
                <a:tab pos="213360" algn="l"/>
              </a:tabLst>
            </a:pPr>
            <a:r>
              <a:rPr dirty="0" sz="1550" spc="20">
                <a:latin typeface="Carlito"/>
                <a:cs typeface="Carlito"/>
              </a:rPr>
              <a:t>M</a:t>
            </a:r>
            <a:r>
              <a:rPr dirty="0" sz="1550" spc="-25">
                <a:latin typeface="Carlito"/>
                <a:cs typeface="Carlito"/>
              </a:rPr>
              <a:t>e</a:t>
            </a:r>
            <a:r>
              <a:rPr dirty="0" sz="1550" spc="5">
                <a:latin typeface="Carlito"/>
                <a:cs typeface="Carlito"/>
              </a:rPr>
              <a:t>nga</a:t>
            </a:r>
            <a:r>
              <a:rPr dirty="0" sz="1550">
                <a:latin typeface="Carlito"/>
                <a:cs typeface="Carlito"/>
              </a:rPr>
              <a:t>na</a:t>
            </a:r>
            <a:r>
              <a:rPr dirty="0" sz="1550" spc="15">
                <a:latin typeface="Carlito"/>
                <a:cs typeface="Carlito"/>
              </a:rPr>
              <a:t>li</a:t>
            </a:r>
            <a:r>
              <a:rPr dirty="0" sz="1550" spc="-10">
                <a:latin typeface="Carlito"/>
                <a:cs typeface="Carlito"/>
              </a:rPr>
              <a:t>s</a:t>
            </a:r>
            <a:r>
              <a:rPr dirty="0" sz="1550" spc="15">
                <a:latin typeface="Carlito"/>
                <a:cs typeface="Carlito"/>
              </a:rPr>
              <a:t>i</a:t>
            </a:r>
            <a:r>
              <a:rPr dirty="0" sz="1550" spc="5">
                <a:latin typeface="Carlito"/>
                <a:cs typeface="Carlito"/>
              </a:rPr>
              <a:t>s  </a:t>
            </a:r>
            <a:r>
              <a:rPr dirty="0" sz="1550" spc="-5">
                <a:latin typeface="Carlito"/>
                <a:cs typeface="Carlito"/>
              </a:rPr>
              <a:t>korelasi </a:t>
            </a:r>
            <a:r>
              <a:rPr dirty="0" sz="1550">
                <a:latin typeface="Carlito"/>
                <a:cs typeface="Carlito"/>
              </a:rPr>
              <a:t>setiap  </a:t>
            </a:r>
            <a:r>
              <a:rPr dirty="0" sz="1550" spc="5">
                <a:latin typeface="Carlito"/>
                <a:cs typeface="Carlito"/>
              </a:rPr>
              <a:t>atribut</a:t>
            </a:r>
            <a:endParaRPr sz="1550">
              <a:latin typeface="Carlito"/>
              <a:cs typeface="Carlito"/>
            </a:endParaRPr>
          </a:p>
          <a:p>
            <a:pPr algn="ctr" marL="88900" marR="86360">
              <a:lnSpc>
                <a:spcPts val="1800"/>
              </a:lnSpc>
              <a:spcBef>
                <a:spcPts val="655"/>
              </a:spcBef>
            </a:pPr>
            <a:r>
              <a:rPr dirty="0" sz="1550" spc="-25">
                <a:latin typeface="Carlito"/>
                <a:cs typeface="Carlito"/>
              </a:rPr>
              <a:t>-</a:t>
            </a:r>
            <a:r>
              <a:rPr dirty="0" sz="1550" spc="20">
                <a:latin typeface="Carlito"/>
                <a:cs typeface="Carlito"/>
              </a:rPr>
              <a:t>M</a:t>
            </a:r>
            <a:r>
              <a:rPr dirty="0" sz="1550" spc="-25">
                <a:latin typeface="Carlito"/>
                <a:cs typeface="Carlito"/>
              </a:rPr>
              <a:t>e</a:t>
            </a:r>
            <a:r>
              <a:rPr dirty="0" sz="1550" spc="5">
                <a:latin typeface="Carlito"/>
                <a:cs typeface="Carlito"/>
              </a:rPr>
              <a:t>ng</a:t>
            </a:r>
            <a:r>
              <a:rPr dirty="0" sz="1550" spc="40">
                <a:latin typeface="Carlito"/>
                <a:cs typeface="Carlito"/>
              </a:rPr>
              <a:t>k</a:t>
            </a:r>
            <a:r>
              <a:rPr dirty="0" sz="1550">
                <a:latin typeface="Carlito"/>
                <a:cs typeface="Carlito"/>
              </a:rPr>
              <a:t>a</a:t>
            </a:r>
            <a:r>
              <a:rPr dirty="0" sz="1550" spc="5">
                <a:latin typeface="Carlito"/>
                <a:cs typeface="Carlito"/>
              </a:rPr>
              <a:t>t</a:t>
            </a:r>
            <a:r>
              <a:rPr dirty="0" sz="1550" spc="-30">
                <a:latin typeface="Carlito"/>
                <a:cs typeface="Carlito"/>
              </a:rPr>
              <a:t>e</a:t>
            </a:r>
            <a:r>
              <a:rPr dirty="0" sz="1550" spc="15">
                <a:latin typeface="Carlito"/>
                <a:cs typeface="Carlito"/>
              </a:rPr>
              <a:t>g</a:t>
            </a:r>
            <a:r>
              <a:rPr dirty="0" sz="1550">
                <a:latin typeface="Carlito"/>
                <a:cs typeface="Carlito"/>
              </a:rPr>
              <a:t>o</a:t>
            </a:r>
            <a:r>
              <a:rPr dirty="0" sz="1550" spc="-20">
                <a:latin typeface="Carlito"/>
                <a:cs typeface="Carlito"/>
              </a:rPr>
              <a:t>r</a:t>
            </a:r>
            <a:r>
              <a:rPr dirty="0" sz="1550" spc="5">
                <a:latin typeface="Carlito"/>
                <a:cs typeface="Carlito"/>
              </a:rPr>
              <a:t>i  </a:t>
            </a:r>
            <a:r>
              <a:rPr dirty="0" sz="1550" spc="5">
                <a:latin typeface="Carlito"/>
                <a:cs typeface="Carlito"/>
              </a:rPr>
              <a:t>data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53288" y="3124263"/>
            <a:ext cx="1771650" cy="1762125"/>
            <a:chOff x="6753288" y="3124263"/>
            <a:chExt cx="1771650" cy="1762125"/>
          </a:xfrm>
        </p:grpSpPr>
        <p:sp>
          <p:nvSpPr>
            <p:cNvPr id="17" name="object 17"/>
            <p:cNvSpPr/>
            <p:nvPr/>
          </p:nvSpPr>
          <p:spPr>
            <a:xfrm>
              <a:off x="6767576" y="3138551"/>
              <a:ext cx="1743075" cy="1733550"/>
            </a:xfrm>
            <a:custGeom>
              <a:avLst/>
              <a:gdLst/>
              <a:ahLst/>
              <a:cxnLst/>
              <a:rect l="l" t="t" r="r" b="b"/>
              <a:pathLst>
                <a:path w="1743075" h="1733550">
                  <a:moveTo>
                    <a:pt x="1454023" y="0"/>
                  </a:moveTo>
                  <a:lnTo>
                    <a:pt x="288925" y="0"/>
                  </a:lnTo>
                  <a:lnTo>
                    <a:pt x="242042" y="3779"/>
                  </a:lnTo>
                  <a:lnTo>
                    <a:pt x="197575" y="14722"/>
                  </a:lnTo>
                  <a:lnTo>
                    <a:pt x="156116" y="32236"/>
                  </a:lnTo>
                  <a:lnTo>
                    <a:pt x="118259" y="55725"/>
                  </a:lnTo>
                  <a:lnTo>
                    <a:pt x="84597" y="84597"/>
                  </a:lnTo>
                  <a:lnTo>
                    <a:pt x="55725" y="118259"/>
                  </a:lnTo>
                  <a:lnTo>
                    <a:pt x="32236" y="156116"/>
                  </a:lnTo>
                  <a:lnTo>
                    <a:pt x="14722" y="197575"/>
                  </a:lnTo>
                  <a:lnTo>
                    <a:pt x="3779" y="242042"/>
                  </a:lnTo>
                  <a:lnTo>
                    <a:pt x="0" y="288925"/>
                  </a:lnTo>
                  <a:lnTo>
                    <a:pt x="0" y="1444498"/>
                  </a:lnTo>
                  <a:lnTo>
                    <a:pt x="3779" y="1491383"/>
                  </a:lnTo>
                  <a:lnTo>
                    <a:pt x="14722" y="1535860"/>
                  </a:lnTo>
                  <a:lnTo>
                    <a:pt x="32236" y="1577334"/>
                  </a:lnTo>
                  <a:lnTo>
                    <a:pt x="55725" y="1615208"/>
                  </a:lnTo>
                  <a:lnTo>
                    <a:pt x="84597" y="1648888"/>
                  </a:lnTo>
                  <a:lnTo>
                    <a:pt x="118259" y="1677779"/>
                  </a:lnTo>
                  <a:lnTo>
                    <a:pt x="156116" y="1701286"/>
                  </a:lnTo>
                  <a:lnTo>
                    <a:pt x="197575" y="1718813"/>
                  </a:lnTo>
                  <a:lnTo>
                    <a:pt x="242042" y="1729766"/>
                  </a:lnTo>
                  <a:lnTo>
                    <a:pt x="288925" y="1733550"/>
                  </a:lnTo>
                  <a:lnTo>
                    <a:pt x="1454023" y="1733550"/>
                  </a:lnTo>
                  <a:lnTo>
                    <a:pt x="1500908" y="1729766"/>
                  </a:lnTo>
                  <a:lnTo>
                    <a:pt x="1545385" y="1718813"/>
                  </a:lnTo>
                  <a:lnTo>
                    <a:pt x="1586859" y="1701286"/>
                  </a:lnTo>
                  <a:lnTo>
                    <a:pt x="1624733" y="1677779"/>
                  </a:lnTo>
                  <a:lnTo>
                    <a:pt x="1658413" y="1648888"/>
                  </a:lnTo>
                  <a:lnTo>
                    <a:pt x="1687304" y="1615208"/>
                  </a:lnTo>
                  <a:lnTo>
                    <a:pt x="1710811" y="1577334"/>
                  </a:lnTo>
                  <a:lnTo>
                    <a:pt x="1728338" y="1535860"/>
                  </a:lnTo>
                  <a:lnTo>
                    <a:pt x="1739291" y="1491383"/>
                  </a:lnTo>
                  <a:lnTo>
                    <a:pt x="1743075" y="1444498"/>
                  </a:lnTo>
                  <a:lnTo>
                    <a:pt x="1743075" y="288925"/>
                  </a:lnTo>
                  <a:lnTo>
                    <a:pt x="1739291" y="242042"/>
                  </a:lnTo>
                  <a:lnTo>
                    <a:pt x="1728338" y="197575"/>
                  </a:lnTo>
                  <a:lnTo>
                    <a:pt x="1710811" y="156116"/>
                  </a:lnTo>
                  <a:lnTo>
                    <a:pt x="1687304" y="118259"/>
                  </a:lnTo>
                  <a:lnTo>
                    <a:pt x="1658413" y="84597"/>
                  </a:lnTo>
                  <a:lnTo>
                    <a:pt x="1624733" y="55725"/>
                  </a:lnTo>
                  <a:lnTo>
                    <a:pt x="1586859" y="32236"/>
                  </a:lnTo>
                  <a:lnTo>
                    <a:pt x="1545385" y="14722"/>
                  </a:lnTo>
                  <a:lnTo>
                    <a:pt x="1500908" y="3779"/>
                  </a:lnTo>
                  <a:lnTo>
                    <a:pt x="1454023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67576" y="3138551"/>
              <a:ext cx="1743075" cy="1733550"/>
            </a:xfrm>
            <a:custGeom>
              <a:avLst/>
              <a:gdLst/>
              <a:ahLst/>
              <a:cxnLst/>
              <a:rect l="l" t="t" r="r" b="b"/>
              <a:pathLst>
                <a:path w="1743075" h="1733550">
                  <a:moveTo>
                    <a:pt x="0" y="288925"/>
                  </a:moveTo>
                  <a:lnTo>
                    <a:pt x="3779" y="242042"/>
                  </a:lnTo>
                  <a:lnTo>
                    <a:pt x="14722" y="197575"/>
                  </a:lnTo>
                  <a:lnTo>
                    <a:pt x="32236" y="156116"/>
                  </a:lnTo>
                  <a:lnTo>
                    <a:pt x="55725" y="118259"/>
                  </a:lnTo>
                  <a:lnTo>
                    <a:pt x="84597" y="84597"/>
                  </a:lnTo>
                  <a:lnTo>
                    <a:pt x="118259" y="55725"/>
                  </a:lnTo>
                  <a:lnTo>
                    <a:pt x="156116" y="32236"/>
                  </a:lnTo>
                  <a:lnTo>
                    <a:pt x="197575" y="14722"/>
                  </a:lnTo>
                  <a:lnTo>
                    <a:pt x="242042" y="3779"/>
                  </a:lnTo>
                  <a:lnTo>
                    <a:pt x="288925" y="0"/>
                  </a:lnTo>
                  <a:lnTo>
                    <a:pt x="1454023" y="0"/>
                  </a:lnTo>
                  <a:lnTo>
                    <a:pt x="1500908" y="3779"/>
                  </a:lnTo>
                  <a:lnTo>
                    <a:pt x="1545385" y="14722"/>
                  </a:lnTo>
                  <a:lnTo>
                    <a:pt x="1586859" y="32236"/>
                  </a:lnTo>
                  <a:lnTo>
                    <a:pt x="1624733" y="55725"/>
                  </a:lnTo>
                  <a:lnTo>
                    <a:pt x="1658413" y="84597"/>
                  </a:lnTo>
                  <a:lnTo>
                    <a:pt x="1687304" y="118259"/>
                  </a:lnTo>
                  <a:lnTo>
                    <a:pt x="1710811" y="156116"/>
                  </a:lnTo>
                  <a:lnTo>
                    <a:pt x="1728338" y="197575"/>
                  </a:lnTo>
                  <a:lnTo>
                    <a:pt x="1739291" y="242042"/>
                  </a:lnTo>
                  <a:lnTo>
                    <a:pt x="1743075" y="288925"/>
                  </a:lnTo>
                  <a:lnTo>
                    <a:pt x="1743075" y="1444498"/>
                  </a:lnTo>
                  <a:lnTo>
                    <a:pt x="1739291" y="1491383"/>
                  </a:lnTo>
                  <a:lnTo>
                    <a:pt x="1728338" y="1535860"/>
                  </a:lnTo>
                  <a:lnTo>
                    <a:pt x="1710811" y="1577334"/>
                  </a:lnTo>
                  <a:lnTo>
                    <a:pt x="1687304" y="1615208"/>
                  </a:lnTo>
                  <a:lnTo>
                    <a:pt x="1658413" y="1648888"/>
                  </a:lnTo>
                  <a:lnTo>
                    <a:pt x="1624733" y="1677779"/>
                  </a:lnTo>
                  <a:lnTo>
                    <a:pt x="1586859" y="1701286"/>
                  </a:lnTo>
                  <a:lnTo>
                    <a:pt x="1545385" y="1718813"/>
                  </a:lnTo>
                  <a:lnTo>
                    <a:pt x="1500908" y="1729766"/>
                  </a:lnTo>
                  <a:lnTo>
                    <a:pt x="1454023" y="1733550"/>
                  </a:lnTo>
                  <a:lnTo>
                    <a:pt x="288925" y="1733550"/>
                  </a:lnTo>
                  <a:lnTo>
                    <a:pt x="242042" y="1729766"/>
                  </a:lnTo>
                  <a:lnTo>
                    <a:pt x="197575" y="1718813"/>
                  </a:lnTo>
                  <a:lnTo>
                    <a:pt x="156116" y="1701286"/>
                  </a:lnTo>
                  <a:lnTo>
                    <a:pt x="118259" y="1677779"/>
                  </a:lnTo>
                  <a:lnTo>
                    <a:pt x="84597" y="1648888"/>
                  </a:lnTo>
                  <a:lnTo>
                    <a:pt x="55725" y="1615208"/>
                  </a:lnTo>
                  <a:lnTo>
                    <a:pt x="32236" y="1577334"/>
                  </a:lnTo>
                  <a:lnTo>
                    <a:pt x="14722" y="1535860"/>
                  </a:lnTo>
                  <a:lnTo>
                    <a:pt x="3779" y="1491383"/>
                  </a:lnTo>
                  <a:lnTo>
                    <a:pt x="0" y="1444498"/>
                  </a:lnTo>
                  <a:lnTo>
                    <a:pt x="0" y="288925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935216" y="3164141"/>
            <a:ext cx="1414780" cy="162242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algn="ctr" marL="12700" marR="5080" indent="1905">
              <a:lnSpc>
                <a:spcPct val="92100"/>
              </a:lnSpc>
              <a:spcBef>
                <a:spcPts val="330"/>
              </a:spcBef>
            </a:pPr>
            <a:r>
              <a:rPr dirty="0" sz="2400" spc="5" b="1">
                <a:latin typeface="Carlito"/>
                <a:cs typeface="Carlito"/>
              </a:rPr>
              <a:t>Final </a:t>
            </a:r>
            <a:r>
              <a:rPr dirty="0" sz="2400" b="1">
                <a:latin typeface="Carlito"/>
                <a:cs typeface="Carlito"/>
              </a:rPr>
              <a:t>Data  </a:t>
            </a:r>
            <a:r>
              <a:rPr dirty="0" sz="2400" spc="-10" b="1">
                <a:latin typeface="Carlito"/>
                <a:cs typeface="Carlito"/>
              </a:rPr>
              <a:t>Set </a:t>
            </a:r>
            <a:r>
              <a:rPr dirty="0" sz="2400" spc="-5" b="1">
                <a:latin typeface="Carlito"/>
                <a:cs typeface="Carlito"/>
              </a:rPr>
              <a:t>yang  </a:t>
            </a:r>
            <a:r>
              <a:rPr dirty="0" sz="2400" b="1">
                <a:latin typeface="Carlito"/>
                <a:cs typeface="Carlito"/>
              </a:rPr>
              <a:t>t</a:t>
            </a:r>
            <a:r>
              <a:rPr dirty="0" sz="2400" spc="-15" b="1">
                <a:latin typeface="Carlito"/>
                <a:cs typeface="Carlito"/>
              </a:rPr>
              <a:t>e</a:t>
            </a:r>
            <a:r>
              <a:rPr dirty="0" sz="2400" spc="-30" b="1">
                <a:latin typeface="Carlito"/>
                <a:cs typeface="Carlito"/>
              </a:rPr>
              <a:t>r</a:t>
            </a:r>
            <a:r>
              <a:rPr dirty="0" sz="2400" spc="15" b="1">
                <a:latin typeface="Carlito"/>
                <a:cs typeface="Carlito"/>
              </a:rPr>
              <a:t>s</a:t>
            </a:r>
            <a:r>
              <a:rPr dirty="0" sz="2400" b="1">
                <a:latin typeface="Carlito"/>
                <a:cs typeface="Carlito"/>
              </a:rPr>
              <a:t>t</a:t>
            </a:r>
            <a:r>
              <a:rPr dirty="0" sz="2400" spc="-35" b="1">
                <a:latin typeface="Carlito"/>
                <a:cs typeface="Carlito"/>
              </a:rPr>
              <a:t>r</a:t>
            </a:r>
            <a:r>
              <a:rPr dirty="0" sz="2400" spc="-15" b="1">
                <a:latin typeface="Carlito"/>
                <a:cs typeface="Carlito"/>
              </a:rPr>
              <a:t>u</a:t>
            </a:r>
            <a:r>
              <a:rPr dirty="0" sz="2400" spc="-30" b="1">
                <a:latin typeface="Carlito"/>
                <a:cs typeface="Carlito"/>
              </a:rPr>
              <a:t>k</a:t>
            </a:r>
            <a:r>
              <a:rPr dirty="0" sz="2400" b="1">
                <a:latin typeface="Carlito"/>
                <a:cs typeface="Carlito"/>
              </a:rPr>
              <a:t>t</a:t>
            </a:r>
            <a:r>
              <a:rPr dirty="0" sz="2400" spc="-20" b="1">
                <a:latin typeface="Carlito"/>
                <a:cs typeface="Carlito"/>
              </a:rPr>
              <a:t>u</a:t>
            </a:r>
            <a:r>
              <a:rPr dirty="0" sz="2400" b="1">
                <a:latin typeface="Carlito"/>
                <a:cs typeface="Carlito"/>
              </a:rPr>
              <a:t>r  </a:t>
            </a:r>
            <a:r>
              <a:rPr dirty="0" sz="2000" spc="20">
                <a:latin typeface="Carlito"/>
                <a:cs typeface="Carlito"/>
              </a:rPr>
              <a:t>(3.360 </a:t>
            </a:r>
            <a:r>
              <a:rPr dirty="0" sz="2000" spc="-5">
                <a:latin typeface="Carlito"/>
                <a:cs typeface="Carlito"/>
              </a:rPr>
              <a:t>baris</a:t>
            </a:r>
            <a:r>
              <a:rPr dirty="0" sz="2000" spc="-190">
                <a:latin typeface="Carlito"/>
                <a:cs typeface="Carlito"/>
              </a:rPr>
              <a:t> </a:t>
            </a:r>
            <a:r>
              <a:rPr dirty="0" sz="2000" spc="10">
                <a:latin typeface="Carlito"/>
                <a:cs typeface="Carlito"/>
              </a:rPr>
              <a:t>x</a:t>
            </a:r>
            <a:endParaRPr sz="2000">
              <a:latin typeface="Carlito"/>
              <a:cs typeface="Carlito"/>
            </a:endParaRPr>
          </a:p>
          <a:p>
            <a:pPr algn="ctr" marL="4445">
              <a:lnSpc>
                <a:spcPts val="2180"/>
              </a:lnSpc>
            </a:pPr>
            <a:r>
              <a:rPr dirty="0" sz="2000" spc="20">
                <a:latin typeface="Carlito"/>
                <a:cs typeface="Carlito"/>
              </a:rPr>
              <a:t>25</a:t>
            </a:r>
            <a:r>
              <a:rPr dirty="0" sz="2000" spc="36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kolom)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9125" y="1866963"/>
            <a:ext cx="1829435" cy="1200150"/>
            <a:chOff x="619125" y="1866963"/>
            <a:chExt cx="1829435" cy="1200150"/>
          </a:xfrm>
        </p:grpSpPr>
        <p:sp>
          <p:nvSpPr>
            <p:cNvPr id="21" name="object 21"/>
            <p:cNvSpPr/>
            <p:nvPr/>
          </p:nvSpPr>
          <p:spPr>
            <a:xfrm>
              <a:off x="633412" y="1881251"/>
              <a:ext cx="1800860" cy="1171575"/>
            </a:xfrm>
            <a:custGeom>
              <a:avLst/>
              <a:gdLst/>
              <a:ahLst/>
              <a:cxnLst/>
              <a:rect l="l" t="t" r="r" b="b"/>
              <a:pathLst>
                <a:path w="1800860" h="1171575">
                  <a:moveTo>
                    <a:pt x="1604962" y="0"/>
                  </a:moveTo>
                  <a:lnTo>
                    <a:pt x="195262" y="0"/>
                  </a:lnTo>
                  <a:lnTo>
                    <a:pt x="150492" y="5154"/>
                  </a:lnTo>
                  <a:lnTo>
                    <a:pt x="109393" y="19837"/>
                  </a:lnTo>
                  <a:lnTo>
                    <a:pt x="73137" y="42877"/>
                  </a:lnTo>
                  <a:lnTo>
                    <a:pt x="42898" y="73104"/>
                  </a:lnTo>
                  <a:lnTo>
                    <a:pt x="19847" y="109347"/>
                  </a:lnTo>
                  <a:lnTo>
                    <a:pt x="5157" y="150436"/>
                  </a:lnTo>
                  <a:lnTo>
                    <a:pt x="0" y="195199"/>
                  </a:lnTo>
                  <a:lnTo>
                    <a:pt x="0" y="976249"/>
                  </a:lnTo>
                  <a:lnTo>
                    <a:pt x="5157" y="1021018"/>
                  </a:lnTo>
                  <a:lnTo>
                    <a:pt x="19847" y="1062125"/>
                  </a:lnTo>
                  <a:lnTo>
                    <a:pt x="42898" y="1098393"/>
                  </a:lnTo>
                  <a:lnTo>
                    <a:pt x="73137" y="1128647"/>
                  </a:lnTo>
                  <a:lnTo>
                    <a:pt x="109393" y="1151712"/>
                  </a:lnTo>
                  <a:lnTo>
                    <a:pt x="150492" y="1166413"/>
                  </a:lnTo>
                  <a:lnTo>
                    <a:pt x="195262" y="1171575"/>
                  </a:lnTo>
                  <a:lnTo>
                    <a:pt x="1604962" y="1171575"/>
                  </a:lnTo>
                  <a:lnTo>
                    <a:pt x="1649732" y="1166413"/>
                  </a:lnTo>
                  <a:lnTo>
                    <a:pt x="1690838" y="1151712"/>
                  </a:lnTo>
                  <a:lnTo>
                    <a:pt x="1727106" y="1128647"/>
                  </a:lnTo>
                  <a:lnTo>
                    <a:pt x="1757361" y="1098393"/>
                  </a:lnTo>
                  <a:lnTo>
                    <a:pt x="1780426" y="1062125"/>
                  </a:lnTo>
                  <a:lnTo>
                    <a:pt x="1795127" y="1021018"/>
                  </a:lnTo>
                  <a:lnTo>
                    <a:pt x="1800288" y="976249"/>
                  </a:lnTo>
                  <a:lnTo>
                    <a:pt x="1800288" y="195199"/>
                  </a:lnTo>
                  <a:lnTo>
                    <a:pt x="1795127" y="150436"/>
                  </a:lnTo>
                  <a:lnTo>
                    <a:pt x="1780426" y="109347"/>
                  </a:lnTo>
                  <a:lnTo>
                    <a:pt x="1757361" y="73104"/>
                  </a:lnTo>
                  <a:lnTo>
                    <a:pt x="1727106" y="42877"/>
                  </a:lnTo>
                  <a:lnTo>
                    <a:pt x="1690838" y="19837"/>
                  </a:lnTo>
                  <a:lnTo>
                    <a:pt x="1649732" y="5154"/>
                  </a:lnTo>
                  <a:lnTo>
                    <a:pt x="160496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33412" y="1881251"/>
              <a:ext cx="1800860" cy="1171575"/>
            </a:xfrm>
            <a:custGeom>
              <a:avLst/>
              <a:gdLst/>
              <a:ahLst/>
              <a:cxnLst/>
              <a:rect l="l" t="t" r="r" b="b"/>
              <a:pathLst>
                <a:path w="1800860" h="1171575">
                  <a:moveTo>
                    <a:pt x="0" y="195199"/>
                  </a:moveTo>
                  <a:lnTo>
                    <a:pt x="5157" y="150436"/>
                  </a:lnTo>
                  <a:lnTo>
                    <a:pt x="19847" y="109347"/>
                  </a:lnTo>
                  <a:lnTo>
                    <a:pt x="42898" y="73104"/>
                  </a:lnTo>
                  <a:lnTo>
                    <a:pt x="73137" y="42877"/>
                  </a:lnTo>
                  <a:lnTo>
                    <a:pt x="109393" y="19837"/>
                  </a:lnTo>
                  <a:lnTo>
                    <a:pt x="150492" y="5154"/>
                  </a:lnTo>
                  <a:lnTo>
                    <a:pt x="195262" y="0"/>
                  </a:lnTo>
                  <a:lnTo>
                    <a:pt x="1604962" y="0"/>
                  </a:lnTo>
                  <a:lnTo>
                    <a:pt x="1649732" y="5154"/>
                  </a:lnTo>
                  <a:lnTo>
                    <a:pt x="1690838" y="19837"/>
                  </a:lnTo>
                  <a:lnTo>
                    <a:pt x="1727106" y="42877"/>
                  </a:lnTo>
                  <a:lnTo>
                    <a:pt x="1757361" y="73104"/>
                  </a:lnTo>
                  <a:lnTo>
                    <a:pt x="1780426" y="109347"/>
                  </a:lnTo>
                  <a:lnTo>
                    <a:pt x="1795127" y="150436"/>
                  </a:lnTo>
                  <a:lnTo>
                    <a:pt x="1800288" y="195199"/>
                  </a:lnTo>
                  <a:lnTo>
                    <a:pt x="1800288" y="976249"/>
                  </a:lnTo>
                  <a:lnTo>
                    <a:pt x="1795127" y="1021018"/>
                  </a:lnTo>
                  <a:lnTo>
                    <a:pt x="1780426" y="1062125"/>
                  </a:lnTo>
                  <a:lnTo>
                    <a:pt x="1757361" y="1098393"/>
                  </a:lnTo>
                  <a:lnTo>
                    <a:pt x="1727106" y="1128647"/>
                  </a:lnTo>
                  <a:lnTo>
                    <a:pt x="1690838" y="1151712"/>
                  </a:lnTo>
                  <a:lnTo>
                    <a:pt x="1649732" y="1166413"/>
                  </a:lnTo>
                  <a:lnTo>
                    <a:pt x="1604962" y="1171575"/>
                  </a:lnTo>
                  <a:lnTo>
                    <a:pt x="195262" y="1171575"/>
                  </a:lnTo>
                  <a:lnTo>
                    <a:pt x="150492" y="1166413"/>
                  </a:lnTo>
                  <a:lnTo>
                    <a:pt x="109393" y="1151712"/>
                  </a:lnTo>
                  <a:lnTo>
                    <a:pt x="73137" y="1128647"/>
                  </a:lnTo>
                  <a:lnTo>
                    <a:pt x="42898" y="1098393"/>
                  </a:lnTo>
                  <a:lnTo>
                    <a:pt x="19847" y="1062125"/>
                  </a:lnTo>
                  <a:lnTo>
                    <a:pt x="5157" y="1021018"/>
                  </a:lnTo>
                  <a:lnTo>
                    <a:pt x="0" y="976249"/>
                  </a:lnTo>
                  <a:lnTo>
                    <a:pt x="0" y="195199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75652" y="1744916"/>
            <a:ext cx="5309870" cy="13506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3806825" indent="-6350">
              <a:lnSpc>
                <a:spcPct val="100899"/>
              </a:lnSpc>
              <a:spcBef>
                <a:spcPts val="80"/>
              </a:spcBef>
            </a:pPr>
            <a:r>
              <a:rPr dirty="0" sz="1800" spc="-10" b="1">
                <a:latin typeface="Carlito"/>
                <a:cs typeface="Carlito"/>
              </a:rPr>
              <a:t>Data   </a:t>
            </a:r>
            <a:r>
              <a:rPr dirty="0" sz="1800" spc="15" b="1">
                <a:latin typeface="Carlito"/>
                <a:cs typeface="Carlito"/>
              </a:rPr>
              <a:t>Akademik:  </a:t>
            </a:r>
            <a:r>
              <a:rPr dirty="0" sz="1800" spc="-15">
                <a:latin typeface="Carlito"/>
                <a:cs typeface="Carlito"/>
              </a:rPr>
              <a:t>(154.384 </a:t>
            </a:r>
            <a:r>
              <a:rPr dirty="0" sz="1800" spc="10">
                <a:latin typeface="Carlito"/>
                <a:cs typeface="Carlito"/>
              </a:rPr>
              <a:t>baris </a:t>
            </a:r>
            <a:r>
              <a:rPr dirty="0" sz="180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  <a:p>
            <a:pPr algn="ctr" marR="3785870">
              <a:lnSpc>
                <a:spcPts val="2095"/>
              </a:lnSpc>
              <a:spcBef>
                <a:spcPts val="20"/>
              </a:spcBef>
            </a:pPr>
            <a:r>
              <a:rPr dirty="0" sz="1800">
                <a:latin typeface="Carlito"/>
                <a:cs typeface="Carlito"/>
              </a:rPr>
              <a:t>4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kolom)</a:t>
            </a:r>
            <a:endParaRPr sz="1800">
              <a:latin typeface="Carlito"/>
              <a:cs typeface="Carlito"/>
            </a:endParaRPr>
          </a:p>
          <a:p>
            <a:pPr algn="ctr" marL="4524375">
              <a:lnSpc>
                <a:spcPts val="1795"/>
              </a:lnSpc>
            </a:pPr>
            <a:r>
              <a:rPr dirty="0" sz="1550" b="1">
                <a:latin typeface="Carlito"/>
                <a:cs typeface="Carlito"/>
              </a:rPr>
              <a:t>C</a:t>
            </a:r>
            <a:r>
              <a:rPr dirty="0" sz="1550" spc="-10" b="1">
                <a:latin typeface="Carlito"/>
                <a:cs typeface="Carlito"/>
              </a:rPr>
              <a:t>l</a:t>
            </a:r>
            <a:r>
              <a:rPr dirty="0" sz="1550" spc="35" b="1">
                <a:latin typeface="Carlito"/>
                <a:cs typeface="Carlito"/>
              </a:rPr>
              <a:t>e</a:t>
            </a:r>
            <a:r>
              <a:rPr dirty="0" sz="1550" spc="-20" b="1">
                <a:latin typeface="Carlito"/>
                <a:cs typeface="Carlito"/>
              </a:rPr>
              <a:t>a</a:t>
            </a:r>
            <a:r>
              <a:rPr dirty="0" sz="1550" spc="-15" b="1">
                <a:latin typeface="Carlito"/>
                <a:cs typeface="Carlito"/>
              </a:rPr>
              <a:t>n</a:t>
            </a:r>
            <a:r>
              <a:rPr dirty="0" sz="1550" spc="-10" b="1">
                <a:latin typeface="Carlito"/>
                <a:cs typeface="Carlito"/>
              </a:rPr>
              <a:t>i</a:t>
            </a:r>
            <a:r>
              <a:rPr dirty="0" sz="1550" spc="-15" b="1">
                <a:latin typeface="Carlito"/>
                <a:cs typeface="Carlito"/>
              </a:rPr>
              <a:t>n</a:t>
            </a:r>
            <a:r>
              <a:rPr dirty="0" sz="1550" spc="5" b="1">
                <a:latin typeface="Carlito"/>
                <a:cs typeface="Carlito"/>
              </a:rPr>
              <a:t>g:</a:t>
            </a:r>
            <a:endParaRPr sz="155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9125" y="4962588"/>
            <a:ext cx="1829435" cy="1200150"/>
            <a:chOff x="619125" y="4962588"/>
            <a:chExt cx="1829435" cy="1200150"/>
          </a:xfrm>
        </p:grpSpPr>
        <p:sp>
          <p:nvSpPr>
            <p:cNvPr id="25" name="object 25"/>
            <p:cNvSpPr/>
            <p:nvPr/>
          </p:nvSpPr>
          <p:spPr>
            <a:xfrm>
              <a:off x="633412" y="4976876"/>
              <a:ext cx="1800860" cy="1171575"/>
            </a:xfrm>
            <a:custGeom>
              <a:avLst/>
              <a:gdLst/>
              <a:ahLst/>
              <a:cxnLst/>
              <a:rect l="l" t="t" r="r" b="b"/>
              <a:pathLst>
                <a:path w="1800860" h="1171575">
                  <a:moveTo>
                    <a:pt x="1604962" y="0"/>
                  </a:moveTo>
                  <a:lnTo>
                    <a:pt x="195262" y="0"/>
                  </a:lnTo>
                  <a:lnTo>
                    <a:pt x="150492" y="5154"/>
                  </a:lnTo>
                  <a:lnTo>
                    <a:pt x="109393" y="19837"/>
                  </a:lnTo>
                  <a:lnTo>
                    <a:pt x="73137" y="42877"/>
                  </a:lnTo>
                  <a:lnTo>
                    <a:pt x="42898" y="73104"/>
                  </a:lnTo>
                  <a:lnTo>
                    <a:pt x="19847" y="109347"/>
                  </a:lnTo>
                  <a:lnTo>
                    <a:pt x="5157" y="150436"/>
                  </a:lnTo>
                  <a:lnTo>
                    <a:pt x="0" y="195199"/>
                  </a:lnTo>
                  <a:lnTo>
                    <a:pt x="0" y="976249"/>
                  </a:lnTo>
                  <a:lnTo>
                    <a:pt x="5157" y="1021019"/>
                  </a:lnTo>
                  <a:lnTo>
                    <a:pt x="19847" y="1062118"/>
                  </a:lnTo>
                  <a:lnTo>
                    <a:pt x="42898" y="1098373"/>
                  </a:lnTo>
                  <a:lnTo>
                    <a:pt x="73137" y="1128613"/>
                  </a:lnTo>
                  <a:lnTo>
                    <a:pt x="109393" y="1151663"/>
                  </a:lnTo>
                  <a:lnTo>
                    <a:pt x="150492" y="1166354"/>
                  </a:lnTo>
                  <a:lnTo>
                    <a:pt x="195262" y="1171511"/>
                  </a:lnTo>
                  <a:lnTo>
                    <a:pt x="1604962" y="1171511"/>
                  </a:lnTo>
                  <a:lnTo>
                    <a:pt x="1649732" y="1166354"/>
                  </a:lnTo>
                  <a:lnTo>
                    <a:pt x="1690838" y="1151663"/>
                  </a:lnTo>
                  <a:lnTo>
                    <a:pt x="1727106" y="1128613"/>
                  </a:lnTo>
                  <a:lnTo>
                    <a:pt x="1757361" y="1098373"/>
                  </a:lnTo>
                  <a:lnTo>
                    <a:pt x="1780426" y="1062118"/>
                  </a:lnTo>
                  <a:lnTo>
                    <a:pt x="1795127" y="1021019"/>
                  </a:lnTo>
                  <a:lnTo>
                    <a:pt x="1800288" y="976249"/>
                  </a:lnTo>
                  <a:lnTo>
                    <a:pt x="1800288" y="195199"/>
                  </a:lnTo>
                  <a:lnTo>
                    <a:pt x="1795127" y="150436"/>
                  </a:lnTo>
                  <a:lnTo>
                    <a:pt x="1780426" y="109347"/>
                  </a:lnTo>
                  <a:lnTo>
                    <a:pt x="1757361" y="73104"/>
                  </a:lnTo>
                  <a:lnTo>
                    <a:pt x="1727106" y="42877"/>
                  </a:lnTo>
                  <a:lnTo>
                    <a:pt x="1690838" y="19837"/>
                  </a:lnTo>
                  <a:lnTo>
                    <a:pt x="1649732" y="5154"/>
                  </a:lnTo>
                  <a:lnTo>
                    <a:pt x="160496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3412" y="4976876"/>
              <a:ext cx="1800860" cy="1171575"/>
            </a:xfrm>
            <a:custGeom>
              <a:avLst/>
              <a:gdLst/>
              <a:ahLst/>
              <a:cxnLst/>
              <a:rect l="l" t="t" r="r" b="b"/>
              <a:pathLst>
                <a:path w="1800860" h="1171575">
                  <a:moveTo>
                    <a:pt x="0" y="195199"/>
                  </a:moveTo>
                  <a:lnTo>
                    <a:pt x="5157" y="150436"/>
                  </a:lnTo>
                  <a:lnTo>
                    <a:pt x="19847" y="109347"/>
                  </a:lnTo>
                  <a:lnTo>
                    <a:pt x="42898" y="73104"/>
                  </a:lnTo>
                  <a:lnTo>
                    <a:pt x="73137" y="42877"/>
                  </a:lnTo>
                  <a:lnTo>
                    <a:pt x="109393" y="19837"/>
                  </a:lnTo>
                  <a:lnTo>
                    <a:pt x="150492" y="5154"/>
                  </a:lnTo>
                  <a:lnTo>
                    <a:pt x="195262" y="0"/>
                  </a:lnTo>
                  <a:lnTo>
                    <a:pt x="1604962" y="0"/>
                  </a:lnTo>
                  <a:lnTo>
                    <a:pt x="1649732" y="5154"/>
                  </a:lnTo>
                  <a:lnTo>
                    <a:pt x="1690838" y="19837"/>
                  </a:lnTo>
                  <a:lnTo>
                    <a:pt x="1727106" y="42877"/>
                  </a:lnTo>
                  <a:lnTo>
                    <a:pt x="1757361" y="73104"/>
                  </a:lnTo>
                  <a:lnTo>
                    <a:pt x="1780426" y="109347"/>
                  </a:lnTo>
                  <a:lnTo>
                    <a:pt x="1795127" y="150436"/>
                  </a:lnTo>
                  <a:lnTo>
                    <a:pt x="1800288" y="195199"/>
                  </a:lnTo>
                  <a:lnTo>
                    <a:pt x="1800288" y="976249"/>
                  </a:lnTo>
                  <a:lnTo>
                    <a:pt x="1795127" y="1021019"/>
                  </a:lnTo>
                  <a:lnTo>
                    <a:pt x="1780426" y="1062118"/>
                  </a:lnTo>
                  <a:lnTo>
                    <a:pt x="1757361" y="1098373"/>
                  </a:lnTo>
                  <a:lnTo>
                    <a:pt x="1727106" y="1128613"/>
                  </a:lnTo>
                  <a:lnTo>
                    <a:pt x="1690838" y="1151663"/>
                  </a:lnTo>
                  <a:lnTo>
                    <a:pt x="1649732" y="1166354"/>
                  </a:lnTo>
                  <a:lnTo>
                    <a:pt x="1604962" y="1171511"/>
                  </a:lnTo>
                  <a:lnTo>
                    <a:pt x="195262" y="1171511"/>
                  </a:lnTo>
                  <a:lnTo>
                    <a:pt x="150492" y="1166354"/>
                  </a:lnTo>
                  <a:lnTo>
                    <a:pt x="109393" y="1151663"/>
                  </a:lnTo>
                  <a:lnTo>
                    <a:pt x="73137" y="1128613"/>
                  </a:lnTo>
                  <a:lnTo>
                    <a:pt x="42898" y="1098373"/>
                  </a:lnTo>
                  <a:lnTo>
                    <a:pt x="19847" y="1062118"/>
                  </a:lnTo>
                  <a:lnTo>
                    <a:pt x="5157" y="1021019"/>
                  </a:lnTo>
                  <a:lnTo>
                    <a:pt x="0" y="976249"/>
                  </a:lnTo>
                  <a:lnTo>
                    <a:pt x="0" y="195199"/>
                  </a:lnTo>
                  <a:close/>
                </a:path>
              </a:pathLst>
            </a:custGeom>
            <a:ln w="285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75652" y="4985448"/>
            <a:ext cx="1507490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rlito"/>
                <a:cs typeface="Carlito"/>
              </a:rPr>
              <a:t>Data</a:t>
            </a:r>
            <a:r>
              <a:rPr dirty="0" sz="1800" spc="-35" b="1">
                <a:latin typeface="Carlito"/>
                <a:cs typeface="Carlito"/>
              </a:rPr>
              <a:t> </a:t>
            </a:r>
            <a:r>
              <a:rPr dirty="0" sz="1800" spc="10" b="1">
                <a:latin typeface="Carlito"/>
                <a:cs typeface="Carlito"/>
              </a:rPr>
              <a:t>Profil: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800" spc="-15">
                <a:latin typeface="Carlito"/>
                <a:cs typeface="Carlito"/>
              </a:rPr>
              <a:t>(268.416 </a:t>
            </a:r>
            <a:r>
              <a:rPr dirty="0" sz="1800" spc="10">
                <a:latin typeface="Carlito"/>
                <a:cs typeface="Carlito"/>
              </a:rPr>
              <a:t>baris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  <a:p>
            <a:pPr algn="ctr" marL="8255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Carlito"/>
                <a:cs typeface="Carlito"/>
              </a:rPr>
              <a:t>3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kolom)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652" y="151130"/>
            <a:ext cx="774001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 spc="15"/>
              <a:t>Scope </a:t>
            </a:r>
            <a:r>
              <a:rPr dirty="0" sz="3050" spc="20"/>
              <a:t>of </a:t>
            </a:r>
            <a:r>
              <a:rPr dirty="0" sz="3050"/>
              <a:t>Artificial </a:t>
            </a:r>
            <a:r>
              <a:rPr dirty="0" sz="3050" spc="-5"/>
              <a:t>Intelligence (AI) </a:t>
            </a:r>
            <a:r>
              <a:rPr dirty="0" sz="3050" spc="-10"/>
              <a:t>in </a:t>
            </a:r>
            <a:r>
              <a:rPr dirty="0" sz="3050" spc="25"/>
              <a:t>the</a:t>
            </a:r>
            <a:r>
              <a:rPr dirty="0" sz="3050" spc="350"/>
              <a:t> </a:t>
            </a:r>
            <a:r>
              <a:rPr dirty="0" sz="3050" spc="5"/>
              <a:t>Context</a:t>
            </a:r>
            <a:endParaRPr sz="3050"/>
          </a:p>
        </p:txBody>
      </p:sp>
      <p:grpSp>
        <p:nvGrpSpPr>
          <p:cNvPr id="3" name="object 3"/>
          <p:cNvGrpSpPr/>
          <p:nvPr/>
        </p:nvGrpSpPr>
        <p:grpSpPr>
          <a:xfrm>
            <a:off x="685800" y="1076325"/>
            <a:ext cx="8077200" cy="5505450"/>
            <a:chOff x="685800" y="1076325"/>
            <a:chExt cx="8077200" cy="5505450"/>
          </a:xfrm>
        </p:grpSpPr>
        <p:sp>
          <p:nvSpPr>
            <p:cNvPr id="4" name="object 4"/>
            <p:cNvSpPr/>
            <p:nvPr/>
          </p:nvSpPr>
          <p:spPr>
            <a:xfrm>
              <a:off x="685800" y="1076325"/>
              <a:ext cx="8077200" cy="55054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15909" y="2341931"/>
              <a:ext cx="2942590" cy="1029969"/>
            </a:xfrm>
            <a:custGeom>
              <a:avLst/>
              <a:gdLst/>
              <a:ahLst/>
              <a:cxnLst/>
              <a:rect l="l" t="t" r="r" b="b"/>
              <a:pathLst>
                <a:path w="2942590" h="1029970">
                  <a:moveTo>
                    <a:pt x="2941990" y="1029918"/>
                  </a:moveTo>
                  <a:lnTo>
                    <a:pt x="2925536" y="987766"/>
                  </a:lnTo>
                  <a:lnTo>
                    <a:pt x="2908942" y="945688"/>
                  </a:lnTo>
                  <a:lnTo>
                    <a:pt x="2892066" y="903756"/>
                  </a:lnTo>
                  <a:lnTo>
                    <a:pt x="2874765" y="862045"/>
                  </a:lnTo>
                  <a:lnTo>
                    <a:pt x="2856898" y="820628"/>
                  </a:lnTo>
                  <a:lnTo>
                    <a:pt x="2838322" y="779579"/>
                  </a:lnTo>
                  <a:lnTo>
                    <a:pt x="2818897" y="738970"/>
                  </a:lnTo>
                  <a:lnTo>
                    <a:pt x="2798480" y="698876"/>
                  </a:lnTo>
                  <a:lnTo>
                    <a:pt x="2776929" y="659369"/>
                  </a:lnTo>
                  <a:lnTo>
                    <a:pt x="2754103" y="620524"/>
                  </a:lnTo>
                  <a:lnTo>
                    <a:pt x="2729859" y="582413"/>
                  </a:lnTo>
                  <a:lnTo>
                    <a:pt x="2704056" y="545111"/>
                  </a:lnTo>
                  <a:lnTo>
                    <a:pt x="2676551" y="508690"/>
                  </a:lnTo>
                  <a:lnTo>
                    <a:pt x="2647203" y="473225"/>
                  </a:lnTo>
                  <a:lnTo>
                    <a:pt x="2615870" y="438788"/>
                  </a:lnTo>
                  <a:lnTo>
                    <a:pt x="2582411" y="405454"/>
                  </a:lnTo>
                  <a:lnTo>
                    <a:pt x="2546682" y="373295"/>
                  </a:lnTo>
                  <a:lnTo>
                    <a:pt x="2508543" y="342385"/>
                  </a:lnTo>
                  <a:lnTo>
                    <a:pt x="2467851" y="312798"/>
                  </a:lnTo>
                  <a:lnTo>
                    <a:pt x="2424465" y="284607"/>
                  </a:lnTo>
                  <a:lnTo>
                    <a:pt x="2378243" y="257885"/>
                  </a:lnTo>
                  <a:lnTo>
                    <a:pt x="2329042" y="232707"/>
                  </a:lnTo>
                  <a:lnTo>
                    <a:pt x="2276721" y="209145"/>
                  </a:lnTo>
                  <a:lnTo>
                    <a:pt x="2221138" y="187273"/>
                  </a:lnTo>
                  <a:lnTo>
                    <a:pt x="2148791" y="164086"/>
                  </a:lnTo>
                  <a:lnTo>
                    <a:pt x="2108838" y="153510"/>
                  </a:lnTo>
                  <a:lnTo>
                    <a:pt x="2066560" y="143581"/>
                  </a:lnTo>
                  <a:lnTo>
                    <a:pt x="2022102" y="134276"/>
                  </a:lnTo>
                  <a:lnTo>
                    <a:pt x="1975608" y="125574"/>
                  </a:lnTo>
                  <a:lnTo>
                    <a:pt x="1927224" y="117449"/>
                  </a:lnTo>
                  <a:lnTo>
                    <a:pt x="1877095" y="109881"/>
                  </a:lnTo>
                  <a:lnTo>
                    <a:pt x="1825366" y="102845"/>
                  </a:lnTo>
                  <a:lnTo>
                    <a:pt x="1772182" y="96319"/>
                  </a:lnTo>
                  <a:lnTo>
                    <a:pt x="1717688" y="90280"/>
                  </a:lnTo>
                  <a:lnTo>
                    <a:pt x="1662031" y="84706"/>
                  </a:lnTo>
                  <a:lnTo>
                    <a:pt x="1605353" y="79572"/>
                  </a:lnTo>
                  <a:lnTo>
                    <a:pt x="1547802" y="74856"/>
                  </a:lnTo>
                  <a:lnTo>
                    <a:pt x="1489522" y="70535"/>
                  </a:lnTo>
                  <a:lnTo>
                    <a:pt x="1430657" y="66587"/>
                  </a:lnTo>
                  <a:lnTo>
                    <a:pt x="1371354" y="62988"/>
                  </a:lnTo>
                  <a:lnTo>
                    <a:pt x="1311758" y="59715"/>
                  </a:lnTo>
                  <a:lnTo>
                    <a:pt x="1252013" y="56746"/>
                  </a:lnTo>
                  <a:lnTo>
                    <a:pt x="1192264" y="54058"/>
                  </a:lnTo>
                  <a:lnTo>
                    <a:pt x="1132658" y="51627"/>
                  </a:lnTo>
                  <a:lnTo>
                    <a:pt x="1073338" y="49430"/>
                  </a:lnTo>
                  <a:lnTo>
                    <a:pt x="1014451" y="47446"/>
                  </a:lnTo>
                  <a:lnTo>
                    <a:pt x="956141" y="45650"/>
                  </a:lnTo>
                  <a:lnTo>
                    <a:pt x="898553" y="44020"/>
                  </a:lnTo>
                  <a:lnTo>
                    <a:pt x="841833" y="42533"/>
                  </a:lnTo>
                  <a:lnTo>
                    <a:pt x="786126" y="41166"/>
                  </a:lnTo>
                  <a:lnTo>
                    <a:pt x="731576" y="39896"/>
                  </a:lnTo>
                  <a:lnTo>
                    <a:pt x="678329" y="38701"/>
                  </a:lnTo>
                  <a:lnTo>
                    <a:pt x="626531" y="37556"/>
                  </a:lnTo>
                  <a:lnTo>
                    <a:pt x="576326" y="36440"/>
                  </a:lnTo>
                  <a:lnTo>
                    <a:pt x="527859" y="35330"/>
                  </a:lnTo>
                  <a:lnTo>
                    <a:pt x="481276" y="34201"/>
                  </a:lnTo>
                  <a:lnTo>
                    <a:pt x="436722" y="33033"/>
                  </a:lnTo>
                  <a:lnTo>
                    <a:pt x="394341" y="31800"/>
                  </a:lnTo>
                  <a:lnTo>
                    <a:pt x="354279" y="30482"/>
                  </a:lnTo>
                  <a:lnTo>
                    <a:pt x="281694" y="27494"/>
                  </a:lnTo>
                  <a:lnTo>
                    <a:pt x="220126" y="23886"/>
                  </a:lnTo>
                  <a:lnTo>
                    <a:pt x="124616" y="15496"/>
                  </a:lnTo>
                  <a:lnTo>
                    <a:pt x="72006" y="10432"/>
                  </a:lnTo>
                  <a:lnTo>
                    <a:pt x="11084" y="3590"/>
                  </a:lnTo>
                  <a:lnTo>
                    <a:pt x="0" y="443"/>
                  </a:lnTo>
                  <a:lnTo>
                    <a:pt x="9687" y="0"/>
                  </a:lnTo>
                  <a:lnTo>
                    <a:pt x="52600" y="857"/>
                  </a:lnTo>
                  <a:lnTo>
                    <a:pt x="117674" y="3357"/>
                  </a:lnTo>
                  <a:lnTo>
                    <a:pt x="193837" y="6679"/>
                  </a:lnTo>
                </a:path>
              </a:pathLst>
            </a:custGeom>
            <a:ln w="57149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188716" y="2021141"/>
            <a:ext cx="2365375" cy="5772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dirty="0" sz="1800" b="1">
                <a:solidFill>
                  <a:srgbClr val="585858"/>
                </a:solidFill>
                <a:latin typeface="Carlito"/>
                <a:cs typeface="Carlito"/>
              </a:rPr>
              <a:t>Decision Support</a:t>
            </a:r>
            <a:r>
              <a:rPr dirty="0" sz="1800" spc="-180" b="1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1800" spc="-15" b="1">
                <a:solidFill>
                  <a:srgbClr val="585858"/>
                </a:solidFill>
                <a:latin typeface="Carlito"/>
                <a:cs typeface="Carlito"/>
              </a:rPr>
              <a:t>System  </a:t>
            </a:r>
            <a:r>
              <a:rPr dirty="0" sz="1800" spc="-25" b="1">
                <a:solidFill>
                  <a:srgbClr val="585858"/>
                </a:solidFill>
                <a:latin typeface="Carlito"/>
                <a:cs typeface="Carlito"/>
              </a:rPr>
              <a:t>(DSS)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4184" y="6587807"/>
            <a:ext cx="43262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Source: </a:t>
            </a:r>
            <a:r>
              <a:rPr dirty="0" sz="1800" spc="-5">
                <a:latin typeface="Carlito"/>
                <a:cs typeface="Carlito"/>
              </a:rPr>
              <a:t>ZAH, </a:t>
            </a:r>
            <a:r>
              <a:rPr dirty="0" sz="1800" spc="15">
                <a:latin typeface="Carlito"/>
                <a:cs typeface="Carlito"/>
              </a:rPr>
              <a:t>Modified </a:t>
            </a:r>
            <a:r>
              <a:rPr dirty="0" sz="1800" spc="-10">
                <a:latin typeface="Carlito"/>
                <a:cs typeface="Carlito"/>
              </a:rPr>
              <a:t>from </a:t>
            </a:r>
            <a:r>
              <a:rPr dirty="0" sz="1800" spc="10">
                <a:latin typeface="Carlito"/>
                <a:cs typeface="Carlito"/>
              </a:rPr>
              <a:t>Neota </a:t>
            </a:r>
            <a:r>
              <a:rPr dirty="0" sz="1800">
                <a:latin typeface="Carlito"/>
                <a:cs typeface="Carlito"/>
              </a:rPr>
              <a:t>Logic,</a:t>
            </a:r>
            <a:r>
              <a:rPr dirty="0" sz="1800" spc="-28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2016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71850" y="3924300"/>
            <a:ext cx="2371725" cy="0"/>
          </a:xfrm>
          <a:custGeom>
            <a:avLst/>
            <a:gdLst/>
            <a:ahLst/>
            <a:cxnLst/>
            <a:rect l="l" t="t" r="r" b="b"/>
            <a:pathLst>
              <a:path w="2371725" h="0">
                <a:moveTo>
                  <a:pt x="2371725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41370" y="3383216"/>
            <a:ext cx="236601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-5" b="1">
                <a:solidFill>
                  <a:srgbClr val="585858"/>
                </a:solidFill>
                <a:latin typeface="Carlito"/>
                <a:cs typeface="Carlito"/>
              </a:rPr>
              <a:t>Knowledge Mngt</a:t>
            </a:r>
            <a:r>
              <a:rPr dirty="0" sz="1800" spc="-125" b="1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1800" spc="-15" b="1">
                <a:solidFill>
                  <a:srgbClr val="585858"/>
                </a:solidFill>
                <a:latin typeface="Carlito"/>
                <a:cs typeface="Carlito"/>
              </a:rPr>
              <a:t>System  </a:t>
            </a:r>
            <a:r>
              <a:rPr dirty="0" sz="1800" spc="-20" b="1">
                <a:solidFill>
                  <a:srgbClr val="585858"/>
                </a:solidFill>
                <a:latin typeface="Carlito"/>
                <a:cs typeface="Carlito"/>
              </a:rPr>
              <a:t>(KMS)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9945" y="1083167"/>
            <a:ext cx="1843405" cy="831850"/>
          </a:xfrm>
          <a:custGeom>
            <a:avLst/>
            <a:gdLst/>
            <a:ahLst/>
            <a:cxnLst/>
            <a:rect l="l" t="t" r="r" b="b"/>
            <a:pathLst>
              <a:path w="1843405" h="831850">
                <a:moveTo>
                  <a:pt x="1842829" y="831357"/>
                </a:moveTo>
                <a:lnTo>
                  <a:pt x="1828264" y="783334"/>
                </a:lnTo>
                <a:lnTo>
                  <a:pt x="1813446" y="735478"/>
                </a:lnTo>
                <a:lnTo>
                  <a:pt x="1798126" y="687955"/>
                </a:lnTo>
                <a:lnTo>
                  <a:pt x="1782055" y="640933"/>
                </a:lnTo>
                <a:lnTo>
                  <a:pt x="1764983" y="594577"/>
                </a:lnTo>
                <a:lnTo>
                  <a:pt x="1746661" y="549055"/>
                </a:lnTo>
                <a:lnTo>
                  <a:pt x="1726839" y="504533"/>
                </a:lnTo>
                <a:lnTo>
                  <a:pt x="1705267" y="461179"/>
                </a:lnTo>
                <a:lnTo>
                  <a:pt x="1681696" y="419158"/>
                </a:lnTo>
                <a:lnTo>
                  <a:pt x="1655877" y="378638"/>
                </a:lnTo>
                <a:lnTo>
                  <a:pt x="1627559" y="339785"/>
                </a:lnTo>
                <a:lnTo>
                  <a:pt x="1596494" y="302766"/>
                </a:lnTo>
                <a:lnTo>
                  <a:pt x="1562431" y="267748"/>
                </a:lnTo>
                <a:lnTo>
                  <a:pt x="1525122" y="234898"/>
                </a:lnTo>
                <a:lnTo>
                  <a:pt x="1484316" y="204381"/>
                </a:lnTo>
                <a:lnTo>
                  <a:pt x="1439765" y="176366"/>
                </a:lnTo>
                <a:lnTo>
                  <a:pt x="1391217" y="151018"/>
                </a:lnTo>
                <a:lnTo>
                  <a:pt x="1356009" y="136075"/>
                </a:lnTo>
                <a:lnTo>
                  <a:pt x="1316857" y="122498"/>
                </a:lnTo>
                <a:lnTo>
                  <a:pt x="1274117" y="110213"/>
                </a:lnTo>
                <a:lnTo>
                  <a:pt x="1228147" y="99149"/>
                </a:lnTo>
                <a:lnTo>
                  <a:pt x="1179302" y="89232"/>
                </a:lnTo>
                <a:lnTo>
                  <a:pt x="1127939" y="80391"/>
                </a:lnTo>
                <a:lnTo>
                  <a:pt x="1074415" y="72551"/>
                </a:lnTo>
                <a:lnTo>
                  <a:pt x="1019087" y="65642"/>
                </a:lnTo>
                <a:lnTo>
                  <a:pt x="962310" y="59590"/>
                </a:lnTo>
                <a:lnTo>
                  <a:pt x="904441" y="54321"/>
                </a:lnTo>
                <a:lnTo>
                  <a:pt x="845837" y="49765"/>
                </a:lnTo>
                <a:lnTo>
                  <a:pt x="786854" y="45848"/>
                </a:lnTo>
                <a:lnTo>
                  <a:pt x="727849" y="42497"/>
                </a:lnTo>
                <a:lnTo>
                  <a:pt x="669178" y="39640"/>
                </a:lnTo>
                <a:lnTo>
                  <a:pt x="611197" y="37204"/>
                </a:lnTo>
                <a:lnTo>
                  <a:pt x="554265" y="35116"/>
                </a:lnTo>
                <a:lnTo>
                  <a:pt x="498735" y="33304"/>
                </a:lnTo>
                <a:lnTo>
                  <a:pt x="444966" y="31695"/>
                </a:lnTo>
                <a:lnTo>
                  <a:pt x="393314" y="30216"/>
                </a:lnTo>
                <a:lnTo>
                  <a:pt x="344135" y="28795"/>
                </a:lnTo>
                <a:lnTo>
                  <a:pt x="297786" y="27360"/>
                </a:lnTo>
                <a:lnTo>
                  <a:pt x="254623" y="25836"/>
                </a:lnTo>
                <a:lnTo>
                  <a:pt x="215002" y="24153"/>
                </a:lnTo>
                <a:lnTo>
                  <a:pt x="147816" y="20015"/>
                </a:lnTo>
                <a:lnTo>
                  <a:pt x="55835" y="9682"/>
                </a:lnTo>
                <a:lnTo>
                  <a:pt x="16754" y="4439"/>
                </a:lnTo>
                <a:lnTo>
                  <a:pt x="0" y="1330"/>
                </a:lnTo>
                <a:lnTo>
                  <a:pt x="1853" y="0"/>
                </a:lnTo>
                <a:lnTo>
                  <a:pt x="18596" y="92"/>
                </a:lnTo>
                <a:lnTo>
                  <a:pt x="46508" y="1252"/>
                </a:lnTo>
                <a:lnTo>
                  <a:pt x="81870" y="3123"/>
                </a:lnTo>
                <a:lnTo>
                  <a:pt x="120963" y="5349"/>
                </a:lnTo>
              </a:path>
            </a:pathLst>
          </a:custGeom>
          <a:ln w="57150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3010" y="800417"/>
            <a:ext cx="22942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585858"/>
                </a:solidFill>
                <a:latin typeface="Carlito"/>
                <a:cs typeface="Carlito"/>
              </a:rPr>
              <a:t>Reinforcement</a:t>
            </a:r>
            <a:r>
              <a:rPr dirty="0" sz="1800" spc="-225" b="1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1800" b="1">
                <a:solidFill>
                  <a:srgbClr val="585858"/>
                </a:solidFill>
                <a:latin typeface="Carlito"/>
                <a:cs typeface="Carlito"/>
              </a:rPr>
              <a:t>Learning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5875" y="5619750"/>
            <a:ext cx="2000250" cy="716915"/>
          </a:xfrm>
          <a:custGeom>
            <a:avLst/>
            <a:gdLst/>
            <a:ahLst/>
            <a:cxnLst/>
            <a:rect l="l" t="t" r="r" b="b"/>
            <a:pathLst>
              <a:path w="2000250" h="716914">
                <a:moveTo>
                  <a:pt x="2000250" y="0"/>
                </a:moveTo>
                <a:lnTo>
                  <a:pt x="1996421" y="45492"/>
                </a:lnTo>
                <a:lnTo>
                  <a:pt x="1992211" y="90814"/>
                </a:lnTo>
                <a:lnTo>
                  <a:pt x="1987239" y="135795"/>
                </a:lnTo>
                <a:lnTo>
                  <a:pt x="1981124" y="180264"/>
                </a:lnTo>
                <a:lnTo>
                  <a:pt x="1973485" y="224051"/>
                </a:lnTo>
                <a:lnTo>
                  <a:pt x="1963940" y="266986"/>
                </a:lnTo>
                <a:lnTo>
                  <a:pt x="1952108" y="308897"/>
                </a:lnTo>
                <a:lnTo>
                  <a:pt x="1937609" y="349614"/>
                </a:lnTo>
                <a:lnTo>
                  <a:pt x="1920062" y="388966"/>
                </a:lnTo>
                <a:lnTo>
                  <a:pt x="1899085" y="426783"/>
                </a:lnTo>
                <a:lnTo>
                  <a:pt x="1874297" y="462895"/>
                </a:lnTo>
                <a:lnTo>
                  <a:pt x="1845317" y="497130"/>
                </a:lnTo>
                <a:lnTo>
                  <a:pt x="1811764" y="529318"/>
                </a:lnTo>
                <a:lnTo>
                  <a:pt x="1773258" y="559288"/>
                </a:lnTo>
                <a:lnTo>
                  <a:pt x="1729416" y="586870"/>
                </a:lnTo>
                <a:lnTo>
                  <a:pt x="1679858" y="611893"/>
                </a:lnTo>
                <a:lnTo>
                  <a:pt x="1624202" y="634187"/>
                </a:lnTo>
                <a:lnTo>
                  <a:pt x="1229778" y="695886"/>
                </a:lnTo>
                <a:lnTo>
                  <a:pt x="687085" y="716295"/>
                </a:lnTo>
                <a:lnTo>
                  <a:pt x="206900" y="714525"/>
                </a:lnTo>
                <a:lnTo>
                  <a:pt x="0" y="709688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99210" y="5977572"/>
            <a:ext cx="10915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585858"/>
                </a:solidFill>
                <a:latin typeface="Carlito"/>
                <a:cs typeface="Carlito"/>
              </a:rPr>
              <a:t>Rule-based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660" y="607694"/>
            <a:ext cx="1674495" cy="1852930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algn="ctr" marL="12700" marR="5080">
              <a:lnSpc>
                <a:spcPct val="101400"/>
              </a:lnSpc>
              <a:spcBef>
                <a:spcPts val="60"/>
              </a:spcBef>
            </a:pPr>
            <a:r>
              <a:rPr dirty="0" spc="-20"/>
              <a:t>Se</a:t>
            </a:r>
            <a:r>
              <a:rPr dirty="0" spc="20"/>
              <a:t>b</a:t>
            </a:r>
            <a:r>
              <a:rPr dirty="0" spc="-20"/>
              <a:t>a</a:t>
            </a:r>
            <a:r>
              <a:rPr dirty="0" spc="-100"/>
              <a:t>r</a:t>
            </a:r>
            <a:r>
              <a:rPr dirty="0" spc="-20"/>
              <a:t>a</a:t>
            </a:r>
            <a:r>
              <a:rPr dirty="0" spc="5"/>
              <a:t>n  </a:t>
            </a:r>
            <a:r>
              <a:rPr dirty="0"/>
              <a:t>tiap  atribut</a:t>
            </a:r>
          </a:p>
        </p:txBody>
      </p:sp>
      <p:sp>
        <p:nvSpPr>
          <p:cNvPr id="3" name="object 3"/>
          <p:cNvSpPr/>
          <p:nvPr/>
        </p:nvSpPr>
        <p:spPr>
          <a:xfrm>
            <a:off x="4692242" y="258573"/>
            <a:ext cx="4206794" cy="6291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433" y="2695575"/>
            <a:ext cx="3917101" cy="311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025" y="334263"/>
            <a:ext cx="1413510" cy="4267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b="1" i="1">
                <a:latin typeface="Carlito"/>
                <a:cs typeface="Carlito"/>
              </a:rPr>
              <a:t>C</a:t>
            </a:r>
            <a:r>
              <a:rPr dirty="0" sz="2600" spc="35" b="1" i="1">
                <a:latin typeface="Carlito"/>
                <a:cs typeface="Carlito"/>
              </a:rPr>
              <a:t>l</a:t>
            </a:r>
            <a:r>
              <a:rPr dirty="0" sz="2600" spc="-25" b="1" i="1">
                <a:latin typeface="Carlito"/>
                <a:cs typeface="Carlito"/>
              </a:rPr>
              <a:t>u</a:t>
            </a:r>
            <a:r>
              <a:rPr dirty="0" sz="2600" spc="20" b="1" i="1">
                <a:latin typeface="Carlito"/>
                <a:cs typeface="Carlito"/>
              </a:rPr>
              <a:t>s</a:t>
            </a:r>
            <a:r>
              <a:rPr dirty="0" sz="2600" b="1" i="1">
                <a:latin typeface="Carlito"/>
                <a:cs typeface="Carlito"/>
              </a:rPr>
              <a:t>t</a:t>
            </a:r>
            <a:r>
              <a:rPr dirty="0" sz="2600" spc="-5" b="1" i="1">
                <a:latin typeface="Carlito"/>
                <a:cs typeface="Carlito"/>
              </a:rPr>
              <a:t>e</a:t>
            </a:r>
            <a:r>
              <a:rPr dirty="0" sz="2600" spc="-15" b="1" i="1">
                <a:latin typeface="Carlito"/>
                <a:cs typeface="Carlito"/>
              </a:rPr>
              <a:t>r</a:t>
            </a:r>
            <a:r>
              <a:rPr dirty="0" sz="2600" spc="35" b="1" i="1">
                <a:latin typeface="Carlito"/>
                <a:cs typeface="Carlito"/>
              </a:rPr>
              <a:t>i</a:t>
            </a:r>
            <a:r>
              <a:rPr dirty="0" sz="2600" spc="-25" b="1" i="1">
                <a:latin typeface="Carlito"/>
                <a:cs typeface="Carlito"/>
              </a:rPr>
              <a:t>n</a:t>
            </a:r>
            <a:r>
              <a:rPr dirty="0" sz="2600" spc="15" b="1" i="1">
                <a:latin typeface="Carlito"/>
                <a:cs typeface="Carlito"/>
              </a:rPr>
              <a:t>g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025" y="735266"/>
            <a:ext cx="6726555" cy="8267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8450" marR="5080" indent="-286385">
              <a:lnSpc>
                <a:spcPct val="101200"/>
              </a:lnSpc>
              <a:spcBef>
                <a:spcPts val="90"/>
              </a:spcBef>
              <a:buFont typeface="Arial"/>
              <a:buChar char="•"/>
              <a:tabLst>
                <a:tab pos="298450" algn="l"/>
                <a:tab pos="299085" algn="l"/>
                <a:tab pos="1452245" algn="l"/>
                <a:tab pos="1919605" algn="l"/>
                <a:tab pos="3187700" algn="l"/>
                <a:tab pos="3711575" algn="l"/>
                <a:tab pos="5094605" algn="l"/>
              </a:tabLst>
            </a:pPr>
            <a:r>
              <a:rPr dirty="0" sz="2600" spc="40" b="1">
                <a:latin typeface="Carlito"/>
                <a:cs typeface="Carlito"/>
              </a:rPr>
              <a:t>C</a:t>
            </a:r>
            <a:r>
              <a:rPr dirty="0" sz="2600" spc="-40" b="1">
                <a:latin typeface="Carlito"/>
                <a:cs typeface="Carlito"/>
              </a:rPr>
              <a:t>l</a:t>
            </a:r>
            <a:r>
              <a:rPr dirty="0" sz="2600" spc="20" b="1">
                <a:latin typeface="Carlito"/>
                <a:cs typeface="Carlito"/>
              </a:rPr>
              <a:t>u</a:t>
            </a:r>
            <a:r>
              <a:rPr dirty="0" sz="2600" spc="10" b="1">
                <a:latin typeface="Carlito"/>
                <a:cs typeface="Carlito"/>
              </a:rPr>
              <a:t>s</a:t>
            </a:r>
            <a:r>
              <a:rPr dirty="0" sz="2600" spc="-75" b="1">
                <a:latin typeface="Carlito"/>
                <a:cs typeface="Carlito"/>
              </a:rPr>
              <a:t>t</a:t>
            </a:r>
            <a:r>
              <a:rPr dirty="0" sz="2600" spc="35" b="1">
                <a:latin typeface="Carlito"/>
                <a:cs typeface="Carlito"/>
              </a:rPr>
              <a:t>e</a:t>
            </a:r>
            <a:r>
              <a:rPr dirty="0" sz="2600" spc="5" b="1">
                <a:latin typeface="Carlito"/>
                <a:cs typeface="Carlito"/>
              </a:rPr>
              <a:t>r</a:t>
            </a:r>
            <a:r>
              <a:rPr dirty="0" sz="2600" b="1">
                <a:latin typeface="Carlito"/>
                <a:cs typeface="Carlito"/>
              </a:rPr>
              <a:t>	</a:t>
            </a:r>
            <a:r>
              <a:rPr dirty="0" sz="2600" spc="25" b="1">
                <a:latin typeface="Carlito"/>
                <a:cs typeface="Carlito"/>
              </a:rPr>
              <a:t>o</a:t>
            </a:r>
            <a:r>
              <a:rPr dirty="0" sz="2600" spc="5" b="1">
                <a:latin typeface="Carlito"/>
                <a:cs typeface="Carlito"/>
              </a:rPr>
              <a:t>f</a:t>
            </a:r>
            <a:r>
              <a:rPr dirty="0" sz="2600" b="1">
                <a:latin typeface="Carlito"/>
                <a:cs typeface="Carlito"/>
              </a:rPr>
              <a:t>	</a:t>
            </a:r>
            <a:r>
              <a:rPr dirty="0" sz="2600" spc="35" b="1">
                <a:latin typeface="Carlito"/>
                <a:cs typeface="Carlito"/>
              </a:rPr>
              <a:t>S</a:t>
            </a:r>
            <a:r>
              <a:rPr dirty="0" sz="2600" spc="-5" b="1">
                <a:latin typeface="Carlito"/>
                <a:cs typeface="Carlito"/>
              </a:rPr>
              <a:t>t</a:t>
            </a:r>
            <a:r>
              <a:rPr dirty="0" sz="2600" spc="-50" b="1">
                <a:latin typeface="Carlito"/>
                <a:cs typeface="Carlito"/>
              </a:rPr>
              <a:t>u</a:t>
            </a:r>
            <a:r>
              <a:rPr dirty="0" sz="2600" spc="20" b="1">
                <a:latin typeface="Carlito"/>
                <a:cs typeface="Carlito"/>
              </a:rPr>
              <a:t>d</a:t>
            </a:r>
            <a:r>
              <a:rPr dirty="0" sz="2600" spc="-40" b="1">
                <a:latin typeface="Carlito"/>
                <a:cs typeface="Carlito"/>
              </a:rPr>
              <a:t>e</a:t>
            </a:r>
            <a:r>
              <a:rPr dirty="0" sz="2600" spc="20" b="1">
                <a:latin typeface="Carlito"/>
                <a:cs typeface="Carlito"/>
              </a:rPr>
              <a:t>n</a:t>
            </a:r>
            <a:r>
              <a:rPr dirty="0" sz="2600" spc="5" b="1">
                <a:latin typeface="Carlito"/>
                <a:cs typeface="Carlito"/>
              </a:rPr>
              <a:t>t</a:t>
            </a:r>
            <a:r>
              <a:rPr dirty="0" sz="2600" b="1">
                <a:latin typeface="Carlito"/>
                <a:cs typeface="Carlito"/>
              </a:rPr>
              <a:t>	</a:t>
            </a:r>
            <a:r>
              <a:rPr dirty="0" sz="2600" spc="25" b="1">
                <a:latin typeface="Carlito"/>
                <a:cs typeface="Carlito"/>
              </a:rPr>
              <a:t>b</a:t>
            </a:r>
            <a:r>
              <a:rPr dirty="0" sz="2600" spc="10" b="1">
                <a:latin typeface="Carlito"/>
                <a:cs typeface="Carlito"/>
              </a:rPr>
              <a:t>y</a:t>
            </a:r>
            <a:r>
              <a:rPr dirty="0" sz="2600" b="1">
                <a:latin typeface="Carlito"/>
                <a:cs typeface="Carlito"/>
              </a:rPr>
              <a:t>	</a:t>
            </a:r>
            <a:r>
              <a:rPr dirty="0" sz="2600" spc="35" b="1">
                <a:latin typeface="Carlito"/>
                <a:cs typeface="Carlito"/>
              </a:rPr>
              <a:t>P</a:t>
            </a:r>
            <a:r>
              <a:rPr dirty="0" sz="2600" spc="-30" b="1">
                <a:latin typeface="Carlito"/>
                <a:cs typeface="Carlito"/>
              </a:rPr>
              <a:t>r</a:t>
            </a:r>
            <a:r>
              <a:rPr dirty="0" sz="2600" spc="30" b="1">
                <a:latin typeface="Carlito"/>
                <a:cs typeface="Carlito"/>
              </a:rPr>
              <a:t>i</a:t>
            </a:r>
            <a:r>
              <a:rPr dirty="0" sz="2600" spc="-50" b="1">
                <a:latin typeface="Carlito"/>
                <a:cs typeface="Carlito"/>
              </a:rPr>
              <a:t>n</a:t>
            </a:r>
            <a:r>
              <a:rPr dirty="0" sz="2600" spc="35" b="1">
                <a:latin typeface="Carlito"/>
                <a:cs typeface="Carlito"/>
              </a:rPr>
              <a:t>c</a:t>
            </a:r>
            <a:r>
              <a:rPr dirty="0" sz="2600" spc="-40" b="1">
                <a:latin typeface="Carlito"/>
                <a:cs typeface="Carlito"/>
              </a:rPr>
              <a:t>i</a:t>
            </a:r>
            <a:r>
              <a:rPr dirty="0" sz="2600" spc="20" b="1">
                <a:latin typeface="Carlito"/>
                <a:cs typeface="Carlito"/>
              </a:rPr>
              <a:t>p</a:t>
            </a:r>
            <a:r>
              <a:rPr dirty="0" sz="2600" spc="-15" b="1">
                <a:latin typeface="Carlito"/>
                <a:cs typeface="Carlito"/>
              </a:rPr>
              <a:t>a</a:t>
            </a:r>
            <a:r>
              <a:rPr dirty="0" sz="2600" spc="5" b="1">
                <a:latin typeface="Carlito"/>
                <a:cs typeface="Carlito"/>
              </a:rPr>
              <a:t>l</a:t>
            </a:r>
            <a:r>
              <a:rPr dirty="0" sz="2600" b="1">
                <a:latin typeface="Carlito"/>
                <a:cs typeface="Carlito"/>
              </a:rPr>
              <a:t>	</a:t>
            </a:r>
            <a:r>
              <a:rPr dirty="0" sz="2600" spc="40" b="1">
                <a:latin typeface="Carlito"/>
                <a:cs typeface="Carlito"/>
              </a:rPr>
              <a:t>C</a:t>
            </a:r>
            <a:r>
              <a:rPr dirty="0" sz="2600" spc="15" b="1">
                <a:latin typeface="Carlito"/>
                <a:cs typeface="Carlito"/>
              </a:rPr>
              <a:t>o</a:t>
            </a:r>
            <a:r>
              <a:rPr dirty="0" sz="2600" spc="-20" b="1">
                <a:latin typeface="Carlito"/>
                <a:cs typeface="Carlito"/>
              </a:rPr>
              <a:t>m</a:t>
            </a:r>
            <a:r>
              <a:rPr dirty="0" sz="2600" spc="-50" b="1">
                <a:latin typeface="Carlito"/>
                <a:cs typeface="Carlito"/>
              </a:rPr>
              <a:t>p</a:t>
            </a:r>
            <a:r>
              <a:rPr dirty="0" sz="2600" spc="15" b="1">
                <a:latin typeface="Carlito"/>
                <a:cs typeface="Carlito"/>
              </a:rPr>
              <a:t>o</a:t>
            </a:r>
            <a:r>
              <a:rPr dirty="0" sz="2600" spc="20" b="1">
                <a:latin typeface="Carlito"/>
                <a:cs typeface="Carlito"/>
              </a:rPr>
              <a:t>n</a:t>
            </a:r>
            <a:r>
              <a:rPr dirty="0" sz="2600" spc="-40" b="1">
                <a:latin typeface="Carlito"/>
                <a:cs typeface="Carlito"/>
              </a:rPr>
              <a:t>e</a:t>
            </a:r>
            <a:r>
              <a:rPr dirty="0" sz="2600" spc="20" b="1">
                <a:latin typeface="Carlito"/>
                <a:cs typeface="Carlito"/>
              </a:rPr>
              <a:t>n</a:t>
            </a:r>
            <a:r>
              <a:rPr dirty="0" sz="2600" spc="5" b="1">
                <a:latin typeface="Carlito"/>
                <a:cs typeface="Carlito"/>
              </a:rPr>
              <a:t>t  </a:t>
            </a:r>
            <a:r>
              <a:rPr dirty="0" sz="2600" spc="15" b="1">
                <a:latin typeface="Carlito"/>
                <a:cs typeface="Carlito"/>
              </a:rPr>
              <a:t>Analysis</a:t>
            </a:r>
            <a:r>
              <a:rPr dirty="0" sz="2600" spc="-135" b="1">
                <a:latin typeface="Carlito"/>
                <a:cs typeface="Carlito"/>
              </a:rPr>
              <a:t> </a:t>
            </a:r>
            <a:r>
              <a:rPr dirty="0" sz="2600" spc="20" b="1">
                <a:latin typeface="Carlito"/>
                <a:cs typeface="Carlito"/>
              </a:rPr>
              <a:t>(PCA)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8850" y="1143000"/>
            <a:ext cx="440055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1771" y="518160"/>
            <a:ext cx="4375785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4675" algn="l"/>
                <a:tab pos="1623695" algn="l"/>
                <a:tab pos="2529840" algn="l"/>
                <a:tab pos="2948940" algn="l"/>
              </a:tabLst>
            </a:pPr>
            <a:r>
              <a:rPr dirty="0" sz="2150" spc="15">
                <a:latin typeface="Carlito"/>
                <a:cs typeface="Carlito"/>
              </a:rPr>
              <a:t>see	</a:t>
            </a:r>
            <a:r>
              <a:rPr dirty="0" sz="2150" spc="5">
                <a:latin typeface="Carlito"/>
                <a:cs typeface="Carlito"/>
              </a:rPr>
              <a:t>student	</a:t>
            </a:r>
            <a:r>
              <a:rPr dirty="0" sz="2150" spc="15">
                <a:latin typeface="Carlito"/>
                <a:cs typeface="Carlito"/>
              </a:rPr>
              <a:t>access	</a:t>
            </a:r>
            <a:r>
              <a:rPr dirty="0" sz="2150" spc="20">
                <a:latin typeface="Carlito"/>
                <a:cs typeface="Carlito"/>
              </a:rPr>
              <a:t>to	</a:t>
            </a:r>
            <a:r>
              <a:rPr dirty="0" sz="2150" spc="15">
                <a:latin typeface="Carlito"/>
                <a:cs typeface="Carlito"/>
              </a:rPr>
              <a:t>components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75323"/>
            <a:ext cx="2814955" cy="10344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 b="1">
                <a:latin typeface="Carlito"/>
                <a:cs typeface="Carlito"/>
              </a:rPr>
              <a:t>Network</a:t>
            </a:r>
            <a:r>
              <a:rPr dirty="0" sz="2150" spc="35" b="1">
                <a:latin typeface="Carlito"/>
                <a:cs typeface="Carlito"/>
              </a:rPr>
              <a:t> </a:t>
            </a:r>
            <a:r>
              <a:rPr dirty="0" sz="2150" spc="-15" b="1">
                <a:latin typeface="Carlito"/>
                <a:cs typeface="Carlito"/>
              </a:rPr>
              <a:t>Graph</a:t>
            </a:r>
            <a:endParaRPr sz="215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298450" algn="l"/>
                <a:tab pos="299085" algn="l"/>
                <a:tab pos="612775" algn="l"/>
                <a:tab pos="1728470" algn="l"/>
                <a:tab pos="2557780" algn="l"/>
              </a:tabLst>
            </a:pPr>
            <a:r>
              <a:rPr dirty="0" sz="2150" spc="10">
                <a:latin typeface="Carlito"/>
                <a:cs typeface="Carlito"/>
              </a:rPr>
              <a:t>a</a:t>
            </a:r>
            <a:r>
              <a:rPr dirty="0" sz="2150" spc="10">
                <a:latin typeface="Carlito"/>
                <a:cs typeface="Carlito"/>
              </a:rPr>
              <a:t>	</a:t>
            </a:r>
            <a:r>
              <a:rPr dirty="0" sz="2150" spc="-10">
                <a:latin typeface="Carlito"/>
                <a:cs typeface="Carlito"/>
              </a:rPr>
              <a:t>n</a:t>
            </a:r>
            <a:r>
              <a:rPr dirty="0" sz="2150" spc="-25">
                <a:latin typeface="Carlito"/>
                <a:cs typeface="Carlito"/>
              </a:rPr>
              <a:t>e</a:t>
            </a:r>
            <a:r>
              <a:rPr dirty="0" sz="2150" spc="25">
                <a:latin typeface="Carlito"/>
                <a:cs typeface="Carlito"/>
              </a:rPr>
              <a:t>t</a:t>
            </a:r>
            <a:r>
              <a:rPr dirty="0" sz="2150" spc="30">
                <a:latin typeface="Carlito"/>
                <a:cs typeface="Carlito"/>
              </a:rPr>
              <a:t>w</a:t>
            </a:r>
            <a:r>
              <a:rPr dirty="0" sz="2150" spc="-10">
                <a:latin typeface="Carlito"/>
                <a:cs typeface="Carlito"/>
              </a:rPr>
              <a:t>o</a:t>
            </a:r>
            <a:r>
              <a:rPr dirty="0" sz="2150" spc="-5">
                <a:latin typeface="Carlito"/>
                <a:cs typeface="Carlito"/>
              </a:rPr>
              <a:t>r</a:t>
            </a:r>
            <a:r>
              <a:rPr dirty="0" sz="2150" spc="10">
                <a:latin typeface="Carlito"/>
                <a:cs typeface="Carlito"/>
              </a:rPr>
              <a:t>k</a:t>
            </a:r>
            <a:r>
              <a:rPr dirty="0" sz="2150">
                <a:latin typeface="Carlito"/>
                <a:cs typeface="Carlito"/>
              </a:rPr>
              <a:t>	</a:t>
            </a:r>
            <a:r>
              <a:rPr dirty="0" sz="2150" spc="30">
                <a:latin typeface="Carlito"/>
                <a:cs typeface="Carlito"/>
              </a:rPr>
              <a:t>g</a:t>
            </a:r>
            <a:r>
              <a:rPr dirty="0" sz="2150" spc="-75">
                <a:latin typeface="Carlito"/>
                <a:cs typeface="Carlito"/>
              </a:rPr>
              <a:t>r</a:t>
            </a:r>
            <a:r>
              <a:rPr dirty="0" sz="2150" spc="90">
                <a:latin typeface="Carlito"/>
                <a:cs typeface="Carlito"/>
              </a:rPr>
              <a:t>a</a:t>
            </a:r>
            <a:r>
              <a:rPr dirty="0" sz="2150" spc="-5">
                <a:latin typeface="Carlito"/>
                <a:cs typeface="Carlito"/>
              </a:rPr>
              <a:t>p</a:t>
            </a:r>
            <a:r>
              <a:rPr dirty="0" sz="2150" spc="15">
                <a:latin typeface="Carlito"/>
                <a:cs typeface="Carlito"/>
              </a:rPr>
              <a:t>h</a:t>
            </a:r>
            <a:r>
              <a:rPr dirty="0" sz="2150">
                <a:latin typeface="Carlito"/>
                <a:cs typeface="Carlito"/>
              </a:rPr>
              <a:t>	</a:t>
            </a:r>
            <a:r>
              <a:rPr dirty="0" sz="2150" spc="25">
                <a:latin typeface="Carlito"/>
                <a:cs typeface="Carlito"/>
              </a:rPr>
              <a:t>to</a:t>
            </a:r>
            <a:endParaRPr sz="2150">
              <a:latin typeface="Carlito"/>
              <a:cs typeface="Carlito"/>
            </a:endParaRPr>
          </a:p>
          <a:p>
            <a:pPr marL="298450">
              <a:lnSpc>
                <a:spcPct val="100000"/>
              </a:lnSpc>
              <a:spcBef>
                <a:spcPts val="50"/>
              </a:spcBef>
            </a:pPr>
            <a:r>
              <a:rPr dirty="0" sz="2150" spc="-5">
                <a:latin typeface="Carlito"/>
                <a:cs typeface="Carlito"/>
              </a:rPr>
              <a:t>provided </a:t>
            </a:r>
            <a:r>
              <a:rPr dirty="0" sz="2150" spc="20">
                <a:latin typeface="Carlito"/>
                <a:cs typeface="Carlito"/>
              </a:rPr>
              <a:t>in</a:t>
            </a:r>
            <a:r>
              <a:rPr dirty="0" sz="2150" spc="105">
                <a:latin typeface="Carlito"/>
                <a:cs typeface="Carlito"/>
              </a:rPr>
              <a:t> </a:t>
            </a:r>
            <a:r>
              <a:rPr dirty="0" sz="2150">
                <a:latin typeface="Carlito"/>
                <a:cs typeface="Carlito"/>
              </a:rPr>
              <a:t>e-learning</a:t>
            </a:r>
            <a:endParaRPr sz="21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685800"/>
            <a:ext cx="4343400" cy="570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675" y="12064"/>
            <a:ext cx="7084695" cy="124269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2720340" marR="5080" indent="-2708275">
              <a:lnSpc>
                <a:spcPct val="101400"/>
              </a:lnSpc>
              <a:spcBef>
                <a:spcPts val="60"/>
              </a:spcBef>
            </a:pPr>
            <a:r>
              <a:rPr dirty="0" spc="-50" b="1">
                <a:latin typeface="Carlito"/>
                <a:cs typeface="Carlito"/>
              </a:rPr>
              <a:t>Tahapan </a:t>
            </a:r>
            <a:r>
              <a:rPr dirty="0" spc="-5" b="1">
                <a:latin typeface="Carlito"/>
                <a:cs typeface="Carlito"/>
              </a:rPr>
              <a:t>Machine </a:t>
            </a:r>
            <a:r>
              <a:rPr dirty="0" b="1">
                <a:latin typeface="Carlito"/>
                <a:cs typeface="Carlito"/>
              </a:rPr>
              <a:t>Learning </a:t>
            </a:r>
            <a:r>
              <a:rPr dirty="0" spc="-5" b="1">
                <a:latin typeface="Carlito"/>
                <a:cs typeface="Carlito"/>
              </a:rPr>
              <a:t>Untuk  </a:t>
            </a:r>
            <a:r>
              <a:rPr dirty="0" spc="-10" b="1">
                <a:latin typeface="Carlito"/>
                <a:cs typeface="Carlito"/>
              </a:rPr>
              <a:t>Prediksi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A. </a:t>
            </a:r>
            <a:r>
              <a:rPr dirty="0" spc="-5"/>
              <a:t>Proses</a:t>
            </a:r>
            <a:r>
              <a:rPr dirty="0" spc="10"/>
              <a:t> </a:t>
            </a:r>
            <a:r>
              <a:rPr dirty="0"/>
              <a:t>Encoder</a:t>
            </a:r>
          </a:p>
          <a:p>
            <a:pPr marL="527685" marR="5080" indent="-514984">
              <a:lnSpc>
                <a:spcPct val="80300"/>
              </a:lnSpc>
              <a:spcBef>
                <a:spcPts val="71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pc="-10" b="0">
                <a:latin typeface="Carlito"/>
                <a:cs typeface="Carlito"/>
              </a:rPr>
              <a:t>Categorical </a:t>
            </a:r>
            <a:r>
              <a:rPr dirty="0" spc="-15" b="0">
                <a:latin typeface="Carlito"/>
                <a:cs typeface="Carlito"/>
              </a:rPr>
              <a:t>data  </a:t>
            </a:r>
            <a:r>
              <a:rPr dirty="0" b="0">
                <a:latin typeface="Carlito"/>
                <a:cs typeface="Carlito"/>
              </a:rPr>
              <a:t>using  </a:t>
            </a:r>
            <a:r>
              <a:rPr dirty="0" spc="-20" b="0">
                <a:latin typeface="Carlito"/>
                <a:cs typeface="Carlito"/>
              </a:rPr>
              <a:t>df.select_dtypes()</a:t>
            </a:r>
          </a:p>
          <a:p>
            <a:pPr marL="527685" indent="-514984">
              <a:lnSpc>
                <a:spcPts val="3225"/>
              </a:lnSpc>
              <a:spcBef>
                <a:spcPts val="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pc="-5" b="0">
                <a:latin typeface="Carlito"/>
                <a:cs typeface="Carlito"/>
              </a:rPr>
              <a:t>import</a:t>
            </a:r>
          </a:p>
          <a:p>
            <a:pPr marL="527685" marR="589280">
              <a:lnSpc>
                <a:spcPct val="79300"/>
              </a:lnSpc>
              <a:spcBef>
                <a:spcPts val="375"/>
              </a:spcBef>
            </a:pPr>
            <a:r>
              <a:rPr dirty="0" spc="-5" b="0">
                <a:latin typeface="Carlito"/>
                <a:cs typeface="Carlito"/>
              </a:rPr>
              <a:t>p</a:t>
            </a:r>
            <a:r>
              <a:rPr dirty="0" spc="-80" b="0">
                <a:latin typeface="Carlito"/>
                <a:cs typeface="Carlito"/>
              </a:rPr>
              <a:t>r</a:t>
            </a:r>
            <a:r>
              <a:rPr dirty="0" b="0">
                <a:latin typeface="Carlito"/>
                <a:cs typeface="Carlito"/>
              </a:rPr>
              <a:t>ep</a:t>
            </a:r>
            <a:r>
              <a:rPr dirty="0" spc="-70" b="0">
                <a:latin typeface="Carlito"/>
                <a:cs typeface="Carlito"/>
              </a:rPr>
              <a:t>r</a:t>
            </a:r>
            <a:r>
              <a:rPr dirty="0" spc="-5" b="0">
                <a:latin typeface="Carlito"/>
                <a:cs typeface="Carlito"/>
              </a:rPr>
              <a:t>oce</a:t>
            </a:r>
            <a:r>
              <a:rPr dirty="0" spc="25" b="0">
                <a:latin typeface="Carlito"/>
                <a:cs typeface="Carlito"/>
              </a:rPr>
              <a:t>s</a:t>
            </a:r>
            <a:r>
              <a:rPr dirty="0" spc="20" b="0">
                <a:latin typeface="Carlito"/>
                <a:cs typeface="Carlito"/>
              </a:rPr>
              <a:t>s</a:t>
            </a:r>
            <a:r>
              <a:rPr dirty="0" spc="-15" b="0">
                <a:latin typeface="Carlito"/>
                <a:cs typeface="Carlito"/>
              </a:rPr>
              <a:t>i</a:t>
            </a:r>
            <a:r>
              <a:rPr dirty="0" spc="-5" b="0">
                <a:latin typeface="Carlito"/>
                <a:cs typeface="Carlito"/>
              </a:rPr>
              <a:t>ng  </a:t>
            </a:r>
            <a:r>
              <a:rPr dirty="0" spc="-25" b="0">
                <a:latin typeface="Carlito"/>
                <a:cs typeface="Carlito"/>
              </a:rPr>
              <a:t>from</a:t>
            </a:r>
            <a:r>
              <a:rPr dirty="0" spc="45" b="0">
                <a:latin typeface="Carlito"/>
                <a:cs typeface="Carlito"/>
              </a:rPr>
              <a:t> </a:t>
            </a:r>
            <a:r>
              <a:rPr dirty="0" spc="-5" b="0">
                <a:latin typeface="Carlito"/>
                <a:cs typeface="Carlito"/>
              </a:rPr>
              <a:t>sklearn</a:t>
            </a: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27050" algn="l"/>
                <a:tab pos="527685" algn="l"/>
              </a:tabLst>
            </a:pPr>
            <a:r>
              <a:rPr dirty="0" spc="-15" b="0">
                <a:latin typeface="Carlito"/>
                <a:cs typeface="Carlito"/>
              </a:rPr>
              <a:t>Instantiate</a:t>
            </a:r>
          </a:p>
          <a:p>
            <a:pPr marL="527685" indent="-514984">
              <a:lnSpc>
                <a:spcPct val="100000"/>
              </a:lnSpc>
              <a:buAutoNum type="arabicPeriod" startAt="3"/>
              <a:tabLst>
                <a:tab pos="527050" algn="l"/>
                <a:tab pos="527685" algn="l"/>
              </a:tabLst>
            </a:pPr>
            <a:r>
              <a:rPr dirty="0" spc="-15" b="0">
                <a:latin typeface="Carlito"/>
                <a:cs typeface="Carlito"/>
              </a:rPr>
              <a:t>Fit</a:t>
            </a:r>
          </a:p>
          <a:p>
            <a:pPr marL="527685" indent="-514984">
              <a:lnSpc>
                <a:spcPct val="100000"/>
              </a:lnSpc>
              <a:spcBef>
                <a:spcPts val="10"/>
              </a:spcBef>
              <a:buAutoNum type="arabicPeriod" startAt="3"/>
              <a:tabLst>
                <a:tab pos="527050" algn="l"/>
                <a:tab pos="527685" algn="l"/>
              </a:tabLst>
            </a:pPr>
            <a:r>
              <a:rPr dirty="0" spc="-35" b="0">
                <a:latin typeface="Carlito"/>
                <a:cs typeface="Carlito"/>
              </a:rPr>
              <a:t>Transform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4165" y="1458023"/>
            <a:ext cx="4516755" cy="427037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400" b="1">
                <a:latin typeface="Carlito"/>
                <a:cs typeface="Carlito"/>
              </a:rPr>
              <a:t>B. </a:t>
            </a:r>
            <a:r>
              <a:rPr dirty="0" sz="2400" spc="-10" b="1">
                <a:latin typeface="Carlito"/>
                <a:cs typeface="Carlito"/>
              </a:rPr>
              <a:t>Proses Prediksi </a:t>
            </a:r>
            <a:r>
              <a:rPr dirty="0" sz="2400" spc="-20" b="1">
                <a:latin typeface="Carlito"/>
                <a:cs typeface="Carlito"/>
              </a:rPr>
              <a:t>dengan</a:t>
            </a:r>
            <a:r>
              <a:rPr dirty="0" sz="2400" spc="50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ML</a:t>
            </a:r>
            <a:endParaRPr sz="2400">
              <a:latin typeface="Carlito"/>
              <a:cs typeface="Carlito"/>
            </a:endParaRPr>
          </a:p>
          <a:p>
            <a:pPr marL="527685" marR="480059" indent="-514984">
              <a:lnSpc>
                <a:spcPts val="2330"/>
              </a:lnSpc>
              <a:spcBef>
                <a:spcPts val="96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2400" spc="-10">
                <a:latin typeface="Carlito"/>
                <a:cs typeface="Carlito"/>
              </a:rPr>
              <a:t>feature </a:t>
            </a:r>
            <a:r>
              <a:rPr dirty="0" sz="2400">
                <a:latin typeface="Carlito"/>
                <a:cs typeface="Carlito"/>
              </a:rPr>
              <a:t>selection </a:t>
            </a:r>
            <a:r>
              <a:rPr dirty="0" sz="2400" spc="5">
                <a:latin typeface="Carlito"/>
                <a:cs typeface="Carlito"/>
              </a:rPr>
              <a:t>using</a:t>
            </a:r>
            <a:r>
              <a:rPr dirty="0" sz="2400" spc="-204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extra  </a:t>
            </a:r>
            <a:r>
              <a:rPr dirty="0" sz="2400">
                <a:latin typeface="Carlito"/>
                <a:cs typeface="Carlito"/>
              </a:rPr>
              <a:t>tree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selection</a:t>
            </a:r>
            <a:endParaRPr sz="2400">
              <a:latin typeface="Carlito"/>
              <a:cs typeface="Carlito"/>
            </a:endParaRPr>
          </a:p>
          <a:p>
            <a:pPr marL="527685" marR="401955" indent="-514984">
              <a:lnSpc>
                <a:spcPts val="2330"/>
              </a:lnSpc>
              <a:spcBef>
                <a:spcPts val="969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2400" spc="10">
                <a:latin typeface="Carlito"/>
                <a:cs typeface="Carlito"/>
              </a:rPr>
              <a:t>encode </a:t>
            </a:r>
            <a:r>
              <a:rPr dirty="0" sz="2400">
                <a:latin typeface="Carlito"/>
                <a:cs typeface="Carlito"/>
              </a:rPr>
              <a:t>string input </a:t>
            </a:r>
            <a:r>
              <a:rPr dirty="0" sz="2400" spc="-15">
                <a:latin typeface="Carlito"/>
                <a:cs typeface="Carlito"/>
              </a:rPr>
              <a:t>values</a:t>
            </a:r>
            <a:r>
              <a:rPr dirty="0" sz="2400" spc="-21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as  integers</a:t>
            </a:r>
            <a:endParaRPr sz="2400">
              <a:latin typeface="Carlito"/>
              <a:cs typeface="Carlito"/>
            </a:endParaRPr>
          </a:p>
          <a:p>
            <a:pPr marL="527685" indent="-514984">
              <a:lnSpc>
                <a:spcPts val="2565"/>
              </a:lnSpc>
              <a:spcBef>
                <a:spcPts val="439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2400" spc="10">
                <a:latin typeface="Carlito"/>
                <a:cs typeface="Carlito"/>
              </a:rPr>
              <a:t>encode </a:t>
            </a:r>
            <a:r>
              <a:rPr dirty="0" sz="2400">
                <a:latin typeface="Carlito"/>
                <a:cs typeface="Carlito"/>
              </a:rPr>
              <a:t>string class </a:t>
            </a:r>
            <a:r>
              <a:rPr dirty="0" sz="2400" spc="-15">
                <a:latin typeface="Carlito"/>
                <a:cs typeface="Carlito"/>
              </a:rPr>
              <a:t>values</a:t>
            </a:r>
            <a:r>
              <a:rPr dirty="0" sz="2400" spc="-17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as</a:t>
            </a:r>
            <a:endParaRPr sz="2400">
              <a:latin typeface="Carlito"/>
              <a:cs typeface="Carlito"/>
            </a:endParaRPr>
          </a:p>
          <a:p>
            <a:pPr marL="527685">
              <a:lnSpc>
                <a:spcPts val="2565"/>
              </a:lnSpc>
            </a:pPr>
            <a:r>
              <a:rPr dirty="0" sz="2400" spc="-10">
                <a:latin typeface="Carlito"/>
                <a:cs typeface="Carlito"/>
              </a:rPr>
              <a:t>integers</a:t>
            </a:r>
            <a:endParaRPr sz="2400">
              <a:latin typeface="Carlito"/>
              <a:cs typeface="Carlito"/>
            </a:endParaRPr>
          </a:p>
          <a:p>
            <a:pPr marL="527685" indent="-514984">
              <a:lnSpc>
                <a:spcPct val="100000"/>
              </a:lnSpc>
              <a:spcBef>
                <a:spcPts val="425"/>
              </a:spcBef>
              <a:buAutoNum type="arabicPeriod" startAt="4"/>
              <a:tabLst>
                <a:tab pos="527050" algn="l"/>
                <a:tab pos="527685" algn="l"/>
              </a:tabLst>
            </a:pPr>
            <a:r>
              <a:rPr dirty="0" sz="2400" spc="-5">
                <a:latin typeface="Carlito"/>
                <a:cs typeface="Carlito"/>
              </a:rPr>
              <a:t>split </a:t>
            </a:r>
            <a:r>
              <a:rPr dirty="0" sz="2400">
                <a:latin typeface="Carlito"/>
                <a:cs typeface="Carlito"/>
              </a:rPr>
              <a:t>data </a:t>
            </a:r>
            <a:r>
              <a:rPr dirty="0" sz="2400" spc="-5">
                <a:latin typeface="Carlito"/>
                <a:cs typeface="Carlito"/>
              </a:rPr>
              <a:t>into </a:t>
            </a:r>
            <a:r>
              <a:rPr dirty="0" sz="2400" spc="-25">
                <a:latin typeface="Carlito"/>
                <a:cs typeface="Carlito"/>
              </a:rPr>
              <a:t>train </a:t>
            </a:r>
            <a:r>
              <a:rPr dirty="0" sz="2400" spc="-5">
                <a:latin typeface="Carlito"/>
                <a:cs typeface="Carlito"/>
              </a:rPr>
              <a:t>and </a:t>
            </a:r>
            <a:r>
              <a:rPr dirty="0" sz="2400" spc="10">
                <a:latin typeface="Carlito"/>
                <a:cs typeface="Carlito"/>
              </a:rPr>
              <a:t>test</a:t>
            </a:r>
            <a:r>
              <a:rPr dirty="0" sz="2400" spc="-215">
                <a:latin typeface="Carlito"/>
                <a:cs typeface="Carlito"/>
              </a:rPr>
              <a:t> </a:t>
            </a:r>
            <a:r>
              <a:rPr dirty="0" sz="2400" spc="10">
                <a:latin typeface="Carlito"/>
                <a:cs typeface="Carlito"/>
              </a:rPr>
              <a:t>sets</a:t>
            </a:r>
            <a:endParaRPr sz="2400">
              <a:latin typeface="Carlito"/>
              <a:cs typeface="Carlito"/>
            </a:endParaRPr>
          </a:p>
          <a:p>
            <a:pPr marL="527685" indent="-514984">
              <a:lnSpc>
                <a:spcPct val="100000"/>
              </a:lnSpc>
              <a:spcBef>
                <a:spcPts val="420"/>
              </a:spcBef>
              <a:buAutoNum type="arabicPeriod" startAt="4"/>
              <a:tabLst>
                <a:tab pos="527050" algn="l"/>
                <a:tab pos="527685" algn="l"/>
              </a:tabLst>
            </a:pPr>
            <a:r>
              <a:rPr dirty="0" sz="2400" spc="-10">
                <a:latin typeface="Carlito"/>
                <a:cs typeface="Carlito"/>
              </a:rPr>
              <a:t>fit </a:t>
            </a:r>
            <a:r>
              <a:rPr dirty="0" sz="2400" spc="10">
                <a:latin typeface="Carlito"/>
                <a:cs typeface="Carlito"/>
              </a:rPr>
              <a:t>model </a:t>
            </a:r>
            <a:r>
              <a:rPr dirty="0" sz="2400" spc="5">
                <a:latin typeface="Carlito"/>
                <a:cs typeface="Carlito"/>
              </a:rPr>
              <a:t>no </a:t>
            </a:r>
            <a:r>
              <a:rPr dirty="0" sz="2400" spc="-20">
                <a:latin typeface="Carlito"/>
                <a:cs typeface="Carlito"/>
              </a:rPr>
              <a:t>training </a:t>
            </a:r>
            <a:r>
              <a:rPr dirty="0" sz="240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527685" indent="-514984">
              <a:lnSpc>
                <a:spcPct val="100000"/>
              </a:lnSpc>
              <a:spcBef>
                <a:spcPts val="500"/>
              </a:spcBef>
              <a:buAutoNum type="arabicPeriod" startAt="4"/>
              <a:tabLst>
                <a:tab pos="527050" algn="l"/>
                <a:tab pos="527685" algn="l"/>
              </a:tabLst>
            </a:pPr>
            <a:r>
              <a:rPr dirty="0" sz="2400" spc="-10">
                <a:latin typeface="Carlito"/>
                <a:cs typeface="Carlito"/>
              </a:rPr>
              <a:t>make </a:t>
            </a:r>
            <a:r>
              <a:rPr dirty="0" sz="2400">
                <a:latin typeface="Carlito"/>
                <a:cs typeface="Carlito"/>
              </a:rPr>
              <a:t>predictions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 spc="10">
                <a:latin typeface="Carlito"/>
                <a:cs typeface="Carlito"/>
              </a:rPr>
              <a:t>test</a:t>
            </a:r>
            <a:r>
              <a:rPr dirty="0" sz="2400" spc="-2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527685" indent="-514984">
              <a:lnSpc>
                <a:spcPct val="100000"/>
              </a:lnSpc>
              <a:spcBef>
                <a:spcPts val="430"/>
              </a:spcBef>
              <a:buAutoNum type="arabicPeriod" startAt="4"/>
              <a:tabLst>
                <a:tab pos="527050" algn="l"/>
                <a:tab pos="527685" algn="l"/>
              </a:tabLst>
            </a:pPr>
            <a:r>
              <a:rPr dirty="0" sz="2400" spc="-10">
                <a:latin typeface="Carlito"/>
                <a:cs typeface="Carlito"/>
              </a:rPr>
              <a:t>evaluate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predictions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268" rIns="0" bIns="0" rtlCol="0" vert="horz">
            <a:spAutoFit/>
          </a:bodyPr>
          <a:lstStyle/>
          <a:p>
            <a:pPr marL="1991995" marR="5080" indent="-1621790">
              <a:lnSpc>
                <a:spcPct val="100899"/>
              </a:lnSpc>
              <a:spcBef>
                <a:spcPts val="65"/>
              </a:spcBef>
            </a:pPr>
            <a:r>
              <a:rPr dirty="0" sz="3600" spc="-15" b="1">
                <a:latin typeface="Carlito"/>
                <a:cs typeface="Carlito"/>
              </a:rPr>
              <a:t>Performance </a:t>
            </a:r>
            <a:r>
              <a:rPr dirty="0" sz="3600" b="1">
                <a:latin typeface="Carlito"/>
                <a:cs typeface="Carlito"/>
              </a:rPr>
              <a:t>Comparison </a:t>
            </a:r>
            <a:r>
              <a:rPr dirty="0" sz="3600" spc="5" b="1">
                <a:latin typeface="Carlito"/>
                <a:cs typeface="Carlito"/>
              </a:rPr>
              <a:t>of Machine  </a:t>
            </a:r>
            <a:r>
              <a:rPr dirty="0" sz="3600" b="1">
                <a:latin typeface="Carlito"/>
                <a:cs typeface="Carlito"/>
              </a:rPr>
              <a:t>Learning</a:t>
            </a:r>
            <a:r>
              <a:rPr dirty="0" sz="3600" spc="-55" b="1">
                <a:latin typeface="Carlito"/>
                <a:cs typeface="Carlito"/>
              </a:rPr>
              <a:t> </a:t>
            </a:r>
            <a:r>
              <a:rPr dirty="0" sz="3600" spc="5" b="1">
                <a:latin typeface="Carlito"/>
                <a:cs typeface="Carlito"/>
              </a:rPr>
              <a:t>Algorithms</a:t>
            </a:r>
            <a:endParaRPr sz="3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57558" y="1500250"/>
            <a:ext cx="4143375" cy="3924300"/>
            <a:chOff x="2857558" y="1500250"/>
            <a:chExt cx="4143375" cy="3924300"/>
          </a:xfrm>
        </p:grpSpPr>
        <p:sp>
          <p:nvSpPr>
            <p:cNvPr id="4" name="object 4"/>
            <p:cNvSpPr/>
            <p:nvPr/>
          </p:nvSpPr>
          <p:spPr>
            <a:xfrm>
              <a:off x="3424300" y="5343524"/>
              <a:ext cx="2771775" cy="81280"/>
            </a:xfrm>
            <a:custGeom>
              <a:avLst/>
              <a:gdLst/>
              <a:ahLst/>
              <a:cxnLst/>
              <a:rect l="l" t="t" r="r" b="b"/>
              <a:pathLst>
                <a:path w="2771775" h="81279">
                  <a:moveTo>
                    <a:pt x="0" y="0"/>
                  </a:moveTo>
                  <a:lnTo>
                    <a:pt x="0" y="81025"/>
                  </a:lnTo>
                </a:path>
                <a:path w="2771775" h="81279">
                  <a:moveTo>
                    <a:pt x="552450" y="0"/>
                  </a:moveTo>
                  <a:lnTo>
                    <a:pt x="552450" y="81025"/>
                  </a:lnTo>
                </a:path>
                <a:path w="2771775" h="81279">
                  <a:moveTo>
                    <a:pt x="1104900" y="0"/>
                  </a:moveTo>
                  <a:lnTo>
                    <a:pt x="1104900" y="81025"/>
                  </a:lnTo>
                </a:path>
                <a:path w="2771775" h="81279">
                  <a:moveTo>
                    <a:pt x="1657350" y="0"/>
                  </a:moveTo>
                  <a:lnTo>
                    <a:pt x="1657350" y="81025"/>
                  </a:lnTo>
                </a:path>
                <a:path w="2771775" h="81279">
                  <a:moveTo>
                    <a:pt x="2219325" y="0"/>
                  </a:moveTo>
                  <a:lnTo>
                    <a:pt x="2219325" y="81025"/>
                  </a:lnTo>
                </a:path>
                <a:path w="2771775" h="81279">
                  <a:moveTo>
                    <a:pt x="2771775" y="0"/>
                  </a:moveTo>
                  <a:lnTo>
                    <a:pt x="2771775" y="81025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67024" y="5248274"/>
              <a:ext cx="3810000" cy="95250"/>
            </a:xfrm>
            <a:custGeom>
              <a:avLst/>
              <a:gdLst/>
              <a:ahLst/>
              <a:cxnLst/>
              <a:rect l="l" t="t" r="r" b="b"/>
              <a:pathLst>
                <a:path w="3810000" h="95250">
                  <a:moveTo>
                    <a:pt x="381000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3810000" y="9525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24300" y="3600449"/>
              <a:ext cx="2771775" cy="161925"/>
            </a:xfrm>
            <a:custGeom>
              <a:avLst/>
              <a:gdLst/>
              <a:ahLst/>
              <a:cxnLst/>
              <a:rect l="l" t="t" r="r" b="b"/>
              <a:pathLst>
                <a:path w="2771775" h="161925">
                  <a:moveTo>
                    <a:pt x="0" y="0"/>
                  </a:moveTo>
                  <a:lnTo>
                    <a:pt x="0" y="161925"/>
                  </a:lnTo>
                </a:path>
                <a:path w="2771775" h="161925">
                  <a:moveTo>
                    <a:pt x="552450" y="0"/>
                  </a:moveTo>
                  <a:lnTo>
                    <a:pt x="552450" y="161925"/>
                  </a:lnTo>
                </a:path>
                <a:path w="2771775" h="161925">
                  <a:moveTo>
                    <a:pt x="1104900" y="0"/>
                  </a:moveTo>
                  <a:lnTo>
                    <a:pt x="1104900" y="161925"/>
                  </a:lnTo>
                </a:path>
                <a:path w="2771775" h="161925">
                  <a:moveTo>
                    <a:pt x="1657350" y="0"/>
                  </a:moveTo>
                  <a:lnTo>
                    <a:pt x="1657350" y="161925"/>
                  </a:lnTo>
                </a:path>
                <a:path w="2771775" h="161925">
                  <a:moveTo>
                    <a:pt x="2219325" y="0"/>
                  </a:moveTo>
                  <a:lnTo>
                    <a:pt x="2219325" y="161925"/>
                  </a:lnTo>
                </a:path>
                <a:path w="2771775" h="161925">
                  <a:moveTo>
                    <a:pt x="2771775" y="0"/>
                  </a:moveTo>
                  <a:lnTo>
                    <a:pt x="2771775" y="161925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48525" y="3162299"/>
              <a:ext cx="0" cy="2262505"/>
            </a:xfrm>
            <a:custGeom>
              <a:avLst/>
              <a:gdLst/>
              <a:ahLst/>
              <a:cxnLst/>
              <a:rect l="l" t="t" r="r" b="b"/>
              <a:pathLst>
                <a:path w="0" h="2262504">
                  <a:moveTo>
                    <a:pt x="0" y="438150"/>
                  </a:moveTo>
                  <a:lnTo>
                    <a:pt x="0" y="2262251"/>
                  </a:lnTo>
                </a:path>
                <a:path w="0" h="2262504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67024" y="3505199"/>
              <a:ext cx="4048125" cy="95250"/>
            </a:xfrm>
            <a:custGeom>
              <a:avLst/>
              <a:gdLst/>
              <a:ahLst/>
              <a:cxnLst/>
              <a:rect l="l" t="t" r="r" b="b"/>
              <a:pathLst>
                <a:path w="4048125" h="95250">
                  <a:moveTo>
                    <a:pt x="404812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4048125" y="95250"/>
                  </a:lnTo>
                  <a:lnTo>
                    <a:pt x="40481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24300" y="3162299"/>
              <a:ext cx="2771775" cy="161925"/>
            </a:xfrm>
            <a:custGeom>
              <a:avLst/>
              <a:gdLst/>
              <a:ahLst/>
              <a:cxnLst/>
              <a:rect l="l" t="t" r="r" b="b"/>
              <a:pathLst>
                <a:path w="2771775" h="161925">
                  <a:moveTo>
                    <a:pt x="0" y="0"/>
                  </a:moveTo>
                  <a:lnTo>
                    <a:pt x="0" y="161925"/>
                  </a:lnTo>
                </a:path>
                <a:path w="2771775" h="161925">
                  <a:moveTo>
                    <a:pt x="552450" y="0"/>
                  </a:moveTo>
                  <a:lnTo>
                    <a:pt x="552450" y="161925"/>
                  </a:lnTo>
                </a:path>
                <a:path w="2771775" h="161925">
                  <a:moveTo>
                    <a:pt x="1104900" y="0"/>
                  </a:moveTo>
                  <a:lnTo>
                    <a:pt x="1104900" y="161925"/>
                  </a:lnTo>
                </a:path>
                <a:path w="2771775" h="161925">
                  <a:moveTo>
                    <a:pt x="1657350" y="0"/>
                  </a:moveTo>
                  <a:lnTo>
                    <a:pt x="1657350" y="161925"/>
                  </a:lnTo>
                </a:path>
                <a:path w="2771775" h="161925">
                  <a:moveTo>
                    <a:pt x="2219325" y="0"/>
                  </a:moveTo>
                  <a:lnTo>
                    <a:pt x="2219325" y="161925"/>
                  </a:lnTo>
                </a:path>
                <a:path w="2771775" h="161925">
                  <a:moveTo>
                    <a:pt x="2771775" y="0"/>
                  </a:moveTo>
                  <a:lnTo>
                    <a:pt x="2771775" y="161925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748525" y="2724150"/>
              <a:ext cx="0" cy="352425"/>
            </a:xfrm>
            <a:custGeom>
              <a:avLst/>
              <a:gdLst/>
              <a:ahLst/>
              <a:cxnLst/>
              <a:rect l="l" t="t" r="r" b="b"/>
              <a:pathLst>
                <a:path w="0" h="352425">
                  <a:moveTo>
                    <a:pt x="0" y="0"/>
                  </a:moveTo>
                  <a:lnTo>
                    <a:pt x="0" y="352425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867024" y="3076575"/>
              <a:ext cx="3990975" cy="85725"/>
            </a:xfrm>
            <a:custGeom>
              <a:avLst/>
              <a:gdLst/>
              <a:ahLst/>
              <a:cxnLst/>
              <a:rect l="l" t="t" r="r" b="b"/>
              <a:pathLst>
                <a:path w="3990975" h="85725">
                  <a:moveTo>
                    <a:pt x="399097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990975" y="85725"/>
                  </a:lnTo>
                  <a:lnTo>
                    <a:pt x="39909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24300" y="2724150"/>
              <a:ext cx="2771775" cy="171450"/>
            </a:xfrm>
            <a:custGeom>
              <a:avLst/>
              <a:gdLst/>
              <a:ahLst/>
              <a:cxnLst/>
              <a:rect l="l" t="t" r="r" b="b"/>
              <a:pathLst>
                <a:path w="2771775" h="171450">
                  <a:moveTo>
                    <a:pt x="0" y="0"/>
                  </a:moveTo>
                  <a:lnTo>
                    <a:pt x="0" y="171450"/>
                  </a:lnTo>
                </a:path>
                <a:path w="2771775" h="171450">
                  <a:moveTo>
                    <a:pt x="552450" y="0"/>
                  </a:moveTo>
                  <a:lnTo>
                    <a:pt x="552450" y="171450"/>
                  </a:lnTo>
                </a:path>
                <a:path w="2771775" h="171450">
                  <a:moveTo>
                    <a:pt x="1104900" y="0"/>
                  </a:moveTo>
                  <a:lnTo>
                    <a:pt x="1104900" y="171450"/>
                  </a:lnTo>
                </a:path>
                <a:path w="2771775" h="171450">
                  <a:moveTo>
                    <a:pt x="1657350" y="0"/>
                  </a:moveTo>
                  <a:lnTo>
                    <a:pt x="1657350" y="171450"/>
                  </a:lnTo>
                </a:path>
                <a:path w="2771775" h="171450">
                  <a:moveTo>
                    <a:pt x="2219325" y="0"/>
                  </a:moveTo>
                  <a:lnTo>
                    <a:pt x="2219325" y="171450"/>
                  </a:lnTo>
                </a:path>
                <a:path w="2771775" h="171450">
                  <a:moveTo>
                    <a:pt x="2771775" y="0"/>
                  </a:moveTo>
                  <a:lnTo>
                    <a:pt x="2771775" y="17145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48525" y="2295524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w="0"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67024" y="2638425"/>
              <a:ext cx="4076700" cy="85725"/>
            </a:xfrm>
            <a:custGeom>
              <a:avLst/>
              <a:gdLst/>
              <a:ahLst/>
              <a:cxnLst/>
              <a:rect l="l" t="t" r="r" b="b"/>
              <a:pathLst>
                <a:path w="4076700" h="85725">
                  <a:moveTo>
                    <a:pt x="40767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076700" y="85725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424300" y="2295524"/>
              <a:ext cx="2771775" cy="161925"/>
            </a:xfrm>
            <a:custGeom>
              <a:avLst/>
              <a:gdLst/>
              <a:ahLst/>
              <a:cxnLst/>
              <a:rect l="l" t="t" r="r" b="b"/>
              <a:pathLst>
                <a:path w="2771775" h="161925">
                  <a:moveTo>
                    <a:pt x="0" y="0"/>
                  </a:moveTo>
                  <a:lnTo>
                    <a:pt x="0" y="161925"/>
                  </a:lnTo>
                </a:path>
                <a:path w="2771775" h="161925">
                  <a:moveTo>
                    <a:pt x="552450" y="0"/>
                  </a:moveTo>
                  <a:lnTo>
                    <a:pt x="552450" y="161925"/>
                  </a:lnTo>
                </a:path>
                <a:path w="2771775" h="161925">
                  <a:moveTo>
                    <a:pt x="1104900" y="0"/>
                  </a:moveTo>
                  <a:lnTo>
                    <a:pt x="1104900" y="161925"/>
                  </a:lnTo>
                </a:path>
                <a:path w="2771775" h="161925">
                  <a:moveTo>
                    <a:pt x="1657350" y="0"/>
                  </a:moveTo>
                  <a:lnTo>
                    <a:pt x="1657350" y="161925"/>
                  </a:lnTo>
                </a:path>
                <a:path w="2771775" h="161925">
                  <a:moveTo>
                    <a:pt x="2219325" y="0"/>
                  </a:moveTo>
                  <a:lnTo>
                    <a:pt x="2219325" y="161925"/>
                  </a:lnTo>
                </a:path>
                <a:path w="2771775" h="161925">
                  <a:moveTo>
                    <a:pt x="2771775" y="0"/>
                  </a:moveTo>
                  <a:lnTo>
                    <a:pt x="2771775" y="161925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748525" y="1500250"/>
              <a:ext cx="0" cy="700405"/>
            </a:xfrm>
            <a:custGeom>
              <a:avLst/>
              <a:gdLst/>
              <a:ahLst/>
              <a:cxnLst/>
              <a:rect l="l" t="t" r="r" b="b"/>
              <a:pathLst>
                <a:path w="0" h="700405">
                  <a:moveTo>
                    <a:pt x="0" y="0"/>
                  </a:moveTo>
                  <a:lnTo>
                    <a:pt x="0" y="700024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67024" y="2200274"/>
              <a:ext cx="4133850" cy="95250"/>
            </a:xfrm>
            <a:custGeom>
              <a:avLst/>
              <a:gdLst/>
              <a:ahLst/>
              <a:cxnLst/>
              <a:rect l="l" t="t" r="r" b="b"/>
              <a:pathLst>
                <a:path w="4133850" h="95250">
                  <a:moveTo>
                    <a:pt x="413385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4133850" y="95250"/>
                  </a:lnTo>
                  <a:lnTo>
                    <a:pt x="41338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67024" y="5162549"/>
              <a:ext cx="3810000" cy="85725"/>
            </a:xfrm>
            <a:custGeom>
              <a:avLst/>
              <a:gdLst/>
              <a:ahLst/>
              <a:cxnLst/>
              <a:rect l="l" t="t" r="r" b="b"/>
              <a:pathLst>
                <a:path w="3810000" h="85725">
                  <a:moveTo>
                    <a:pt x="38100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00" y="85725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24300" y="4467224"/>
              <a:ext cx="2219325" cy="600075"/>
            </a:xfrm>
            <a:custGeom>
              <a:avLst/>
              <a:gdLst/>
              <a:ahLst/>
              <a:cxnLst/>
              <a:rect l="l" t="t" r="r" b="b"/>
              <a:pathLst>
                <a:path w="2219325" h="600075">
                  <a:moveTo>
                    <a:pt x="0" y="438150"/>
                  </a:moveTo>
                  <a:lnTo>
                    <a:pt x="0" y="600075"/>
                  </a:lnTo>
                </a:path>
                <a:path w="2219325" h="600075">
                  <a:moveTo>
                    <a:pt x="552450" y="438150"/>
                  </a:moveTo>
                  <a:lnTo>
                    <a:pt x="552450" y="600075"/>
                  </a:lnTo>
                </a:path>
                <a:path w="2219325" h="600075">
                  <a:moveTo>
                    <a:pt x="1104900" y="438150"/>
                  </a:moveTo>
                  <a:lnTo>
                    <a:pt x="1104900" y="600075"/>
                  </a:lnTo>
                </a:path>
                <a:path w="2219325" h="600075">
                  <a:moveTo>
                    <a:pt x="1657350" y="438150"/>
                  </a:moveTo>
                  <a:lnTo>
                    <a:pt x="1657350" y="600075"/>
                  </a:lnTo>
                </a:path>
                <a:path w="2219325" h="600075">
                  <a:moveTo>
                    <a:pt x="2219325" y="438150"/>
                  </a:moveTo>
                  <a:lnTo>
                    <a:pt x="2219325" y="600075"/>
                  </a:lnTo>
                </a:path>
                <a:path w="2219325" h="600075">
                  <a:moveTo>
                    <a:pt x="2219325" y="0"/>
                  </a:moveTo>
                  <a:lnTo>
                    <a:pt x="2219325" y="34290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67024" y="4810124"/>
              <a:ext cx="2781300" cy="95250"/>
            </a:xfrm>
            <a:custGeom>
              <a:avLst/>
              <a:gdLst/>
              <a:ahLst/>
              <a:cxnLst/>
              <a:rect l="l" t="t" r="r" b="b"/>
              <a:pathLst>
                <a:path w="2781300" h="95250">
                  <a:moveTo>
                    <a:pt x="278130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2781300" y="95250"/>
                  </a:lnTo>
                  <a:lnTo>
                    <a:pt x="2781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24300" y="4467224"/>
              <a:ext cx="2771775" cy="600075"/>
            </a:xfrm>
            <a:custGeom>
              <a:avLst/>
              <a:gdLst/>
              <a:ahLst/>
              <a:cxnLst/>
              <a:rect l="l" t="t" r="r" b="b"/>
              <a:pathLst>
                <a:path w="2771775" h="600075">
                  <a:moveTo>
                    <a:pt x="0" y="0"/>
                  </a:moveTo>
                  <a:lnTo>
                    <a:pt x="0" y="161925"/>
                  </a:lnTo>
                </a:path>
                <a:path w="2771775" h="600075">
                  <a:moveTo>
                    <a:pt x="552450" y="0"/>
                  </a:moveTo>
                  <a:lnTo>
                    <a:pt x="552450" y="161925"/>
                  </a:lnTo>
                </a:path>
                <a:path w="2771775" h="600075">
                  <a:moveTo>
                    <a:pt x="1104900" y="0"/>
                  </a:moveTo>
                  <a:lnTo>
                    <a:pt x="1104900" y="257175"/>
                  </a:lnTo>
                </a:path>
                <a:path w="2771775" h="600075">
                  <a:moveTo>
                    <a:pt x="1657350" y="0"/>
                  </a:moveTo>
                  <a:lnTo>
                    <a:pt x="1657350" y="257175"/>
                  </a:lnTo>
                </a:path>
                <a:path w="2771775" h="600075">
                  <a:moveTo>
                    <a:pt x="2771775" y="0"/>
                  </a:moveTo>
                  <a:lnTo>
                    <a:pt x="2771775" y="600075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867024" y="4381499"/>
              <a:ext cx="3800475" cy="85725"/>
            </a:xfrm>
            <a:custGeom>
              <a:avLst/>
              <a:gdLst/>
              <a:ahLst/>
              <a:cxnLst/>
              <a:rect l="l" t="t" r="r" b="b"/>
              <a:pathLst>
                <a:path w="3800475" h="85725">
                  <a:moveTo>
                    <a:pt x="380047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00475" y="85725"/>
                  </a:lnTo>
                  <a:lnTo>
                    <a:pt x="38004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67025" y="4286249"/>
              <a:ext cx="3619500" cy="523875"/>
            </a:xfrm>
            <a:custGeom>
              <a:avLst/>
              <a:gdLst/>
              <a:ahLst/>
              <a:cxnLst/>
              <a:rect l="l" t="t" r="r" b="b"/>
              <a:pathLst>
                <a:path w="3619500" h="523875">
                  <a:moveTo>
                    <a:pt x="2667000" y="438150"/>
                  </a:moveTo>
                  <a:lnTo>
                    <a:pt x="0" y="438150"/>
                  </a:lnTo>
                  <a:lnTo>
                    <a:pt x="0" y="523875"/>
                  </a:lnTo>
                  <a:lnTo>
                    <a:pt x="2667000" y="523875"/>
                  </a:lnTo>
                  <a:lnTo>
                    <a:pt x="2667000" y="438150"/>
                  </a:lnTo>
                  <a:close/>
                </a:path>
                <a:path w="3619500" h="523875">
                  <a:moveTo>
                    <a:pt x="361950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3619500" y="95250"/>
                  </a:lnTo>
                  <a:lnTo>
                    <a:pt x="3619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424300" y="4029074"/>
              <a:ext cx="2771775" cy="171450"/>
            </a:xfrm>
            <a:custGeom>
              <a:avLst/>
              <a:gdLst/>
              <a:ahLst/>
              <a:cxnLst/>
              <a:rect l="l" t="t" r="r" b="b"/>
              <a:pathLst>
                <a:path w="2771775" h="171450">
                  <a:moveTo>
                    <a:pt x="0" y="0"/>
                  </a:moveTo>
                  <a:lnTo>
                    <a:pt x="0" y="171450"/>
                  </a:lnTo>
                </a:path>
                <a:path w="2771775" h="171450">
                  <a:moveTo>
                    <a:pt x="552450" y="0"/>
                  </a:moveTo>
                  <a:lnTo>
                    <a:pt x="552450" y="171450"/>
                  </a:lnTo>
                </a:path>
                <a:path w="2771775" h="171450">
                  <a:moveTo>
                    <a:pt x="1104900" y="0"/>
                  </a:moveTo>
                  <a:lnTo>
                    <a:pt x="1104900" y="171450"/>
                  </a:lnTo>
                </a:path>
                <a:path w="2771775" h="171450">
                  <a:moveTo>
                    <a:pt x="1657350" y="0"/>
                  </a:moveTo>
                  <a:lnTo>
                    <a:pt x="1657350" y="171450"/>
                  </a:lnTo>
                </a:path>
                <a:path w="2771775" h="171450">
                  <a:moveTo>
                    <a:pt x="2219325" y="0"/>
                  </a:moveTo>
                  <a:lnTo>
                    <a:pt x="2219325" y="171450"/>
                  </a:lnTo>
                </a:path>
                <a:path w="2771775" h="171450">
                  <a:moveTo>
                    <a:pt x="2771775" y="0"/>
                  </a:moveTo>
                  <a:lnTo>
                    <a:pt x="2771775" y="17145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67024" y="3943349"/>
              <a:ext cx="3771900" cy="85725"/>
            </a:xfrm>
            <a:custGeom>
              <a:avLst/>
              <a:gdLst/>
              <a:ahLst/>
              <a:cxnLst/>
              <a:rect l="l" t="t" r="r" b="b"/>
              <a:pathLst>
                <a:path w="3771900" h="85725">
                  <a:moveTo>
                    <a:pt x="37719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771900" y="85725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67025" y="2114549"/>
              <a:ext cx="3848100" cy="1828800"/>
            </a:xfrm>
            <a:custGeom>
              <a:avLst/>
              <a:gdLst/>
              <a:ahLst/>
              <a:cxnLst/>
              <a:rect l="l" t="t" r="r" b="b"/>
              <a:pathLst>
                <a:path w="3848100" h="1828800">
                  <a:moveTo>
                    <a:pt x="3381375" y="866775"/>
                  </a:moveTo>
                  <a:lnTo>
                    <a:pt x="0" y="866775"/>
                  </a:lnTo>
                  <a:lnTo>
                    <a:pt x="0" y="962025"/>
                  </a:lnTo>
                  <a:lnTo>
                    <a:pt x="3381375" y="962025"/>
                  </a:lnTo>
                  <a:lnTo>
                    <a:pt x="3381375" y="866775"/>
                  </a:lnTo>
                  <a:close/>
                </a:path>
                <a:path w="3848100" h="1828800">
                  <a:moveTo>
                    <a:pt x="3800475" y="1304925"/>
                  </a:moveTo>
                  <a:lnTo>
                    <a:pt x="0" y="1304925"/>
                  </a:lnTo>
                  <a:lnTo>
                    <a:pt x="0" y="1390650"/>
                  </a:lnTo>
                  <a:lnTo>
                    <a:pt x="3800475" y="1390650"/>
                  </a:lnTo>
                  <a:lnTo>
                    <a:pt x="3800475" y="1304925"/>
                  </a:lnTo>
                  <a:close/>
                </a:path>
                <a:path w="3848100" h="1828800">
                  <a:moveTo>
                    <a:pt x="3819525" y="1733550"/>
                  </a:moveTo>
                  <a:lnTo>
                    <a:pt x="0" y="1733550"/>
                  </a:lnTo>
                  <a:lnTo>
                    <a:pt x="0" y="1828800"/>
                  </a:lnTo>
                  <a:lnTo>
                    <a:pt x="3819525" y="1828800"/>
                  </a:lnTo>
                  <a:lnTo>
                    <a:pt x="3819525" y="1733550"/>
                  </a:lnTo>
                  <a:close/>
                </a:path>
                <a:path w="3848100" h="1828800">
                  <a:moveTo>
                    <a:pt x="3819525" y="428625"/>
                  </a:moveTo>
                  <a:lnTo>
                    <a:pt x="0" y="428625"/>
                  </a:lnTo>
                  <a:lnTo>
                    <a:pt x="0" y="523875"/>
                  </a:lnTo>
                  <a:lnTo>
                    <a:pt x="3819525" y="523875"/>
                  </a:lnTo>
                  <a:lnTo>
                    <a:pt x="3819525" y="428625"/>
                  </a:lnTo>
                  <a:close/>
                </a:path>
                <a:path w="3848100" h="1828800">
                  <a:moveTo>
                    <a:pt x="384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48100" y="85725"/>
                  </a:lnTo>
                  <a:lnTo>
                    <a:pt x="38481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867025" y="2457449"/>
              <a:ext cx="3810000" cy="2705100"/>
            </a:xfrm>
            <a:custGeom>
              <a:avLst/>
              <a:gdLst/>
              <a:ahLst/>
              <a:cxnLst/>
              <a:rect l="l" t="t" r="r" b="b"/>
              <a:pathLst>
                <a:path w="3810000" h="2705100">
                  <a:moveTo>
                    <a:pt x="1485900" y="2171700"/>
                  </a:moveTo>
                  <a:lnTo>
                    <a:pt x="0" y="2171700"/>
                  </a:lnTo>
                  <a:lnTo>
                    <a:pt x="0" y="2266950"/>
                  </a:lnTo>
                  <a:lnTo>
                    <a:pt x="1485900" y="2266950"/>
                  </a:lnTo>
                  <a:lnTo>
                    <a:pt x="1485900" y="2171700"/>
                  </a:lnTo>
                  <a:close/>
                </a:path>
                <a:path w="3810000" h="2705100">
                  <a:moveTo>
                    <a:pt x="3629025" y="1743075"/>
                  </a:moveTo>
                  <a:lnTo>
                    <a:pt x="0" y="1743075"/>
                  </a:lnTo>
                  <a:lnTo>
                    <a:pt x="0" y="1828800"/>
                  </a:lnTo>
                  <a:lnTo>
                    <a:pt x="3629025" y="1828800"/>
                  </a:lnTo>
                  <a:lnTo>
                    <a:pt x="3629025" y="1743075"/>
                  </a:lnTo>
                  <a:close/>
                </a:path>
                <a:path w="3810000" h="2705100">
                  <a:moveTo>
                    <a:pt x="3657600" y="866775"/>
                  </a:moveTo>
                  <a:lnTo>
                    <a:pt x="0" y="866775"/>
                  </a:lnTo>
                  <a:lnTo>
                    <a:pt x="0" y="962025"/>
                  </a:lnTo>
                  <a:lnTo>
                    <a:pt x="3657600" y="962025"/>
                  </a:lnTo>
                  <a:lnTo>
                    <a:pt x="3657600" y="866775"/>
                  </a:lnTo>
                  <a:close/>
                </a:path>
                <a:path w="3810000" h="2705100">
                  <a:moveTo>
                    <a:pt x="3695700" y="438150"/>
                  </a:moveTo>
                  <a:lnTo>
                    <a:pt x="0" y="438150"/>
                  </a:lnTo>
                  <a:lnTo>
                    <a:pt x="0" y="523875"/>
                  </a:lnTo>
                  <a:lnTo>
                    <a:pt x="3695700" y="523875"/>
                  </a:lnTo>
                  <a:lnTo>
                    <a:pt x="3695700" y="438150"/>
                  </a:lnTo>
                  <a:close/>
                </a:path>
                <a:path w="3810000" h="2705100">
                  <a:moveTo>
                    <a:pt x="3790950" y="2609850"/>
                  </a:moveTo>
                  <a:lnTo>
                    <a:pt x="0" y="2609850"/>
                  </a:lnTo>
                  <a:lnTo>
                    <a:pt x="0" y="2705100"/>
                  </a:lnTo>
                  <a:lnTo>
                    <a:pt x="3790950" y="2705100"/>
                  </a:lnTo>
                  <a:lnTo>
                    <a:pt x="3790950" y="2609850"/>
                  </a:lnTo>
                  <a:close/>
                </a:path>
                <a:path w="3810000" h="2705100">
                  <a:moveTo>
                    <a:pt x="3810000" y="1304925"/>
                  </a:moveTo>
                  <a:lnTo>
                    <a:pt x="0" y="1304925"/>
                  </a:lnTo>
                  <a:lnTo>
                    <a:pt x="0" y="1390650"/>
                  </a:lnTo>
                  <a:lnTo>
                    <a:pt x="3810000" y="1390650"/>
                  </a:lnTo>
                  <a:lnTo>
                    <a:pt x="3810000" y="1304925"/>
                  </a:lnTo>
                  <a:close/>
                </a:path>
                <a:path w="3810000" h="2705100">
                  <a:moveTo>
                    <a:pt x="38100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00" y="85725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24300" y="1500250"/>
              <a:ext cx="2771775" cy="519430"/>
            </a:xfrm>
            <a:custGeom>
              <a:avLst/>
              <a:gdLst/>
              <a:ahLst/>
              <a:cxnLst/>
              <a:rect l="l" t="t" r="r" b="b"/>
              <a:pathLst>
                <a:path w="2771775" h="519430">
                  <a:moveTo>
                    <a:pt x="0" y="0"/>
                  </a:moveTo>
                  <a:lnTo>
                    <a:pt x="0" y="519049"/>
                  </a:lnTo>
                </a:path>
                <a:path w="2771775" h="519430">
                  <a:moveTo>
                    <a:pt x="552450" y="0"/>
                  </a:moveTo>
                  <a:lnTo>
                    <a:pt x="552450" y="519049"/>
                  </a:lnTo>
                </a:path>
                <a:path w="2771775" h="519430">
                  <a:moveTo>
                    <a:pt x="1104900" y="0"/>
                  </a:moveTo>
                  <a:lnTo>
                    <a:pt x="1104900" y="519049"/>
                  </a:lnTo>
                </a:path>
                <a:path w="2771775" h="519430">
                  <a:moveTo>
                    <a:pt x="1657350" y="0"/>
                  </a:moveTo>
                  <a:lnTo>
                    <a:pt x="1657350" y="519049"/>
                  </a:lnTo>
                </a:path>
                <a:path w="2771775" h="519430">
                  <a:moveTo>
                    <a:pt x="2219325" y="0"/>
                  </a:moveTo>
                  <a:lnTo>
                    <a:pt x="2219325" y="519049"/>
                  </a:lnTo>
                </a:path>
                <a:path w="2771775" h="519430">
                  <a:moveTo>
                    <a:pt x="2771775" y="0"/>
                  </a:moveTo>
                  <a:lnTo>
                    <a:pt x="2771775" y="519049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67024" y="2019299"/>
              <a:ext cx="3819525" cy="95250"/>
            </a:xfrm>
            <a:custGeom>
              <a:avLst/>
              <a:gdLst/>
              <a:ahLst/>
              <a:cxnLst/>
              <a:rect l="l" t="t" r="r" b="b"/>
              <a:pathLst>
                <a:path w="3819525" h="95250">
                  <a:moveTo>
                    <a:pt x="381952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3819525" y="95250"/>
                  </a:lnTo>
                  <a:lnTo>
                    <a:pt x="381952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62325" y="1500250"/>
              <a:ext cx="0" cy="3924300"/>
            </a:xfrm>
            <a:custGeom>
              <a:avLst/>
              <a:gdLst/>
              <a:ahLst/>
              <a:cxnLst/>
              <a:rect l="l" t="t" r="r" b="b"/>
              <a:pathLst>
                <a:path w="0" h="3924300">
                  <a:moveTo>
                    <a:pt x="0" y="3924300"/>
                  </a:moveTo>
                  <a:lnTo>
                    <a:pt x="0" y="0"/>
                  </a:lnTo>
                </a:path>
              </a:pathLst>
            </a:custGeom>
            <a:ln w="953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7300976" y="1500250"/>
            <a:ext cx="0" cy="3924300"/>
          </a:xfrm>
          <a:custGeom>
            <a:avLst/>
            <a:gdLst/>
            <a:ahLst/>
            <a:cxnLst/>
            <a:rect l="l" t="t" r="r" b="b"/>
            <a:pathLst>
              <a:path w="0" h="3924300">
                <a:moveTo>
                  <a:pt x="0" y="0"/>
                </a:moveTo>
                <a:lnTo>
                  <a:pt x="0" y="3924300"/>
                </a:lnTo>
              </a:path>
            </a:pathLst>
          </a:custGeom>
          <a:ln w="953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160651" y="5478779"/>
            <a:ext cx="2514600" cy="782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5155">
              <a:lnSpc>
                <a:spcPct val="100000"/>
              </a:lnSpc>
              <a:spcBef>
                <a:spcPts val="100"/>
              </a:spcBef>
              <a:tabLst>
                <a:tab pos="1131570" algn="l"/>
                <a:tab pos="1687195" algn="l"/>
                <a:tab pos="2242820" algn="l"/>
              </a:tabLst>
            </a:pPr>
            <a:r>
              <a:rPr dirty="0" sz="900" spc="-1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 spc="-5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dirty="0" sz="900" spc="-15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rlito"/>
                <a:cs typeface="Carlito"/>
              </a:rPr>
              <a:t>10</a:t>
            </a:r>
            <a:r>
              <a:rPr dirty="0" sz="900" spc="-5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dirty="0" sz="900" spc="-15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rlito"/>
                <a:cs typeface="Carlito"/>
              </a:rPr>
              <a:t>20</a:t>
            </a:r>
            <a:r>
              <a:rPr dirty="0" sz="900" spc="-5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dirty="0" sz="900" spc="-15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rlito"/>
                <a:cs typeface="Carlito"/>
              </a:rPr>
              <a:t>30</a:t>
            </a:r>
            <a:r>
              <a:rPr dirty="0" sz="900" spc="-5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dirty="0" sz="900" spc="-15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900">
              <a:latin typeface="Carlito"/>
              <a:cs typeface="Carlito"/>
            </a:endParaRPr>
          </a:p>
          <a:p>
            <a:pPr marL="12700">
              <a:lnSpc>
                <a:spcPts val="1585"/>
              </a:lnSpc>
              <a:spcBef>
                <a:spcPts val="595"/>
              </a:spcBef>
            </a:pPr>
            <a:r>
              <a:rPr dirty="0" sz="1400" spc="-5">
                <a:solidFill>
                  <a:srgbClr val="585858"/>
                </a:solidFill>
                <a:latin typeface="Carlito"/>
                <a:cs typeface="Carlito"/>
              </a:rPr>
              <a:t>DATA</a:t>
            </a:r>
            <a:r>
              <a:rPr dirty="0" sz="1400" spc="-25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arlito"/>
                <a:cs typeface="Carlito"/>
              </a:rPr>
              <a:t>DIKATEGORISASI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585"/>
              </a:lnSpc>
            </a:pPr>
            <a:r>
              <a:rPr dirty="0" sz="1400" spc="-5">
                <a:solidFill>
                  <a:srgbClr val="585858"/>
                </a:solidFill>
                <a:latin typeface="Carlito"/>
                <a:cs typeface="Carlito"/>
              </a:rPr>
              <a:t>DATA TIDAK</a:t>
            </a:r>
            <a:r>
              <a:rPr dirty="0" sz="1400" spc="-4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Carlito"/>
                <a:cs typeface="Carlito"/>
              </a:rPr>
              <a:t>DIKATEGORISASI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27651" y="5478779"/>
            <a:ext cx="2069464" cy="592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100"/>
              </a:spcBef>
              <a:tabLst>
                <a:tab pos="687070" algn="l"/>
                <a:tab pos="1242695" algn="l"/>
                <a:tab pos="1798320" algn="l"/>
              </a:tabLst>
            </a:pPr>
            <a:r>
              <a:rPr dirty="0" sz="900" spc="-10">
                <a:solidFill>
                  <a:srgbClr val="585858"/>
                </a:solidFill>
                <a:latin typeface="Carlito"/>
                <a:cs typeface="Carlito"/>
              </a:rPr>
              <a:t>40</a:t>
            </a:r>
            <a:r>
              <a:rPr dirty="0" sz="900" spc="-5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dirty="0" sz="900" spc="-15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rlito"/>
                <a:cs typeface="Carlito"/>
              </a:rPr>
              <a:t>50</a:t>
            </a:r>
            <a:r>
              <a:rPr dirty="0" sz="900" spc="-5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dirty="0" sz="900" spc="-1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rlito"/>
                <a:cs typeface="Carlito"/>
              </a:rPr>
              <a:t>60</a:t>
            </a:r>
            <a:r>
              <a:rPr dirty="0" sz="900" spc="-5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dirty="0" sz="900" spc="-1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Carlito"/>
                <a:cs typeface="Carlito"/>
              </a:rPr>
              <a:t>70</a:t>
            </a:r>
            <a:r>
              <a:rPr dirty="0" sz="900" spc="-5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dirty="0" sz="900" spc="-15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endParaRPr sz="9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400" spc="-5">
                <a:solidFill>
                  <a:srgbClr val="585858"/>
                </a:solidFill>
                <a:latin typeface="Carlito"/>
                <a:cs typeface="Carlito"/>
              </a:rPr>
              <a:t>DATA </a:t>
            </a:r>
            <a:r>
              <a:rPr dirty="0" sz="1400" spc="5">
                <a:solidFill>
                  <a:srgbClr val="585858"/>
                </a:solidFill>
                <a:latin typeface="Carlito"/>
                <a:cs typeface="Carlito"/>
              </a:rPr>
              <a:t>SEMI</a:t>
            </a:r>
            <a:r>
              <a:rPr dirty="0" sz="1400" spc="-25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585858"/>
                </a:solidFill>
                <a:latin typeface="Carlito"/>
                <a:cs typeface="Carlito"/>
              </a:rPr>
              <a:t>KATEGORISASI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69150" y="5478779"/>
            <a:ext cx="2838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rlito"/>
                <a:cs typeface="Carlito"/>
              </a:rPr>
              <a:t>80</a:t>
            </a:r>
            <a:r>
              <a:rPr dirty="0" sz="900" spc="-5">
                <a:solidFill>
                  <a:srgbClr val="585858"/>
                </a:solidFill>
                <a:latin typeface="Carlito"/>
                <a:cs typeface="Carlito"/>
              </a:rPr>
              <a:t>.</a:t>
            </a:r>
            <a:r>
              <a:rPr dirty="0" sz="900" spc="-15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r>
              <a:rPr dirty="0" sz="900">
                <a:solidFill>
                  <a:srgbClr val="585858"/>
                </a:solidFill>
                <a:latin typeface="Carlito"/>
                <a:cs typeface="Carlito"/>
              </a:rPr>
              <a:t>0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2682" y="1363281"/>
            <a:ext cx="5351145" cy="3956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12494"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solidFill>
                  <a:srgbClr val="585858"/>
                </a:solidFill>
                <a:latin typeface="Carlito"/>
                <a:cs typeface="Carlito"/>
              </a:rPr>
              <a:t>Perbandingan</a:t>
            </a:r>
            <a:r>
              <a:rPr dirty="0" sz="1400" spc="-95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1400" spc="10">
                <a:solidFill>
                  <a:srgbClr val="585858"/>
                </a:solidFill>
                <a:latin typeface="Carlito"/>
                <a:cs typeface="Carlito"/>
              </a:rPr>
              <a:t>Akurasi</a:t>
            </a:r>
            <a:r>
              <a:rPr dirty="0" sz="1400" spc="-114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1400" spc="25">
                <a:solidFill>
                  <a:srgbClr val="585858"/>
                </a:solidFill>
                <a:latin typeface="Carlito"/>
                <a:cs typeface="Carlito"/>
              </a:rPr>
              <a:t>(%)</a:t>
            </a:r>
            <a:r>
              <a:rPr dirty="0" sz="1400" spc="-75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585858"/>
                </a:solidFill>
                <a:latin typeface="Carlito"/>
                <a:cs typeface="Carlito"/>
              </a:rPr>
              <a:t>Model</a:t>
            </a:r>
            <a:r>
              <a:rPr dirty="0" sz="1400" spc="-114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1400" spc="5">
                <a:solidFill>
                  <a:srgbClr val="585858"/>
                </a:solidFill>
                <a:latin typeface="Carlito"/>
                <a:cs typeface="Carlito"/>
              </a:rPr>
              <a:t>Klasifikasi</a:t>
            </a:r>
            <a:r>
              <a:rPr dirty="0" sz="1400" spc="-12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585858"/>
                </a:solidFill>
                <a:latin typeface="Carlito"/>
                <a:cs typeface="Carlito"/>
              </a:rPr>
              <a:t>Machine</a:t>
            </a:r>
            <a:r>
              <a:rPr dirty="0" sz="1400" spc="-5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dirty="0" sz="1400">
                <a:solidFill>
                  <a:srgbClr val="585858"/>
                </a:solidFill>
                <a:latin typeface="Carlito"/>
                <a:cs typeface="Carlito"/>
              </a:rPr>
              <a:t>Learning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rlito"/>
              <a:cs typeface="Carlito"/>
            </a:endParaRPr>
          </a:p>
          <a:p>
            <a:pPr algn="r" marL="86995" marR="3805554" indent="653415">
              <a:lnSpc>
                <a:spcPct val="184500"/>
              </a:lnSpc>
            </a:pPr>
            <a:r>
              <a:rPr dirty="0" sz="1550">
                <a:solidFill>
                  <a:srgbClr val="585858"/>
                </a:solidFill>
                <a:latin typeface="Carlito"/>
                <a:cs typeface="Carlito"/>
              </a:rPr>
              <a:t>A</a:t>
            </a:r>
            <a:r>
              <a:rPr dirty="0" sz="1550" spc="80">
                <a:solidFill>
                  <a:srgbClr val="585858"/>
                </a:solidFill>
                <a:latin typeface="Carlito"/>
                <a:cs typeface="Carlito"/>
              </a:rPr>
              <a:t>d</a:t>
            </a:r>
            <a:r>
              <a:rPr dirty="0" sz="1550">
                <a:solidFill>
                  <a:srgbClr val="585858"/>
                </a:solidFill>
                <a:latin typeface="Carlito"/>
                <a:cs typeface="Carlito"/>
              </a:rPr>
              <a:t>a</a:t>
            </a:r>
            <a:r>
              <a:rPr dirty="0" sz="1550" spc="-20">
                <a:solidFill>
                  <a:srgbClr val="585858"/>
                </a:solidFill>
                <a:latin typeface="Carlito"/>
                <a:cs typeface="Carlito"/>
              </a:rPr>
              <a:t>B</a:t>
            </a:r>
            <a:r>
              <a:rPr dirty="0" sz="1550" spc="75">
                <a:solidFill>
                  <a:srgbClr val="585858"/>
                </a:solidFill>
                <a:latin typeface="Carlito"/>
                <a:cs typeface="Carlito"/>
              </a:rPr>
              <a:t>o</a:t>
            </a:r>
            <a:r>
              <a:rPr dirty="0" sz="1550">
                <a:solidFill>
                  <a:srgbClr val="585858"/>
                </a:solidFill>
                <a:latin typeface="Carlito"/>
                <a:cs typeface="Carlito"/>
              </a:rPr>
              <a:t>o</a:t>
            </a:r>
            <a:r>
              <a:rPr dirty="0" sz="1550" spc="-10">
                <a:solidFill>
                  <a:srgbClr val="585858"/>
                </a:solidFill>
                <a:latin typeface="Carlito"/>
                <a:cs typeface="Carlito"/>
              </a:rPr>
              <a:t>s</a:t>
            </a:r>
            <a:r>
              <a:rPr dirty="0" sz="1550" spc="5">
                <a:solidFill>
                  <a:srgbClr val="585858"/>
                </a:solidFill>
                <a:latin typeface="Carlito"/>
                <a:cs typeface="Carlito"/>
              </a:rPr>
              <a:t>t  </a:t>
            </a:r>
            <a:r>
              <a:rPr dirty="0" sz="1550" spc="-5">
                <a:solidFill>
                  <a:srgbClr val="585858"/>
                </a:solidFill>
                <a:latin typeface="Carlito"/>
                <a:cs typeface="Carlito"/>
              </a:rPr>
              <a:t>G</a:t>
            </a:r>
            <a:r>
              <a:rPr dirty="0" sz="1550" spc="55">
                <a:solidFill>
                  <a:srgbClr val="585858"/>
                </a:solidFill>
                <a:latin typeface="Carlito"/>
                <a:cs typeface="Carlito"/>
              </a:rPr>
              <a:t>r</a:t>
            </a:r>
            <a:r>
              <a:rPr dirty="0" sz="1550" spc="10">
                <a:solidFill>
                  <a:srgbClr val="585858"/>
                </a:solidFill>
                <a:latin typeface="Carlito"/>
                <a:cs typeface="Carlito"/>
              </a:rPr>
              <a:t>ad</a:t>
            </a:r>
            <a:r>
              <a:rPr dirty="0" sz="1550" spc="10">
                <a:solidFill>
                  <a:srgbClr val="585858"/>
                </a:solidFill>
                <a:latin typeface="Carlito"/>
                <a:cs typeface="Carlito"/>
              </a:rPr>
              <a:t>i</a:t>
            </a:r>
            <a:r>
              <a:rPr dirty="0" sz="1550" spc="50">
                <a:solidFill>
                  <a:srgbClr val="585858"/>
                </a:solidFill>
                <a:latin typeface="Carlito"/>
                <a:cs typeface="Carlito"/>
              </a:rPr>
              <a:t>e</a:t>
            </a:r>
            <a:r>
              <a:rPr dirty="0" sz="1550" spc="5">
                <a:solidFill>
                  <a:srgbClr val="585858"/>
                </a:solidFill>
                <a:latin typeface="Carlito"/>
                <a:cs typeface="Carlito"/>
              </a:rPr>
              <a:t>nt</a:t>
            </a:r>
            <a:r>
              <a:rPr dirty="0" sz="1550" spc="55">
                <a:solidFill>
                  <a:srgbClr val="585858"/>
                </a:solidFill>
                <a:latin typeface="Carlito"/>
                <a:cs typeface="Carlito"/>
              </a:rPr>
              <a:t>B</a:t>
            </a:r>
            <a:r>
              <a:rPr dirty="0" sz="1550" spc="5">
                <a:solidFill>
                  <a:srgbClr val="585858"/>
                </a:solidFill>
                <a:latin typeface="Carlito"/>
                <a:cs typeface="Carlito"/>
              </a:rPr>
              <a:t>o</a:t>
            </a:r>
            <a:r>
              <a:rPr dirty="0" sz="1550">
                <a:solidFill>
                  <a:srgbClr val="585858"/>
                </a:solidFill>
                <a:latin typeface="Carlito"/>
                <a:cs typeface="Carlito"/>
              </a:rPr>
              <a:t>o</a:t>
            </a:r>
            <a:r>
              <a:rPr dirty="0" sz="1550" spc="65">
                <a:solidFill>
                  <a:srgbClr val="585858"/>
                </a:solidFill>
                <a:latin typeface="Carlito"/>
                <a:cs typeface="Carlito"/>
              </a:rPr>
              <a:t>s</a:t>
            </a:r>
            <a:r>
              <a:rPr dirty="0" sz="1550" spc="5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dirty="0" sz="1550" spc="15">
                <a:solidFill>
                  <a:srgbClr val="585858"/>
                </a:solidFill>
                <a:latin typeface="Carlito"/>
                <a:cs typeface="Carlito"/>
              </a:rPr>
              <a:t>i</a:t>
            </a:r>
            <a:r>
              <a:rPr dirty="0" sz="1550" spc="5">
                <a:solidFill>
                  <a:srgbClr val="585858"/>
                </a:solidFill>
                <a:latin typeface="Carlito"/>
                <a:cs typeface="Carlito"/>
              </a:rPr>
              <a:t>ng  </a:t>
            </a:r>
            <a:r>
              <a:rPr dirty="0" sz="1550" spc="20">
                <a:solidFill>
                  <a:srgbClr val="585858"/>
                </a:solidFill>
                <a:latin typeface="Carlito"/>
                <a:cs typeface="Carlito"/>
              </a:rPr>
              <a:t>D</a:t>
            </a:r>
            <a:r>
              <a:rPr dirty="0" sz="1550" spc="50">
                <a:solidFill>
                  <a:srgbClr val="585858"/>
                </a:solidFill>
                <a:latin typeface="Carlito"/>
                <a:cs typeface="Carlito"/>
              </a:rPr>
              <a:t>e</a:t>
            </a:r>
            <a:r>
              <a:rPr dirty="0" sz="1550" spc="15">
                <a:solidFill>
                  <a:srgbClr val="585858"/>
                </a:solidFill>
                <a:latin typeface="Carlito"/>
                <a:cs typeface="Carlito"/>
              </a:rPr>
              <a:t>c</a:t>
            </a:r>
            <a:r>
              <a:rPr dirty="0" sz="1550" spc="15">
                <a:solidFill>
                  <a:srgbClr val="585858"/>
                </a:solidFill>
                <a:latin typeface="Carlito"/>
                <a:cs typeface="Carlito"/>
              </a:rPr>
              <a:t>i</a:t>
            </a:r>
            <a:r>
              <a:rPr dirty="0" sz="1550" spc="-10">
                <a:solidFill>
                  <a:srgbClr val="585858"/>
                </a:solidFill>
                <a:latin typeface="Carlito"/>
                <a:cs typeface="Carlito"/>
              </a:rPr>
              <a:t>s</a:t>
            </a:r>
            <a:r>
              <a:rPr dirty="0" sz="1550" spc="15">
                <a:solidFill>
                  <a:srgbClr val="585858"/>
                </a:solidFill>
                <a:latin typeface="Carlito"/>
                <a:cs typeface="Carlito"/>
              </a:rPr>
              <a:t>i</a:t>
            </a:r>
            <a:r>
              <a:rPr dirty="0" sz="1550" spc="5">
                <a:solidFill>
                  <a:srgbClr val="585858"/>
                </a:solidFill>
                <a:latin typeface="Carlito"/>
                <a:cs typeface="Carlito"/>
              </a:rPr>
              <a:t>on</a:t>
            </a:r>
            <a:r>
              <a:rPr dirty="0" sz="1550" spc="60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r>
              <a:rPr dirty="0" sz="1550" spc="-20">
                <a:solidFill>
                  <a:srgbClr val="585858"/>
                </a:solidFill>
                <a:latin typeface="Carlito"/>
                <a:cs typeface="Carlito"/>
              </a:rPr>
              <a:t>r</a:t>
            </a:r>
            <a:r>
              <a:rPr dirty="0" sz="1550" spc="50">
                <a:solidFill>
                  <a:srgbClr val="585858"/>
                </a:solidFill>
                <a:latin typeface="Carlito"/>
                <a:cs typeface="Carlito"/>
              </a:rPr>
              <a:t>e</a:t>
            </a:r>
            <a:r>
              <a:rPr dirty="0" sz="1550" spc="5">
                <a:solidFill>
                  <a:srgbClr val="585858"/>
                </a:solidFill>
                <a:latin typeface="Carlito"/>
                <a:cs typeface="Carlito"/>
              </a:rPr>
              <a:t>e  </a:t>
            </a:r>
            <a:r>
              <a:rPr dirty="0" sz="1550" spc="50">
                <a:solidFill>
                  <a:srgbClr val="585858"/>
                </a:solidFill>
                <a:latin typeface="Carlito"/>
                <a:cs typeface="Carlito"/>
              </a:rPr>
              <a:t>R</a:t>
            </a:r>
            <a:r>
              <a:rPr dirty="0" sz="1550">
                <a:solidFill>
                  <a:srgbClr val="585858"/>
                </a:solidFill>
                <a:latin typeface="Carlito"/>
                <a:cs typeface="Carlito"/>
              </a:rPr>
              <a:t>a</a:t>
            </a:r>
            <a:r>
              <a:rPr dirty="0" sz="1550" spc="5">
                <a:solidFill>
                  <a:srgbClr val="585858"/>
                </a:solidFill>
                <a:latin typeface="Carlito"/>
                <a:cs typeface="Carlito"/>
              </a:rPr>
              <a:t>n</a:t>
            </a:r>
            <a:r>
              <a:rPr dirty="0" sz="1550">
                <a:solidFill>
                  <a:srgbClr val="585858"/>
                </a:solidFill>
                <a:latin typeface="Carlito"/>
                <a:cs typeface="Carlito"/>
              </a:rPr>
              <a:t>do</a:t>
            </a:r>
            <a:r>
              <a:rPr dirty="0" sz="1550" spc="105">
                <a:solidFill>
                  <a:srgbClr val="585858"/>
                </a:solidFill>
                <a:latin typeface="Carlito"/>
                <a:cs typeface="Carlito"/>
              </a:rPr>
              <a:t>m</a:t>
            </a:r>
            <a:r>
              <a:rPr dirty="0" sz="1550" spc="-40">
                <a:solidFill>
                  <a:srgbClr val="585858"/>
                </a:solidFill>
                <a:latin typeface="Carlito"/>
                <a:cs typeface="Carlito"/>
              </a:rPr>
              <a:t>F</a:t>
            </a:r>
            <a:r>
              <a:rPr dirty="0" sz="1550" spc="75">
                <a:solidFill>
                  <a:srgbClr val="585858"/>
                </a:solidFill>
                <a:latin typeface="Carlito"/>
                <a:cs typeface="Carlito"/>
              </a:rPr>
              <a:t>o</a:t>
            </a:r>
            <a:r>
              <a:rPr dirty="0" sz="1550" spc="-20">
                <a:solidFill>
                  <a:srgbClr val="585858"/>
                </a:solidFill>
                <a:latin typeface="Carlito"/>
                <a:cs typeface="Carlito"/>
              </a:rPr>
              <a:t>r</a:t>
            </a:r>
            <a:r>
              <a:rPr dirty="0" sz="1550" spc="45">
                <a:solidFill>
                  <a:srgbClr val="585858"/>
                </a:solidFill>
                <a:latin typeface="Carlito"/>
                <a:cs typeface="Carlito"/>
              </a:rPr>
              <a:t>e</a:t>
            </a:r>
            <a:r>
              <a:rPr dirty="0" sz="1550" spc="-10">
                <a:solidFill>
                  <a:srgbClr val="585858"/>
                </a:solidFill>
                <a:latin typeface="Carlito"/>
                <a:cs typeface="Carlito"/>
              </a:rPr>
              <a:t>s</a:t>
            </a:r>
            <a:r>
              <a:rPr dirty="0" sz="1550" spc="5">
                <a:solidFill>
                  <a:srgbClr val="585858"/>
                </a:solidFill>
                <a:latin typeface="Carlito"/>
                <a:cs typeface="Carlito"/>
              </a:rPr>
              <a:t>t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rlito"/>
              <a:cs typeface="Carlito"/>
            </a:endParaRPr>
          </a:p>
          <a:p>
            <a:pPr marL="1207770">
              <a:lnSpc>
                <a:spcPct val="100000"/>
              </a:lnSpc>
            </a:pPr>
            <a:r>
              <a:rPr dirty="0" sz="1550" spc="15">
                <a:solidFill>
                  <a:srgbClr val="585858"/>
                </a:solidFill>
                <a:latin typeface="Carlito"/>
                <a:cs typeface="Carlito"/>
              </a:rPr>
              <a:t>LDA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550" spc="15">
                <a:solidFill>
                  <a:srgbClr val="585858"/>
                </a:solidFill>
                <a:latin typeface="Carlito"/>
                <a:cs typeface="Carlito"/>
              </a:rPr>
              <a:t>NearestNeighbour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rlito"/>
              <a:cs typeface="Carlito"/>
            </a:endParaRPr>
          </a:p>
          <a:p>
            <a:pPr marL="1294130">
              <a:lnSpc>
                <a:spcPct val="100000"/>
              </a:lnSpc>
            </a:pPr>
            <a:r>
              <a:rPr dirty="0" sz="1550" spc="40">
                <a:solidFill>
                  <a:srgbClr val="585858"/>
                </a:solidFill>
                <a:latin typeface="Carlito"/>
                <a:cs typeface="Carlito"/>
              </a:rPr>
              <a:t>NB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rlito"/>
              <a:cs typeface="Carlito"/>
            </a:endParaRPr>
          </a:p>
          <a:p>
            <a:pPr marL="1152525">
              <a:lnSpc>
                <a:spcPct val="100000"/>
              </a:lnSpc>
            </a:pPr>
            <a:r>
              <a:rPr dirty="0" sz="1550" spc="25">
                <a:solidFill>
                  <a:srgbClr val="585858"/>
                </a:solidFill>
                <a:latin typeface="Carlito"/>
                <a:cs typeface="Carlito"/>
              </a:rPr>
              <a:t>SVM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28825" y="591502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95825" y="591502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28825" y="610552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002" y="843914"/>
            <a:ext cx="7479665" cy="167195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 indent="2540">
              <a:lnSpc>
                <a:spcPct val="99900"/>
              </a:lnSpc>
              <a:spcBef>
                <a:spcPts val="110"/>
              </a:spcBef>
            </a:pPr>
            <a:r>
              <a:rPr dirty="0" sz="3600" spc="-45" b="1">
                <a:latin typeface="Carlito"/>
                <a:cs typeface="Carlito"/>
              </a:rPr>
              <a:t>IMPLEMENTATION </a:t>
            </a:r>
            <a:r>
              <a:rPr dirty="0" sz="3600" spc="-20" b="1">
                <a:latin typeface="Carlito"/>
                <a:cs typeface="Carlito"/>
              </a:rPr>
              <a:t>OF </a:t>
            </a:r>
            <a:r>
              <a:rPr dirty="0" sz="3600" spc="-15" b="1">
                <a:latin typeface="Carlito"/>
                <a:cs typeface="Carlito"/>
              </a:rPr>
              <a:t>MACHINE  </a:t>
            </a:r>
            <a:r>
              <a:rPr dirty="0" sz="3600" spc="-10" b="1">
                <a:latin typeface="Carlito"/>
                <a:cs typeface="Carlito"/>
              </a:rPr>
              <a:t>LEARNING </a:t>
            </a:r>
            <a:r>
              <a:rPr dirty="0" sz="3600" spc="5" b="1">
                <a:latin typeface="Carlito"/>
                <a:cs typeface="Carlito"/>
              </a:rPr>
              <a:t>USING </a:t>
            </a:r>
            <a:r>
              <a:rPr dirty="0" sz="3600" b="1">
                <a:latin typeface="Carlito"/>
                <a:cs typeface="Carlito"/>
              </a:rPr>
              <a:t>APRIORI </a:t>
            </a:r>
            <a:r>
              <a:rPr dirty="0" sz="3600" spc="-15" b="1">
                <a:latin typeface="Carlito"/>
                <a:cs typeface="Carlito"/>
              </a:rPr>
              <a:t>ALGORITHM  </a:t>
            </a:r>
            <a:r>
              <a:rPr dirty="0" sz="3600" spc="-20" b="1">
                <a:latin typeface="Carlito"/>
                <a:cs typeface="Carlito"/>
              </a:rPr>
              <a:t>OF </a:t>
            </a:r>
            <a:r>
              <a:rPr dirty="0" sz="3600" spc="-35" b="1">
                <a:latin typeface="Carlito"/>
                <a:cs typeface="Carlito"/>
              </a:rPr>
              <a:t>ASSOCIATION </a:t>
            </a:r>
            <a:r>
              <a:rPr dirty="0" sz="3600" spc="-20" b="1">
                <a:latin typeface="Carlito"/>
                <a:cs typeface="Carlito"/>
              </a:rPr>
              <a:t>RULES</a:t>
            </a:r>
            <a:r>
              <a:rPr dirty="0" sz="3600" spc="180" b="1">
                <a:latin typeface="Carlito"/>
                <a:cs typeface="Carlito"/>
              </a:rPr>
              <a:t> </a:t>
            </a:r>
            <a:r>
              <a:rPr dirty="0" sz="3600" spc="10" b="1">
                <a:latin typeface="Carlito"/>
                <a:cs typeface="Carlito"/>
              </a:rPr>
              <a:t>MINING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892" y="3066478"/>
            <a:ext cx="6893559" cy="290639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330575" marR="707390" indent="-1697355">
              <a:lnSpc>
                <a:spcPct val="104700"/>
              </a:lnSpc>
              <a:spcBef>
                <a:spcPts val="5"/>
              </a:spcBef>
            </a:pPr>
            <a:r>
              <a:rPr dirty="0" sz="2150" spc="25" b="1">
                <a:latin typeface="Carlito"/>
                <a:cs typeface="Carlito"/>
              </a:rPr>
              <a:t>Oleh: </a:t>
            </a:r>
            <a:r>
              <a:rPr dirty="0" sz="2150" spc="10" b="1">
                <a:latin typeface="Carlito"/>
                <a:cs typeface="Carlito"/>
              </a:rPr>
              <a:t>Ariana </a:t>
            </a:r>
            <a:r>
              <a:rPr dirty="0" sz="2150" spc="5" b="1">
                <a:latin typeface="Carlito"/>
                <a:cs typeface="Carlito"/>
              </a:rPr>
              <a:t>Yunita </a:t>
            </a:r>
            <a:r>
              <a:rPr dirty="0" sz="2150" spc="10" b="1">
                <a:latin typeface="Carlito"/>
                <a:cs typeface="Carlito"/>
              </a:rPr>
              <a:t>dan </a:t>
            </a:r>
            <a:r>
              <a:rPr dirty="0" sz="2150" spc="15" b="1">
                <a:latin typeface="Carlito"/>
                <a:cs typeface="Carlito"/>
              </a:rPr>
              <a:t>Hasibuan, </a:t>
            </a:r>
            <a:r>
              <a:rPr dirty="0" sz="2150" spc="10" b="1">
                <a:latin typeface="Carlito"/>
                <a:cs typeface="Carlito"/>
              </a:rPr>
              <a:t>Z. </a:t>
            </a:r>
            <a:r>
              <a:rPr dirty="0" sz="2150" spc="25" b="1">
                <a:latin typeface="Carlito"/>
                <a:cs typeface="Carlito"/>
              </a:rPr>
              <a:t>A.  Juni,</a:t>
            </a:r>
            <a:r>
              <a:rPr dirty="0" sz="2150" spc="-75" b="1">
                <a:latin typeface="Carlito"/>
                <a:cs typeface="Carlito"/>
              </a:rPr>
              <a:t> </a:t>
            </a:r>
            <a:r>
              <a:rPr dirty="0" sz="2150" spc="25" b="1">
                <a:latin typeface="Carlito"/>
                <a:cs typeface="Carlito"/>
              </a:rPr>
              <a:t>2020</a:t>
            </a:r>
            <a:endParaRPr sz="21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rlito"/>
              <a:cs typeface="Carlito"/>
            </a:endParaRPr>
          </a:p>
          <a:p>
            <a:pPr algn="ctr" marL="231775" marR="236854" indent="11430">
              <a:lnSpc>
                <a:spcPct val="110900"/>
              </a:lnSpc>
            </a:pPr>
            <a:r>
              <a:rPr dirty="0" sz="2400" spc="-10" b="1">
                <a:latin typeface="Carlito"/>
                <a:cs typeface="Carlito"/>
              </a:rPr>
              <a:t>Study </a:t>
            </a:r>
            <a:r>
              <a:rPr dirty="0" sz="2400" b="1">
                <a:latin typeface="Carlito"/>
                <a:cs typeface="Carlito"/>
              </a:rPr>
              <a:t>Case: </a:t>
            </a:r>
            <a:r>
              <a:rPr dirty="0" sz="2400" spc="-15" b="1">
                <a:latin typeface="Carlito"/>
                <a:cs typeface="Carlito"/>
              </a:rPr>
              <a:t>Students </a:t>
            </a:r>
            <a:r>
              <a:rPr dirty="0" sz="2400" spc="5" b="1">
                <a:latin typeface="Carlito"/>
                <a:cs typeface="Carlito"/>
              </a:rPr>
              <a:t>at </a:t>
            </a:r>
            <a:r>
              <a:rPr dirty="0" sz="2400" spc="-10" b="1">
                <a:latin typeface="Carlito"/>
                <a:cs typeface="Carlito"/>
              </a:rPr>
              <a:t>Higher </a:t>
            </a:r>
            <a:r>
              <a:rPr dirty="0" sz="2400" spc="-5" b="1">
                <a:latin typeface="Carlito"/>
                <a:cs typeface="Carlito"/>
              </a:rPr>
              <a:t>Education  </a:t>
            </a:r>
            <a:r>
              <a:rPr dirty="0" sz="2400" spc="-10" b="1">
                <a:latin typeface="Carlito"/>
                <a:cs typeface="Carlito"/>
              </a:rPr>
              <a:t>Objective </a:t>
            </a:r>
            <a:r>
              <a:rPr dirty="0" sz="2400" b="1">
                <a:latin typeface="Carlito"/>
                <a:cs typeface="Carlito"/>
              </a:rPr>
              <a:t>: </a:t>
            </a:r>
            <a:r>
              <a:rPr dirty="0" sz="2400" spc="-5" b="1">
                <a:latin typeface="Carlito"/>
                <a:cs typeface="Carlito"/>
              </a:rPr>
              <a:t>to </a:t>
            </a:r>
            <a:r>
              <a:rPr dirty="0" sz="2400" spc="-10" b="1">
                <a:latin typeface="Carlito"/>
                <a:cs typeface="Carlito"/>
              </a:rPr>
              <a:t>find </a:t>
            </a:r>
            <a:r>
              <a:rPr dirty="0" sz="2400" spc="-5" b="1">
                <a:latin typeface="Carlito"/>
                <a:cs typeface="Carlito"/>
              </a:rPr>
              <a:t>association amongst variables</a:t>
            </a:r>
            <a:r>
              <a:rPr dirty="0" sz="2400" spc="-60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in  </a:t>
            </a:r>
            <a:r>
              <a:rPr dirty="0" sz="2400" spc="-175" b="1">
                <a:latin typeface="Arial"/>
                <a:cs typeface="Arial"/>
              </a:rPr>
              <a:t>Students’ </a:t>
            </a:r>
            <a:r>
              <a:rPr dirty="0" sz="2400" spc="-135" b="1">
                <a:latin typeface="Arial"/>
                <a:cs typeface="Arial"/>
              </a:rPr>
              <a:t>dataset </a:t>
            </a:r>
            <a:r>
              <a:rPr dirty="0" sz="2400" spc="-170" b="1">
                <a:latin typeface="Arial"/>
                <a:cs typeface="Arial"/>
              </a:rPr>
              <a:t>and </a:t>
            </a:r>
            <a:r>
              <a:rPr dirty="0" sz="2400" spc="-150" b="1">
                <a:latin typeface="Arial"/>
                <a:cs typeface="Arial"/>
              </a:rPr>
              <a:t>predict </a:t>
            </a:r>
            <a:r>
              <a:rPr dirty="0" sz="2400" spc="-80" b="1">
                <a:latin typeface="Arial"/>
                <a:cs typeface="Arial"/>
              </a:rPr>
              <a:t>to </a:t>
            </a:r>
            <a:r>
              <a:rPr dirty="0" sz="2400" spc="-140" b="1">
                <a:latin typeface="Arial"/>
                <a:cs typeface="Arial"/>
              </a:rPr>
              <a:t>likely </a:t>
            </a:r>
            <a:r>
              <a:rPr dirty="0" sz="2400" spc="-190" b="1">
                <a:latin typeface="Arial"/>
                <a:cs typeface="Arial"/>
              </a:rPr>
              <a:t>hood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80" b="1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40"/>
              </a:lnSpc>
            </a:pPr>
            <a:r>
              <a:rPr dirty="0" sz="2400" spc="-175" b="1">
                <a:latin typeface="Arial"/>
                <a:cs typeface="Arial"/>
              </a:rPr>
              <a:t>student’s </a:t>
            </a:r>
            <a:r>
              <a:rPr dirty="0" sz="2400" spc="-310" b="1">
                <a:latin typeface="Arial"/>
                <a:cs typeface="Arial"/>
              </a:rPr>
              <a:t>success </a:t>
            </a:r>
            <a:r>
              <a:rPr dirty="0" sz="2400" spc="-170" b="1">
                <a:latin typeface="Arial"/>
                <a:cs typeface="Arial"/>
              </a:rPr>
              <a:t>and </a:t>
            </a:r>
            <a:r>
              <a:rPr dirty="0" sz="2400" spc="-185" b="1">
                <a:latin typeface="Arial"/>
                <a:cs typeface="Arial"/>
              </a:rPr>
              <a:t>provides </a:t>
            </a:r>
            <a:r>
              <a:rPr dirty="0" sz="2400" spc="-165" b="1">
                <a:latin typeface="Arial"/>
                <a:cs typeface="Arial"/>
              </a:rPr>
              <a:t>prescription </a:t>
            </a:r>
            <a:r>
              <a:rPr dirty="0" sz="2400" spc="-125" b="1">
                <a:latin typeface="Arial"/>
                <a:cs typeface="Arial"/>
              </a:rPr>
              <a:t>in </a:t>
            </a:r>
            <a:r>
              <a:rPr dirty="0" sz="2400" spc="-145" b="1">
                <a:latin typeface="Arial"/>
                <a:cs typeface="Arial"/>
              </a:rPr>
              <a:t>order</a:t>
            </a:r>
            <a:r>
              <a:rPr dirty="0" sz="2400" spc="10" b="1">
                <a:latin typeface="Arial"/>
                <a:cs typeface="Arial"/>
              </a:rPr>
              <a:t> </a:t>
            </a:r>
            <a:r>
              <a:rPr dirty="0" sz="2400" spc="-75" b="1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algn="ctr" marL="6350">
              <a:lnSpc>
                <a:spcPts val="2870"/>
              </a:lnSpc>
            </a:pPr>
            <a:r>
              <a:rPr dirty="0" sz="2400" spc="-15" b="1">
                <a:latin typeface="Carlito"/>
                <a:cs typeface="Carlito"/>
              </a:rPr>
              <a:t>prevent from</a:t>
            </a:r>
            <a:r>
              <a:rPr dirty="0" sz="2400" spc="30" b="1">
                <a:latin typeface="Carlito"/>
                <a:cs typeface="Carlito"/>
              </a:rPr>
              <a:t> </a:t>
            </a:r>
            <a:r>
              <a:rPr dirty="0" sz="2400" spc="-15" b="1">
                <a:latin typeface="Carlito"/>
                <a:cs typeface="Carlito"/>
              </a:rPr>
              <a:t>failure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727" y="256540"/>
            <a:ext cx="7166609" cy="1128395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356995" marR="5080" indent="-1344930">
              <a:lnSpc>
                <a:spcPct val="100899"/>
              </a:lnSpc>
              <a:spcBef>
                <a:spcPts val="65"/>
              </a:spcBef>
            </a:pPr>
            <a:r>
              <a:rPr dirty="0" sz="3600" spc="-5"/>
              <a:t>Association Rules Mining </a:t>
            </a:r>
            <a:r>
              <a:rPr dirty="0" sz="3600"/>
              <a:t>Using Apriori  </a:t>
            </a:r>
            <a:r>
              <a:rPr dirty="0" sz="3600" spc="-5"/>
              <a:t>Algorithm-Dataset</a:t>
            </a:r>
            <a:r>
              <a:rPr dirty="0" sz="3600" spc="-140"/>
              <a:t> </a:t>
            </a:r>
            <a:r>
              <a:rPr dirty="0" sz="3600" spc="5"/>
              <a:t>Used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17650"/>
          <a:ext cx="8248650" cy="498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6576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Factors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Features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Used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Labels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914400">
                <a:tc row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Previous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Academic</a:t>
                      </a:r>
                      <a:r>
                        <a:rPr dirty="0" sz="1800" spc="-1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History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96240">
                        <a:lnSpc>
                          <a:spcPct val="100899"/>
                        </a:lnSpc>
                        <a:spcBef>
                          <a:spcPts val="210"/>
                        </a:spcBef>
                      </a:pPr>
                      <a:r>
                        <a:rPr dirty="0" sz="1800" spc="-70">
                          <a:latin typeface="Carlito"/>
                          <a:cs typeface="Carlito"/>
                        </a:rPr>
                        <a:t>GPA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semester 1,2,3,4  </a:t>
                      </a:r>
                      <a:r>
                        <a:rPr dirty="0" sz="1800" spc="-70">
                          <a:latin typeface="Carlito"/>
                          <a:cs typeface="Carlito"/>
                        </a:rPr>
                        <a:t>GPA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in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short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term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year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1 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800" spc="-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57785">
                        <a:lnSpc>
                          <a:spcPct val="100899"/>
                        </a:lnSpc>
                        <a:spcBef>
                          <a:spcPts val="210"/>
                        </a:spcBef>
                      </a:pPr>
                      <a:r>
                        <a:rPr dirty="0" sz="1800" spc="10">
                          <a:latin typeface="Carlito"/>
                          <a:cs typeface="Carlito"/>
                        </a:rPr>
                        <a:t>Cum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laude,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very  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satisfactory, satisfactory,</a:t>
                      </a:r>
                      <a:r>
                        <a:rPr dirty="0" sz="1800" spc="-1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526415">
                        <a:lnSpc>
                          <a:spcPct val="100899"/>
                        </a:lnSpc>
                        <a:spcBef>
                          <a:spcPts val="220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Credits </a:t>
                      </a:r>
                      <a:r>
                        <a:rPr dirty="0" sz="1800" spc="-35">
                          <a:latin typeface="Carlito"/>
                          <a:cs typeface="Carlito"/>
                        </a:rPr>
                        <a:t>Taken</a:t>
                      </a:r>
                      <a:r>
                        <a:rPr dirty="0" sz="1800" spc="-2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semester  1,2,3,4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40">
                          <a:latin typeface="Carlito"/>
                          <a:cs typeface="Carlito"/>
                        </a:rPr>
                        <a:t>Low,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medium,</a:t>
                      </a:r>
                      <a:r>
                        <a:rPr dirty="0"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high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508000">
                        <a:lnSpc>
                          <a:spcPct val="100800"/>
                        </a:lnSpc>
                        <a:spcBef>
                          <a:spcPts val="229"/>
                        </a:spcBef>
                      </a:pPr>
                      <a:r>
                        <a:rPr dirty="0" sz="1800" spc="10">
                          <a:latin typeface="Carlito"/>
                          <a:cs typeface="Carlito"/>
                        </a:rPr>
                        <a:t>Repetitive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Course,</a:t>
                      </a:r>
                      <a:r>
                        <a:rPr dirty="0" sz="1800" spc="-2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Max  </a:t>
                      </a:r>
                      <a:r>
                        <a:rPr dirty="0" sz="1800" spc="10">
                          <a:latin typeface="Carlito"/>
                          <a:cs typeface="Carlito"/>
                        </a:rPr>
                        <a:t>Repetitive</a:t>
                      </a:r>
                      <a:r>
                        <a:rPr dirty="0" sz="1800" spc="-1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Course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Demography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Economy</a:t>
                      </a:r>
                      <a:r>
                        <a:rPr dirty="0" sz="1800" spc="-1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Level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40">
                          <a:latin typeface="Carlito"/>
                          <a:cs typeface="Carlito"/>
                        </a:rPr>
                        <a:t>Low,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medium,</a:t>
                      </a:r>
                      <a:r>
                        <a:rPr dirty="0"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high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Sex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Female,</a:t>
                      </a:r>
                      <a:r>
                        <a:rPr dirty="0" sz="1800" spc="-1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25">
                          <a:latin typeface="Carlito"/>
                          <a:cs typeface="Carlito"/>
                        </a:rPr>
                        <a:t>Male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 rowSpan="4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15">
                          <a:latin typeface="Carlito"/>
                          <a:cs typeface="Carlito"/>
                        </a:rPr>
                        <a:t>Behaviour</a:t>
                      </a:r>
                      <a:r>
                        <a:rPr dirty="0" sz="1800" spc="-3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recorded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in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LMS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5">
                          <a:latin typeface="Carlito"/>
                          <a:cs typeface="Carlito"/>
                        </a:rPr>
                        <a:t>SRL-Planning</a:t>
                      </a:r>
                      <a:r>
                        <a:rPr dirty="0" sz="1800" spc="-1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Strategies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40">
                          <a:latin typeface="Carlito"/>
                          <a:cs typeface="Carlito"/>
                        </a:rPr>
                        <a:t>Low,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medium,</a:t>
                      </a:r>
                      <a:r>
                        <a:rPr dirty="0"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high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7838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SRL- </a:t>
                      </a:r>
                      <a:r>
                        <a:rPr dirty="0" sz="1800" spc="15">
                          <a:latin typeface="Carlito"/>
                          <a:cs typeface="Carlito"/>
                        </a:rPr>
                        <a:t>Monitoring</a:t>
                      </a:r>
                      <a:r>
                        <a:rPr dirty="0" sz="1800" spc="-1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Strategies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5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SRL-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Study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Regularity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SRL-Help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>
                          <a:latin typeface="Carlito"/>
                          <a:cs typeface="Carlito"/>
                        </a:rPr>
                        <a:t>Seeking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379855" marR="5080" indent="-1363345">
              <a:lnSpc>
                <a:spcPct val="101400"/>
              </a:lnSpc>
              <a:spcBef>
                <a:spcPts val="60"/>
              </a:spcBef>
            </a:pPr>
            <a:r>
              <a:rPr dirty="0" spc="5"/>
              <a:t>Association Rules Mining </a:t>
            </a:r>
            <a:r>
              <a:rPr dirty="0" spc="10"/>
              <a:t>Using </a:t>
            </a:r>
            <a:r>
              <a:rPr dirty="0"/>
              <a:t>Apriori  </a:t>
            </a:r>
            <a:r>
              <a:rPr dirty="0" spc="-5"/>
              <a:t>Algorithm-Pre-processing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8650" y="2981325"/>
            <a:ext cx="8042909" cy="3514725"/>
            <a:chOff x="628650" y="2981325"/>
            <a:chExt cx="8042909" cy="3514725"/>
          </a:xfrm>
        </p:grpSpPr>
        <p:sp>
          <p:nvSpPr>
            <p:cNvPr id="4" name="object 4"/>
            <p:cNvSpPr/>
            <p:nvPr/>
          </p:nvSpPr>
          <p:spPr>
            <a:xfrm>
              <a:off x="628650" y="3133144"/>
              <a:ext cx="4448175" cy="15610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47775" y="3000375"/>
              <a:ext cx="542925" cy="1771650"/>
            </a:xfrm>
            <a:custGeom>
              <a:avLst/>
              <a:gdLst/>
              <a:ahLst/>
              <a:cxnLst/>
              <a:rect l="l" t="t" r="r" b="b"/>
              <a:pathLst>
                <a:path w="542925" h="1771650">
                  <a:moveTo>
                    <a:pt x="0" y="90550"/>
                  </a:moveTo>
                  <a:lnTo>
                    <a:pt x="7112" y="55292"/>
                  </a:lnTo>
                  <a:lnTo>
                    <a:pt x="26511" y="26511"/>
                  </a:lnTo>
                  <a:lnTo>
                    <a:pt x="55292" y="7112"/>
                  </a:lnTo>
                  <a:lnTo>
                    <a:pt x="90550" y="0"/>
                  </a:lnTo>
                  <a:lnTo>
                    <a:pt x="452374" y="0"/>
                  </a:lnTo>
                  <a:lnTo>
                    <a:pt x="487632" y="7112"/>
                  </a:lnTo>
                  <a:lnTo>
                    <a:pt x="516413" y="26511"/>
                  </a:lnTo>
                  <a:lnTo>
                    <a:pt x="535813" y="55292"/>
                  </a:lnTo>
                  <a:lnTo>
                    <a:pt x="542925" y="90550"/>
                  </a:lnTo>
                  <a:lnTo>
                    <a:pt x="542925" y="1681099"/>
                  </a:lnTo>
                  <a:lnTo>
                    <a:pt x="535813" y="1716357"/>
                  </a:lnTo>
                  <a:lnTo>
                    <a:pt x="516413" y="1745138"/>
                  </a:lnTo>
                  <a:lnTo>
                    <a:pt x="487632" y="1764538"/>
                  </a:lnTo>
                  <a:lnTo>
                    <a:pt x="452374" y="1771650"/>
                  </a:lnTo>
                  <a:lnTo>
                    <a:pt x="90550" y="1771650"/>
                  </a:lnTo>
                  <a:lnTo>
                    <a:pt x="55292" y="1764538"/>
                  </a:lnTo>
                  <a:lnTo>
                    <a:pt x="26511" y="1745138"/>
                  </a:lnTo>
                  <a:lnTo>
                    <a:pt x="7111" y="1716357"/>
                  </a:lnTo>
                  <a:lnTo>
                    <a:pt x="0" y="1681099"/>
                  </a:lnTo>
                  <a:lnTo>
                    <a:pt x="0" y="9055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76868" y="4820583"/>
              <a:ext cx="5094177" cy="16752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50686" y="3099180"/>
              <a:ext cx="453390" cy="1042669"/>
            </a:xfrm>
            <a:custGeom>
              <a:avLst/>
              <a:gdLst/>
              <a:ahLst/>
              <a:cxnLst/>
              <a:rect l="l" t="t" r="r" b="b"/>
              <a:pathLst>
                <a:path w="453389" h="1042670">
                  <a:moveTo>
                    <a:pt x="170561" y="0"/>
                  </a:moveTo>
                  <a:lnTo>
                    <a:pt x="206743" y="31169"/>
                  </a:lnTo>
                  <a:lnTo>
                    <a:pt x="230859" y="82413"/>
                  </a:lnTo>
                  <a:lnTo>
                    <a:pt x="243063" y="151921"/>
                  </a:lnTo>
                  <a:lnTo>
                    <a:pt x="244748" y="192958"/>
                  </a:lnTo>
                  <a:lnTo>
                    <a:pt x="243513" y="237882"/>
                  </a:lnTo>
                  <a:lnTo>
                    <a:pt x="239379" y="286467"/>
                  </a:lnTo>
                  <a:lnTo>
                    <a:pt x="232365" y="338486"/>
                  </a:lnTo>
                  <a:lnTo>
                    <a:pt x="222490" y="393714"/>
                  </a:lnTo>
                  <a:lnTo>
                    <a:pt x="209775" y="451923"/>
                  </a:lnTo>
                  <a:lnTo>
                    <a:pt x="194238" y="512888"/>
                  </a:lnTo>
                  <a:lnTo>
                    <a:pt x="175899" y="576383"/>
                  </a:lnTo>
                  <a:lnTo>
                    <a:pt x="154778" y="642180"/>
                  </a:lnTo>
                  <a:lnTo>
                    <a:pt x="130894" y="710055"/>
                  </a:lnTo>
                  <a:lnTo>
                    <a:pt x="104266" y="779780"/>
                  </a:lnTo>
                  <a:lnTo>
                    <a:pt x="0" y="729107"/>
                  </a:lnTo>
                  <a:lnTo>
                    <a:pt x="114935" y="1042543"/>
                  </a:lnTo>
                  <a:lnTo>
                    <a:pt x="416940" y="931672"/>
                  </a:lnTo>
                  <a:lnTo>
                    <a:pt x="312674" y="880999"/>
                  </a:lnTo>
                  <a:lnTo>
                    <a:pt x="339321" y="811274"/>
                  </a:lnTo>
                  <a:lnTo>
                    <a:pt x="363220" y="743399"/>
                  </a:lnTo>
                  <a:lnTo>
                    <a:pt x="384351" y="677602"/>
                  </a:lnTo>
                  <a:lnTo>
                    <a:pt x="402697" y="614107"/>
                  </a:lnTo>
                  <a:lnTo>
                    <a:pt x="418238" y="553142"/>
                  </a:lnTo>
                  <a:lnTo>
                    <a:pt x="430954" y="494933"/>
                  </a:lnTo>
                  <a:lnTo>
                    <a:pt x="440826" y="439705"/>
                  </a:lnTo>
                  <a:lnTo>
                    <a:pt x="447836" y="387686"/>
                  </a:lnTo>
                  <a:lnTo>
                    <a:pt x="451965" y="339101"/>
                  </a:lnTo>
                  <a:lnTo>
                    <a:pt x="453193" y="294177"/>
                  </a:lnTo>
                  <a:lnTo>
                    <a:pt x="451501" y="253140"/>
                  </a:lnTo>
                  <a:lnTo>
                    <a:pt x="439282" y="183632"/>
                  </a:lnTo>
                  <a:lnTo>
                    <a:pt x="415155" y="132388"/>
                  </a:lnTo>
                  <a:lnTo>
                    <a:pt x="378967" y="101219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40273" y="3089843"/>
              <a:ext cx="750570" cy="849630"/>
            </a:xfrm>
            <a:custGeom>
              <a:avLst/>
              <a:gdLst/>
              <a:ahLst/>
              <a:cxnLst/>
              <a:rect l="l" t="t" r="r" b="b"/>
              <a:pathLst>
                <a:path w="750570" h="849629">
                  <a:moveTo>
                    <a:pt x="637914" y="0"/>
                  </a:moveTo>
                  <a:lnTo>
                    <a:pt x="587922" y="9393"/>
                  </a:lnTo>
                  <a:lnTo>
                    <a:pt x="532054" y="36373"/>
                  </a:lnTo>
                  <a:lnTo>
                    <a:pt x="471362" y="79797"/>
                  </a:lnTo>
                  <a:lnTo>
                    <a:pt x="439537" y="107318"/>
                  </a:lnTo>
                  <a:lnTo>
                    <a:pt x="406901" y="138521"/>
                  </a:lnTo>
                  <a:lnTo>
                    <a:pt x="373586" y="173263"/>
                  </a:lnTo>
                  <a:lnTo>
                    <a:pt x="339724" y="211400"/>
                  </a:lnTo>
                  <a:lnTo>
                    <a:pt x="305447" y="252791"/>
                  </a:lnTo>
                  <a:lnTo>
                    <a:pt x="270886" y="297291"/>
                  </a:lnTo>
                  <a:lnTo>
                    <a:pt x="236173" y="344759"/>
                  </a:lnTo>
                  <a:lnTo>
                    <a:pt x="201441" y="395050"/>
                  </a:lnTo>
                  <a:lnTo>
                    <a:pt x="166819" y="448023"/>
                  </a:lnTo>
                  <a:lnTo>
                    <a:pt x="132442" y="503533"/>
                  </a:lnTo>
                  <a:lnTo>
                    <a:pt x="98439" y="561439"/>
                  </a:lnTo>
                  <a:lnTo>
                    <a:pt x="64943" y="621597"/>
                  </a:lnTo>
                  <a:lnTo>
                    <a:pt x="32086" y="683863"/>
                  </a:lnTo>
                  <a:lnTo>
                    <a:pt x="0" y="748096"/>
                  </a:lnTo>
                  <a:lnTo>
                    <a:pt x="208406" y="849315"/>
                  </a:lnTo>
                  <a:lnTo>
                    <a:pt x="236686" y="792575"/>
                  </a:lnTo>
                  <a:lnTo>
                    <a:pt x="265707" y="737123"/>
                  </a:lnTo>
                  <a:lnTo>
                    <a:pt x="295369" y="683091"/>
                  </a:lnTo>
                  <a:lnTo>
                    <a:pt x="325574" y="630609"/>
                  </a:lnTo>
                  <a:lnTo>
                    <a:pt x="356224" y="579810"/>
                  </a:lnTo>
                  <a:lnTo>
                    <a:pt x="387218" y="530823"/>
                  </a:lnTo>
                  <a:lnTo>
                    <a:pt x="418458" y="483780"/>
                  </a:lnTo>
                  <a:lnTo>
                    <a:pt x="449846" y="438813"/>
                  </a:lnTo>
                  <a:lnTo>
                    <a:pt x="481282" y="396052"/>
                  </a:lnTo>
                  <a:lnTo>
                    <a:pt x="512667" y="355629"/>
                  </a:lnTo>
                  <a:lnTo>
                    <a:pt x="543903" y="317675"/>
                  </a:lnTo>
                  <a:lnTo>
                    <a:pt x="574891" y="282321"/>
                  </a:lnTo>
                  <a:lnTo>
                    <a:pt x="605531" y="249699"/>
                  </a:lnTo>
                  <a:lnTo>
                    <a:pt x="635725" y="219939"/>
                  </a:lnTo>
                  <a:lnTo>
                    <a:pt x="665374" y="193172"/>
                  </a:lnTo>
                  <a:lnTo>
                    <a:pt x="722641" y="149145"/>
                  </a:lnTo>
                  <a:lnTo>
                    <a:pt x="750062" y="132146"/>
                  </a:lnTo>
                  <a:lnTo>
                    <a:pt x="740231" y="88561"/>
                  </a:lnTo>
                  <a:lnTo>
                    <a:pt x="725328" y="53406"/>
                  </a:lnTo>
                  <a:lnTo>
                    <a:pt x="705520" y="26919"/>
                  </a:lnTo>
                  <a:lnTo>
                    <a:pt x="680974" y="9337"/>
                  </a:lnTo>
                  <a:lnTo>
                    <a:pt x="660376" y="2256"/>
                  </a:lnTo>
                  <a:lnTo>
                    <a:pt x="637914" y="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40273" y="3089843"/>
              <a:ext cx="963930" cy="1052195"/>
            </a:xfrm>
            <a:custGeom>
              <a:avLst/>
              <a:gdLst/>
              <a:ahLst/>
              <a:cxnLst/>
              <a:rect l="l" t="t" r="r" b="b"/>
              <a:pathLst>
                <a:path w="963929" h="1052195">
                  <a:moveTo>
                    <a:pt x="750062" y="132146"/>
                  </a:moveTo>
                  <a:lnTo>
                    <a:pt x="694379" y="169530"/>
                  </a:lnTo>
                  <a:lnTo>
                    <a:pt x="635725" y="219939"/>
                  </a:lnTo>
                  <a:lnTo>
                    <a:pt x="605531" y="249699"/>
                  </a:lnTo>
                  <a:lnTo>
                    <a:pt x="574891" y="282321"/>
                  </a:lnTo>
                  <a:lnTo>
                    <a:pt x="543903" y="317675"/>
                  </a:lnTo>
                  <a:lnTo>
                    <a:pt x="512667" y="355629"/>
                  </a:lnTo>
                  <a:lnTo>
                    <a:pt x="481282" y="396052"/>
                  </a:lnTo>
                  <a:lnTo>
                    <a:pt x="449846" y="438813"/>
                  </a:lnTo>
                  <a:lnTo>
                    <a:pt x="418458" y="483780"/>
                  </a:lnTo>
                  <a:lnTo>
                    <a:pt x="387218" y="530823"/>
                  </a:lnTo>
                  <a:lnTo>
                    <a:pt x="356224" y="579810"/>
                  </a:lnTo>
                  <a:lnTo>
                    <a:pt x="325574" y="630609"/>
                  </a:lnTo>
                  <a:lnTo>
                    <a:pt x="295369" y="683091"/>
                  </a:lnTo>
                  <a:lnTo>
                    <a:pt x="265707" y="737123"/>
                  </a:lnTo>
                  <a:lnTo>
                    <a:pt x="236686" y="792575"/>
                  </a:lnTo>
                  <a:lnTo>
                    <a:pt x="208406" y="849315"/>
                  </a:lnTo>
                  <a:lnTo>
                    <a:pt x="0" y="748096"/>
                  </a:lnTo>
                  <a:lnTo>
                    <a:pt x="32086" y="683863"/>
                  </a:lnTo>
                  <a:lnTo>
                    <a:pt x="64943" y="621597"/>
                  </a:lnTo>
                  <a:lnTo>
                    <a:pt x="98439" y="561439"/>
                  </a:lnTo>
                  <a:lnTo>
                    <a:pt x="132442" y="503533"/>
                  </a:lnTo>
                  <a:lnTo>
                    <a:pt x="166819" y="448023"/>
                  </a:lnTo>
                  <a:lnTo>
                    <a:pt x="201441" y="395050"/>
                  </a:lnTo>
                  <a:lnTo>
                    <a:pt x="236173" y="344759"/>
                  </a:lnTo>
                  <a:lnTo>
                    <a:pt x="270886" y="297291"/>
                  </a:lnTo>
                  <a:lnTo>
                    <a:pt x="305447" y="252791"/>
                  </a:lnTo>
                  <a:lnTo>
                    <a:pt x="339724" y="211400"/>
                  </a:lnTo>
                  <a:lnTo>
                    <a:pt x="373586" y="173263"/>
                  </a:lnTo>
                  <a:lnTo>
                    <a:pt x="406901" y="138521"/>
                  </a:lnTo>
                  <a:lnTo>
                    <a:pt x="439537" y="107318"/>
                  </a:lnTo>
                  <a:lnTo>
                    <a:pt x="471362" y="79797"/>
                  </a:lnTo>
                  <a:lnTo>
                    <a:pt x="502245" y="56101"/>
                  </a:lnTo>
                  <a:lnTo>
                    <a:pt x="560657" y="20756"/>
                  </a:lnTo>
                  <a:lnTo>
                    <a:pt x="613718" y="2426"/>
                  </a:lnTo>
                  <a:lnTo>
                    <a:pt x="637914" y="0"/>
                  </a:lnTo>
                  <a:lnTo>
                    <a:pt x="660376" y="2256"/>
                  </a:lnTo>
                  <a:lnTo>
                    <a:pt x="889380" y="110556"/>
                  </a:lnTo>
                  <a:lnTo>
                    <a:pt x="925568" y="141726"/>
                  </a:lnTo>
                  <a:lnTo>
                    <a:pt x="949695" y="192970"/>
                  </a:lnTo>
                  <a:lnTo>
                    <a:pt x="961914" y="262477"/>
                  </a:lnTo>
                  <a:lnTo>
                    <a:pt x="963606" y="303514"/>
                  </a:lnTo>
                  <a:lnTo>
                    <a:pt x="962378" y="348438"/>
                  </a:lnTo>
                  <a:lnTo>
                    <a:pt x="958249" y="397023"/>
                  </a:lnTo>
                  <a:lnTo>
                    <a:pt x="951239" y="449043"/>
                  </a:lnTo>
                  <a:lnTo>
                    <a:pt x="941367" y="504270"/>
                  </a:lnTo>
                  <a:lnTo>
                    <a:pt x="928651" y="562480"/>
                  </a:lnTo>
                  <a:lnTo>
                    <a:pt x="913110" y="623445"/>
                  </a:lnTo>
                  <a:lnTo>
                    <a:pt x="894764" y="686940"/>
                  </a:lnTo>
                  <a:lnTo>
                    <a:pt x="873633" y="752737"/>
                  </a:lnTo>
                  <a:lnTo>
                    <a:pt x="849734" y="820611"/>
                  </a:lnTo>
                  <a:lnTo>
                    <a:pt x="823087" y="890336"/>
                  </a:lnTo>
                  <a:lnTo>
                    <a:pt x="927353" y="941009"/>
                  </a:lnTo>
                  <a:lnTo>
                    <a:pt x="625348" y="1051880"/>
                  </a:lnTo>
                  <a:lnTo>
                    <a:pt x="510413" y="738444"/>
                  </a:lnTo>
                  <a:lnTo>
                    <a:pt x="614679" y="789117"/>
                  </a:lnTo>
                  <a:lnTo>
                    <a:pt x="641307" y="719392"/>
                  </a:lnTo>
                  <a:lnTo>
                    <a:pt x="665191" y="651518"/>
                  </a:lnTo>
                  <a:lnTo>
                    <a:pt x="686312" y="585721"/>
                  </a:lnTo>
                  <a:lnTo>
                    <a:pt x="704651" y="522226"/>
                  </a:lnTo>
                  <a:lnTo>
                    <a:pt x="720188" y="461261"/>
                  </a:lnTo>
                  <a:lnTo>
                    <a:pt x="732903" y="403051"/>
                  </a:lnTo>
                  <a:lnTo>
                    <a:pt x="742778" y="347824"/>
                  </a:lnTo>
                  <a:lnTo>
                    <a:pt x="749792" y="295804"/>
                  </a:lnTo>
                  <a:lnTo>
                    <a:pt x="753926" y="247219"/>
                  </a:lnTo>
                  <a:lnTo>
                    <a:pt x="755161" y="202295"/>
                  </a:lnTo>
                  <a:lnTo>
                    <a:pt x="753476" y="161258"/>
                  </a:lnTo>
                  <a:lnTo>
                    <a:pt x="741272" y="91751"/>
                  </a:lnTo>
                  <a:lnTo>
                    <a:pt x="717156" y="40507"/>
                  </a:lnTo>
                  <a:lnTo>
                    <a:pt x="700583" y="22300"/>
                  </a:lnTo>
                  <a:lnTo>
                    <a:pt x="680974" y="9337"/>
                  </a:lnTo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66762" y="1912048"/>
            <a:ext cx="7380605" cy="11296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-10" b="1">
                <a:latin typeface="Carlito"/>
                <a:cs typeface="Carlito"/>
              </a:rPr>
              <a:t>Data</a:t>
            </a:r>
            <a:r>
              <a:rPr dirty="0" sz="1800" spc="-20" b="1">
                <a:latin typeface="Carlito"/>
                <a:cs typeface="Carlito"/>
              </a:rPr>
              <a:t> </a:t>
            </a:r>
            <a:r>
              <a:rPr dirty="0" sz="1800" spc="5" b="1">
                <a:latin typeface="Carlito"/>
                <a:cs typeface="Carlito"/>
              </a:rPr>
              <a:t>should</a:t>
            </a:r>
            <a:r>
              <a:rPr dirty="0" sz="1800" spc="-10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be</a:t>
            </a:r>
            <a:r>
              <a:rPr dirty="0" sz="1800" spc="35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converted</a:t>
            </a:r>
            <a:r>
              <a:rPr dirty="0" sz="1800" spc="-100" b="1">
                <a:latin typeface="Carlito"/>
                <a:cs typeface="Carlito"/>
              </a:rPr>
              <a:t> </a:t>
            </a:r>
            <a:r>
              <a:rPr dirty="0" sz="1800" spc="-15" b="1">
                <a:latin typeface="Carlito"/>
                <a:cs typeface="Carlito"/>
              </a:rPr>
              <a:t>to</a:t>
            </a:r>
            <a:r>
              <a:rPr dirty="0" sz="1800" spc="-25" b="1">
                <a:latin typeface="Carlito"/>
                <a:cs typeface="Carlito"/>
              </a:rPr>
              <a:t> </a:t>
            </a:r>
            <a:r>
              <a:rPr dirty="0" sz="1800" spc="5" b="1">
                <a:latin typeface="Carlito"/>
                <a:cs typeface="Carlito"/>
              </a:rPr>
              <a:t>binary</a:t>
            </a:r>
            <a:r>
              <a:rPr dirty="0" sz="1800" spc="-60" b="1">
                <a:latin typeface="Carlito"/>
                <a:cs typeface="Carlito"/>
              </a:rPr>
              <a:t> </a:t>
            </a:r>
            <a:r>
              <a:rPr dirty="0" sz="1800" spc="10" b="1">
                <a:latin typeface="Carlito"/>
                <a:cs typeface="Carlito"/>
              </a:rPr>
              <a:t>data</a:t>
            </a:r>
            <a:r>
              <a:rPr dirty="0" sz="1800" spc="10">
                <a:latin typeface="Carlito"/>
                <a:cs typeface="Carlito"/>
              </a:rPr>
              <a:t>,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 spc="15">
                <a:latin typeface="Carlito"/>
                <a:cs typeface="Carlito"/>
              </a:rPr>
              <a:t>this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process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15">
                <a:latin typeface="Carlito"/>
                <a:cs typeface="Carlito"/>
              </a:rPr>
              <a:t>is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 spc="5">
                <a:latin typeface="Carlito"/>
                <a:cs typeface="Carlito"/>
              </a:rPr>
              <a:t>commonly</a:t>
            </a:r>
            <a:r>
              <a:rPr dirty="0" sz="1800" spc="-90">
                <a:latin typeface="Carlito"/>
                <a:cs typeface="Carlito"/>
              </a:rPr>
              <a:t> </a:t>
            </a:r>
            <a:r>
              <a:rPr dirty="0" sz="1800" spc="15">
                <a:latin typeface="Carlito"/>
                <a:cs typeface="Carlito"/>
              </a:rPr>
              <a:t>called</a:t>
            </a:r>
            <a:r>
              <a:rPr dirty="0" sz="1800" spc="-95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One-  Hot-Encoding</a:t>
            </a:r>
            <a:r>
              <a:rPr dirty="0" sz="1800" spc="-55" b="1">
                <a:latin typeface="Carlito"/>
                <a:cs typeface="Carlito"/>
              </a:rPr>
              <a:t> </a:t>
            </a:r>
            <a:r>
              <a:rPr dirty="0" sz="1800" spc="15">
                <a:latin typeface="Carlito"/>
                <a:cs typeface="Carlito"/>
              </a:rPr>
              <a:t>in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machine</a:t>
            </a:r>
            <a:r>
              <a:rPr dirty="0" sz="1800" spc="-95">
                <a:latin typeface="Carlito"/>
                <a:cs typeface="Carlito"/>
              </a:rPr>
              <a:t> </a:t>
            </a:r>
            <a:r>
              <a:rPr dirty="0" sz="1800" spc="15">
                <a:latin typeface="Carlito"/>
                <a:cs typeface="Carlito"/>
              </a:rPr>
              <a:t>learning</a:t>
            </a:r>
            <a:r>
              <a:rPr dirty="0" sz="1800" spc="-1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term.</a:t>
            </a:r>
            <a:r>
              <a:rPr dirty="0" sz="1800" spc="50">
                <a:latin typeface="Carlito"/>
                <a:cs typeface="Carlito"/>
              </a:rPr>
              <a:t> </a:t>
            </a:r>
            <a:r>
              <a:rPr dirty="0" sz="1800" spc="5">
                <a:latin typeface="Carlito"/>
                <a:cs typeface="Carlito"/>
              </a:rPr>
              <a:t>For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 spc="5">
                <a:latin typeface="Carlito"/>
                <a:cs typeface="Carlito"/>
              </a:rPr>
              <a:t>example</a:t>
            </a:r>
            <a:r>
              <a:rPr dirty="0" sz="1800" spc="-9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10">
                <a:latin typeface="Carlito"/>
                <a:cs typeface="Carlito"/>
              </a:rPr>
              <a:t> </a:t>
            </a:r>
            <a:r>
              <a:rPr dirty="0" sz="1800" spc="5">
                <a:latin typeface="Carlito"/>
                <a:cs typeface="Carlito"/>
              </a:rPr>
              <a:t>column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of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65">
                <a:latin typeface="Carlito"/>
                <a:cs typeface="Carlito"/>
              </a:rPr>
              <a:t>GPA</a:t>
            </a:r>
            <a:r>
              <a:rPr dirty="0" sz="1800" spc="135">
                <a:latin typeface="Carlito"/>
                <a:cs typeface="Carlito"/>
              </a:rPr>
              <a:t> </a:t>
            </a:r>
            <a:r>
              <a:rPr dirty="0" sz="1800" spc="15">
                <a:latin typeface="Carlito"/>
                <a:cs typeface="Carlito"/>
              </a:rPr>
              <a:t>in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year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  </a:t>
            </a:r>
            <a:r>
              <a:rPr dirty="0" sz="1800" spc="-20">
                <a:latin typeface="Arial"/>
                <a:cs typeface="Arial"/>
              </a:rPr>
              <a:t>term </a:t>
            </a:r>
            <a:r>
              <a:rPr dirty="0" sz="1800" spc="-75">
                <a:latin typeface="Arial"/>
                <a:cs typeface="Arial"/>
              </a:rPr>
              <a:t>1. </a:t>
            </a:r>
            <a:r>
              <a:rPr dirty="0" sz="1800" spc="-114">
                <a:latin typeface="Arial"/>
                <a:cs typeface="Arial"/>
              </a:rPr>
              <a:t>The </a:t>
            </a:r>
            <a:r>
              <a:rPr dirty="0" sz="1800" spc="-15">
                <a:latin typeface="Arial"/>
                <a:cs typeface="Arial"/>
              </a:rPr>
              <a:t>first </a:t>
            </a:r>
            <a:r>
              <a:rPr dirty="0" sz="1800" spc="-30">
                <a:latin typeface="Arial"/>
                <a:cs typeface="Arial"/>
              </a:rPr>
              <a:t>five </a:t>
            </a:r>
            <a:r>
              <a:rPr dirty="0" sz="1800" spc="-65">
                <a:latin typeface="Arial"/>
                <a:cs typeface="Arial"/>
              </a:rPr>
              <a:t>rows </a:t>
            </a:r>
            <a:r>
              <a:rPr dirty="0" sz="1800" spc="-80">
                <a:latin typeface="Arial"/>
                <a:cs typeface="Arial"/>
              </a:rPr>
              <a:t>show </a:t>
            </a:r>
            <a:r>
              <a:rPr dirty="0" sz="1800" spc="-15">
                <a:latin typeface="Arial"/>
                <a:cs typeface="Arial"/>
              </a:rPr>
              <a:t>the first </a:t>
            </a:r>
            <a:r>
              <a:rPr dirty="0" sz="1800" spc="-30">
                <a:latin typeface="Arial"/>
                <a:cs typeface="Arial"/>
              </a:rPr>
              <a:t>five </a:t>
            </a:r>
            <a:r>
              <a:rPr dirty="0" sz="1800" spc="-45">
                <a:latin typeface="Arial"/>
                <a:cs typeface="Arial"/>
              </a:rPr>
              <a:t>student’s </a:t>
            </a:r>
            <a:r>
              <a:rPr dirty="0" sz="1800" spc="-295">
                <a:latin typeface="Arial"/>
                <a:cs typeface="Arial"/>
              </a:rPr>
              <a:t>GPA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65">
                <a:latin typeface="Arial"/>
                <a:cs typeface="Arial"/>
              </a:rPr>
              <a:t>year </a:t>
            </a:r>
            <a:r>
              <a:rPr dirty="0" sz="1800" spc="-90">
                <a:latin typeface="Arial"/>
                <a:cs typeface="Arial"/>
              </a:rPr>
              <a:t>1 </a:t>
            </a:r>
            <a:r>
              <a:rPr dirty="0" sz="1800" spc="-20">
                <a:latin typeface="Arial"/>
                <a:cs typeface="Arial"/>
              </a:rPr>
              <a:t>term </a:t>
            </a:r>
            <a:r>
              <a:rPr dirty="0" sz="1800" spc="-90">
                <a:latin typeface="Arial"/>
                <a:cs typeface="Arial"/>
              </a:rPr>
              <a:t>1 </a:t>
            </a:r>
            <a:r>
              <a:rPr dirty="0" sz="1800" spc="-5">
                <a:latin typeface="Arial"/>
                <a:cs typeface="Arial"/>
              </a:rPr>
              <a:t>in  </a:t>
            </a:r>
            <a:r>
              <a:rPr dirty="0" sz="1800">
                <a:latin typeface="Carlito"/>
                <a:cs typeface="Carlito"/>
              </a:rPr>
              <a:t>categorical</a:t>
            </a:r>
            <a:r>
              <a:rPr dirty="0" sz="1800" spc="-155">
                <a:latin typeface="Carlito"/>
                <a:cs typeface="Carlito"/>
              </a:rPr>
              <a:t> </a:t>
            </a:r>
            <a:r>
              <a:rPr dirty="0" sz="1800" spc="15">
                <a:latin typeface="Carlito"/>
                <a:cs typeface="Carlito"/>
              </a:rPr>
              <a:t>data.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81825" y="5057775"/>
            <a:ext cx="1800225" cy="1447800"/>
          </a:xfrm>
          <a:custGeom>
            <a:avLst/>
            <a:gdLst/>
            <a:ahLst/>
            <a:cxnLst/>
            <a:rect l="l" t="t" r="r" b="b"/>
            <a:pathLst>
              <a:path w="1800225" h="1447800">
                <a:moveTo>
                  <a:pt x="0" y="96900"/>
                </a:moveTo>
                <a:lnTo>
                  <a:pt x="7604" y="59150"/>
                </a:lnTo>
                <a:lnTo>
                  <a:pt x="28352" y="28352"/>
                </a:lnTo>
                <a:lnTo>
                  <a:pt x="59150" y="7604"/>
                </a:lnTo>
                <a:lnTo>
                  <a:pt x="96900" y="0"/>
                </a:lnTo>
                <a:lnTo>
                  <a:pt x="550799" y="0"/>
                </a:lnTo>
                <a:lnTo>
                  <a:pt x="588549" y="7604"/>
                </a:lnTo>
                <a:lnTo>
                  <a:pt x="619347" y="28352"/>
                </a:lnTo>
                <a:lnTo>
                  <a:pt x="640095" y="59150"/>
                </a:lnTo>
                <a:lnTo>
                  <a:pt x="647700" y="96900"/>
                </a:lnTo>
                <a:lnTo>
                  <a:pt x="647700" y="484124"/>
                </a:lnTo>
                <a:lnTo>
                  <a:pt x="640095" y="521853"/>
                </a:lnTo>
                <a:lnTo>
                  <a:pt x="619347" y="552653"/>
                </a:lnTo>
                <a:lnTo>
                  <a:pt x="588549" y="573413"/>
                </a:lnTo>
                <a:lnTo>
                  <a:pt x="550799" y="581025"/>
                </a:lnTo>
                <a:lnTo>
                  <a:pt x="96900" y="581025"/>
                </a:lnTo>
                <a:lnTo>
                  <a:pt x="59150" y="573413"/>
                </a:lnTo>
                <a:lnTo>
                  <a:pt x="28352" y="552653"/>
                </a:lnTo>
                <a:lnTo>
                  <a:pt x="7604" y="521853"/>
                </a:lnTo>
                <a:lnTo>
                  <a:pt x="0" y="484124"/>
                </a:lnTo>
                <a:lnTo>
                  <a:pt x="0" y="96900"/>
                </a:lnTo>
                <a:close/>
              </a:path>
              <a:path w="1800225" h="1447800">
                <a:moveTo>
                  <a:pt x="9525" y="963612"/>
                </a:moveTo>
                <a:lnTo>
                  <a:pt x="17129" y="925919"/>
                </a:lnTo>
                <a:lnTo>
                  <a:pt x="37877" y="895138"/>
                </a:lnTo>
                <a:lnTo>
                  <a:pt x="68675" y="874385"/>
                </a:lnTo>
                <a:lnTo>
                  <a:pt x="106425" y="866775"/>
                </a:lnTo>
                <a:lnTo>
                  <a:pt x="560324" y="866775"/>
                </a:lnTo>
                <a:lnTo>
                  <a:pt x="598074" y="874385"/>
                </a:lnTo>
                <a:lnTo>
                  <a:pt x="628872" y="895138"/>
                </a:lnTo>
                <a:lnTo>
                  <a:pt x="649620" y="925919"/>
                </a:lnTo>
                <a:lnTo>
                  <a:pt x="657225" y="963612"/>
                </a:lnTo>
                <a:lnTo>
                  <a:pt x="657225" y="1350962"/>
                </a:lnTo>
                <a:lnTo>
                  <a:pt x="649620" y="1388655"/>
                </a:lnTo>
                <a:lnTo>
                  <a:pt x="628872" y="1419436"/>
                </a:lnTo>
                <a:lnTo>
                  <a:pt x="598074" y="1440189"/>
                </a:lnTo>
                <a:lnTo>
                  <a:pt x="560324" y="1447800"/>
                </a:lnTo>
                <a:lnTo>
                  <a:pt x="106425" y="1447800"/>
                </a:lnTo>
                <a:lnTo>
                  <a:pt x="68675" y="1440189"/>
                </a:lnTo>
                <a:lnTo>
                  <a:pt x="37877" y="1419436"/>
                </a:lnTo>
                <a:lnTo>
                  <a:pt x="17129" y="1388655"/>
                </a:lnTo>
                <a:lnTo>
                  <a:pt x="9525" y="1350962"/>
                </a:lnTo>
                <a:lnTo>
                  <a:pt x="9525" y="963612"/>
                </a:lnTo>
                <a:close/>
              </a:path>
              <a:path w="1800225" h="1447800">
                <a:moveTo>
                  <a:pt x="1419225" y="628650"/>
                </a:moveTo>
                <a:lnTo>
                  <a:pt x="1422969" y="610112"/>
                </a:lnTo>
                <a:lnTo>
                  <a:pt x="1433179" y="594974"/>
                </a:lnTo>
                <a:lnTo>
                  <a:pt x="1448317" y="584767"/>
                </a:lnTo>
                <a:lnTo>
                  <a:pt x="1466850" y="581025"/>
                </a:lnTo>
                <a:lnTo>
                  <a:pt x="1752600" y="581025"/>
                </a:lnTo>
                <a:lnTo>
                  <a:pt x="1771132" y="584767"/>
                </a:lnTo>
                <a:lnTo>
                  <a:pt x="1786270" y="594974"/>
                </a:lnTo>
                <a:lnTo>
                  <a:pt x="1796480" y="610112"/>
                </a:lnTo>
                <a:lnTo>
                  <a:pt x="1800225" y="628650"/>
                </a:lnTo>
                <a:lnTo>
                  <a:pt x="1800225" y="819150"/>
                </a:lnTo>
                <a:lnTo>
                  <a:pt x="1796480" y="837687"/>
                </a:lnTo>
                <a:lnTo>
                  <a:pt x="1786270" y="852825"/>
                </a:lnTo>
                <a:lnTo>
                  <a:pt x="1771132" y="863032"/>
                </a:lnTo>
                <a:lnTo>
                  <a:pt x="1752600" y="866775"/>
                </a:lnTo>
                <a:lnTo>
                  <a:pt x="1466850" y="866775"/>
                </a:lnTo>
                <a:lnTo>
                  <a:pt x="1448317" y="863032"/>
                </a:lnTo>
                <a:lnTo>
                  <a:pt x="1433179" y="852825"/>
                </a:lnTo>
                <a:lnTo>
                  <a:pt x="1422969" y="837687"/>
                </a:lnTo>
                <a:lnTo>
                  <a:pt x="1419225" y="819150"/>
                </a:lnTo>
                <a:lnTo>
                  <a:pt x="1419225" y="62865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874" y="461010"/>
            <a:ext cx="63449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/>
              <a:t>Results </a:t>
            </a:r>
            <a:r>
              <a:rPr dirty="0" sz="4400" spc="10"/>
              <a:t>of </a:t>
            </a:r>
            <a:r>
              <a:rPr dirty="0" sz="4400" spc="15"/>
              <a:t>Apriori</a:t>
            </a:r>
            <a:r>
              <a:rPr dirty="0" sz="4400" spc="-240"/>
              <a:t> </a:t>
            </a:r>
            <a:r>
              <a:rPr dirty="0" sz="4400" spc="2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9450" y="1377949"/>
            <a:ext cx="7792084" cy="14909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12700" marR="5080">
              <a:lnSpc>
                <a:spcPts val="3829"/>
              </a:lnSpc>
              <a:spcBef>
                <a:spcPts val="265"/>
              </a:spcBef>
            </a:pPr>
            <a:r>
              <a:rPr dirty="0" sz="3200" spc="15">
                <a:latin typeface="Carlito"/>
                <a:cs typeface="Carlito"/>
              </a:rPr>
              <a:t>Number </a:t>
            </a:r>
            <a:r>
              <a:rPr dirty="0" sz="3200" spc="20">
                <a:latin typeface="Carlito"/>
                <a:cs typeface="Carlito"/>
              </a:rPr>
              <a:t>of </a:t>
            </a:r>
            <a:r>
              <a:rPr dirty="0" sz="3200" spc="15">
                <a:latin typeface="Carlito"/>
                <a:cs typeface="Carlito"/>
              </a:rPr>
              <a:t>Association </a:t>
            </a:r>
            <a:r>
              <a:rPr dirty="0" sz="3200" spc="5">
                <a:latin typeface="Carlito"/>
                <a:cs typeface="Carlito"/>
              </a:rPr>
              <a:t>Rules </a:t>
            </a:r>
            <a:r>
              <a:rPr dirty="0" sz="3200" spc="-10">
                <a:latin typeface="Carlito"/>
                <a:cs typeface="Carlito"/>
              </a:rPr>
              <a:t>for </a:t>
            </a:r>
            <a:r>
              <a:rPr dirty="0" sz="3200" spc="-5">
                <a:latin typeface="Carlito"/>
                <a:cs typeface="Carlito"/>
              </a:rPr>
              <a:t>Each</a:t>
            </a:r>
            <a:r>
              <a:rPr dirty="0" sz="3200" spc="-495">
                <a:latin typeface="Carlito"/>
                <a:cs typeface="Carlito"/>
              </a:rPr>
              <a:t> </a:t>
            </a:r>
            <a:r>
              <a:rPr dirty="0" sz="3200" spc="5">
                <a:latin typeface="Carlito"/>
                <a:cs typeface="Carlito"/>
              </a:rPr>
              <a:t>Category  </a:t>
            </a:r>
            <a:r>
              <a:rPr dirty="0" sz="3200" spc="20">
                <a:latin typeface="Carlito"/>
                <a:cs typeface="Carlito"/>
              </a:rPr>
              <a:t>of </a:t>
            </a:r>
            <a:r>
              <a:rPr dirty="0" sz="3200" spc="10">
                <a:latin typeface="Carlito"/>
                <a:cs typeface="Carlito"/>
              </a:rPr>
              <a:t>Students </a:t>
            </a:r>
            <a:r>
              <a:rPr dirty="0" sz="3200" spc="-10">
                <a:latin typeface="Carlito"/>
                <a:cs typeface="Carlito"/>
              </a:rPr>
              <a:t>Resulted </a:t>
            </a:r>
            <a:r>
              <a:rPr dirty="0" sz="3200" spc="-5">
                <a:latin typeface="Carlito"/>
                <a:cs typeface="Carlito"/>
              </a:rPr>
              <a:t>from Various </a:t>
            </a:r>
            <a:r>
              <a:rPr dirty="0" sz="3200" spc="20">
                <a:latin typeface="Carlito"/>
                <a:cs typeface="Carlito"/>
              </a:rPr>
              <a:t>Minimum  </a:t>
            </a:r>
            <a:r>
              <a:rPr dirty="0" sz="3200" spc="25">
                <a:latin typeface="Carlito"/>
                <a:cs typeface="Carlito"/>
              </a:rPr>
              <a:t>Support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4169" y="2984245"/>
          <a:ext cx="7599045" cy="259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/>
                <a:gridCol w="2131695"/>
                <a:gridCol w="1263014"/>
                <a:gridCol w="1263014"/>
                <a:gridCol w="1263014"/>
                <a:gridCol w="1263015"/>
              </a:tblGrid>
              <a:tr h="457200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Minimum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Support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Association</a:t>
                      </a:r>
                      <a:r>
                        <a:rPr dirty="0" sz="1800" spc="-26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Rules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400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15">
                          <a:latin typeface="Carlito"/>
                          <a:cs typeface="Carlito"/>
                        </a:rPr>
                        <a:t>Cumlaude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87630">
                        <a:lnSpc>
                          <a:spcPct val="100899"/>
                        </a:lnSpc>
                        <a:spcBef>
                          <a:spcPts val="229"/>
                        </a:spcBef>
                      </a:pPr>
                      <a:r>
                        <a:rPr dirty="0" sz="1800" spc="-20">
                          <a:latin typeface="Carlito"/>
                          <a:cs typeface="Carlito"/>
                        </a:rPr>
                        <a:t>Very  </a:t>
                      </a:r>
                      <a:r>
                        <a:rPr dirty="0" sz="1800" spc="-5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800" spc="35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1800" spc="30"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800" spc="-35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f</a:t>
                      </a:r>
                      <a:r>
                        <a:rPr dirty="0" sz="1800" spc="35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1800" spc="-15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t</a:t>
                      </a:r>
                      <a:r>
                        <a:rPr dirty="0" sz="1800" spc="20"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Satisfactory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Fail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0,7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202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54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210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890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0,8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50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110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0,85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26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Carlito"/>
                          <a:cs typeface="Carlito"/>
                        </a:rPr>
                        <a:t>0,9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579" y="287019"/>
            <a:ext cx="571690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Results </a:t>
            </a:r>
            <a:r>
              <a:rPr dirty="0" spc="10"/>
              <a:t>of </a:t>
            </a:r>
            <a:r>
              <a:rPr dirty="0"/>
              <a:t>Apriori</a:t>
            </a:r>
            <a:r>
              <a:rPr dirty="0" spc="140"/>
              <a:t> </a:t>
            </a:r>
            <a:r>
              <a:rPr dirty="0" spc="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134992"/>
            <a:ext cx="5029200" cy="1189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5">
                <a:latin typeface="Carlito"/>
                <a:cs typeface="Carlito"/>
              </a:rPr>
              <a:t>Rules </a:t>
            </a:r>
            <a:r>
              <a:rPr dirty="0" sz="3200" spc="20">
                <a:latin typeface="Carlito"/>
                <a:cs typeface="Carlito"/>
              </a:rPr>
              <a:t>of Cumlaude</a:t>
            </a:r>
            <a:r>
              <a:rPr dirty="0" sz="3200" spc="-300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Students  </a:t>
            </a:r>
            <a:r>
              <a:rPr dirty="0" sz="3200" spc="5">
                <a:latin typeface="Carlito"/>
                <a:cs typeface="Carlito"/>
              </a:rPr>
              <a:t>#min. </a:t>
            </a:r>
            <a:r>
              <a:rPr dirty="0" sz="3200" spc="25">
                <a:latin typeface="Carlito"/>
                <a:cs typeface="Carlito"/>
              </a:rPr>
              <a:t>support </a:t>
            </a:r>
            <a:r>
              <a:rPr dirty="0" sz="3200" spc="10">
                <a:latin typeface="Carlito"/>
                <a:cs typeface="Carlito"/>
              </a:rPr>
              <a:t>=</a:t>
            </a:r>
            <a:r>
              <a:rPr dirty="0" sz="3200" spc="-254">
                <a:latin typeface="Carlito"/>
                <a:cs typeface="Carlito"/>
              </a:rPr>
              <a:t> </a:t>
            </a:r>
            <a:r>
              <a:rPr dirty="0" sz="3200" spc="15">
                <a:latin typeface="Carlito"/>
                <a:cs typeface="Carlito"/>
              </a:rPr>
              <a:t>0.85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432050"/>
          <a:ext cx="8191500" cy="368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15"/>
                <a:gridCol w="2292985"/>
                <a:gridCol w="2884170"/>
                <a:gridCol w="869950"/>
                <a:gridCol w="1105534"/>
                <a:gridCol w="594995"/>
              </a:tblGrid>
              <a:tr h="99136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Antecedants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Consequences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106680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upp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or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59055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dirty="0" sz="1800" spc="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on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enc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31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Lift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3913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71755">
                        <a:lnSpc>
                          <a:spcPct val="101000"/>
                        </a:lnSpc>
                        <a:spcBef>
                          <a:spcPts val="30"/>
                        </a:spcBef>
                      </a:pPr>
                      <a:r>
                        <a:rPr dirty="0" sz="1550" spc="10">
                          <a:latin typeface="Carlito"/>
                          <a:cs typeface="Carlito"/>
                        </a:rPr>
                        <a:t>({'View </a:t>
                      </a:r>
                      <a:r>
                        <a:rPr dirty="0" sz="1550" spc="20">
                          <a:latin typeface="Carlito"/>
                          <a:cs typeface="Carlito"/>
                        </a:rPr>
                        <a:t>Syllabus </a:t>
                      </a:r>
                      <a:r>
                        <a:rPr dirty="0" sz="155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End 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550" spc="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The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marL="6350">
                        <a:lnSpc>
                          <a:spcPts val="1839"/>
                        </a:lnSpc>
                        <a:spcBef>
                          <a:spcPts val="90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Course_category_0'})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568960">
                        <a:lnSpc>
                          <a:spcPct val="101000"/>
                        </a:lnSpc>
                        <a:spcBef>
                          <a:spcPts val="30"/>
                        </a:spcBef>
                      </a:pPr>
                      <a:r>
                        <a:rPr dirty="0" sz="1550" spc="10">
                          <a:latin typeface="Carlito"/>
                          <a:cs typeface="Carlito"/>
                        </a:rPr>
                        <a:t>({'View </a:t>
                      </a:r>
                      <a:r>
                        <a:rPr dirty="0" sz="1550" spc="15">
                          <a:latin typeface="Carlito"/>
                          <a:cs typeface="Carlito"/>
                        </a:rPr>
                        <a:t>Syllabus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Both </a:t>
                      </a:r>
                      <a:r>
                        <a:rPr dirty="0" sz="1550" spc="-35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The  Beginning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550" spc="1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The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marL="8255">
                        <a:lnSpc>
                          <a:spcPts val="1839"/>
                        </a:lnSpc>
                        <a:spcBef>
                          <a:spcPts val="90"/>
                        </a:spcBef>
                      </a:pPr>
                      <a:r>
                        <a:rPr dirty="0" sz="1550" spc="5">
                          <a:latin typeface="Carlito"/>
                          <a:cs typeface="Carlito"/>
                        </a:rPr>
                        <a:t>End_category_0'})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825"/>
                        </a:lnSpc>
                      </a:pPr>
                      <a:r>
                        <a:rPr dirty="0" sz="1550" spc="2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550" spc="-20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550" spc="20">
                          <a:latin typeface="Carlito"/>
                          <a:cs typeface="Carlito"/>
                        </a:rPr>
                        <a:t>8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9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825"/>
                        </a:lnSpc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1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r" marR="5715">
                        <a:lnSpc>
                          <a:spcPct val="100000"/>
                        </a:lnSpc>
                      </a:pPr>
                      <a:r>
                        <a:rPr dirty="0" sz="1550" spc="2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550" spc="-20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550" spc="20">
                          <a:latin typeface="Carlito"/>
                          <a:cs typeface="Carlito"/>
                        </a:rPr>
                        <a:t>092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8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550" spc="25">
                          <a:latin typeface="Carlito"/>
                          <a:cs typeface="Carlito"/>
                        </a:rPr>
                        <a:t>96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7442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546735">
                        <a:lnSpc>
                          <a:spcPct val="100899"/>
                        </a:lnSpc>
                        <a:spcBef>
                          <a:spcPts val="66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({'Repetitive  </a:t>
                      </a:r>
                      <a:r>
                        <a:rPr dirty="0" sz="1550" spc="-15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ou</a:t>
                      </a:r>
                      <a:r>
                        <a:rPr dirty="0" sz="1550" spc="-30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550" spc="-15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550" spc="-35">
                          <a:latin typeface="Carlito"/>
                          <a:cs typeface="Carlito"/>
                        </a:rPr>
                        <a:t>e_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550" spc="-40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g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550" spc="-30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550" spc="35">
                          <a:latin typeface="Carlito"/>
                          <a:cs typeface="Carlito"/>
                        </a:rPr>
                        <a:t>y</a:t>
                      </a:r>
                      <a:r>
                        <a:rPr dirty="0" sz="1550" spc="-35">
                          <a:latin typeface="Carlito"/>
                          <a:cs typeface="Carlito"/>
                        </a:rPr>
                        <a:t>_</a:t>
                      </a:r>
                      <a:r>
                        <a:rPr dirty="0" sz="1550" spc="25">
                          <a:latin typeface="Carlito"/>
                          <a:cs typeface="Carlito"/>
                        </a:rPr>
                        <a:t>0'}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)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844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1141730">
                        <a:lnSpc>
                          <a:spcPct val="100899"/>
                        </a:lnSpc>
                        <a:spcBef>
                          <a:spcPts val="665"/>
                        </a:spcBef>
                      </a:pPr>
                      <a:r>
                        <a:rPr dirty="0" sz="1550" spc="15">
                          <a:latin typeface="Carlito"/>
                          <a:cs typeface="Carlito"/>
                        </a:rPr>
                        <a:t>({'Max 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Repetitive 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Course_category_1'})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844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820"/>
                        </a:lnSpc>
                      </a:pPr>
                      <a:r>
                        <a:rPr dirty="0" sz="1550" spc="2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550" spc="-20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550" spc="20">
                          <a:latin typeface="Carlito"/>
                          <a:cs typeface="Carlito"/>
                        </a:rPr>
                        <a:t>9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2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820"/>
                        </a:lnSpc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1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550" spc="2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550" spc="-20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550" spc="20">
                          <a:latin typeface="Carlito"/>
                          <a:cs typeface="Carlito"/>
                        </a:rPr>
                        <a:t>086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9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550" spc="25">
                          <a:latin typeface="Carlito"/>
                          <a:cs typeface="Carlito"/>
                        </a:rPr>
                        <a:t>57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7429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546735">
                        <a:lnSpc>
                          <a:spcPct val="101000"/>
                        </a:lnSpc>
                        <a:spcBef>
                          <a:spcPts val="665"/>
                        </a:spcBef>
                      </a:pPr>
                      <a:r>
                        <a:rPr dirty="0" sz="1550" spc="15">
                          <a:latin typeface="Carlito"/>
                          <a:cs typeface="Carlito"/>
                        </a:rPr>
                        <a:t>({'Max 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Repetitive  </a:t>
                      </a:r>
                      <a:r>
                        <a:rPr dirty="0" sz="1550" spc="-15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ou</a:t>
                      </a:r>
                      <a:r>
                        <a:rPr dirty="0" sz="1550" spc="-30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550" spc="-15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550" spc="-35">
                          <a:latin typeface="Carlito"/>
                          <a:cs typeface="Carlito"/>
                        </a:rPr>
                        <a:t>e_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550" spc="-40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g</a:t>
                      </a:r>
                      <a:r>
                        <a:rPr dirty="0" sz="1550" spc="-5"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550" spc="-30"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550" spc="35">
                          <a:latin typeface="Carlito"/>
                          <a:cs typeface="Carlito"/>
                        </a:rPr>
                        <a:t>y</a:t>
                      </a:r>
                      <a:r>
                        <a:rPr dirty="0" sz="1550" spc="-35">
                          <a:latin typeface="Carlito"/>
                          <a:cs typeface="Carlito"/>
                        </a:rPr>
                        <a:t>_</a:t>
                      </a:r>
                      <a:r>
                        <a:rPr dirty="0" sz="1550" spc="25">
                          <a:latin typeface="Carlito"/>
                          <a:cs typeface="Carlito"/>
                        </a:rPr>
                        <a:t>1'}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)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844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814"/>
                        </a:lnSpc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({'Repetitive</a:t>
                      </a:r>
                      <a:r>
                        <a:rPr dirty="0" sz="1550" spc="1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Course_category_0'})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814"/>
                        </a:lnSpc>
                      </a:pPr>
                      <a:r>
                        <a:rPr dirty="0" sz="1550" spc="2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550" spc="-20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550" spc="20">
                          <a:latin typeface="Carlito"/>
                          <a:cs typeface="Carlito"/>
                        </a:rPr>
                        <a:t>9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2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814"/>
                        </a:lnSpc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1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550" spc="2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550" spc="-20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550" spc="20">
                          <a:latin typeface="Carlito"/>
                          <a:cs typeface="Carlito"/>
                        </a:rPr>
                        <a:t>086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9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ts val="1860"/>
                        </a:lnSpc>
                        <a:spcBef>
                          <a:spcPts val="15"/>
                        </a:spcBef>
                      </a:pPr>
                      <a:r>
                        <a:rPr dirty="0" sz="1550" spc="25">
                          <a:latin typeface="Carlito"/>
                          <a:cs typeface="Carlito"/>
                        </a:rPr>
                        <a:t>57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9075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30200">
                        <a:lnSpc>
                          <a:spcPct val="102899"/>
                        </a:lnSpc>
                        <a:spcBef>
                          <a:spcPts val="420"/>
                        </a:spcBef>
                      </a:pPr>
                      <a:r>
                        <a:rPr dirty="0" sz="1550" spc="10">
                          <a:latin typeface="Carlito"/>
                          <a:cs typeface="Carlito"/>
                        </a:rPr>
                        <a:t>({'View </a:t>
                      </a:r>
                      <a:r>
                        <a:rPr dirty="0" sz="1550" spc="20">
                          <a:latin typeface="Carlito"/>
                          <a:cs typeface="Carlito"/>
                        </a:rPr>
                        <a:t>Syllabus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Both </a:t>
                      </a:r>
                      <a:r>
                        <a:rPr dirty="0" sz="1550" spc="-30">
                          <a:latin typeface="Carlito"/>
                          <a:cs typeface="Carlito"/>
                        </a:rPr>
                        <a:t>At 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The Beginning </a:t>
                      </a:r>
                      <a:r>
                        <a:rPr dirty="0" sz="1550" spc="10">
                          <a:latin typeface="Carlito"/>
                          <a:cs typeface="Carlito"/>
                        </a:rPr>
                        <a:t>and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The 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End_category_0'})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8255" marR="103505">
                        <a:lnSpc>
                          <a:spcPct val="100899"/>
                        </a:lnSpc>
                      </a:pPr>
                      <a:r>
                        <a:rPr dirty="0" sz="1550" spc="10">
                          <a:latin typeface="Carlito"/>
                          <a:cs typeface="Carlito"/>
                        </a:rPr>
                        <a:t>({'View </a:t>
                      </a:r>
                      <a:r>
                        <a:rPr dirty="0" sz="1550" spc="15">
                          <a:latin typeface="Carlito"/>
                          <a:cs typeface="Carlito"/>
                        </a:rPr>
                        <a:t>Syllabus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at The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End </a:t>
                      </a:r>
                      <a:r>
                        <a:rPr dirty="0" sz="155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The  Course_category_0'})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805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550" spc="-20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550" spc="20">
                          <a:latin typeface="Carlito"/>
                          <a:cs typeface="Carlito"/>
                        </a:rPr>
                        <a:t>91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5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r" marR="3810">
                        <a:lnSpc>
                          <a:spcPts val="1805"/>
                        </a:lnSpc>
                        <a:spcBef>
                          <a:spcPts val="5"/>
                        </a:spcBef>
                      </a:pPr>
                      <a:r>
                        <a:rPr dirty="0" sz="1550" spc="2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550" spc="-20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550" spc="20">
                          <a:latin typeface="Carlito"/>
                          <a:cs typeface="Carlito"/>
                        </a:rPr>
                        <a:t>97267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8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r" marR="5715">
                        <a:lnSpc>
                          <a:spcPct val="100000"/>
                        </a:lnSpc>
                      </a:pPr>
                      <a:r>
                        <a:rPr dirty="0" sz="1550" spc="2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550" spc="-20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550" spc="20">
                          <a:latin typeface="Carlito"/>
                          <a:cs typeface="Carlito"/>
                        </a:rPr>
                        <a:t>092</a:t>
                      </a:r>
                      <a:r>
                        <a:rPr dirty="0" sz="1550">
                          <a:latin typeface="Carlito"/>
                          <a:cs typeface="Carlito"/>
                        </a:rPr>
                        <a:t>8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ts val="1850"/>
                        </a:lnSpc>
                        <a:spcBef>
                          <a:spcPts val="20"/>
                        </a:spcBef>
                      </a:pPr>
                      <a:r>
                        <a:rPr dirty="0" sz="1550" spc="25">
                          <a:latin typeface="Carlito"/>
                          <a:cs typeface="Carlito"/>
                        </a:rPr>
                        <a:t>96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477" y="378460"/>
            <a:ext cx="734695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Three </a:t>
            </a:r>
            <a:r>
              <a:rPr dirty="0" spc="-20"/>
              <a:t>Types </a:t>
            </a:r>
            <a:r>
              <a:rPr dirty="0" spc="10"/>
              <a:t>of </a:t>
            </a:r>
            <a:r>
              <a:rPr dirty="0" spc="-5"/>
              <a:t>Artificial</a:t>
            </a:r>
            <a:r>
              <a:rPr dirty="0" spc="365"/>
              <a:t> </a:t>
            </a:r>
            <a:r>
              <a:rPr dirty="0" spc="-10"/>
              <a:t>Intelligence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93494"/>
            <a:ext cx="8051165" cy="478536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marR="370840" indent="-343535">
              <a:lnSpc>
                <a:spcPts val="3229"/>
              </a:lnSpc>
              <a:spcBef>
                <a:spcPts val="5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15">
                <a:latin typeface="Carlito"/>
                <a:cs typeface="Carlito"/>
              </a:rPr>
              <a:t>Artificial Narrow </a:t>
            </a:r>
            <a:r>
              <a:rPr dirty="0" sz="3000" spc="-10">
                <a:latin typeface="Carlito"/>
                <a:cs typeface="Carlito"/>
              </a:rPr>
              <a:t>Intelligence </a:t>
            </a:r>
            <a:r>
              <a:rPr dirty="0" sz="3000" spc="-5">
                <a:latin typeface="Carlito"/>
                <a:cs typeface="Carlito"/>
              </a:rPr>
              <a:t>(ANI), </a:t>
            </a:r>
            <a:r>
              <a:rPr dirty="0" sz="3000" spc="-15">
                <a:latin typeface="Carlito"/>
                <a:cs typeface="Carlito"/>
              </a:rPr>
              <a:t>focuses </a:t>
            </a:r>
            <a:r>
              <a:rPr dirty="0" sz="3000" spc="-5">
                <a:latin typeface="Carlito"/>
                <a:cs typeface="Carlito"/>
              </a:rPr>
              <a:t>on  one single </a:t>
            </a:r>
            <a:r>
              <a:rPr dirty="0" sz="3000" spc="-15">
                <a:latin typeface="Carlito"/>
                <a:cs typeface="Carlito"/>
              </a:rPr>
              <a:t>narrow </a:t>
            </a:r>
            <a:r>
              <a:rPr dirty="0" sz="3000" spc="-10">
                <a:latin typeface="Carlito"/>
                <a:cs typeface="Carlito"/>
              </a:rPr>
              <a:t>task. </a:t>
            </a:r>
            <a:r>
              <a:rPr dirty="0" sz="3000" spc="-40">
                <a:latin typeface="Carlito"/>
                <a:cs typeface="Carlito"/>
              </a:rPr>
              <a:t>For </a:t>
            </a:r>
            <a:r>
              <a:rPr dirty="0" sz="3000" spc="-25">
                <a:latin typeface="Carlito"/>
                <a:cs typeface="Carlito"/>
              </a:rPr>
              <a:t>example: </a:t>
            </a:r>
            <a:r>
              <a:rPr dirty="0" sz="3000" spc="-5">
                <a:latin typeface="Carlito"/>
                <a:cs typeface="Carlito"/>
              </a:rPr>
              <a:t>machine  </a:t>
            </a:r>
            <a:r>
              <a:rPr dirty="0" sz="3000" spc="-20">
                <a:latin typeface="Carlito"/>
                <a:cs typeface="Carlito"/>
              </a:rPr>
              <a:t>translation, </a:t>
            </a:r>
            <a:r>
              <a:rPr dirty="0" sz="3000" spc="35">
                <a:latin typeface="Carlito"/>
                <a:cs typeface="Carlito"/>
              </a:rPr>
              <a:t>Q/A </a:t>
            </a:r>
            <a:r>
              <a:rPr dirty="0" sz="3000" spc="-5">
                <a:latin typeface="Carlito"/>
                <a:cs typeface="Carlito"/>
              </a:rPr>
              <a:t>machine, decision </a:t>
            </a:r>
            <a:r>
              <a:rPr dirty="0" sz="3000" spc="-10">
                <a:latin typeface="Carlito"/>
                <a:cs typeface="Carlito"/>
              </a:rPr>
              <a:t>making,</a:t>
            </a:r>
            <a:r>
              <a:rPr dirty="0" sz="3000" spc="80">
                <a:latin typeface="Carlito"/>
                <a:cs typeface="Carlito"/>
              </a:rPr>
              <a:t> </a:t>
            </a:r>
            <a:r>
              <a:rPr dirty="0" sz="3000" spc="-10">
                <a:latin typeface="Carlito"/>
                <a:cs typeface="Carlito"/>
              </a:rPr>
              <a:t>etc.</a:t>
            </a:r>
            <a:endParaRPr sz="3000">
              <a:latin typeface="Carlito"/>
              <a:cs typeface="Carlito"/>
            </a:endParaRPr>
          </a:p>
          <a:p>
            <a:pPr marL="355600" marR="5080" indent="-343535">
              <a:lnSpc>
                <a:spcPct val="897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15">
                <a:latin typeface="Carlito"/>
                <a:cs typeface="Carlito"/>
              </a:rPr>
              <a:t>Artificial General </a:t>
            </a:r>
            <a:r>
              <a:rPr dirty="0" sz="3000" spc="-5">
                <a:latin typeface="Carlito"/>
                <a:cs typeface="Carlito"/>
              </a:rPr>
              <a:t>Intelligence </a:t>
            </a:r>
            <a:r>
              <a:rPr dirty="0" sz="3000" spc="-10">
                <a:latin typeface="Carlito"/>
                <a:cs typeface="Carlito"/>
              </a:rPr>
              <a:t>(AGI), </a:t>
            </a:r>
            <a:r>
              <a:rPr dirty="0" sz="3000" spc="-5">
                <a:latin typeface="Carlito"/>
                <a:cs typeface="Carlito"/>
              </a:rPr>
              <a:t>would </a:t>
            </a:r>
            <a:r>
              <a:rPr dirty="0" sz="3000">
                <a:latin typeface="Carlito"/>
                <a:cs typeface="Carlito"/>
              </a:rPr>
              <a:t>be </a:t>
            </a:r>
            <a:r>
              <a:rPr dirty="0" sz="3000" spc="-10">
                <a:latin typeface="Carlito"/>
                <a:cs typeface="Carlito"/>
              </a:rPr>
              <a:t>able  </a:t>
            </a:r>
            <a:r>
              <a:rPr dirty="0" sz="3000" spc="-20">
                <a:latin typeface="Carlito"/>
                <a:cs typeface="Carlito"/>
              </a:rPr>
              <a:t>to </a:t>
            </a:r>
            <a:r>
              <a:rPr dirty="0" sz="3000" spc="-15">
                <a:latin typeface="Carlito"/>
                <a:cs typeface="Carlito"/>
              </a:rPr>
              <a:t>think </a:t>
            </a:r>
            <a:r>
              <a:rPr dirty="0" sz="3000" spc="-20">
                <a:latin typeface="Carlito"/>
                <a:cs typeface="Carlito"/>
              </a:rPr>
              <a:t>more </a:t>
            </a:r>
            <a:r>
              <a:rPr dirty="0" sz="3000" spc="-5">
                <a:latin typeface="Carlito"/>
                <a:cs typeface="Carlito"/>
              </a:rPr>
              <a:t>or </a:t>
            </a:r>
            <a:r>
              <a:rPr dirty="0" sz="3000">
                <a:latin typeface="Carlito"/>
                <a:cs typeface="Carlito"/>
              </a:rPr>
              <a:t>less </a:t>
            </a:r>
            <a:r>
              <a:rPr dirty="0" sz="3000" spc="-5">
                <a:latin typeface="Carlito"/>
                <a:cs typeface="Carlito"/>
              </a:rPr>
              <a:t>on </a:t>
            </a:r>
            <a:r>
              <a:rPr dirty="0" sz="3000" spc="-15">
                <a:latin typeface="Carlito"/>
                <a:cs typeface="Carlito"/>
              </a:rPr>
              <a:t>the </a:t>
            </a:r>
            <a:r>
              <a:rPr dirty="0" sz="3000">
                <a:latin typeface="Carlito"/>
                <a:cs typeface="Carlito"/>
              </a:rPr>
              <a:t>same </a:t>
            </a:r>
            <a:r>
              <a:rPr dirty="0" sz="3000" spc="-5">
                <a:latin typeface="Carlito"/>
                <a:cs typeface="Carlito"/>
              </a:rPr>
              <a:t>level of human.  </a:t>
            </a:r>
            <a:r>
              <a:rPr dirty="0" sz="3000" spc="-40">
                <a:latin typeface="Carlito"/>
                <a:cs typeface="Carlito"/>
              </a:rPr>
              <a:t>For </a:t>
            </a:r>
            <a:r>
              <a:rPr dirty="0" sz="3000" spc="-25">
                <a:latin typeface="Carlito"/>
                <a:cs typeface="Carlito"/>
              </a:rPr>
              <a:t>example, </a:t>
            </a:r>
            <a:r>
              <a:rPr dirty="0" sz="3000" spc="-5">
                <a:latin typeface="Carlito"/>
                <a:cs typeface="Carlito"/>
              </a:rPr>
              <a:t>machine learning, </a:t>
            </a:r>
            <a:r>
              <a:rPr dirty="0" sz="3000">
                <a:latin typeface="Carlito"/>
                <a:cs typeface="Carlito"/>
              </a:rPr>
              <a:t>deep </a:t>
            </a:r>
            <a:r>
              <a:rPr dirty="0" sz="3000" spc="-5">
                <a:latin typeface="Carlito"/>
                <a:cs typeface="Carlito"/>
              </a:rPr>
              <a:t>learning.  </a:t>
            </a:r>
            <a:r>
              <a:rPr dirty="0" sz="3000" spc="-20">
                <a:latin typeface="Carlito"/>
                <a:cs typeface="Carlito"/>
              </a:rPr>
              <a:t>reinforcement</a:t>
            </a:r>
            <a:r>
              <a:rPr dirty="0" sz="3000" spc="40">
                <a:latin typeface="Carlito"/>
                <a:cs typeface="Carlito"/>
              </a:rPr>
              <a:t> </a:t>
            </a:r>
            <a:r>
              <a:rPr dirty="0" sz="3000" spc="-5">
                <a:latin typeface="Carlito"/>
                <a:cs typeface="Carlito"/>
              </a:rPr>
              <a:t>learning.</a:t>
            </a:r>
            <a:endParaRPr sz="3000">
              <a:latin typeface="Carlito"/>
              <a:cs typeface="Carlito"/>
            </a:endParaRPr>
          </a:p>
          <a:p>
            <a:pPr marL="355600" marR="320675" indent="-343535">
              <a:lnSpc>
                <a:spcPct val="90400"/>
              </a:lnSpc>
              <a:spcBef>
                <a:spcPts val="7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15">
                <a:latin typeface="Carlito"/>
                <a:cs typeface="Carlito"/>
              </a:rPr>
              <a:t>Artificial </a:t>
            </a:r>
            <a:r>
              <a:rPr dirty="0" sz="3000" spc="-10">
                <a:latin typeface="Carlito"/>
                <a:cs typeface="Carlito"/>
              </a:rPr>
              <a:t>Super </a:t>
            </a:r>
            <a:r>
              <a:rPr dirty="0" sz="3000" spc="-5">
                <a:latin typeface="Carlito"/>
                <a:cs typeface="Carlito"/>
              </a:rPr>
              <a:t>Intelligence </a:t>
            </a:r>
            <a:r>
              <a:rPr dirty="0" sz="3000" spc="-15">
                <a:latin typeface="Carlito"/>
                <a:cs typeface="Carlito"/>
              </a:rPr>
              <a:t>(ASI), </a:t>
            </a:r>
            <a:r>
              <a:rPr dirty="0" sz="3000">
                <a:latin typeface="Carlito"/>
                <a:cs typeface="Carlito"/>
              </a:rPr>
              <a:t>would </a:t>
            </a:r>
            <a:r>
              <a:rPr dirty="0" sz="3000" spc="-25">
                <a:latin typeface="Carlito"/>
                <a:cs typeface="Carlito"/>
              </a:rPr>
              <a:t>have  </a:t>
            </a:r>
            <a:r>
              <a:rPr dirty="0" sz="3000" spc="-20">
                <a:latin typeface="Carlito"/>
                <a:cs typeface="Carlito"/>
              </a:rPr>
              <a:t>more </a:t>
            </a:r>
            <a:r>
              <a:rPr dirty="0" sz="3000" spc="-10">
                <a:latin typeface="Carlito"/>
                <a:cs typeface="Carlito"/>
              </a:rPr>
              <a:t>capability </a:t>
            </a:r>
            <a:r>
              <a:rPr dirty="0" sz="3000" spc="-15">
                <a:latin typeface="Carlito"/>
                <a:cs typeface="Carlito"/>
              </a:rPr>
              <a:t>than </a:t>
            </a:r>
            <a:r>
              <a:rPr dirty="0" sz="3000">
                <a:latin typeface="Carlito"/>
                <a:cs typeface="Carlito"/>
              </a:rPr>
              <a:t>a </a:t>
            </a:r>
            <a:r>
              <a:rPr dirty="0" sz="3000" spc="-5">
                <a:latin typeface="Carlito"/>
                <a:cs typeface="Carlito"/>
              </a:rPr>
              <a:t>human, </a:t>
            </a:r>
            <a:r>
              <a:rPr dirty="0" sz="3000" spc="-15">
                <a:latin typeface="Carlito"/>
                <a:cs typeface="Carlito"/>
              </a:rPr>
              <a:t>they </a:t>
            </a:r>
            <a:r>
              <a:rPr dirty="0" sz="3000">
                <a:latin typeface="Carlito"/>
                <a:cs typeface="Carlito"/>
              </a:rPr>
              <a:t>would </a:t>
            </a:r>
            <a:r>
              <a:rPr dirty="0" sz="3000" spc="-25">
                <a:latin typeface="Carlito"/>
                <a:cs typeface="Carlito"/>
              </a:rPr>
              <a:t>have  </a:t>
            </a:r>
            <a:r>
              <a:rPr dirty="0" sz="3000" spc="-5">
                <a:latin typeface="Carlito"/>
                <a:cs typeface="Carlito"/>
              </a:rPr>
              <a:t>emotion and </a:t>
            </a:r>
            <a:r>
              <a:rPr dirty="0" sz="3000" spc="-15">
                <a:latin typeface="Carlito"/>
                <a:cs typeface="Carlito"/>
              </a:rPr>
              <a:t>relationship </a:t>
            </a:r>
            <a:r>
              <a:rPr dirty="0" sz="3000" spc="-5">
                <a:latin typeface="Carlito"/>
                <a:cs typeface="Carlito"/>
              </a:rPr>
              <a:t>(Human </a:t>
            </a:r>
            <a:r>
              <a:rPr dirty="0" sz="3000" spc="-20">
                <a:latin typeface="Carlito"/>
                <a:cs typeface="Carlito"/>
              </a:rPr>
              <a:t>to </a:t>
            </a:r>
            <a:r>
              <a:rPr dirty="0" sz="3000" spc="-10">
                <a:latin typeface="Carlito"/>
                <a:cs typeface="Carlito"/>
              </a:rPr>
              <a:t>Machine  </a:t>
            </a:r>
            <a:r>
              <a:rPr dirty="0" sz="3000" spc="-5">
                <a:latin typeface="Carlito"/>
                <a:cs typeface="Carlito"/>
              </a:rPr>
              <a:t>and </a:t>
            </a:r>
            <a:r>
              <a:rPr dirty="0" sz="3000" spc="-10">
                <a:latin typeface="Carlito"/>
                <a:cs typeface="Carlito"/>
              </a:rPr>
              <a:t>Machine </a:t>
            </a:r>
            <a:r>
              <a:rPr dirty="0" sz="3000" spc="-15">
                <a:latin typeface="Carlito"/>
                <a:cs typeface="Carlito"/>
              </a:rPr>
              <a:t>to </a:t>
            </a:r>
            <a:r>
              <a:rPr dirty="0" sz="3000" spc="-5">
                <a:latin typeface="Carlito"/>
                <a:cs typeface="Carlito"/>
              </a:rPr>
              <a:t>Human</a:t>
            </a:r>
            <a:r>
              <a:rPr dirty="0" sz="3000" spc="60">
                <a:latin typeface="Carlito"/>
                <a:cs typeface="Carlito"/>
              </a:rPr>
              <a:t> </a:t>
            </a:r>
            <a:r>
              <a:rPr dirty="0" sz="3000" spc="-45">
                <a:latin typeface="Carlito"/>
                <a:cs typeface="Carlito"/>
              </a:rPr>
              <a:t>Touch).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610" y="1387093"/>
            <a:ext cx="6839584" cy="4417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400" spc="1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table </a:t>
            </a:r>
            <a:r>
              <a:rPr dirty="0" sz="2400" spc="5">
                <a:latin typeface="Carlito"/>
                <a:cs typeface="Carlito"/>
              </a:rPr>
              <a:t>shows </a:t>
            </a:r>
            <a:r>
              <a:rPr dirty="0" sz="2400" spc="-5">
                <a:latin typeface="Carlito"/>
                <a:cs typeface="Carlito"/>
              </a:rPr>
              <a:t>that </a:t>
            </a:r>
            <a:r>
              <a:rPr dirty="0" sz="2400">
                <a:latin typeface="Carlito"/>
                <a:cs typeface="Carlito"/>
              </a:rPr>
              <a:t>Cumlaude </a:t>
            </a:r>
            <a:r>
              <a:rPr dirty="0" sz="2400" spc="10">
                <a:latin typeface="Carlito"/>
                <a:cs typeface="Carlito"/>
              </a:rPr>
              <a:t>students </a:t>
            </a:r>
            <a:r>
              <a:rPr dirty="0" sz="2400" spc="-30">
                <a:latin typeface="Carlito"/>
                <a:cs typeface="Carlito"/>
              </a:rPr>
              <a:t>have </a:t>
            </a:r>
            <a:r>
              <a:rPr dirty="0" sz="2400" spc="-10">
                <a:latin typeface="Carlito"/>
                <a:cs typeface="Carlito"/>
              </a:rPr>
              <a:t>four  </a:t>
            </a:r>
            <a:r>
              <a:rPr dirty="0" sz="2400" spc="15">
                <a:latin typeface="Carlito"/>
                <a:cs typeface="Carlito"/>
              </a:rPr>
              <a:t>common </a:t>
            </a:r>
            <a:r>
              <a:rPr dirty="0" sz="2400" spc="-20">
                <a:latin typeface="Carlito"/>
                <a:cs typeface="Carlito"/>
              </a:rPr>
              <a:t>behaviours. </a:t>
            </a:r>
            <a:r>
              <a:rPr dirty="0" sz="2400" spc="10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first </a:t>
            </a:r>
            <a:r>
              <a:rPr dirty="0" sz="2400">
                <a:latin typeface="Carlito"/>
                <a:cs typeface="Carlito"/>
              </a:rPr>
              <a:t>one, </a:t>
            </a:r>
            <a:r>
              <a:rPr dirty="0" sz="2400" spc="5">
                <a:latin typeface="Carlito"/>
                <a:cs typeface="Carlito"/>
              </a:rPr>
              <a:t>not </a:t>
            </a:r>
            <a:r>
              <a:rPr dirty="0" sz="2400" spc="-20">
                <a:latin typeface="Carlito"/>
                <a:cs typeface="Carlito"/>
              </a:rPr>
              <a:t>view syllabus </a:t>
            </a:r>
            <a:r>
              <a:rPr dirty="0" sz="2400" spc="-15">
                <a:latin typeface="Carlito"/>
                <a:cs typeface="Carlito"/>
              </a:rPr>
              <a:t>at  </a:t>
            </a:r>
            <a:r>
              <a:rPr dirty="0" sz="2400" spc="5">
                <a:latin typeface="Carlito"/>
                <a:cs typeface="Carlito"/>
              </a:rPr>
              <a:t>the end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course </a:t>
            </a:r>
            <a:r>
              <a:rPr dirty="0" sz="2400" spc="-10">
                <a:latin typeface="Carlito"/>
                <a:cs typeface="Carlito"/>
              </a:rPr>
              <a:t>and </a:t>
            </a:r>
            <a:r>
              <a:rPr dirty="0" sz="2400" spc="5">
                <a:latin typeface="Carlito"/>
                <a:cs typeface="Carlito"/>
              </a:rPr>
              <a:t>not </a:t>
            </a:r>
            <a:r>
              <a:rPr dirty="0" sz="2400" spc="-20">
                <a:latin typeface="Carlito"/>
                <a:cs typeface="Carlito"/>
              </a:rPr>
              <a:t>view syllabus </a:t>
            </a: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 spc="5">
                <a:latin typeface="Carlito"/>
                <a:cs typeface="Carlito"/>
              </a:rPr>
              <a:t>the  </a:t>
            </a:r>
            <a:r>
              <a:rPr dirty="0" sz="2400" spc="-5">
                <a:latin typeface="Carlito"/>
                <a:cs typeface="Carlito"/>
              </a:rPr>
              <a:t>beginning </a:t>
            </a:r>
            <a:r>
              <a:rPr dirty="0" sz="2400" spc="-10">
                <a:latin typeface="Carlito"/>
                <a:cs typeface="Carlito"/>
              </a:rPr>
              <a:t>and </a:t>
            </a: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 spc="5">
                <a:latin typeface="Carlito"/>
                <a:cs typeface="Carlito"/>
              </a:rPr>
              <a:t>the end. They </a:t>
            </a:r>
            <a:r>
              <a:rPr dirty="0" sz="2400">
                <a:latin typeface="Carlito"/>
                <a:cs typeface="Carlito"/>
              </a:rPr>
              <a:t>might not </a:t>
            </a:r>
            <a:r>
              <a:rPr dirty="0" sz="2400" spc="-15">
                <a:latin typeface="Carlito"/>
                <a:cs typeface="Carlito"/>
              </a:rPr>
              <a:t>plan </a:t>
            </a:r>
            <a:r>
              <a:rPr dirty="0" sz="2400" spc="5">
                <a:latin typeface="Carlito"/>
                <a:cs typeface="Carlito"/>
              </a:rPr>
              <a:t>the  </a:t>
            </a:r>
            <a:r>
              <a:rPr dirty="0" sz="2400" spc="-5">
                <a:latin typeface="Carlito"/>
                <a:cs typeface="Carlito"/>
              </a:rPr>
              <a:t>course </a:t>
            </a: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beginning. </a:t>
            </a:r>
            <a:r>
              <a:rPr dirty="0" sz="2400" spc="10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first </a:t>
            </a:r>
            <a:r>
              <a:rPr dirty="0" sz="2400" spc="5">
                <a:latin typeface="Carlito"/>
                <a:cs typeface="Carlito"/>
              </a:rPr>
              <a:t>one </a:t>
            </a:r>
            <a:r>
              <a:rPr dirty="0" sz="2400" spc="10">
                <a:latin typeface="Carlito"/>
                <a:cs typeface="Carlito"/>
              </a:rPr>
              <a:t>seems </a:t>
            </a:r>
            <a:r>
              <a:rPr dirty="0" sz="2400" spc="-10">
                <a:latin typeface="Carlito"/>
                <a:cs typeface="Carlito"/>
              </a:rPr>
              <a:t>similar </a:t>
            </a:r>
            <a:r>
              <a:rPr dirty="0" sz="2400" spc="5">
                <a:latin typeface="Carlito"/>
                <a:cs typeface="Carlito"/>
              </a:rPr>
              <a:t>to  the </a:t>
            </a:r>
            <a:r>
              <a:rPr dirty="0" sz="2400">
                <a:latin typeface="Carlito"/>
                <a:cs typeface="Carlito"/>
              </a:rPr>
              <a:t>result </a:t>
            </a:r>
            <a:r>
              <a:rPr dirty="0" sz="2400" spc="5">
                <a:latin typeface="Carlito"/>
                <a:cs typeface="Carlito"/>
              </a:rPr>
              <a:t>number </a:t>
            </a:r>
            <a:r>
              <a:rPr dirty="0" sz="2400" spc="-10">
                <a:latin typeface="Carlito"/>
                <a:cs typeface="Carlito"/>
              </a:rPr>
              <a:t>4. </a:t>
            </a:r>
            <a:r>
              <a:rPr dirty="0" sz="2400" spc="10">
                <a:latin typeface="Carlito"/>
                <a:cs typeface="Carlito"/>
              </a:rPr>
              <a:t>The second </a:t>
            </a:r>
            <a:r>
              <a:rPr dirty="0" sz="2400" spc="-10">
                <a:latin typeface="Carlito"/>
                <a:cs typeface="Carlito"/>
              </a:rPr>
              <a:t>and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third </a:t>
            </a:r>
            <a:r>
              <a:rPr dirty="0" sz="2400">
                <a:latin typeface="Carlito"/>
                <a:cs typeface="Carlito"/>
              </a:rPr>
              <a:t>result 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-20">
                <a:latin typeface="Carlito"/>
                <a:cs typeface="Carlito"/>
              </a:rPr>
              <a:t>regarding </a:t>
            </a:r>
            <a:r>
              <a:rPr dirty="0" sz="2400" spc="-10">
                <a:latin typeface="Carlito"/>
                <a:cs typeface="Carlito"/>
              </a:rPr>
              <a:t>repetitive </a:t>
            </a:r>
            <a:r>
              <a:rPr dirty="0" sz="2400" spc="-5">
                <a:latin typeface="Carlito"/>
                <a:cs typeface="Carlito"/>
              </a:rPr>
              <a:t>course </a:t>
            </a:r>
            <a:r>
              <a:rPr dirty="0" sz="2400" spc="-10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maximal </a:t>
            </a:r>
            <a:r>
              <a:rPr dirty="0" sz="2400" spc="10">
                <a:latin typeface="Carlito"/>
                <a:cs typeface="Carlito"/>
              </a:rPr>
              <a:t>number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  </a:t>
            </a:r>
            <a:r>
              <a:rPr dirty="0" sz="2400" spc="-10">
                <a:latin typeface="Carlito"/>
                <a:cs typeface="Carlito"/>
              </a:rPr>
              <a:t>repetitive </a:t>
            </a:r>
            <a:r>
              <a:rPr dirty="0" sz="2400" spc="-5">
                <a:latin typeface="Carlito"/>
                <a:cs typeface="Carlito"/>
              </a:rPr>
              <a:t>course </a:t>
            </a:r>
            <a:r>
              <a:rPr dirty="0" sz="2400" spc="-15">
                <a:latin typeface="Carlito"/>
                <a:cs typeface="Carlito"/>
              </a:rPr>
              <a:t>taken </a:t>
            </a:r>
            <a:r>
              <a:rPr dirty="0" sz="2400" spc="5">
                <a:latin typeface="Carlito"/>
                <a:cs typeface="Carlito"/>
              </a:rPr>
              <a:t>by the </a:t>
            </a:r>
            <a:r>
              <a:rPr dirty="0" sz="2400" spc="10">
                <a:latin typeface="Carlito"/>
                <a:cs typeface="Carlito"/>
              </a:rPr>
              <a:t>student. </a:t>
            </a:r>
            <a:r>
              <a:rPr dirty="0" sz="2400">
                <a:latin typeface="Carlito"/>
                <a:cs typeface="Carlito"/>
              </a:rPr>
              <a:t>It </a:t>
            </a:r>
            <a:r>
              <a:rPr dirty="0" sz="2400" spc="-15">
                <a:latin typeface="Carlito"/>
                <a:cs typeface="Carlito"/>
              </a:rPr>
              <a:t>reveals </a:t>
            </a:r>
            <a:r>
              <a:rPr dirty="0" sz="2400" spc="-5">
                <a:latin typeface="Carlito"/>
                <a:cs typeface="Carlito"/>
              </a:rPr>
              <a:t>that  </a:t>
            </a:r>
            <a:r>
              <a:rPr dirty="0" sz="2400" spc="5">
                <a:latin typeface="Carlito"/>
                <a:cs typeface="Carlito"/>
              </a:rPr>
              <a:t>they </a:t>
            </a:r>
            <a:r>
              <a:rPr dirty="0" sz="2400" spc="-5">
                <a:latin typeface="Carlito"/>
                <a:cs typeface="Carlito"/>
              </a:rPr>
              <a:t>never </a:t>
            </a:r>
            <a:r>
              <a:rPr dirty="0" sz="2400" spc="-15">
                <a:latin typeface="Carlito"/>
                <a:cs typeface="Carlito"/>
              </a:rPr>
              <a:t>retake </a:t>
            </a:r>
            <a:r>
              <a:rPr dirty="0" sz="2400" spc="-35">
                <a:latin typeface="Carlito"/>
                <a:cs typeface="Carlito"/>
              </a:rPr>
              <a:t>any </a:t>
            </a:r>
            <a:r>
              <a:rPr dirty="0" sz="2400" spc="-5">
                <a:latin typeface="Carlito"/>
                <a:cs typeface="Carlito"/>
              </a:rPr>
              <a:t>course. </a:t>
            </a:r>
            <a:r>
              <a:rPr dirty="0" sz="2400">
                <a:latin typeface="Carlito"/>
                <a:cs typeface="Carlito"/>
              </a:rPr>
              <a:t>This </a:t>
            </a:r>
            <a:r>
              <a:rPr dirty="0" sz="2400" spc="-15">
                <a:latin typeface="Carlito"/>
                <a:cs typeface="Carlito"/>
              </a:rPr>
              <a:t>is in line </a:t>
            </a:r>
            <a:r>
              <a:rPr dirty="0" sz="2400" spc="-5">
                <a:latin typeface="Carlito"/>
                <a:cs typeface="Carlito"/>
              </a:rPr>
              <a:t>with </a:t>
            </a:r>
            <a:r>
              <a:rPr dirty="0" sz="2400" spc="5">
                <a:latin typeface="Carlito"/>
                <a:cs typeface="Carlito"/>
              </a:rPr>
              <a:t>the  </a:t>
            </a:r>
            <a:r>
              <a:rPr dirty="0" sz="2400" spc="-5">
                <a:latin typeface="Carlito"/>
                <a:cs typeface="Carlito"/>
              </a:rPr>
              <a:t>academic </a:t>
            </a:r>
            <a:r>
              <a:rPr dirty="0" sz="2400" spc="-10">
                <a:latin typeface="Carlito"/>
                <a:cs typeface="Carlito"/>
              </a:rPr>
              <a:t>rule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 spc="-5">
                <a:latin typeface="Carlito"/>
                <a:cs typeface="Carlito"/>
              </a:rPr>
              <a:t>Higher </a:t>
            </a:r>
            <a:r>
              <a:rPr dirty="0" sz="2400">
                <a:latin typeface="Carlito"/>
                <a:cs typeface="Carlito"/>
              </a:rPr>
              <a:t>Education </a:t>
            </a:r>
            <a:r>
              <a:rPr dirty="0" sz="2400" spc="-5">
                <a:latin typeface="Carlito"/>
                <a:cs typeface="Carlito"/>
              </a:rPr>
              <a:t>that </a:t>
            </a:r>
            <a:r>
              <a:rPr dirty="0" sz="2400" spc="5">
                <a:latin typeface="Carlito"/>
                <a:cs typeface="Carlito"/>
              </a:rPr>
              <a:t>to </a:t>
            </a:r>
            <a:r>
              <a:rPr dirty="0" sz="2400" spc="-10">
                <a:latin typeface="Carlito"/>
                <a:cs typeface="Carlito"/>
              </a:rPr>
              <a:t>achieve  </a:t>
            </a:r>
            <a:r>
              <a:rPr dirty="0" sz="2400" spc="-5">
                <a:latin typeface="Carlito"/>
                <a:cs typeface="Carlito"/>
              </a:rPr>
              <a:t>Cumlaude </a:t>
            </a:r>
            <a:r>
              <a:rPr dirty="0" sz="2400">
                <a:latin typeface="Carlito"/>
                <a:cs typeface="Carlito"/>
              </a:rPr>
              <a:t>there should </a:t>
            </a:r>
            <a:r>
              <a:rPr dirty="0" sz="2400" spc="5">
                <a:latin typeface="Carlito"/>
                <a:cs typeface="Carlito"/>
              </a:rPr>
              <a:t>be no </a:t>
            </a:r>
            <a:r>
              <a:rPr dirty="0" sz="2400" spc="-30">
                <a:latin typeface="Carlito"/>
                <a:cs typeface="Carlito"/>
              </a:rPr>
              <a:t>any </a:t>
            </a:r>
            <a:r>
              <a:rPr dirty="0" sz="2400" spc="-5">
                <a:latin typeface="Carlito"/>
                <a:cs typeface="Carlito"/>
              </a:rPr>
              <a:t>repetitive course </a:t>
            </a:r>
            <a:r>
              <a:rPr dirty="0" sz="2400" spc="-15">
                <a:latin typeface="Carlito"/>
                <a:cs typeface="Carlito"/>
              </a:rPr>
              <a:t>in  </a:t>
            </a:r>
            <a:r>
              <a:rPr dirty="0" sz="2400">
                <a:latin typeface="Carlito"/>
                <a:cs typeface="Carlito"/>
              </a:rPr>
              <a:t>their </a:t>
            </a:r>
            <a:r>
              <a:rPr dirty="0" sz="2400" spc="-5">
                <a:latin typeface="Carlito"/>
                <a:cs typeface="Carlito"/>
              </a:rPr>
              <a:t>academic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history.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874" y="322897"/>
            <a:ext cx="634428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5"/>
              <a:t>Results </a:t>
            </a:r>
            <a:r>
              <a:rPr dirty="0" sz="4400" spc="10"/>
              <a:t>of </a:t>
            </a:r>
            <a:r>
              <a:rPr dirty="0" sz="4400" spc="15"/>
              <a:t>Apriori</a:t>
            </a:r>
            <a:r>
              <a:rPr dirty="0" sz="4400" spc="-175"/>
              <a:t> </a:t>
            </a:r>
            <a:r>
              <a:rPr dirty="0" sz="4400" spc="15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983557"/>
            <a:ext cx="6099810" cy="118872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5">
                <a:latin typeface="Carlito"/>
                <a:cs typeface="Carlito"/>
              </a:rPr>
              <a:t>Rules </a:t>
            </a:r>
            <a:r>
              <a:rPr dirty="0" sz="3200" spc="20">
                <a:latin typeface="Carlito"/>
                <a:cs typeface="Carlito"/>
              </a:rPr>
              <a:t>of </a:t>
            </a:r>
            <a:r>
              <a:rPr dirty="0" sz="3200" spc="-40">
                <a:latin typeface="Carlito"/>
                <a:cs typeface="Carlito"/>
              </a:rPr>
              <a:t>Very </a:t>
            </a:r>
            <a:r>
              <a:rPr dirty="0" sz="3200">
                <a:latin typeface="Carlito"/>
                <a:cs typeface="Carlito"/>
              </a:rPr>
              <a:t>Satisfactory</a:t>
            </a:r>
            <a:r>
              <a:rPr dirty="0" sz="3200" spc="-295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Students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5">
                <a:latin typeface="Carlito"/>
                <a:cs typeface="Carlito"/>
              </a:rPr>
              <a:t>#min. </a:t>
            </a:r>
            <a:r>
              <a:rPr dirty="0" sz="3200" spc="25">
                <a:latin typeface="Carlito"/>
                <a:cs typeface="Carlito"/>
              </a:rPr>
              <a:t>support </a:t>
            </a:r>
            <a:r>
              <a:rPr dirty="0" sz="3200" spc="10">
                <a:latin typeface="Carlito"/>
                <a:cs typeface="Carlito"/>
              </a:rPr>
              <a:t>=</a:t>
            </a:r>
            <a:r>
              <a:rPr dirty="0" sz="3200" spc="-250">
                <a:latin typeface="Carlito"/>
                <a:cs typeface="Carlito"/>
              </a:rPr>
              <a:t> </a:t>
            </a:r>
            <a:r>
              <a:rPr dirty="0" sz="3200" spc="15">
                <a:latin typeface="Carlito"/>
                <a:cs typeface="Carlito"/>
              </a:rPr>
              <a:t>0.85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4169" y="2279650"/>
          <a:ext cx="7762875" cy="420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955"/>
                <a:gridCol w="2169795"/>
                <a:gridCol w="2064385"/>
                <a:gridCol w="974725"/>
                <a:gridCol w="1259839"/>
                <a:gridCol w="871854"/>
              </a:tblGrid>
              <a:tr h="89255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Antecedants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Consequents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31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Support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2000" spc="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2000" spc="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dirty="0" sz="2000" spc="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</a:t>
                      </a:r>
                      <a:r>
                        <a:rPr dirty="0" sz="2000" spc="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2000" spc="-4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61620" marR="31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 spc="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Lift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82461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0" marR="91440" indent="38100">
                        <a:lnSpc>
                          <a:spcPts val="1650"/>
                        </a:lnSpc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({'View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Syllabus 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400" spc="-1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Course_category_0'})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890" marR="282575" indent="38100">
                        <a:lnSpc>
                          <a:spcPct val="100600"/>
                        </a:lnSpc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({'View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Syllabus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Both</a:t>
                      </a:r>
                      <a:r>
                        <a:rPr dirty="0" sz="1400" spc="-1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At 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Beginning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and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 End_category_0'})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85"/>
                        </a:lnSpc>
                        <a:spcBef>
                          <a:spcPts val="5"/>
                        </a:spcBef>
                      </a:pPr>
                      <a:r>
                        <a:rPr dirty="0" sz="1400" spc="25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400" spc="25">
                          <a:latin typeface="Carlito"/>
                          <a:cs typeface="Carlito"/>
                        </a:rPr>
                        <a:t>91620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3810">
                        <a:lnSpc>
                          <a:spcPts val="1585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85"/>
                        </a:lnSpc>
                        <a:spcBef>
                          <a:spcPts val="5"/>
                        </a:spcBef>
                      </a:pPr>
                      <a:r>
                        <a:rPr dirty="0" sz="1400" spc="25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400" spc="25">
                          <a:latin typeface="Carlito"/>
                          <a:cs typeface="Carlito"/>
                        </a:rPr>
                        <a:t>02285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2461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350" marR="1005205" indent="38100">
                        <a:lnSpc>
                          <a:spcPts val="165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({'Credits </a:t>
                      </a:r>
                      <a:r>
                        <a:rPr dirty="0" sz="1400" spc="-35">
                          <a:latin typeface="Carlito"/>
                          <a:cs typeface="Carlito"/>
                        </a:rPr>
                        <a:t>Term 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1_category_0'})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 marR="282575" indent="38100">
                        <a:lnSpc>
                          <a:spcPct val="100499"/>
                        </a:lnSpc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({'View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Syllabus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Both</a:t>
                      </a:r>
                      <a:r>
                        <a:rPr dirty="0" sz="1400" spc="-1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At 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Beginning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and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 End_category_0'})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80"/>
                        </a:lnSpc>
                      </a:pPr>
                      <a:r>
                        <a:rPr dirty="0" sz="1400" spc="2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87988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80"/>
                        </a:lnSpc>
                      </a:pPr>
                      <a:r>
                        <a:rPr dirty="0" sz="1400" spc="2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98095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80"/>
                        </a:lnSpc>
                      </a:pPr>
                      <a:r>
                        <a:rPr dirty="0" sz="1400" spc="25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400" spc="25">
                          <a:latin typeface="Carlito"/>
                          <a:cs typeface="Carlito"/>
                        </a:rPr>
                        <a:t>00337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82459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0" marR="93980" indent="38100">
                        <a:lnSpc>
                          <a:spcPct val="100600"/>
                        </a:lnSpc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({'View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Syllabus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Both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400" spc="-2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Beginning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and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 End_category_0'})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890" marR="291465" indent="38100">
                        <a:lnSpc>
                          <a:spcPct val="100600"/>
                        </a:lnSpc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({'#View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Syllabus at</a:t>
                      </a:r>
                      <a:r>
                        <a:rPr dirty="0" sz="1400" spc="-1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Course_category_0'})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70"/>
                        </a:lnSpc>
                      </a:pPr>
                      <a:r>
                        <a:rPr dirty="0" sz="1400" spc="2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97765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70"/>
                        </a:lnSpc>
                      </a:pPr>
                      <a:r>
                        <a:rPr dirty="0" sz="1400" spc="2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93714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70"/>
                        </a:lnSpc>
                      </a:pPr>
                      <a:r>
                        <a:rPr dirty="0" sz="1400" spc="25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400" spc="25">
                          <a:latin typeface="Carlito"/>
                          <a:cs typeface="Carlito"/>
                        </a:rPr>
                        <a:t>02285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82462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0" marR="93980" indent="38100">
                        <a:lnSpc>
                          <a:spcPct val="100600"/>
                        </a:lnSpc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({'View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Syllabus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Both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400" spc="-2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Beginning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and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 End_category_0'})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890" marR="897890" indent="38100">
                        <a:lnSpc>
                          <a:spcPts val="1650"/>
                        </a:lnSpc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({'Credits </a:t>
                      </a:r>
                      <a:r>
                        <a:rPr dirty="0" sz="1400" spc="-35">
                          <a:latin typeface="Carlito"/>
                          <a:cs typeface="Carlito"/>
                        </a:rPr>
                        <a:t>Term 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1_category_0'})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</a:pPr>
                      <a:r>
                        <a:rPr dirty="0" sz="1400" spc="2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97765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</a:pPr>
                      <a:r>
                        <a:rPr dirty="0" sz="1400" spc="2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88285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560"/>
                        </a:lnSpc>
                      </a:pPr>
                      <a:r>
                        <a:rPr dirty="0" sz="1400" spc="25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400" spc="25">
                          <a:latin typeface="Carlito"/>
                          <a:cs typeface="Carlito"/>
                        </a:rPr>
                        <a:t>00337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874" y="284797"/>
            <a:ext cx="634428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5"/>
              <a:t>Results </a:t>
            </a:r>
            <a:r>
              <a:rPr dirty="0" sz="4400" spc="10"/>
              <a:t>of </a:t>
            </a:r>
            <a:r>
              <a:rPr dirty="0" sz="4400" spc="15"/>
              <a:t>Apriori</a:t>
            </a:r>
            <a:r>
              <a:rPr dirty="0" sz="4400" spc="-175"/>
              <a:t> </a:t>
            </a:r>
            <a:r>
              <a:rPr dirty="0" sz="4400" spc="15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8025" y="1073086"/>
            <a:ext cx="7162800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5">
                <a:latin typeface="Carlito"/>
                <a:cs typeface="Carlito"/>
              </a:rPr>
              <a:t>Rules</a:t>
            </a:r>
            <a:r>
              <a:rPr dirty="0" sz="3200" spc="-40">
                <a:latin typeface="Carlito"/>
                <a:cs typeface="Carlito"/>
              </a:rPr>
              <a:t> </a:t>
            </a:r>
            <a:r>
              <a:rPr dirty="0" sz="3200" spc="20">
                <a:latin typeface="Carlito"/>
                <a:cs typeface="Carlito"/>
              </a:rPr>
              <a:t>of</a:t>
            </a:r>
            <a:r>
              <a:rPr dirty="0" sz="3200" spc="-6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Fail</a:t>
            </a:r>
            <a:r>
              <a:rPr dirty="0" sz="3200" spc="-45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Students</a:t>
            </a:r>
            <a:r>
              <a:rPr dirty="0" sz="3200" spc="-190">
                <a:latin typeface="Carlito"/>
                <a:cs typeface="Carlito"/>
              </a:rPr>
              <a:t> </a:t>
            </a:r>
            <a:r>
              <a:rPr dirty="0" sz="3200" spc="5">
                <a:latin typeface="Carlito"/>
                <a:cs typeface="Carlito"/>
              </a:rPr>
              <a:t>(min</a:t>
            </a:r>
            <a:r>
              <a:rPr dirty="0" sz="3200" spc="45">
                <a:latin typeface="Carlito"/>
                <a:cs typeface="Carlito"/>
              </a:rPr>
              <a:t> </a:t>
            </a:r>
            <a:r>
              <a:rPr dirty="0" sz="3200" spc="25">
                <a:latin typeface="Carlito"/>
                <a:cs typeface="Carlito"/>
              </a:rPr>
              <a:t>support</a:t>
            </a:r>
            <a:r>
              <a:rPr dirty="0" sz="3200" spc="-229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=</a:t>
            </a:r>
            <a:r>
              <a:rPr dirty="0" sz="3200" spc="-10">
                <a:latin typeface="Carlito"/>
                <a:cs typeface="Carlito"/>
              </a:rPr>
              <a:t> </a:t>
            </a:r>
            <a:r>
              <a:rPr dirty="0" sz="3200" spc="15">
                <a:latin typeface="Carlito"/>
                <a:cs typeface="Carlito"/>
              </a:rPr>
              <a:t>0.9)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9966" y="1670050"/>
          <a:ext cx="8192770" cy="5187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/>
                <a:gridCol w="2290445"/>
                <a:gridCol w="3133725"/>
                <a:gridCol w="838200"/>
                <a:gridCol w="1030604"/>
                <a:gridCol w="453390"/>
              </a:tblGrid>
              <a:tr h="71615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Antecedants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Consequences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74295">
                        <a:lnSpc>
                          <a:spcPct val="100899"/>
                        </a:lnSpc>
                        <a:spcBef>
                          <a:spcPts val="210"/>
                        </a:spcBef>
                      </a:pP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uppo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82550">
                        <a:lnSpc>
                          <a:spcPct val="100899"/>
                        </a:lnSpc>
                        <a:spcBef>
                          <a:spcPts val="21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31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Lift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1490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300"/>
                        </a:lnSpc>
                        <a:spcBef>
                          <a:spcPts val="605"/>
                        </a:spcBef>
                      </a:pPr>
                      <a:r>
                        <a:rPr dirty="0" sz="1100" spc="20">
                          <a:latin typeface="Carlito"/>
                          <a:cs typeface="Carlito"/>
                        </a:rPr>
                        <a:t>({'#View</a:t>
                      </a:r>
                      <a:r>
                        <a:rPr dirty="0" sz="11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Syllabus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100" spc="-1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End</a:t>
                      </a:r>
                      <a:r>
                        <a:rPr dirty="0" sz="11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1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6350">
                        <a:lnSpc>
                          <a:spcPts val="1265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Course_category_0'})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300"/>
                        </a:lnSpc>
                        <a:spcBef>
                          <a:spcPts val="605"/>
                        </a:spcBef>
                      </a:pPr>
                      <a:r>
                        <a:rPr dirty="0" sz="1100" spc="25">
                          <a:latin typeface="Carlito"/>
                          <a:cs typeface="Carlito"/>
                        </a:rPr>
                        <a:t>({'View</a:t>
                      </a:r>
                      <a:r>
                        <a:rPr dirty="0" sz="11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Syllabus</a:t>
                      </a:r>
                      <a:r>
                        <a:rPr dirty="0" sz="1100" spc="-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Both</a:t>
                      </a:r>
                      <a:r>
                        <a:rPr dirty="0" sz="1100" spc="-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2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100" spc="-1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Beginning</a:t>
                      </a:r>
                      <a:r>
                        <a:rPr dirty="0" sz="1100" spc="-1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100" spc="-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8890">
                        <a:lnSpc>
                          <a:spcPts val="1265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End_category_0'})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40"/>
                        </a:lnSpc>
                        <a:spcBef>
                          <a:spcPts val="660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94318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40"/>
                        </a:lnSpc>
                        <a:spcBef>
                          <a:spcPts val="660"/>
                        </a:spcBef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605"/>
                        </a:spcBef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45">
                          <a:latin typeface="Carlito"/>
                          <a:cs typeface="Carlito"/>
                        </a:rPr>
                        <a:t>023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r" marR="3810">
                        <a:lnSpc>
                          <a:spcPts val="1265"/>
                        </a:lnSpc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56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1490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235"/>
                        </a:lnSpc>
                        <a:spcBef>
                          <a:spcPts val="665"/>
                        </a:spcBef>
                      </a:pPr>
                      <a:r>
                        <a:rPr dirty="0" sz="1100" spc="15">
                          <a:latin typeface="Carlito"/>
                          <a:cs typeface="Carlito"/>
                        </a:rPr>
                        <a:t>({'Credits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Term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2_category_0'})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ts val="1235"/>
                        </a:lnSpc>
                        <a:spcBef>
                          <a:spcPts val="665"/>
                        </a:spcBef>
                      </a:pPr>
                      <a:r>
                        <a:rPr dirty="0" sz="1100" spc="15">
                          <a:latin typeface="Carlito"/>
                          <a:cs typeface="Carlito"/>
                        </a:rPr>
                        <a:t>({'Credits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Term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1_category_0'})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35"/>
                        </a:lnSpc>
                        <a:spcBef>
                          <a:spcPts val="665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90909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35"/>
                        </a:lnSpc>
                        <a:spcBef>
                          <a:spcPts val="665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987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605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059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r" marR="3810">
                        <a:lnSpc>
                          <a:spcPts val="1260"/>
                        </a:lnSpc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56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478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300"/>
                        </a:lnSpc>
                        <a:spcBef>
                          <a:spcPts val="610"/>
                        </a:spcBef>
                      </a:pPr>
                      <a:r>
                        <a:rPr dirty="0" sz="1100" spc="25">
                          <a:latin typeface="Carlito"/>
                          <a:cs typeface="Carlito"/>
                        </a:rPr>
                        <a:t>({'View</a:t>
                      </a:r>
                      <a:r>
                        <a:rPr dirty="0" sz="11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Syllabus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Both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2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100" spc="-1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Beginning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6350">
                        <a:lnSpc>
                          <a:spcPts val="1255"/>
                        </a:lnSpc>
                      </a:pPr>
                      <a:r>
                        <a:rPr dirty="0" sz="1100" spc="10">
                          <a:latin typeface="Carlito"/>
                          <a:cs typeface="Carlito"/>
                        </a:rPr>
                        <a:t>and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End_category_0'})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300"/>
                        </a:lnSpc>
                        <a:spcBef>
                          <a:spcPts val="610"/>
                        </a:spcBef>
                      </a:pPr>
                      <a:r>
                        <a:rPr dirty="0" sz="1100" spc="20">
                          <a:latin typeface="Carlito"/>
                          <a:cs typeface="Carlito"/>
                        </a:rPr>
                        <a:t>({'#View</a:t>
                      </a:r>
                      <a:r>
                        <a:rPr dirty="0" sz="11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Syllabus</a:t>
                      </a:r>
                      <a:r>
                        <a:rPr dirty="0" sz="1100" spc="-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100" spc="-1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End</a:t>
                      </a:r>
                      <a:r>
                        <a:rPr dirty="0" sz="11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1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8890">
                        <a:lnSpc>
                          <a:spcPts val="1255"/>
                        </a:lnSpc>
                      </a:pPr>
                      <a:r>
                        <a:rPr dirty="0" sz="1100" spc="5">
                          <a:latin typeface="Carlito"/>
                          <a:cs typeface="Carlito"/>
                        </a:rPr>
                        <a:t>Course_category_0'})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30"/>
                        </a:lnSpc>
                        <a:spcBef>
                          <a:spcPts val="670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97727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30"/>
                        </a:lnSpc>
                        <a:spcBef>
                          <a:spcPts val="670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96511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610"/>
                        </a:spcBef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45">
                          <a:latin typeface="Carlito"/>
                          <a:cs typeface="Carlito"/>
                        </a:rPr>
                        <a:t>023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r" marR="3810">
                        <a:lnSpc>
                          <a:spcPts val="1255"/>
                        </a:lnSpc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56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1490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225"/>
                        </a:lnSpc>
                        <a:spcBef>
                          <a:spcPts val="675"/>
                        </a:spcBef>
                      </a:pPr>
                      <a:r>
                        <a:rPr dirty="0" sz="1100" spc="15">
                          <a:latin typeface="Carlito"/>
                          <a:cs typeface="Carlito"/>
                        </a:rPr>
                        <a:t>({'Credits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Term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1_category_0'})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ts val="1225"/>
                        </a:lnSpc>
                        <a:spcBef>
                          <a:spcPts val="675"/>
                        </a:spcBef>
                      </a:pPr>
                      <a:r>
                        <a:rPr dirty="0" sz="1100" spc="15">
                          <a:latin typeface="Carlito"/>
                          <a:cs typeface="Carlito"/>
                        </a:rPr>
                        <a:t>({'Credits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Term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2_category_0'})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25"/>
                        </a:lnSpc>
                        <a:spcBef>
                          <a:spcPts val="675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93181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25"/>
                        </a:lnSpc>
                        <a:spcBef>
                          <a:spcPts val="675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96341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620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059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r" marR="3810">
                        <a:lnSpc>
                          <a:spcPts val="1250"/>
                        </a:lnSpc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56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7124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350" marR="1905" indent="28575">
                        <a:lnSpc>
                          <a:spcPct val="99600"/>
                        </a:lnSpc>
                        <a:spcBef>
                          <a:spcPts val="540"/>
                        </a:spcBef>
                      </a:pPr>
                      <a:r>
                        <a:rPr dirty="0" sz="1100" spc="25">
                          <a:latin typeface="Carlito"/>
                          <a:cs typeface="Carlito"/>
                        </a:rPr>
                        <a:t>({'View</a:t>
                      </a:r>
                      <a:r>
                        <a:rPr dirty="0" sz="1100" spc="-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Syllabus</a:t>
                      </a:r>
                      <a:r>
                        <a:rPr dirty="0" sz="1100" spc="-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Both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2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100" spc="-1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Beginning 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1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7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End_category_0',</a:t>
                      </a:r>
                      <a:r>
                        <a:rPr dirty="0" sz="11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'Credits</a:t>
                      </a:r>
                      <a:r>
                        <a:rPr dirty="0" sz="1100" spc="-1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Term 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1_category_0'})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ts val="1220"/>
                        </a:lnSpc>
                        <a:spcBef>
                          <a:spcPts val="650"/>
                        </a:spcBef>
                      </a:pPr>
                      <a:r>
                        <a:rPr dirty="0" sz="1100" spc="15">
                          <a:latin typeface="Carlito"/>
                          <a:cs typeface="Carlito"/>
                        </a:rPr>
                        <a:t>({'Credits</a:t>
                      </a:r>
                      <a:r>
                        <a:rPr dirty="0" sz="1100" spc="-2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Term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2_category_0'})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20"/>
                        </a:lnSpc>
                        <a:spcBef>
                          <a:spcPts val="650"/>
                        </a:spcBef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45">
                          <a:latin typeface="Carlito"/>
                          <a:cs typeface="Carlito"/>
                        </a:rPr>
                        <a:t>90909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20"/>
                        </a:lnSpc>
                        <a:spcBef>
                          <a:spcPts val="650"/>
                        </a:spcBef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45">
                          <a:latin typeface="Carlito"/>
                          <a:cs typeface="Carlito"/>
                        </a:rPr>
                        <a:t>962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300"/>
                        </a:lnSpc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45">
                          <a:latin typeface="Carlito"/>
                          <a:cs typeface="Carlito"/>
                        </a:rPr>
                        <a:t>058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ts val="1245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1490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215"/>
                        </a:lnSpc>
                        <a:spcBef>
                          <a:spcPts val="685"/>
                        </a:spcBef>
                      </a:pPr>
                      <a:r>
                        <a:rPr dirty="0" sz="1100" spc="15">
                          <a:latin typeface="Carlito"/>
                          <a:cs typeface="Carlito"/>
                        </a:rPr>
                        <a:t>({'Credits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Term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2_category_0'})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402590" indent="28575">
                        <a:lnSpc>
                          <a:spcPts val="1280"/>
                        </a:lnSpc>
                        <a:spcBef>
                          <a:spcPts val="705"/>
                        </a:spcBef>
                      </a:pPr>
                      <a:r>
                        <a:rPr dirty="0" sz="1100" spc="30">
                          <a:latin typeface="Carlito"/>
                          <a:cs typeface="Carlito"/>
                        </a:rPr>
                        <a:t>({'View</a:t>
                      </a:r>
                      <a:r>
                        <a:rPr dirty="0" sz="11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Syllabus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Both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2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100" spc="-1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Beginning</a:t>
                      </a:r>
                      <a:r>
                        <a:rPr dirty="0" sz="1100" spc="-1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 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End_category_0',</a:t>
                      </a:r>
                      <a:r>
                        <a:rPr dirty="0" sz="11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'Credits</a:t>
                      </a:r>
                      <a:r>
                        <a:rPr dirty="0" sz="1100" spc="-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Term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1_category_0'})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15"/>
                        </a:lnSpc>
                        <a:spcBef>
                          <a:spcPts val="685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90909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15"/>
                        </a:lnSpc>
                        <a:spcBef>
                          <a:spcPts val="685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962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630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058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r">
                        <a:lnSpc>
                          <a:spcPts val="1240"/>
                        </a:lnSpc>
                      </a:pP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7118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6670" indent="28575">
                        <a:lnSpc>
                          <a:spcPct val="99600"/>
                        </a:lnSpc>
                        <a:spcBef>
                          <a:spcPts val="550"/>
                        </a:spcBef>
                      </a:pPr>
                      <a:r>
                        <a:rPr dirty="0" sz="1100" spc="-5">
                          <a:latin typeface="Carlito"/>
                          <a:cs typeface="Carlito"/>
                        </a:rPr>
                        <a:t>({'GPA_y1_t3_category_0', </a:t>
                      </a:r>
                      <a:r>
                        <a:rPr dirty="0" sz="1100" spc="25">
                          <a:latin typeface="Carlito"/>
                          <a:cs typeface="Carlito"/>
                        </a:rPr>
                        <a:t>'View  </a:t>
                      </a:r>
                      <a:r>
                        <a:rPr dirty="0" sz="1100" spc="20">
                          <a:latin typeface="Carlito"/>
                          <a:cs typeface="Carlito"/>
                        </a:rPr>
                        <a:t>Syllabus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Both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2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100" spc="-1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20">
                          <a:latin typeface="Carlito"/>
                          <a:cs typeface="Carlito"/>
                        </a:rPr>
                        <a:t>Beginning</a:t>
                      </a:r>
                      <a:r>
                        <a:rPr dirty="0" sz="1100" spc="-1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 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End_category_0'})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ts val="1300"/>
                        </a:lnSpc>
                      </a:pPr>
                      <a:r>
                        <a:rPr dirty="0" sz="1100" spc="20">
                          <a:latin typeface="Carlito"/>
                          <a:cs typeface="Carlito"/>
                        </a:rPr>
                        <a:t>({'#View</a:t>
                      </a:r>
                      <a:r>
                        <a:rPr dirty="0" sz="11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Syllabus</a:t>
                      </a:r>
                      <a:r>
                        <a:rPr dirty="0" sz="1100" spc="-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100" spc="-1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End</a:t>
                      </a:r>
                      <a:r>
                        <a:rPr dirty="0" sz="11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1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8890">
                        <a:lnSpc>
                          <a:spcPts val="1230"/>
                        </a:lnSpc>
                      </a:pPr>
                      <a:r>
                        <a:rPr dirty="0" sz="1100" spc="5">
                          <a:latin typeface="Carlito"/>
                          <a:cs typeface="Carlito"/>
                        </a:rPr>
                        <a:t>Course_category_0'})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10"/>
                        </a:lnSpc>
                        <a:spcBef>
                          <a:spcPts val="660"/>
                        </a:spcBef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45">
                          <a:latin typeface="Carlito"/>
                          <a:cs typeface="Carlito"/>
                        </a:rPr>
                        <a:t>90909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10"/>
                        </a:lnSpc>
                        <a:spcBef>
                          <a:spcPts val="660"/>
                        </a:spcBef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45">
                          <a:latin typeface="Carlito"/>
                          <a:cs typeface="Carlito"/>
                        </a:rPr>
                        <a:t>962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300"/>
                        </a:lnSpc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020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r" marR="3810">
                        <a:lnSpc>
                          <a:spcPts val="1230"/>
                        </a:lnSpc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82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7119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350" marR="1270" indent="28575">
                        <a:lnSpc>
                          <a:spcPct val="99500"/>
                        </a:lnSpc>
                        <a:spcBef>
                          <a:spcPts val="555"/>
                        </a:spcBef>
                      </a:pPr>
                      <a:r>
                        <a:rPr dirty="0" sz="1100" spc="25">
                          <a:latin typeface="Carlito"/>
                          <a:cs typeface="Carlito"/>
                        </a:rPr>
                        <a:t>({'View</a:t>
                      </a:r>
                      <a:r>
                        <a:rPr dirty="0" sz="11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Syllabus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Both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2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100" spc="-1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Beginning 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and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End_category_0',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'Credits</a:t>
                      </a:r>
                      <a:r>
                        <a:rPr dirty="0" sz="1100" spc="-1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Term 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1_category_0'})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890" marR="1099185" indent="28575">
                        <a:lnSpc>
                          <a:spcPts val="1280"/>
                        </a:lnSpc>
                        <a:spcBef>
                          <a:spcPts val="680"/>
                        </a:spcBef>
                      </a:pPr>
                      <a:r>
                        <a:rPr dirty="0" sz="1100" spc="20">
                          <a:latin typeface="Carlito"/>
                          <a:cs typeface="Carlito"/>
                        </a:rPr>
                        <a:t>({'#View</a:t>
                      </a:r>
                      <a:r>
                        <a:rPr dirty="0" sz="11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Syllabus</a:t>
                      </a:r>
                      <a:r>
                        <a:rPr dirty="0" sz="1100" spc="-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at</a:t>
                      </a:r>
                      <a:r>
                        <a:rPr dirty="0" sz="1100" spc="-1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End</a:t>
                      </a:r>
                      <a:r>
                        <a:rPr dirty="0" sz="11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1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  Course_category_0'})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05"/>
                        </a:lnSpc>
                        <a:spcBef>
                          <a:spcPts val="665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90909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05"/>
                        </a:lnSpc>
                        <a:spcBef>
                          <a:spcPts val="665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962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300"/>
                        </a:lnSpc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020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r" marR="3810">
                        <a:lnSpc>
                          <a:spcPts val="1225"/>
                        </a:lnSpc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82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1489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ts val="1200"/>
                        </a:lnSpc>
                        <a:spcBef>
                          <a:spcPts val="705"/>
                        </a:spcBef>
                      </a:pPr>
                      <a:r>
                        <a:rPr dirty="0" sz="1100" spc="15">
                          <a:latin typeface="Carlito"/>
                          <a:cs typeface="Carlito"/>
                        </a:rPr>
                        <a:t>({'Credits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Term</a:t>
                      </a:r>
                      <a:r>
                        <a:rPr dirty="0" sz="11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1_category_0'})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300"/>
                        </a:lnSpc>
                        <a:spcBef>
                          <a:spcPts val="645"/>
                        </a:spcBef>
                      </a:pPr>
                      <a:r>
                        <a:rPr dirty="0" sz="1100" spc="15">
                          <a:latin typeface="Carlito"/>
                          <a:cs typeface="Carlito"/>
                        </a:rPr>
                        <a:t>({'Credits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Term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-5">
                          <a:latin typeface="Carlito"/>
                          <a:cs typeface="Carlito"/>
                        </a:rPr>
                        <a:t>2_category_0', </a:t>
                      </a:r>
                      <a:r>
                        <a:rPr dirty="0" sz="1100" spc="30">
                          <a:latin typeface="Carlito"/>
                          <a:cs typeface="Carlito"/>
                        </a:rPr>
                        <a:t>'View</a:t>
                      </a:r>
                      <a:r>
                        <a:rPr dirty="0" sz="11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Syllabus</a:t>
                      </a:r>
                      <a:r>
                        <a:rPr dirty="0" sz="11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Both</a:t>
                      </a:r>
                      <a:r>
                        <a:rPr dirty="0" sz="11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20">
                          <a:latin typeface="Carlito"/>
                          <a:cs typeface="Carlito"/>
                        </a:rPr>
                        <a:t>At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8890">
                        <a:lnSpc>
                          <a:spcPts val="1220"/>
                        </a:lnSpc>
                      </a:pP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25">
                          <a:latin typeface="Carlito"/>
                          <a:cs typeface="Carlito"/>
                        </a:rPr>
                        <a:t>Beginning</a:t>
                      </a:r>
                      <a:r>
                        <a:rPr dirty="0" sz="1100" spc="-10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10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100" spc="-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 spc="5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1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End_category_0'})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00"/>
                        </a:lnSpc>
                        <a:spcBef>
                          <a:spcPts val="705"/>
                        </a:spcBef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45">
                          <a:latin typeface="Carlito"/>
                          <a:cs typeface="Carlito"/>
                        </a:rPr>
                        <a:t>93181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200"/>
                        </a:lnSpc>
                        <a:spcBef>
                          <a:spcPts val="705"/>
                        </a:spcBef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0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45">
                          <a:latin typeface="Carlito"/>
                          <a:cs typeface="Carlito"/>
                        </a:rPr>
                        <a:t>93902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645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50">
                          <a:latin typeface="Carlito"/>
                          <a:cs typeface="Carlito"/>
                        </a:rPr>
                        <a:t>059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algn="r" marR="3810">
                        <a:lnSpc>
                          <a:spcPts val="1220"/>
                        </a:lnSpc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12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62506">
                <a:tc>
                  <a:txBody>
                    <a:bodyPr/>
                    <a:lstStyle/>
                    <a:p>
                      <a:pPr marL="68580">
                        <a:lnSpc>
                          <a:spcPts val="1680"/>
                        </a:lnSpc>
                        <a:spcBef>
                          <a:spcPts val="284"/>
                        </a:spcBef>
                      </a:pPr>
                      <a:r>
                        <a:rPr dirty="0" sz="1800" spc="-15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15"/>
                        </a:lnSpc>
                        <a:spcBef>
                          <a:spcPts val="650"/>
                        </a:spcBef>
                      </a:pPr>
                      <a:r>
                        <a:rPr dirty="0" sz="1100" spc="-45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100" spc="15">
                          <a:latin typeface="Carlito"/>
                          <a:cs typeface="Carlito"/>
                        </a:rPr>
                        <a:t>,</a:t>
                      </a:r>
                      <a:r>
                        <a:rPr dirty="0" sz="1100" spc="-45">
                          <a:latin typeface="Carlito"/>
                          <a:cs typeface="Carlito"/>
                        </a:rPr>
                        <a:t>006</a:t>
                      </a:r>
                      <a:r>
                        <a:rPr dirty="0" sz="1100">
                          <a:latin typeface="Carlito"/>
                          <a:cs typeface="Carlito"/>
                        </a:rPr>
                        <a:t>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05" y="4416996"/>
            <a:ext cx="458025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="1">
                <a:latin typeface="Carlito"/>
                <a:cs typeface="Carlito"/>
              </a:rPr>
              <a:t>PREDICTIVE</a:t>
            </a:r>
            <a:r>
              <a:rPr dirty="0" spc="180" b="1">
                <a:latin typeface="Carlito"/>
                <a:cs typeface="Carlito"/>
              </a:rPr>
              <a:t> </a:t>
            </a:r>
            <a:r>
              <a:rPr dirty="0" spc="-50" b="1">
                <a:latin typeface="Carlito"/>
                <a:cs typeface="Carlito"/>
              </a:rPr>
              <a:t>ANALYSIS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239" y="461010"/>
            <a:ext cx="454215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5"/>
              <a:t>Experiment</a:t>
            </a:r>
            <a:r>
              <a:rPr dirty="0" sz="4400" spc="-240"/>
              <a:t> </a:t>
            </a:r>
            <a:r>
              <a:rPr dirty="0" sz="4400" spc="5"/>
              <a:t>Schema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92580" y="5100954"/>
            <a:ext cx="360045" cy="212090"/>
          </a:xfrm>
          <a:custGeom>
            <a:avLst/>
            <a:gdLst/>
            <a:ahLst/>
            <a:cxnLst/>
            <a:rect l="l" t="t" r="r" b="b"/>
            <a:pathLst>
              <a:path w="360044" h="212089">
                <a:moveTo>
                  <a:pt x="291972" y="0"/>
                </a:moveTo>
                <a:lnTo>
                  <a:pt x="288925" y="8636"/>
                </a:lnTo>
                <a:lnTo>
                  <a:pt x="301210" y="13946"/>
                </a:lnTo>
                <a:lnTo>
                  <a:pt x="311769" y="21304"/>
                </a:lnTo>
                <a:lnTo>
                  <a:pt x="333160" y="55429"/>
                </a:lnTo>
                <a:lnTo>
                  <a:pt x="340232" y="104775"/>
                </a:lnTo>
                <a:lnTo>
                  <a:pt x="339447" y="123444"/>
                </a:lnTo>
                <a:lnTo>
                  <a:pt x="327659" y="169164"/>
                </a:lnTo>
                <a:lnTo>
                  <a:pt x="301353" y="197792"/>
                </a:lnTo>
                <a:lnTo>
                  <a:pt x="289306" y="203200"/>
                </a:lnTo>
                <a:lnTo>
                  <a:pt x="291972" y="211709"/>
                </a:lnTo>
                <a:lnTo>
                  <a:pt x="332442" y="187706"/>
                </a:lnTo>
                <a:lnTo>
                  <a:pt x="355171" y="143335"/>
                </a:lnTo>
                <a:lnTo>
                  <a:pt x="359537" y="105918"/>
                </a:lnTo>
                <a:lnTo>
                  <a:pt x="358441" y="86483"/>
                </a:lnTo>
                <a:lnTo>
                  <a:pt x="342011" y="37084"/>
                </a:lnTo>
                <a:lnTo>
                  <a:pt x="307328" y="5526"/>
                </a:lnTo>
                <a:lnTo>
                  <a:pt x="291972" y="0"/>
                </a:lnTo>
                <a:close/>
              </a:path>
              <a:path w="360044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8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22875" y="5142293"/>
            <a:ext cx="3473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75">
                <a:latin typeface="DejaVu Sans Condensed"/>
                <a:cs typeface="DejaVu Sans Condensed"/>
              </a:rPr>
              <a:t>𝑡</a:t>
            </a:r>
            <a:r>
              <a:rPr dirty="0" sz="1350" spc="-45">
                <a:latin typeface="DejaVu Sans Condensed"/>
                <a:cs typeface="DejaVu Sans Condensed"/>
              </a:rPr>
              <a:t>−</a:t>
            </a:r>
            <a:r>
              <a:rPr dirty="0" sz="1350" spc="275">
                <a:latin typeface="DejaVu Sans Condensed"/>
                <a:cs typeface="DejaVu Sans Condensed"/>
              </a:rPr>
              <a:t>𝑛</a:t>
            </a:r>
            <a:endParaRPr sz="1350">
              <a:latin typeface="DejaVu Sans Condensed"/>
              <a:cs typeface="DejaVu Sans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1964" y="5142293"/>
            <a:ext cx="1016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0">
                <a:latin typeface="DejaVu Sans Condensed"/>
                <a:cs typeface="DejaVu Sans Condensed"/>
              </a:rPr>
              <a:t>𝑡</a:t>
            </a:r>
            <a:endParaRPr sz="1350">
              <a:latin typeface="DejaVu Sans Condensed"/>
              <a:cs typeface="DejaVu Sans Condense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2326" y="5142293"/>
            <a:ext cx="3346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75">
                <a:latin typeface="DejaVu Sans Condensed"/>
                <a:cs typeface="DejaVu Sans Condensed"/>
              </a:rPr>
              <a:t>𝑡</a:t>
            </a:r>
            <a:r>
              <a:rPr dirty="0" sz="1350" spc="-45">
                <a:latin typeface="DejaVu Sans Condensed"/>
                <a:cs typeface="DejaVu Sans Condensed"/>
              </a:rPr>
              <a:t>−</a:t>
            </a:r>
            <a:r>
              <a:rPr dirty="0" sz="1350" spc="10">
                <a:latin typeface="DejaVu Sans Condensed"/>
                <a:cs typeface="DejaVu Sans Condensed"/>
              </a:rPr>
              <a:t>1</a:t>
            </a:r>
            <a:endParaRPr sz="1350">
              <a:latin typeface="DejaVu Sans Condensed"/>
              <a:cs typeface="DejaVu Sans Condensed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48842" y="1495678"/>
          <a:ext cx="7653020" cy="376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30"/>
                <a:gridCol w="2108835"/>
                <a:gridCol w="5171439"/>
              </a:tblGrid>
              <a:tr h="64008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355600">
                        <a:lnSpc>
                          <a:spcPct val="100899"/>
                        </a:lnSpc>
                        <a:spcBef>
                          <a:spcPts val="204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Schema (When</a:t>
                      </a:r>
                      <a:r>
                        <a:rPr dirty="0" sz="1800" spc="-114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predict?)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Features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Used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semester</a:t>
                      </a:r>
                      <a:r>
                        <a:rPr dirty="0" sz="1400" spc="-2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23215">
                        <a:lnSpc>
                          <a:spcPct val="102899"/>
                        </a:lnSpc>
                        <a:spcBef>
                          <a:spcPts val="210"/>
                        </a:spcBef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Academic</a:t>
                      </a:r>
                      <a:r>
                        <a:rPr dirty="0" sz="14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</a:t>
                      </a:r>
                      <a:r>
                        <a:rPr dirty="0" sz="14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Semester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1;</a:t>
                      </a:r>
                      <a:r>
                        <a:rPr dirty="0" sz="14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Behaviour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</a:t>
                      </a:r>
                      <a:r>
                        <a:rPr dirty="0" sz="14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Semester</a:t>
                      </a:r>
                      <a:r>
                        <a:rPr dirty="0" sz="14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1;</a:t>
                      </a:r>
                      <a:r>
                        <a:rPr dirty="0" sz="14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4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other 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student</a:t>
                      </a:r>
                      <a:r>
                        <a:rPr dirty="0" sz="14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factors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semester</a:t>
                      </a:r>
                      <a:r>
                        <a:rPr dirty="0" sz="1400" spc="-2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444500">
                        <a:lnSpc>
                          <a:spcPct val="102899"/>
                        </a:lnSpc>
                        <a:spcBef>
                          <a:spcPts val="215"/>
                        </a:spcBef>
                      </a:pPr>
                      <a:r>
                        <a:rPr dirty="0" sz="1400" spc="-5">
                          <a:latin typeface="Carlito"/>
                          <a:cs typeface="Carlito"/>
                        </a:rPr>
                        <a:t>Academic</a:t>
                      </a:r>
                      <a:r>
                        <a:rPr dirty="0" sz="14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</a:t>
                      </a:r>
                      <a:r>
                        <a:rPr dirty="0" sz="14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Semester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1,2;</a:t>
                      </a:r>
                      <a:r>
                        <a:rPr dirty="0" sz="14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Behaviour</a:t>
                      </a:r>
                      <a:r>
                        <a:rPr dirty="0" sz="14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</a:t>
                      </a:r>
                      <a:r>
                        <a:rPr dirty="0" sz="14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Semester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1,</a:t>
                      </a:r>
                      <a:r>
                        <a:rPr dirty="0" sz="14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2;</a:t>
                      </a:r>
                      <a:r>
                        <a:rPr dirty="0" sz="14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and 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other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student</a:t>
                      </a:r>
                      <a:r>
                        <a:rPr dirty="0" sz="14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factors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semester</a:t>
                      </a:r>
                      <a:r>
                        <a:rPr dirty="0" sz="1400" spc="-2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104775">
                        <a:lnSpc>
                          <a:spcPct val="102800"/>
                        </a:lnSpc>
                        <a:spcBef>
                          <a:spcPts val="220"/>
                        </a:spcBef>
                      </a:pPr>
                      <a:r>
                        <a:rPr dirty="0" sz="1400" spc="5">
                          <a:latin typeface="Carlito"/>
                          <a:cs typeface="Carlito"/>
                        </a:rPr>
                        <a:t>Previous</a:t>
                      </a:r>
                      <a:r>
                        <a:rPr dirty="0" sz="14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Academic</a:t>
                      </a:r>
                      <a:r>
                        <a:rPr dirty="0" sz="14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Data;</a:t>
                      </a:r>
                      <a:r>
                        <a:rPr dirty="0" sz="14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Current</a:t>
                      </a:r>
                      <a:r>
                        <a:rPr dirty="0" sz="1400" spc="-114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Academic</a:t>
                      </a:r>
                      <a:r>
                        <a:rPr dirty="0" sz="14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Data,</a:t>
                      </a:r>
                      <a:r>
                        <a:rPr dirty="0" sz="14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Previous</a:t>
                      </a:r>
                      <a:r>
                        <a:rPr dirty="0" sz="14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Behaviour 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Data;</a:t>
                      </a:r>
                      <a:r>
                        <a:rPr dirty="0" sz="14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Current</a:t>
                      </a:r>
                      <a:r>
                        <a:rPr dirty="0" sz="1400" spc="-1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Behaviour</a:t>
                      </a:r>
                      <a:r>
                        <a:rPr dirty="0" sz="14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</a:t>
                      </a:r>
                      <a:r>
                        <a:rPr dirty="0" sz="14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4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other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 student</a:t>
                      </a:r>
                      <a:r>
                        <a:rPr dirty="0" sz="14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factors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 spc="-25">
                          <a:latin typeface="Carlito"/>
                          <a:cs typeface="Carlito"/>
                        </a:rPr>
                        <a:t>Week</a:t>
                      </a:r>
                      <a:r>
                        <a:rPr dirty="0" sz="14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06705">
                        <a:lnSpc>
                          <a:spcPct val="102800"/>
                        </a:lnSpc>
                        <a:spcBef>
                          <a:spcPts val="229"/>
                        </a:spcBef>
                      </a:pPr>
                      <a:r>
                        <a:rPr dirty="0" sz="1400" spc="5">
                          <a:latin typeface="Carlito"/>
                          <a:cs typeface="Carlito"/>
                        </a:rPr>
                        <a:t>Previous</a:t>
                      </a:r>
                      <a:r>
                        <a:rPr dirty="0" sz="14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Academic</a:t>
                      </a:r>
                      <a:r>
                        <a:rPr dirty="0" sz="14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Data,</a:t>
                      </a:r>
                      <a:r>
                        <a:rPr dirty="0" sz="14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Current</a:t>
                      </a:r>
                      <a:r>
                        <a:rPr dirty="0" sz="1400" spc="-1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Academic</a:t>
                      </a:r>
                      <a:r>
                        <a:rPr dirty="0" sz="14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</a:t>
                      </a:r>
                      <a:r>
                        <a:rPr dirty="0" sz="14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25">
                          <a:latin typeface="Carlito"/>
                          <a:cs typeface="Carlito"/>
                        </a:rPr>
                        <a:t>Week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1,</a:t>
                      </a:r>
                      <a:r>
                        <a:rPr dirty="0" sz="14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Previous 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Behaviour</a:t>
                      </a:r>
                      <a:r>
                        <a:rPr dirty="0" sz="14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Data,</a:t>
                      </a:r>
                      <a:r>
                        <a:rPr dirty="0" sz="1400" spc="-7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Behaviour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 Data</a:t>
                      </a:r>
                      <a:r>
                        <a:rPr dirty="0" sz="14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25">
                          <a:latin typeface="Carlito"/>
                          <a:cs typeface="Carlito"/>
                        </a:rPr>
                        <a:t>Week</a:t>
                      </a:r>
                      <a:r>
                        <a:rPr dirty="0" sz="1400" spc="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4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4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other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 student</a:t>
                      </a:r>
                      <a:r>
                        <a:rPr dirty="0" sz="14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factors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 spc="-25">
                          <a:latin typeface="Carlito"/>
                          <a:cs typeface="Carlito"/>
                        </a:rPr>
                        <a:t>Week</a:t>
                      </a:r>
                      <a:r>
                        <a:rPr dirty="0" sz="14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06705">
                        <a:lnSpc>
                          <a:spcPct val="102800"/>
                        </a:lnSpc>
                        <a:spcBef>
                          <a:spcPts val="235"/>
                        </a:spcBef>
                      </a:pPr>
                      <a:r>
                        <a:rPr dirty="0" sz="1400" spc="5">
                          <a:latin typeface="Carlito"/>
                          <a:cs typeface="Carlito"/>
                        </a:rPr>
                        <a:t>Previous</a:t>
                      </a:r>
                      <a:r>
                        <a:rPr dirty="0" sz="14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Academic</a:t>
                      </a:r>
                      <a:r>
                        <a:rPr dirty="0" sz="14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Data,</a:t>
                      </a:r>
                      <a:r>
                        <a:rPr dirty="0" sz="14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Current</a:t>
                      </a:r>
                      <a:r>
                        <a:rPr dirty="0" sz="1400" spc="-1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Academic</a:t>
                      </a:r>
                      <a:r>
                        <a:rPr dirty="0" sz="14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</a:t>
                      </a:r>
                      <a:r>
                        <a:rPr dirty="0" sz="14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25">
                          <a:latin typeface="Carlito"/>
                          <a:cs typeface="Carlito"/>
                        </a:rPr>
                        <a:t>Week</a:t>
                      </a:r>
                      <a:r>
                        <a:rPr dirty="0" sz="14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20">
                          <a:latin typeface="Carlito"/>
                          <a:cs typeface="Carlito"/>
                        </a:rPr>
                        <a:t>2,</a:t>
                      </a:r>
                      <a:r>
                        <a:rPr dirty="0" sz="14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Previous 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Behaviour</a:t>
                      </a:r>
                      <a:r>
                        <a:rPr dirty="0" sz="14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Data,</a:t>
                      </a:r>
                      <a:r>
                        <a:rPr dirty="0" sz="1400" spc="-7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Behaviour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 Data</a:t>
                      </a:r>
                      <a:r>
                        <a:rPr dirty="0" sz="14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25">
                          <a:latin typeface="Carlito"/>
                          <a:cs typeface="Carlito"/>
                        </a:rPr>
                        <a:t>Week</a:t>
                      </a:r>
                      <a:r>
                        <a:rPr dirty="0" sz="1400" spc="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2</a:t>
                      </a:r>
                      <a:r>
                        <a:rPr dirty="0" sz="14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and</a:t>
                      </a:r>
                      <a:r>
                        <a:rPr dirty="0" sz="14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other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 student</a:t>
                      </a:r>
                      <a:r>
                        <a:rPr dirty="0" sz="14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factors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 spc="-25">
                          <a:latin typeface="Carlito"/>
                          <a:cs typeface="Carlito"/>
                        </a:rPr>
                        <a:t>Week</a:t>
                      </a:r>
                      <a:r>
                        <a:rPr dirty="0" sz="14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n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330835">
                        <a:lnSpc>
                          <a:spcPts val="1480"/>
                        </a:lnSpc>
                        <a:spcBef>
                          <a:spcPts val="535"/>
                        </a:spcBef>
                        <a:tabLst>
                          <a:tab pos="922019" algn="l"/>
                        </a:tabLst>
                      </a:pPr>
                      <a:r>
                        <a:rPr dirty="0" sz="1800" spc="15">
                          <a:latin typeface="DejaVu Sans Condensed"/>
                          <a:cs typeface="DejaVu Sans Condensed"/>
                        </a:rPr>
                        <a:t>𝑓</a:t>
                      </a:r>
                      <a:r>
                        <a:rPr dirty="0" sz="1800" spc="295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1800" spc="-70">
                          <a:latin typeface="DejaVu Sans Condensed"/>
                          <a:cs typeface="DejaVu Sans Condensed"/>
                        </a:rPr>
                        <a:t>𝑥</a:t>
                      </a:r>
                      <a:r>
                        <a:rPr dirty="0" baseline="-16460" sz="2025" spc="-104">
                          <a:latin typeface="DejaVu Sans Condensed"/>
                          <a:cs typeface="DejaVu Sans Condensed"/>
                        </a:rPr>
                        <a:t>𝑡	</a:t>
                      </a:r>
                      <a:r>
                        <a:rPr dirty="0" sz="1800" spc="-15">
                          <a:latin typeface="DejaVu Sans Condensed"/>
                          <a:cs typeface="DejaVu Sans Condensed"/>
                        </a:rPr>
                        <a:t>= </a:t>
                      </a:r>
                      <a:r>
                        <a:rPr dirty="0" sz="1800" spc="-65">
                          <a:latin typeface="DejaVu Sans Condensed"/>
                          <a:cs typeface="DejaVu Sans Condensed"/>
                        </a:rPr>
                        <a:t>𝑥1</a:t>
                      </a:r>
                      <a:r>
                        <a:rPr dirty="0" baseline="-16460" sz="2025" spc="-97">
                          <a:latin typeface="DejaVu Sans Condensed"/>
                          <a:cs typeface="DejaVu Sans Condensed"/>
                        </a:rPr>
                        <a:t>𝑡 </a:t>
                      </a:r>
                      <a:r>
                        <a:rPr dirty="0" sz="1800" spc="-15">
                          <a:latin typeface="DejaVu Sans Condensed"/>
                          <a:cs typeface="DejaVu Sans Condensed"/>
                        </a:rPr>
                        <a:t>+</a:t>
                      </a:r>
                      <a:r>
                        <a:rPr dirty="0" sz="1800" spc="-275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1800" spc="-15">
                          <a:latin typeface="DejaVu Sans Condensed"/>
                          <a:cs typeface="DejaVu Sans Condensed"/>
                        </a:rPr>
                        <a:t>𝑥1</a:t>
                      </a:r>
                      <a:endParaRPr sz="18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88900">
                        <a:lnSpc>
                          <a:spcPct val="83100"/>
                        </a:lnSpc>
                        <a:spcBef>
                          <a:spcPts val="570"/>
                        </a:spcBef>
                      </a:pPr>
                      <a:r>
                        <a:rPr dirty="0" sz="1400" spc="5">
                          <a:latin typeface="Carlito"/>
                          <a:cs typeface="Carlito"/>
                        </a:rPr>
                        <a:t>Previous</a:t>
                      </a:r>
                      <a:r>
                        <a:rPr dirty="0" sz="14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Academic</a:t>
                      </a:r>
                      <a:r>
                        <a:rPr dirty="0" sz="14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Data;</a:t>
                      </a:r>
                      <a:r>
                        <a:rPr dirty="0" sz="14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Current</a:t>
                      </a:r>
                      <a:r>
                        <a:rPr dirty="0" sz="1400" spc="-114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Academic</a:t>
                      </a:r>
                      <a:r>
                        <a:rPr dirty="0" sz="14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Data,</a:t>
                      </a:r>
                      <a:r>
                        <a:rPr dirty="0" sz="14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Previous</a:t>
                      </a:r>
                      <a:r>
                        <a:rPr dirty="0" sz="14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Behaviour  </a:t>
                      </a:r>
                      <a:r>
                        <a:rPr dirty="0" sz="1400" spc="-225">
                          <a:latin typeface="Carlito"/>
                          <a:cs typeface="Carlito"/>
                        </a:rPr>
                        <a:t>Da</a:t>
                      </a:r>
                      <a:r>
                        <a:rPr dirty="0" baseline="-27777" sz="2700" spc="-337">
                          <a:latin typeface="DejaVu Sans Condensed"/>
                          <a:cs typeface="DejaVu Sans Condensed"/>
                        </a:rPr>
                        <a:t>+</a:t>
                      </a:r>
                      <a:r>
                        <a:rPr dirty="0" sz="1400" spc="-225">
                          <a:latin typeface="Carlito"/>
                          <a:cs typeface="Carlito"/>
                        </a:rPr>
                        <a:t>ta; </a:t>
                      </a:r>
                      <a:r>
                        <a:rPr dirty="0" baseline="-27777" sz="2700" spc="-315">
                          <a:latin typeface="DejaVu Sans Condensed"/>
                          <a:cs typeface="DejaVu Sans Condensed"/>
                        </a:rPr>
                        <a:t>𝑥</a:t>
                      </a:r>
                      <a:r>
                        <a:rPr dirty="0" sz="1400" spc="-210">
                          <a:latin typeface="Carlito"/>
                          <a:cs typeface="Carlito"/>
                        </a:rPr>
                        <a:t>Cu</a:t>
                      </a:r>
                      <a:r>
                        <a:rPr dirty="0" baseline="-27777" sz="2700" spc="-315">
                          <a:latin typeface="DejaVu Sans Condensed"/>
                          <a:cs typeface="DejaVu Sans Condensed"/>
                        </a:rPr>
                        <a:t>1</a:t>
                      </a:r>
                      <a:r>
                        <a:rPr dirty="0" sz="1400" spc="-210">
                          <a:latin typeface="Carlito"/>
                          <a:cs typeface="Carlito"/>
                        </a:rPr>
                        <a:t>rrent </a:t>
                      </a:r>
                      <a:r>
                        <a:rPr dirty="0" sz="1400" spc="-340">
                          <a:latin typeface="Carlito"/>
                          <a:cs typeface="Carlito"/>
                        </a:rPr>
                        <a:t>B</a:t>
                      </a:r>
                      <a:r>
                        <a:rPr dirty="0" baseline="-27777" sz="2700" spc="-509">
                          <a:latin typeface="DejaVu Sans Condensed"/>
                          <a:cs typeface="DejaVu Sans Condensed"/>
                        </a:rPr>
                        <a:t>+</a:t>
                      </a:r>
                      <a:r>
                        <a:rPr dirty="0" sz="1400" spc="-340">
                          <a:latin typeface="Carlito"/>
                          <a:cs typeface="Carlito"/>
                        </a:rPr>
                        <a:t>eh</a:t>
                      </a:r>
                      <a:r>
                        <a:rPr dirty="0" baseline="-27777" sz="2700" spc="-509">
                          <a:latin typeface="DejaVu Sans Condensed"/>
                          <a:cs typeface="DejaVu Sans Condensed"/>
                        </a:rPr>
                        <a:t>⋯</a:t>
                      </a:r>
                      <a:r>
                        <a:rPr dirty="0" sz="1400" spc="-340">
                          <a:latin typeface="Carlito"/>
                          <a:cs typeface="Carlito"/>
                        </a:rPr>
                        <a:t>avi</a:t>
                      </a:r>
                      <a:r>
                        <a:rPr dirty="0" baseline="-27777" sz="2700" spc="-509">
                          <a:latin typeface="DejaVu Sans Condensed"/>
                          <a:cs typeface="DejaVu Sans Condensed"/>
                        </a:rPr>
                        <a:t>+</a:t>
                      </a:r>
                      <a:r>
                        <a:rPr dirty="0" sz="1400" spc="-340">
                          <a:latin typeface="Carlito"/>
                          <a:cs typeface="Carlito"/>
                        </a:rPr>
                        <a:t>our</a:t>
                      </a:r>
                      <a:r>
                        <a:rPr dirty="0" baseline="-27777" sz="2700" spc="-509">
                          <a:latin typeface="DejaVu Sans Condensed"/>
                          <a:cs typeface="DejaVu Sans Condensed"/>
                        </a:rPr>
                        <a:t>𝑥</a:t>
                      </a:r>
                      <a:r>
                        <a:rPr dirty="0" sz="1400" spc="-340">
                          <a:latin typeface="Carlito"/>
                          <a:cs typeface="Carlito"/>
                        </a:rPr>
                        <a:t>D</a:t>
                      </a:r>
                      <a:r>
                        <a:rPr dirty="0" baseline="-27777" sz="2700" spc="-509">
                          <a:latin typeface="DejaVu Sans Condensed"/>
                          <a:cs typeface="DejaVu Sans Condensed"/>
                        </a:rPr>
                        <a:t>1</a:t>
                      </a:r>
                      <a:r>
                        <a:rPr dirty="0" sz="1400" spc="-340">
                          <a:latin typeface="Carlito"/>
                          <a:cs typeface="Carlito"/>
                        </a:rPr>
                        <a:t>ata</a:t>
                      </a:r>
                      <a:r>
                        <a:rPr dirty="0" sz="14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335">
                          <a:latin typeface="Carlito"/>
                          <a:cs typeface="Carlito"/>
                        </a:rPr>
                        <a:t>an</a:t>
                      </a:r>
                      <a:r>
                        <a:rPr dirty="0" baseline="-27777" sz="2700" spc="-502">
                          <a:latin typeface="DejaVu Sans Condensed"/>
                          <a:cs typeface="DejaVu Sans Condensed"/>
                        </a:rPr>
                        <a:t>+</a:t>
                      </a:r>
                      <a:r>
                        <a:rPr dirty="0" sz="1400" spc="-335">
                          <a:latin typeface="Carlito"/>
                          <a:cs typeface="Carlito"/>
                        </a:rPr>
                        <a:t>d</a:t>
                      </a:r>
                      <a:r>
                        <a:rPr dirty="0" sz="14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290">
                          <a:latin typeface="Carlito"/>
                          <a:cs typeface="Carlito"/>
                        </a:rPr>
                        <a:t>o</a:t>
                      </a:r>
                      <a:r>
                        <a:rPr dirty="0" baseline="-27777" sz="2700" spc="-434">
                          <a:latin typeface="DejaVu Sans Condensed"/>
                          <a:cs typeface="DejaVu Sans Condensed"/>
                        </a:rPr>
                        <a:t>𝑥</a:t>
                      </a:r>
                      <a:r>
                        <a:rPr dirty="0" sz="1400" spc="-290">
                          <a:latin typeface="Carlito"/>
                          <a:cs typeface="Carlito"/>
                        </a:rPr>
                        <a:t>th</a:t>
                      </a:r>
                      <a:r>
                        <a:rPr dirty="0" baseline="-27777" sz="2700" spc="-434">
                          <a:latin typeface="DejaVu Sans Condensed"/>
                          <a:cs typeface="DejaVu Sans Condensed"/>
                        </a:rPr>
                        <a:t>2</a:t>
                      </a:r>
                      <a:r>
                        <a:rPr dirty="0" sz="1400" spc="-290">
                          <a:latin typeface="Carlito"/>
                          <a:cs typeface="Carlito"/>
                        </a:rPr>
                        <a:t>er </a:t>
                      </a:r>
                      <a:r>
                        <a:rPr dirty="0" sz="1400" spc="-335">
                          <a:latin typeface="Carlito"/>
                          <a:cs typeface="Carlito"/>
                        </a:rPr>
                        <a:t>s</a:t>
                      </a:r>
                      <a:r>
                        <a:rPr dirty="0" baseline="-27777" sz="2700" spc="-502">
                          <a:latin typeface="DejaVu Sans Condensed"/>
                          <a:cs typeface="DejaVu Sans Condensed"/>
                        </a:rPr>
                        <a:t>+</a:t>
                      </a:r>
                      <a:r>
                        <a:rPr dirty="0" sz="1400" spc="-335">
                          <a:latin typeface="Carlito"/>
                          <a:cs typeface="Carlito"/>
                        </a:rPr>
                        <a:t>tud</a:t>
                      </a:r>
                      <a:r>
                        <a:rPr dirty="0" baseline="-27777" sz="2700" spc="-502">
                          <a:latin typeface="DejaVu Sans Condensed"/>
                          <a:cs typeface="DejaVu Sans Condensed"/>
                        </a:rPr>
                        <a:t>𝑥</a:t>
                      </a:r>
                      <a:r>
                        <a:rPr dirty="0" sz="1400" spc="-335">
                          <a:latin typeface="Carlito"/>
                          <a:cs typeface="Carlito"/>
                        </a:rPr>
                        <a:t>e</a:t>
                      </a:r>
                      <a:r>
                        <a:rPr dirty="0" baseline="-27777" sz="2700" spc="-502">
                          <a:latin typeface="DejaVu Sans Condensed"/>
                          <a:cs typeface="DejaVu Sans Condensed"/>
                        </a:rPr>
                        <a:t>2</a:t>
                      </a:r>
                      <a:r>
                        <a:rPr dirty="0" sz="1400" spc="-335">
                          <a:latin typeface="Carlito"/>
                          <a:cs typeface="Carlito"/>
                        </a:rPr>
                        <a:t>nt</a:t>
                      </a:r>
                      <a:r>
                        <a:rPr dirty="0" sz="14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140">
                          <a:latin typeface="Carlito"/>
                          <a:cs typeface="Carlito"/>
                        </a:rPr>
                        <a:t>fact</a:t>
                      </a:r>
                      <a:r>
                        <a:rPr dirty="0" baseline="-27777" sz="2700" spc="-209">
                          <a:latin typeface="DejaVu Sans Condensed"/>
                          <a:cs typeface="DejaVu Sans Condensed"/>
                        </a:rPr>
                        <a:t>+</a:t>
                      </a:r>
                      <a:r>
                        <a:rPr dirty="0" sz="1400" spc="-140">
                          <a:latin typeface="Carlito"/>
                          <a:cs typeface="Carlito"/>
                        </a:rPr>
                        <a:t>ors</a:t>
                      </a:r>
                      <a:r>
                        <a:rPr dirty="0" baseline="-27777" sz="2700" spc="-209">
                          <a:latin typeface="DejaVu Sans Condensed"/>
                          <a:cs typeface="DejaVu Sans Condensed"/>
                        </a:rPr>
                        <a:t>𝑥2</a:t>
                      </a:r>
                      <a:r>
                        <a:rPr dirty="0" baseline="-51440" sz="2025" spc="-209">
                          <a:latin typeface="DejaVu Sans Condensed"/>
                          <a:cs typeface="DejaVu Sans Condensed"/>
                        </a:rPr>
                        <a:t>𝑡−2 </a:t>
                      </a:r>
                      <a:r>
                        <a:rPr dirty="0" baseline="-27777" sz="2700" spc="-22">
                          <a:latin typeface="DejaVu Sans Condensed"/>
                          <a:cs typeface="DejaVu Sans Condensed"/>
                        </a:rPr>
                        <a:t>+</a:t>
                      </a:r>
                      <a:r>
                        <a:rPr dirty="0" baseline="-27777" sz="2700" spc="-382"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baseline="-27777" sz="2700" spc="-120">
                          <a:latin typeface="DejaVu Sans Condensed"/>
                          <a:cs typeface="DejaVu Sans Condensed"/>
                        </a:rPr>
                        <a:t>⋯</a:t>
                      </a:r>
                      <a:endParaRPr baseline="-27777" sz="27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296275" y="5037391"/>
            <a:ext cx="85534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DejaVu Sans Condensed"/>
                <a:cs typeface="DejaVu Sans Condensed"/>
              </a:rPr>
              <a:t>+</a:t>
            </a:r>
            <a:r>
              <a:rPr dirty="0" sz="1800" spc="-185">
                <a:latin typeface="DejaVu Sans Condensed"/>
                <a:cs typeface="DejaVu Sans Condensed"/>
              </a:rPr>
              <a:t> </a:t>
            </a:r>
            <a:r>
              <a:rPr dirty="0" sz="1800" spc="-20">
                <a:latin typeface="DejaVu Sans Condensed"/>
                <a:cs typeface="DejaVu Sans Condensed"/>
              </a:rPr>
              <a:t>𝑥2</a:t>
            </a:r>
            <a:r>
              <a:rPr dirty="0" baseline="-16460" sz="2025" spc="-30">
                <a:latin typeface="DejaVu Sans Condensed"/>
                <a:cs typeface="DejaVu Sans Condensed"/>
              </a:rPr>
              <a:t>𝑡−𝑛</a:t>
            </a:r>
            <a:endParaRPr baseline="-16460" sz="2025">
              <a:latin typeface="DejaVu Sans Condensed"/>
              <a:cs typeface="DejaVu Sans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0612" y="5142293"/>
            <a:ext cx="3180080" cy="106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7714">
              <a:lnSpc>
                <a:spcPct val="100000"/>
              </a:lnSpc>
              <a:spcBef>
                <a:spcPts val="100"/>
              </a:spcBef>
              <a:tabLst>
                <a:tab pos="2867025" algn="l"/>
              </a:tabLst>
            </a:pPr>
            <a:r>
              <a:rPr dirty="0" sz="1350" spc="-250">
                <a:latin typeface="DejaVu Sans Condensed"/>
                <a:cs typeface="DejaVu Sans Condensed"/>
              </a:rPr>
              <a:t>𝑡</a:t>
            </a:r>
            <a:r>
              <a:rPr dirty="0" sz="1350" spc="-45">
                <a:latin typeface="DejaVu Sans Condensed"/>
                <a:cs typeface="DejaVu Sans Condensed"/>
              </a:rPr>
              <a:t>−</a:t>
            </a:r>
            <a:r>
              <a:rPr dirty="0" sz="1350" spc="10">
                <a:latin typeface="DejaVu Sans Condensed"/>
                <a:cs typeface="DejaVu Sans Condensed"/>
              </a:rPr>
              <a:t>1</a:t>
            </a:r>
            <a:r>
              <a:rPr dirty="0" sz="1350">
                <a:latin typeface="DejaVu Sans Condensed"/>
                <a:cs typeface="DejaVu Sans Condensed"/>
              </a:rPr>
              <a:t>	</a:t>
            </a:r>
            <a:r>
              <a:rPr dirty="0" sz="1350" spc="-250">
                <a:latin typeface="DejaVu Sans Condensed"/>
                <a:cs typeface="DejaVu Sans Condensed"/>
              </a:rPr>
              <a:t>𝑡</a:t>
            </a:r>
            <a:r>
              <a:rPr dirty="0" sz="1350" spc="-45">
                <a:latin typeface="DejaVu Sans Condensed"/>
                <a:cs typeface="DejaVu Sans Condensed"/>
              </a:rPr>
              <a:t>−</a:t>
            </a:r>
            <a:r>
              <a:rPr dirty="0" sz="1350" spc="10">
                <a:latin typeface="DejaVu Sans Condensed"/>
                <a:cs typeface="DejaVu Sans Condensed"/>
              </a:rPr>
              <a:t>2</a:t>
            </a:r>
            <a:endParaRPr sz="1350">
              <a:latin typeface="DejaVu Sans Condensed"/>
              <a:cs typeface="DejaVu Sans Condensed"/>
            </a:endParaRPr>
          </a:p>
          <a:p>
            <a:pPr>
              <a:lnSpc>
                <a:spcPct val="100000"/>
              </a:lnSpc>
            </a:pPr>
            <a:endParaRPr sz="190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rlito"/>
                <a:cs typeface="Carlito"/>
              </a:rPr>
              <a:t>t : </a:t>
            </a:r>
            <a:r>
              <a:rPr dirty="0" sz="1800" spc="-5">
                <a:latin typeface="Carlito"/>
                <a:cs typeface="Carlito"/>
              </a:rPr>
              <a:t>current </a:t>
            </a:r>
            <a:r>
              <a:rPr dirty="0" sz="1800" spc="10">
                <a:latin typeface="Carlito"/>
                <a:cs typeface="Carlito"/>
              </a:rPr>
              <a:t>period </a:t>
            </a:r>
            <a:r>
              <a:rPr dirty="0" sz="1800">
                <a:latin typeface="Carlito"/>
                <a:cs typeface="Carlito"/>
              </a:rPr>
              <a:t>time to</a:t>
            </a:r>
            <a:r>
              <a:rPr dirty="0" sz="1800" spc="-125">
                <a:latin typeface="Carlito"/>
                <a:cs typeface="Carlito"/>
              </a:rPr>
              <a:t> </a:t>
            </a:r>
            <a:r>
              <a:rPr dirty="0" sz="1800" spc="5">
                <a:latin typeface="Carlito"/>
                <a:cs typeface="Carlito"/>
              </a:rPr>
              <a:t>predict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130">
                <a:latin typeface="Arial"/>
                <a:cs typeface="Arial"/>
              </a:rPr>
              <a:t>x1,x2,…</a:t>
            </a:r>
            <a:r>
              <a:rPr dirty="0" sz="1800" spc="-130">
                <a:latin typeface="Carlito"/>
                <a:cs typeface="Carlito"/>
              </a:rPr>
              <a:t>xm </a:t>
            </a:r>
            <a:r>
              <a:rPr dirty="0" sz="1800">
                <a:latin typeface="Carlito"/>
                <a:cs typeface="Carlito"/>
              </a:rPr>
              <a:t>: </a:t>
            </a:r>
            <a:r>
              <a:rPr dirty="0" sz="1800" spc="15">
                <a:latin typeface="Carlito"/>
                <a:cs typeface="Carlito"/>
              </a:rPr>
              <a:t>variables </a:t>
            </a:r>
            <a:r>
              <a:rPr dirty="0" sz="1800" spc="10">
                <a:latin typeface="Carlito"/>
                <a:cs typeface="Carlito"/>
              </a:rPr>
              <a:t>of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 spc="5">
                <a:latin typeface="Carlito"/>
                <a:cs typeface="Carlito"/>
              </a:rPr>
              <a:t>students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500443"/>
            <a:ext cx="731774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Details </a:t>
            </a:r>
            <a:r>
              <a:rPr dirty="0" spc="10"/>
              <a:t>of </a:t>
            </a:r>
            <a:r>
              <a:rPr dirty="0" spc="-15"/>
              <a:t>experimental</a:t>
            </a:r>
            <a:r>
              <a:rPr dirty="0" spc="380"/>
              <a:t> </a:t>
            </a:r>
            <a:r>
              <a:rPr dirty="0" spc="-20"/>
              <a:t>preparation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7795259" cy="1780539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20">
                <a:latin typeface="Carlito"/>
                <a:cs typeface="Carlito"/>
              </a:rPr>
              <a:t>70% </a:t>
            </a:r>
            <a:r>
              <a:rPr dirty="0" sz="3200" spc="5">
                <a:latin typeface="Carlito"/>
                <a:cs typeface="Carlito"/>
              </a:rPr>
              <a:t>training </a:t>
            </a:r>
            <a:r>
              <a:rPr dirty="0" sz="3200" spc="-5">
                <a:latin typeface="Carlito"/>
                <a:cs typeface="Carlito"/>
              </a:rPr>
              <a:t>data from </a:t>
            </a:r>
            <a:r>
              <a:rPr dirty="0" sz="3200" spc="10">
                <a:latin typeface="Carlito"/>
                <a:cs typeface="Carlito"/>
              </a:rPr>
              <a:t>the</a:t>
            </a:r>
            <a:r>
              <a:rPr dirty="0" sz="3200" spc="-32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dataset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20">
                <a:latin typeface="Carlito"/>
                <a:cs typeface="Carlito"/>
              </a:rPr>
              <a:t>30% </a:t>
            </a:r>
            <a:r>
              <a:rPr dirty="0" sz="3200">
                <a:latin typeface="Carlito"/>
                <a:cs typeface="Carlito"/>
              </a:rPr>
              <a:t>testing </a:t>
            </a:r>
            <a:r>
              <a:rPr dirty="0" sz="3200" spc="-5">
                <a:latin typeface="Carlito"/>
                <a:cs typeface="Carlito"/>
              </a:rPr>
              <a:t>data from </a:t>
            </a:r>
            <a:r>
              <a:rPr dirty="0" sz="3200" spc="10">
                <a:latin typeface="Carlito"/>
                <a:cs typeface="Carlito"/>
              </a:rPr>
              <a:t>the</a:t>
            </a:r>
            <a:r>
              <a:rPr dirty="0" sz="3200" spc="-31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dataset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10">
                <a:latin typeface="Carlito"/>
                <a:cs typeface="Carlito"/>
              </a:rPr>
              <a:t>Numerical </a:t>
            </a:r>
            <a:r>
              <a:rPr dirty="0" sz="3200" spc="-5">
                <a:latin typeface="Carlito"/>
                <a:cs typeface="Carlito"/>
              </a:rPr>
              <a:t>data </a:t>
            </a:r>
            <a:r>
              <a:rPr dirty="0" sz="3200" spc="-10">
                <a:latin typeface="Carlito"/>
                <a:cs typeface="Carlito"/>
              </a:rPr>
              <a:t>converted </a:t>
            </a:r>
            <a:r>
              <a:rPr dirty="0" sz="3200" spc="-5">
                <a:latin typeface="Carlito"/>
                <a:cs typeface="Carlito"/>
              </a:rPr>
              <a:t>to </a:t>
            </a:r>
            <a:r>
              <a:rPr dirty="0" sz="3200" spc="5">
                <a:latin typeface="Carlito"/>
                <a:cs typeface="Carlito"/>
              </a:rPr>
              <a:t>categorical</a:t>
            </a:r>
            <a:r>
              <a:rPr dirty="0" sz="3200" spc="-52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data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399" y="561593"/>
            <a:ext cx="632396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0"/>
              <a:t>Experiment </a:t>
            </a:r>
            <a:r>
              <a:rPr dirty="0" sz="3200" spc="5"/>
              <a:t>Schema - </a:t>
            </a:r>
            <a:r>
              <a:rPr dirty="0" sz="3200" spc="10"/>
              <a:t>Categorical</a:t>
            </a:r>
            <a:r>
              <a:rPr dirty="0" sz="3200" spc="-475"/>
              <a:t> </a:t>
            </a:r>
            <a:r>
              <a:rPr dirty="0" sz="3200" spc="-20"/>
              <a:t>Data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2968" y="1791970"/>
          <a:ext cx="7995284" cy="3376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2392680"/>
                <a:gridCol w="575309"/>
                <a:gridCol w="503554"/>
                <a:gridCol w="589279"/>
                <a:gridCol w="589279"/>
                <a:gridCol w="589279"/>
                <a:gridCol w="589279"/>
                <a:gridCol w="589279"/>
                <a:gridCol w="589279"/>
                <a:gridCol w="589279"/>
              </a:tblGrid>
              <a:tr h="822959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5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5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550" spc="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Schema</a:t>
                      </a:r>
                      <a:endParaRPr sz="1550">
                        <a:latin typeface="Carlito"/>
                        <a:cs typeface="Carlito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550" spc="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(When </a:t>
                      </a:r>
                      <a:r>
                        <a:rPr dirty="0" sz="15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550" spc="4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predict?)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1755" marR="544195">
                        <a:lnSpc>
                          <a:spcPct val="100800"/>
                        </a:lnSpc>
                        <a:spcBef>
                          <a:spcPts val="2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Logistic  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ss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5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Random</a:t>
                      </a:r>
                      <a:r>
                        <a:rPr dirty="0" sz="1550" spc="14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Forest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just" marL="75565" marR="172085">
                        <a:lnSpc>
                          <a:spcPct val="103000"/>
                        </a:lnSpc>
                        <a:spcBef>
                          <a:spcPts val="275"/>
                        </a:spcBef>
                      </a:pPr>
                      <a:r>
                        <a:rPr dirty="0" sz="155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Neural </a:t>
                      </a:r>
                      <a:r>
                        <a:rPr dirty="0" sz="1550" spc="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Network </a:t>
                      </a:r>
                      <a:r>
                        <a:rPr dirty="0" sz="155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  hidden </a:t>
                      </a:r>
                      <a:r>
                        <a:rPr dirty="0" sz="15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units </a:t>
                      </a:r>
                      <a:r>
                        <a:rPr dirty="0" sz="1550" spc="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= </a:t>
                      </a:r>
                      <a:r>
                        <a:rPr dirty="0" sz="1550" spc="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10,  </a:t>
                      </a:r>
                      <a:r>
                        <a:rPr dirty="0" sz="15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learning</a:t>
                      </a:r>
                      <a:r>
                        <a:rPr dirty="0" sz="1550" spc="1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5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rate=0,1)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2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AA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18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AP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AR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AA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AP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AR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AA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 spc="-5">
                          <a:latin typeface="Carlito"/>
                          <a:cs typeface="Carlito"/>
                        </a:rPr>
                        <a:t>AP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AR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5143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semester</a:t>
                      </a:r>
                      <a:r>
                        <a:rPr dirty="0" sz="1400" spc="-229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5143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semester</a:t>
                      </a:r>
                      <a:r>
                        <a:rPr dirty="0" sz="1400" spc="-229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81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63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63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81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63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63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81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63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63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5143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semester</a:t>
                      </a:r>
                      <a:r>
                        <a:rPr dirty="0" sz="1400" spc="-229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84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84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85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5143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semester</a:t>
                      </a:r>
                      <a:r>
                        <a:rPr dirty="0" sz="1400" spc="-229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86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87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85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5792" y="6144577"/>
            <a:ext cx="77870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AA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: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Average</a:t>
            </a:r>
            <a:r>
              <a:rPr dirty="0" sz="1800" spc="-10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Accuracy,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AP: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Average</a:t>
            </a:r>
            <a:r>
              <a:rPr dirty="0" sz="1800" spc="-10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Precision,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AR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: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Average</a:t>
            </a:r>
            <a:r>
              <a:rPr dirty="0" sz="1800" spc="-95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Recall,</a:t>
            </a:r>
            <a:r>
              <a:rPr dirty="0" sz="1800" spc="-105">
                <a:latin typeface="Carlito"/>
                <a:cs typeface="Carlito"/>
              </a:rPr>
              <a:t> </a:t>
            </a:r>
            <a:r>
              <a:rPr dirty="0" sz="1800" spc="15">
                <a:latin typeface="Carlito"/>
                <a:cs typeface="Carlito"/>
              </a:rPr>
              <a:t>in</a:t>
            </a:r>
            <a:r>
              <a:rPr dirty="0" sz="1800" spc="-8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percentage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(%)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077" y="500443"/>
            <a:ext cx="765746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Experiment Schema-Categorical</a:t>
            </a:r>
            <a:r>
              <a:rPr dirty="0" spc="500"/>
              <a:t> </a:t>
            </a:r>
            <a:r>
              <a:rPr dirty="0" spc="-5"/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0042" y="1462405"/>
          <a:ext cx="7905750" cy="473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805"/>
                <a:gridCol w="2137410"/>
                <a:gridCol w="568959"/>
                <a:gridCol w="497839"/>
                <a:gridCol w="582929"/>
                <a:gridCol w="582929"/>
                <a:gridCol w="582929"/>
                <a:gridCol w="582929"/>
                <a:gridCol w="582930"/>
                <a:gridCol w="582929"/>
                <a:gridCol w="582929"/>
              </a:tblGrid>
              <a:tr h="1463040">
                <a:tc row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4625" marR="161290" indent="523875">
                        <a:lnSpc>
                          <a:spcPct val="100800"/>
                        </a:lnSpc>
                        <a:spcBef>
                          <a:spcPts val="21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Schema  (When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predict?)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0990" marR="295910" indent="171450">
                        <a:lnSpc>
                          <a:spcPct val="100800"/>
                        </a:lnSpc>
                        <a:spcBef>
                          <a:spcPts val="21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Logistic  </a:t>
                      </a:r>
                      <a:r>
                        <a:rPr dirty="0" sz="1800" spc="3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</a:t>
                      </a:r>
                      <a:r>
                        <a:rPr dirty="0" sz="1800" spc="3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r>
                        <a:rPr dirty="0" sz="1800" spc="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ss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Random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Forest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113664" marR="106045">
                        <a:lnSpc>
                          <a:spcPct val="100800"/>
                        </a:lnSpc>
                        <a:spcBef>
                          <a:spcPts val="21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Neural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Network  ( hidden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units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=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10, 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learning 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rate=0,1)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52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AA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815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AP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AR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AA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AP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AR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AA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AP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550">
                          <a:latin typeface="Carlito"/>
                          <a:cs typeface="Carlito"/>
                        </a:rPr>
                        <a:t>AR</a:t>
                      </a:r>
                      <a:endParaRPr sz="1550">
                        <a:latin typeface="Carlito"/>
                        <a:cs typeface="Carlito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8717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week </a:t>
                      </a:r>
                      <a:r>
                        <a:rPr dirty="0" sz="1400" spc="10">
                          <a:latin typeface="Carlito"/>
                          <a:cs typeface="Carlito"/>
                        </a:rPr>
                        <a:t>1</a:t>
                      </a:r>
                      <a:r>
                        <a:rPr dirty="0" sz="1400" spc="-2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-20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400" spc="-20">
                          <a:latin typeface="Carlito"/>
                          <a:cs typeface="Carlito"/>
                        </a:rPr>
                        <a:t>WH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25">
                          <a:latin typeface="Carlito"/>
                          <a:cs typeface="Carlito"/>
                        </a:rPr>
                        <a:t>52.4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20">
                          <a:latin typeface="Carlito"/>
                          <a:cs typeface="Carlito"/>
                        </a:rPr>
                        <a:t>52.4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8704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week</a:t>
                      </a:r>
                      <a:r>
                        <a:rPr dirty="0" sz="1400" spc="-1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25">
                          <a:latin typeface="Carlito"/>
                          <a:cs typeface="Carlito"/>
                        </a:rPr>
                        <a:t>2-WH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40">
                          <a:latin typeface="Carlito"/>
                          <a:cs typeface="Carlito"/>
                        </a:rPr>
                        <a:t>77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40">
                          <a:latin typeface="Carlito"/>
                          <a:cs typeface="Carlito"/>
                        </a:rPr>
                        <a:t>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40">
                          <a:latin typeface="Carlito"/>
                          <a:cs typeface="Carlito"/>
                        </a:rPr>
                        <a:t>44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25">
                          <a:latin typeface="Carlito"/>
                          <a:cs typeface="Carlito"/>
                        </a:rPr>
                        <a:t>75.2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25">
                          <a:latin typeface="Carlito"/>
                          <a:cs typeface="Carlito"/>
                        </a:rPr>
                        <a:t>50.6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 spc="25">
                          <a:latin typeface="Carlito"/>
                          <a:cs typeface="Carlito"/>
                        </a:rPr>
                        <a:t>50.6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8717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week</a:t>
                      </a:r>
                      <a:r>
                        <a:rPr dirty="0" sz="1400" spc="-1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30">
                          <a:latin typeface="Carlito"/>
                          <a:cs typeface="Carlito"/>
                        </a:rPr>
                        <a:t>3-WH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8704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 spc="-25">
                          <a:latin typeface="Carlito"/>
                          <a:cs typeface="Carlito"/>
                        </a:rPr>
                        <a:t>Week</a:t>
                      </a:r>
                      <a:r>
                        <a:rPr dirty="0" sz="14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30">
                          <a:latin typeface="Carlito"/>
                          <a:cs typeface="Carlito"/>
                        </a:rPr>
                        <a:t>1-W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25">
                          <a:latin typeface="Carlito"/>
                          <a:cs typeface="Carlito"/>
                        </a:rPr>
                        <a:t>74.8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20">
                          <a:latin typeface="Carlito"/>
                          <a:cs typeface="Carlito"/>
                        </a:rPr>
                        <a:t>72.6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8717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>
                          <a:latin typeface="Carlito"/>
                          <a:cs typeface="Carlito"/>
                        </a:rPr>
                        <a:t>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 spc="-5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 spc="-25">
                          <a:latin typeface="Carlito"/>
                          <a:cs typeface="Carlito"/>
                        </a:rPr>
                        <a:t>Week</a:t>
                      </a:r>
                      <a:r>
                        <a:rPr dirty="0" sz="14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30">
                          <a:latin typeface="Carlito"/>
                          <a:cs typeface="Carlito"/>
                        </a:rPr>
                        <a:t>2-W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40">
                          <a:latin typeface="Carlito"/>
                          <a:cs typeface="Carlito"/>
                        </a:rPr>
                        <a:t>72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40">
                          <a:latin typeface="Carlito"/>
                          <a:cs typeface="Carlito"/>
                        </a:rPr>
                        <a:t>44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40">
                          <a:latin typeface="Carlito"/>
                          <a:cs typeface="Carlito"/>
                        </a:rPr>
                        <a:t>43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40">
                          <a:latin typeface="Carlito"/>
                          <a:cs typeface="Carlito"/>
                        </a:rPr>
                        <a:t>52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8712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10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10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1400">
                          <a:latin typeface="Carlito"/>
                          <a:cs typeface="Carlito"/>
                        </a:rPr>
                        <a:t>the End </a:t>
                      </a:r>
                      <a:r>
                        <a:rPr dirty="0" sz="1400" spc="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400" spc="-25">
                          <a:latin typeface="Carlito"/>
                          <a:cs typeface="Carlito"/>
                        </a:rPr>
                        <a:t>Week</a:t>
                      </a:r>
                      <a:r>
                        <a:rPr dirty="0" sz="14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400" spc="30">
                          <a:latin typeface="Carlito"/>
                          <a:cs typeface="Carlito"/>
                        </a:rPr>
                        <a:t>3-W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50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74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35">
                          <a:latin typeface="Carlito"/>
                          <a:cs typeface="Carlito"/>
                        </a:rPr>
                        <a:t>48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5792" y="6144577"/>
            <a:ext cx="8612505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rlito"/>
                <a:cs typeface="Carlito"/>
              </a:rPr>
              <a:t>AA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: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Average</a:t>
            </a:r>
            <a:r>
              <a:rPr dirty="0" sz="1800" spc="-9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Accuracy,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AP: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Average</a:t>
            </a:r>
            <a:r>
              <a:rPr dirty="0" sz="1800" spc="-9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Precision,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AR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: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Average</a:t>
            </a:r>
            <a:r>
              <a:rPr dirty="0" sz="1800" spc="-95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Recall,</a:t>
            </a:r>
            <a:r>
              <a:rPr dirty="0" sz="1800" spc="-105">
                <a:latin typeface="Carlito"/>
                <a:cs typeface="Carlito"/>
              </a:rPr>
              <a:t> </a:t>
            </a:r>
            <a:r>
              <a:rPr dirty="0" sz="1800" spc="20">
                <a:latin typeface="Carlito"/>
                <a:cs typeface="Carlito"/>
              </a:rPr>
              <a:t>all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 spc="15">
                <a:latin typeface="Carlito"/>
                <a:cs typeface="Carlito"/>
              </a:rPr>
              <a:t>values</a:t>
            </a:r>
            <a:r>
              <a:rPr dirty="0" sz="1800" spc="-130">
                <a:latin typeface="Carlito"/>
                <a:cs typeface="Carlito"/>
              </a:rPr>
              <a:t> </a:t>
            </a:r>
            <a:r>
              <a:rPr dirty="0" sz="1800" spc="15">
                <a:latin typeface="Carlito"/>
                <a:cs typeface="Carlito"/>
              </a:rPr>
              <a:t>in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percentage</a:t>
            </a:r>
            <a:r>
              <a:rPr dirty="0" sz="1800" spc="-10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(%  </a:t>
            </a:r>
            <a:r>
              <a:rPr dirty="0" sz="1800">
                <a:latin typeface="Carlito"/>
                <a:cs typeface="Carlito"/>
              </a:rPr>
              <a:t>W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=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without</a:t>
            </a:r>
            <a:r>
              <a:rPr dirty="0" sz="1800" spc="-110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previous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academic</a:t>
            </a:r>
            <a:r>
              <a:rPr dirty="0" sz="1800" spc="-120">
                <a:latin typeface="Carlito"/>
                <a:cs typeface="Carlito"/>
              </a:rPr>
              <a:t> </a:t>
            </a:r>
            <a:r>
              <a:rPr dirty="0" sz="1800" spc="5">
                <a:latin typeface="Carlito"/>
                <a:cs typeface="Carlito"/>
              </a:rPr>
              <a:t>achievement,</a:t>
            </a:r>
            <a:r>
              <a:rPr dirty="0" sz="1800" spc="-19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WH=with</a:t>
            </a:r>
            <a:r>
              <a:rPr dirty="0" sz="1800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previous</a:t>
            </a:r>
            <a:r>
              <a:rPr dirty="0" sz="1800" spc="-140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academic</a:t>
            </a:r>
            <a:r>
              <a:rPr dirty="0" sz="1800" spc="-120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achievement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2218690" marR="5080" indent="-1754505">
              <a:lnSpc>
                <a:spcPct val="101400"/>
              </a:lnSpc>
              <a:spcBef>
                <a:spcPts val="60"/>
              </a:spcBef>
            </a:pPr>
            <a:r>
              <a:rPr dirty="0" spc="-10"/>
              <a:t>Details </a:t>
            </a:r>
            <a:r>
              <a:rPr dirty="0" spc="10"/>
              <a:t>of </a:t>
            </a:r>
            <a:r>
              <a:rPr dirty="0" spc="-10"/>
              <a:t>Schema </a:t>
            </a:r>
            <a:r>
              <a:rPr dirty="0" spc="-15"/>
              <a:t>#1-Semester </a:t>
            </a:r>
            <a:r>
              <a:rPr dirty="0" spc="15"/>
              <a:t>1 </a:t>
            </a:r>
            <a:r>
              <a:rPr dirty="0" spc="5"/>
              <a:t>(  </a:t>
            </a:r>
            <a:r>
              <a:rPr dirty="0" spc="-15"/>
              <a:t>Categorical</a:t>
            </a:r>
            <a:r>
              <a:rPr dirty="0" spc="210"/>
              <a:t> </a:t>
            </a:r>
            <a:r>
              <a:rPr dirty="0" spc="-10"/>
              <a:t>Data)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949" y="5984557"/>
            <a:ext cx="1827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Logistic</a:t>
            </a:r>
            <a:r>
              <a:rPr dirty="0" sz="1800" spc="-90" b="1">
                <a:latin typeface="Carlito"/>
                <a:cs typeface="Carlito"/>
              </a:rPr>
              <a:t> </a:t>
            </a:r>
            <a:r>
              <a:rPr dirty="0" sz="1800" spc="10" b="1">
                <a:latin typeface="Carlito"/>
                <a:cs typeface="Carlito"/>
              </a:rPr>
              <a:t>Regression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3820" y="5984557"/>
            <a:ext cx="14751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Carlito"/>
                <a:cs typeface="Carlito"/>
              </a:rPr>
              <a:t>Random</a:t>
            </a:r>
            <a:r>
              <a:rPr dirty="0" sz="1800" spc="-110" b="1">
                <a:latin typeface="Carlito"/>
                <a:cs typeface="Carlito"/>
              </a:rPr>
              <a:t> </a:t>
            </a:r>
            <a:r>
              <a:rPr dirty="0" sz="1800" spc="5" b="1">
                <a:latin typeface="Carlito"/>
                <a:cs typeface="Carlito"/>
              </a:rPr>
              <a:t>Forest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0009" y="5984557"/>
            <a:ext cx="154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Neural</a:t>
            </a:r>
            <a:r>
              <a:rPr dirty="0" sz="1800" spc="-90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Network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0706" y="2038350"/>
            <a:ext cx="5081541" cy="3815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30478" y="2175123"/>
            <a:ext cx="1885164" cy="3741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2142490" marR="5080" indent="-1544955">
              <a:lnSpc>
                <a:spcPct val="101400"/>
              </a:lnSpc>
              <a:spcBef>
                <a:spcPts val="60"/>
              </a:spcBef>
            </a:pPr>
            <a:r>
              <a:rPr dirty="0" spc="-10"/>
              <a:t>Details </a:t>
            </a:r>
            <a:r>
              <a:rPr dirty="0" spc="10"/>
              <a:t>of </a:t>
            </a:r>
            <a:r>
              <a:rPr dirty="0" spc="-5"/>
              <a:t>Schema </a:t>
            </a:r>
            <a:r>
              <a:rPr dirty="0" spc="-15"/>
              <a:t>#2-Semester </a:t>
            </a:r>
            <a:r>
              <a:rPr dirty="0" spc="15"/>
              <a:t>2  </a:t>
            </a:r>
            <a:r>
              <a:rPr dirty="0" spc="-10"/>
              <a:t>(Categorical</a:t>
            </a:r>
            <a:r>
              <a:rPr dirty="0" spc="204"/>
              <a:t> </a:t>
            </a:r>
            <a:r>
              <a:rPr dirty="0" spc="-10"/>
              <a:t>Data)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949" y="5984557"/>
            <a:ext cx="1827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Logistic</a:t>
            </a:r>
            <a:r>
              <a:rPr dirty="0" sz="1800" spc="-90" b="1">
                <a:latin typeface="Carlito"/>
                <a:cs typeface="Carlito"/>
              </a:rPr>
              <a:t> </a:t>
            </a:r>
            <a:r>
              <a:rPr dirty="0" sz="1800" spc="10" b="1">
                <a:latin typeface="Carlito"/>
                <a:cs typeface="Carlito"/>
              </a:rPr>
              <a:t>Regression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3820" y="5984557"/>
            <a:ext cx="14751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latin typeface="Carlito"/>
                <a:cs typeface="Carlito"/>
              </a:rPr>
              <a:t>Random</a:t>
            </a:r>
            <a:r>
              <a:rPr dirty="0" sz="1800" spc="-110" b="1">
                <a:latin typeface="Carlito"/>
                <a:cs typeface="Carlito"/>
              </a:rPr>
              <a:t> </a:t>
            </a:r>
            <a:r>
              <a:rPr dirty="0" sz="1800" spc="5" b="1">
                <a:latin typeface="Carlito"/>
                <a:cs typeface="Carlito"/>
              </a:rPr>
              <a:t>Forest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0009" y="5984557"/>
            <a:ext cx="154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rlito"/>
                <a:cs typeface="Carlito"/>
              </a:rPr>
              <a:t>Neural</a:t>
            </a:r>
            <a:r>
              <a:rPr dirty="0" sz="1800" spc="-90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Network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1012" y="2328054"/>
            <a:ext cx="4614900" cy="3309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77725" y="2353155"/>
            <a:ext cx="1656240" cy="3299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325119"/>
            <a:ext cx="672465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Relationship </a:t>
            </a:r>
            <a:r>
              <a:rPr dirty="0" spc="5"/>
              <a:t>AI, DS, and Big</a:t>
            </a:r>
            <a:r>
              <a:rPr dirty="0" spc="170"/>
              <a:t> </a:t>
            </a:r>
            <a:r>
              <a:rPr dirty="0" spc="-5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6270" y="1057270"/>
            <a:ext cx="7801609" cy="5429885"/>
            <a:chOff x="676270" y="1057270"/>
            <a:chExt cx="7801609" cy="5429885"/>
          </a:xfrm>
        </p:grpSpPr>
        <p:sp>
          <p:nvSpPr>
            <p:cNvPr id="4" name="object 4"/>
            <p:cNvSpPr/>
            <p:nvPr/>
          </p:nvSpPr>
          <p:spPr>
            <a:xfrm>
              <a:off x="997077" y="1407642"/>
              <a:ext cx="7408392" cy="50693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1037" y="1062037"/>
              <a:ext cx="7791450" cy="5419725"/>
            </a:xfrm>
            <a:custGeom>
              <a:avLst/>
              <a:gdLst/>
              <a:ahLst/>
              <a:cxnLst/>
              <a:rect l="l" t="t" r="r" b="b"/>
              <a:pathLst>
                <a:path w="7791450" h="5419725">
                  <a:moveTo>
                    <a:pt x="0" y="5419725"/>
                  </a:moveTo>
                  <a:lnTo>
                    <a:pt x="7791450" y="5419725"/>
                  </a:lnTo>
                  <a:lnTo>
                    <a:pt x="7791450" y="0"/>
                  </a:lnTo>
                  <a:lnTo>
                    <a:pt x="0" y="0"/>
                  </a:lnTo>
                  <a:lnTo>
                    <a:pt x="0" y="541972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91199" y="1828800"/>
              <a:ext cx="2286000" cy="1221105"/>
            </a:xfrm>
            <a:custGeom>
              <a:avLst/>
              <a:gdLst/>
              <a:ahLst/>
              <a:cxnLst/>
              <a:rect l="l" t="t" r="r" b="b"/>
              <a:pathLst>
                <a:path w="2286000" h="1221105">
                  <a:moveTo>
                    <a:pt x="0" y="0"/>
                  </a:moveTo>
                  <a:lnTo>
                    <a:pt x="2286000" y="1650"/>
                  </a:lnTo>
                </a:path>
                <a:path w="2286000" h="1221105">
                  <a:moveTo>
                    <a:pt x="0" y="1219200"/>
                  </a:moveTo>
                  <a:lnTo>
                    <a:pt x="2286000" y="122085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669" y="461010"/>
            <a:ext cx="706120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/>
              <a:t>Predictive </a:t>
            </a:r>
            <a:r>
              <a:rPr dirty="0" sz="4400" spc="5"/>
              <a:t>Analysis -</a:t>
            </a:r>
            <a:r>
              <a:rPr dirty="0" sz="4400" spc="-220"/>
              <a:t> </a:t>
            </a:r>
            <a:r>
              <a:rPr dirty="0" sz="4400" spc="1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559242"/>
            <a:ext cx="8007350" cy="431609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355600" marR="178435" indent="-343535">
              <a:lnSpc>
                <a:spcPts val="21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150">
                <a:latin typeface="Carlito"/>
                <a:cs typeface="Carlito"/>
              </a:rPr>
              <a:t>Based on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>
                <a:latin typeface="Carlito"/>
                <a:cs typeface="Carlito"/>
              </a:rPr>
              <a:t>experiment, </a:t>
            </a:r>
            <a:r>
              <a:rPr dirty="0" sz="2150" spc="-5">
                <a:latin typeface="Carlito"/>
                <a:cs typeface="Carlito"/>
              </a:rPr>
              <a:t>average </a:t>
            </a:r>
            <a:r>
              <a:rPr dirty="0" sz="2150" spc="-15">
                <a:latin typeface="Carlito"/>
                <a:cs typeface="Carlito"/>
              </a:rPr>
              <a:t>accuracy </a:t>
            </a:r>
            <a:r>
              <a:rPr dirty="0" sz="2150">
                <a:latin typeface="Carlito"/>
                <a:cs typeface="Carlito"/>
              </a:rPr>
              <a:t>from </a:t>
            </a:r>
            <a:r>
              <a:rPr dirty="0" sz="2150" spc="15">
                <a:latin typeface="Carlito"/>
                <a:cs typeface="Carlito"/>
              </a:rPr>
              <a:t>all </a:t>
            </a:r>
            <a:r>
              <a:rPr dirty="0" sz="2150" spc="-10">
                <a:latin typeface="Carlito"/>
                <a:cs typeface="Carlito"/>
              </a:rPr>
              <a:t>schema </a:t>
            </a:r>
            <a:r>
              <a:rPr dirty="0" sz="2150" spc="15">
                <a:latin typeface="Carlito"/>
                <a:cs typeface="Carlito"/>
              </a:rPr>
              <a:t>is </a:t>
            </a:r>
            <a:r>
              <a:rPr dirty="0" sz="2150" spc="60">
                <a:latin typeface="Carlito"/>
                <a:cs typeface="Carlito"/>
              </a:rPr>
              <a:t>70-  </a:t>
            </a:r>
            <a:r>
              <a:rPr dirty="0" sz="2150" spc="25">
                <a:latin typeface="Carlito"/>
                <a:cs typeface="Carlito"/>
              </a:rPr>
              <a:t>87%.</a:t>
            </a:r>
            <a:endParaRPr sz="2150">
              <a:latin typeface="Carlito"/>
              <a:cs typeface="Carlito"/>
            </a:endParaRPr>
          </a:p>
          <a:p>
            <a:pPr marL="355600" marR="484505" indent="-343535">
              <a:lnSpc>
                <a:spcPts val="2180"/>
              </a:lnSpc>
              <a:spcBef>
                <a:spcPts val="4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150" spc="5">
                <a:latin typeface="Carlito"/>
                <a:cs typeface="Carlito"/>
              </a:rPr>
              <a:t>Prediction </a:t>
            </a:r>
            <a:r>
              <a:rPr dirty="0" sz="2150" spc="20">
                <a:latin typeface="Carlito"/>
                <a:cs typeface="Carlito"/>
              </a:rPr>
              <a:t>with </a:t>
            </a:r>
            <a:r>
              <a:rPr dirty="0" sz="2150" spc="-5">
                <a:latin typeface="Carlito"/>
                <a:cs typeface="Carlito"/>
              </a:rPr>
              <a:t>previous </a:t>
            </a:r>
            <a:r>
              <a:rPr dirty="0" sz="2150">
                <a:latin typeface="Carlito"/>
                <a:cs typeface="Carlito"/>
              </a:rPr>
              <a:t>academic </a:t>
            </a:r>
            <a:r>
              <a:rPr dirty="0" sz="2150" spc="-5">
                <a:latin typeface="Carlito"/>
                <a:cs typeface="Carlito"/>
              </a:rPr>
              <a:t>achievement resulted </a:t>
            </a:r>
            <a:r>
              <a:rPr dirty="0" sz="2150">
                <a:latin typeface="Carlito"/>
                <a:cs typeface="Carlito"/>
              </a:rPr>
              <a:t>better  </a:t>
            </a:r>
            <a:r>
              <a:rPr dirty="0" sz="2150" spc="-15">
                <a:latin typeface="Carlito"/>
                <a:cs typeface="Carlito"/>
              </a:rPr>
              <a:t>accuracy </a:t>
            </a:r>
            <a:r>
              <a:rPr dirty="0" sz="2150" spc="10">
                <a:latin typeface="Carlito"/>
                <a:cs typeface="Carlito"/>
              </a:rPr>
              <a:t>than without </a:t>
            </a:r>
            <a:r>
              <a:rPr dirty="0" sz="2150" spc="-5">
                <a:latin typeface="Carlito"/>
                <a:cs typeface="Carlito"/>
              </a:rPr>
              <a:t>previous </a:t>
            </a:r>
            <a:r>
              <a:rPr dirty="0" sz="2150">
                <a:latin typeface="Carlito"/>
                <a:cs typeface="Carlito"/>
              </a:rPr>
              <a:t>academic</a:t>
            </a:r>
            <a:r>
              <a:rPr dirty="0" sz="2150" spc="20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achievement.</a:t>
            </a: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150" spc="5">
                <a:latin typeface="Carlito"/>
                <a:cs typeface="Carlito"/>
              </a:rPr>
              <a:t>Prediction </a:t>
            </a:r>
            <a:r>
              <a:rPr dirty="0" sz="2150" spc="10">
                <a:latin typeface="Carlito"/>
                <a:cs typeface="Carlito"/>
              </a:rPr>
              <a:t>at the </a:t>
            </a:r>
            <a:r>
              <a:rPr dirty="0" sz="2150" spc="-5">
                <a:latin typeface="Carlito"/>
                <a:cs typeface="Carlito"/>
              </a:rPr>
              <a:t>end of </a:t>
            </a:r>
            <a:r>
              <a:rPr dirty="0" sz="2150" spc="-10">
                <a:latin typeface="Carlito"/>
                <a:cs typeface="Carlito"/>
              </a:rPr>
              <a:t>semester </a:t>
            </a:r>
            <a:r>
              <a:rPr dirty="0" sz="2150" spc="10">
                <a:latin typeface="Carlito"/>
                <a:cs typeface="Carlito"/>
              </a:rPr>
              <a:t>1 </a:t>
            </a:r>
            <a:r>
              <a:rPr dirty="0" sz="2150" spc="5">
                <a:latin typeface="Carlito"/>
                <a:cs typeface="Carlito"/>
              </a:rPr>
              <a:t>until </a:t>
            </a:r>
            <a:r>
              <a:rPr dirty="0" sz="2150" spc="10">
                <a:latin typeface="Carlito"/>
                <a:cs typeface="Carlito"/>
              </a:rPr>
              <a:t>4 </a:t>
            </a:r>
            <a:r>
              <a:rPr dirty="0" sz="2150" spc="15">
                <a:latin typeface="Carlito"/>
                <a:cs typeface="Carlito"/>
              </a:rPr>
              <a:t>is </a:t>
            </a:r>
            <a:r>
              <a:rPr dirty="0" sz="2150" spc="10">
                <a:latin typeface="Carlito"/>
                <a:cs typeface="Carlito"/>
              </a:rPr>
              <a:t>still </a:t>
            </a:r>
            <a:r>
              <a:rPr dirty="0" sz="2150">
                <a:latin typeface="Carlito"/>
                <a:cs typeface="Carlito"/>
              </a:rPr>
              <a:t>below</a:t>
            </a:r>
            <a:r>
              <a:rPr dirty="0" sz="2150" spc="65">
                <a:latin typeface="Carlito"/>
                <a:cs typeface="Carlito"/>
              </a:rPr>
              <a:t> </a:t>
            </a:r>
            <a:r>
              <a:rPr dirty="0" sz="2150" spc="25">
                <a:latin typeface="Carlito"/>
                <a:cs typeface="Carlito"/>
              </a:rPr>
              <a:t>90%.</a:t>
            </a:r>
            <a:endParaRPr sz="2150">
              <a:latin typeface="Carlito"/>
              <a:cs typeface="Carlito"/>
            </a:endParaRPr>
          </a:p>
          <a:p>
            <a:pPr marL="355600" marR="5080" indent="-343535">
              <a:lnSpc>
                <a:spcPct val="81800"/>
              </a:lnSpc>
              <a:spcBef>
                <a:spcPts val="5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150" spc="-5">
                <a:latin typeface="Carlito"/>
                <a:cs typeface="Carlito"/>
              </a:rPr>
              <a:t>For </a:t>
            </a:r>
            <a:r>
              <a:rPr dirty="0" sz="2150" spc="5">
                <a:latin typeface="Carlito"/>
                <a:cs typeface="Carlito"/>
              </a:rPr>
              <a:t>future </a:t>
            </a:r>
            <a:r>
              <a:rPr dirty="0" sz="2150" spc="-10">
                <a:latin typeface="Carlito"/>
                <a:cs typeface="Carlito"/>
              </a:rPr>
              <a:t>research, </a:t>
            </a:r>
            <a:r>
              <a:rPr dirty="0" sz="2150" spc="-5">
                <a:latin typeface="Carlito"/>
                <a:cs typeface="Carlito"/>
              </a:rPr>
              <a:t>other </a:t>
            </a:r>
            <a:r>
              <a:rPr dirty="0" sz="2150" spc="5">
                <a:latin typeface="Carlito"/>
                <a:cs typeface="Carlito"/>
              </a:rPr>
              <a:t>type </a:t>
            </a:r>
            <a:r>
              <a:rPr dirty="0" sz="2150" spc="-5">
                <a:latin typeface="Carlito"/>
                <a:cs typeface="Carlito"/>
              </a:rPr>
              <a:t>of </a:t>
            </a:r>
            <a:r>
              <a:rPr dirty="0" sz="2150">
                <a:latin typeface="Carlito"/>
                <a:cs typeface="Carlito"/>
              </a:rPr>
              <a:t>predictive </a:t>
            </a:r>
            <a:r>
              <a:rPr dirty="0" sz="2150" spc="-5">
                <a:latin typeface="Carlito"/>
                <a:cs typeface="Carlito"/>
              </a:rPr>
              <a:t>model </a:t>
            </a:r>
            <a:r>
              <a:rPr dirty="0" sz="2150">
                <a:latin typeface="Carlito"/>
                <a:cs typeface="Carlito"/>
              </a:rPr>
              <a:t>should be  applied, </a:t>
            </a:r>
            <a:r>
              <a:rPr dirty="0" sz="2150" spc="-10">
                <a:latin typeface="Carlito"/>
                <a:cs typeface="Carlito"/>
              </a:rPr>
              <a:t>such </a:t>
            </a:r>
            <a:r>
              <a:rPr dirty="0" sz="2150" spc="10">
                <a:latin typeface="Carlito"/>
                <a:cs typeface="Carlito"/>
              </a:rPr>
              <a:t>as </a:t>
            </a:r>
            <a:r>
              <a:rPr dirty="0" sz="2150" spc="-10">
                <a:latin typeface="Carlito"/>
                <a:cs typeface="Carlito"/>
              </a:rPr>
              <a:t>Support </a:t>
            </a:r>
            <a:r>
              <a:rPr dirty="0" sz="2150" spc="-20">
                <a:latin typeface="Carlito"/>
                <a:cs typeface="Carlito"/>
              </a:rPr>
              <a:t>Vector </a:t>
            </a:r>
            <a:r>
              <a:rPr dirty="0" sz="2150" spc="5">
                <a:latin typeface="Carlito"/>
                <a:cs typeface="Carlito"/>
              </a:rPr>
              <a:t>Machine </a:t>
            </a:r>
            <a:r>
              <a:rPr dirty="0" sz="2150" spc="-5">
                <a:latin typeface="Carlito"/>
                <a:cs typeface="Carlito"/>
              </a:rPr>
              <a:t>or Long Short </a:t>
            </a:r>
            <a:r>
              <a:rPr dirty="0" sz="2150" spc="-60">
                <a:latin typeface="Carlito"/>
                <a:cs typeface="Carlito"/>
              </a:rPr>
              <a:t>Term  </a:t>
            </a:r>
            <a:r>
              <a:rPr dirty="0" sz="2150" spc="-25">
                <a:latin typeface="Carlito"/>
                <a:cs typeface="Carlito"/>
              </a:rPr>
              <a:t>Memory. </a:t>
            </a:r>
            <a:r>
              <a:rPr dirty="0" sz="2150">
                <a:latin typeface="Carlito"/>
                <a:cs typeface="Carlito"/>
              </a:rPr>
              <a:t>Another </a:t>
            </a:r>
            <a:r>
              <a:rPr dirty="0" sz="2150" spc="-5">
                <a:latin typeface="Carlito"/>
                <a:cs typeface="Carlito"/>
              </a:rPr>
              <a:t>recommendation </a:t>
            </a:r>
            <a:r>
              <a:rPr dirty="0" sz="2150" spc="15">
                <a:latin typeface="Carlito"/>
                <a:cs typeface="Carlito"/>
              </a:rPr>
              <a:t>is </a:t>
            </a:r>
            <a:r>
              <a:rPr dirty="0" sz="2150">
                <a:latin typeface="Carlito"/>
                <a:cs typeface="Carlito"/>
              </a:rPr>
              <a:t>there should be </a:t>
            </a:r>
            <a:r>
              <a:rPr dirty="0" sz="2150" spc="-5">
                <a:latin typeface="Carlito"/>
                <a:cs typeface="Carlito"/>
              </a:rPr>
              <a:t>other </a:t>
            </a:r>
            <a:r>
              <a:rPr dirty="0" sz="2150" spc="-10">
                <a:latin typeface="Carlito"/>
                <a:cs typeface="Carlito"/>
              </a:rPr>
              <a:t>factors  </a:t>
            </a:r>
            <a:r>
              <a:rPr dirty="0" sz="2150">
                <a:latin typeface="Carlito"/>
                <a:cs typeface="Carlito"/>
              </a:rPr>
              <a:t>included </a:t>
            </a:r>
            <a:r>
              <a:rPr dirty="0" sz="2150" spc="20">
                <a:latin typeface="Carlito"/>
                <a:cs typeface="Carlito"/>
              </a:rPr>
              <a:t>in </a:t>
            </a:r>
            <a:r>
              <a:rPr dirty="0" sz="2150" spc="10">
                <a:latin typeface="Carlito"/>
                <a:cs typeface="Carlito"/>
              </a:rPr>
              <a:t>this </a:t>
            </a:r>
            <a:r>
              <a:rPr dirty="0" sz="2150">
                <a:latin typeface="Carlito"/>
                <a:cs typeface="Carlito"/>
              </a:rPr>
              <a:t>predictive model, </a:t>
            </a:r>
            <a:r>
              <a:rPr dirty="0" sz="2150" spc="-10">
                <a:latin typeface="Carlito"/>
                <a:cs typeface="Carlito"/>
              </a:rPr>
              <a:t>such </a:t>
            </a:r>
            <a:r>
              <a:rPr dirty="0" sz="2150" spc="10">
                <a:latin typeface="Carlito"/>
                <a:cs typeface="Carlito"/>
              </a:rPr>
              <a:t>as </a:t>
            </a:r>
            <a:r>
              <a:rPr dirty="0" sz="2150">
                <a:latin typeface="Carlito"/>
                <a:cs typeface="Carlito"/>
              </a:rPr>
              <a:t>social </a:t>
            </a:r>
            <a:r>
              <a:rPr dirty="0" sz="2150" spc="-5">
                <a:latin typeface="Carlito"/>
                <a:cs typeface="Carlito"/>
              </a:rPr>
              <a:t>environment  </a:t>
            </a:r>
            <a:r>
              <a:rPr dirty="0" sz="2150">
                <a:latin typeface="Carlito"/>
                <a:cs typeface="Carlito"/>
              </a:rPr>
              <a:t>(Fortin, </a:t>
            </a:r>
            <a:r>
              <a:rPr dirty="0" sz="2150" spc="-5">
                <a:latin typeface="Carlito"/>
                <a:cs typeface="Carlito"/>
              </a:rPr>
              <a:t>Sauvé, </a:t>
            </a:r>
            <a:r>
              <a:rPr dirty="0" sz="2150" spc="-35">
                <a:latin typeface="Carlito"/>
                <a:cs typeface="Carlito"/>
              </a:rPr>
              <a:t>Viger, </a:t>
            </a:r>
            <a:r>
              <a:rPr dirty="0" sz="2150" spc="20">
                <a:latin typeface="Carlito"/>
                <a:cs typeface="Carlito"/>
              </a:rPr>
              <a:t>&amp; </a:t>
            </a:r>
            <a:r>
              <a:rPr dirty="0" sz="2150" spc="-20">
                <a:latin typeface="Carlito"/>
                <a:cs typeface="Carlito"/>
              </a:rPr>
              <a:t>Landry, </a:t>
            </a:r>
            <a:r>
              <a:rPr dirty="0" sz="2150" spc="25">
                <a:latin typeface="Carlito"/>
                <a:cs typeface="Carlito"/>
              </a:rPr>
              <a:t>2016), </a:t>
            </a:r>
            <a:r>
              <a:rPr dirty="0" sz="2150" spc="5">
                <a:latin typeface="Carlito"/>
                <a:cs typeface="Carlito"/>
              </a:rPr>
              <a:t>family </a:t>
            </a:r>
            <a:r>
              <a:rPr dirty="0" sz="2150" spc="-5">
                <a:latin typeface="Carlito"/>
                <a:cs typeface="Carlito"/>
              </a:rPr>
              <a:t>support </a:t>
            </a:r>
            <a:r>
              <a:rPr dirty="0" sz="2150" spc="-10">
                <a:latin typeface="Carlito"/>
                <a:cs typeface="Carlito"/>
              </a:rPr>
              <a:t>(Duche-Perez,  </a:t>
            </a:r>
            <a:r>
              <a:rPr dirty="0" sz="2150" spc="-5">
                <a:latin typeface="Carlito"/>
                <a:cs typeface="Carlito"/>
              </a:rPr>
              <a:t>Paredes-Quispe, </a:t>
            </a:r>
            <a:r>
              <a:rPr dirty="0" sz="2150" spc="15">
                <a:latin typeface="Carlito"/>
                <a:cs typeface="Carlito"/>
              </a:rPr>
              <a:t>&amp; </a:t>
            </a:r>
            <a:r>
              <a:rPr dirty="0" sz="2150" spc="-10">
                <a:latin typeface="Carlito"/>
                <a:cs typeface="Carlito"/>
              </a:rPr>
              <a:t>Gutierrez-Aguilar, </a:t>
            </a:r>
            <a:r>
              <a:rPr dirty="0" sz="2150" spc="25">
                <a:latin typeface="Carlito"/>
                <a:cs typeface="Carlito"/>
              </a:rPr>
              <a:t>2019) </a:t>
            </a:r>
            <a:r>
              <a:rPr dirty="0" sz="2150" spc="-5">
                <a:latin typeface="Carlito"/>
                <a:cs typeface="Carlito"/>
              </a:rPr>
              <a:t>or </a:t>
            </a:r>
            <a:r>
              <a:rPr dirty="0" sz="2150">
                <a:latin typeface="Carlito"/>
                <a:cs typeface="Carlito"/>
              </a:rPr>
              <a:t>internal </a:t>
            </a:r>
            <a:r>
              <a:rPr dirty="0" sz="2150" spc="5">
                <a:latin typeface="Carlito"/>
                <a:cs typeface="Carlito"/>
              </a:rPr>
              <a:t>motivation,  </a:t>
            </a:r>
            <a:r>
              <a:rPr dirty="0" sz="2150" spc="-10">
                <a:latin typeface="Carlito"/>
                <a:cs typeface="Carlito"/>
              </a:rPr>
              <a:t>such </a:t>
            </a:r>
            <a:r>
              <a:rPr dirty="0" sz="2150" spc="10">
                <a:latin typeface="Carlito"/>
                <a:cs typeface="Carlito"/>
              </a:rPr>
              <a:t>as </a:t>
            </a:r>
            <a:r>
              <a:rPr dirty="0" sz="2150" spc="15">
                <a:latin typeface="Carlito"/>
                <a:cs typeface="Carlito"/>
              </a:rPr>
              <a:t>grit </a:t>
            </a:r>
            <a:r>
              <a:rPr dirty="0" sz="2150" spc="5">
                <a:latin typeface="Carlito"/>
                <a:cs typeface="Carlito"/>
              </a:rPr>
              <a:t>(Duckworth, </a:t>
            </a:r>
            <a:r>
              <a:rPr dirty="0" sz="2150" spc="-15">
                <a:latin typeface="Carlito"/>
                <a:cs typeface="Carlito"/>
              </a:rPr>
              <a:t>Peterson, </a:t>
            </a:r>
            <a:r>
              <a:rPr dirty="0" sz="2150" spc="10">
                <a:latin typeface="Carlito"/>
                <a:cs typeface="Carlito"/>
              </a:rPr>
              <a:t>Matthews, </a:t>
            </a:r>
            <a:r>
              <a:rPr dirty="0" sz="2150" spc="15">
                <a:latin typeface="Carlito"/>
                <a:cs typeface="Carlito"/>
              </a:rPr>
              <a:t>&amp; </a:t>
            </a:r>
            <a:r>
              <a:rPr dirty="0" sz="2150" spc="-35">
                <a:latin typeface="Carlito"/>
                <a:cs typeface="Carlito"/>
              </a:rPr>
              <a:t>Kelly, </a:t>
            </a:r>
            <a:r>
              <a:rPr dirty="0" sz="2150" spc="25">
                <a:latin typeface="Carlito"/>
                <a:cs typeface="Carlito"/>
              </a:rPr>
              <a:t>2007) </a:t>
            </a:r>
            <a:r>
              <a:rPr dirty="0" sz="2150" spc="5">
                <a:latin typeface="Carlito"/>
                <a:cs typeface="Carlito"/>
              </a:rPr>
              <a:t>and  </a:t>
            </a:r>
            <a:r>
              <a:rPr dirty="0" sz="2150" spc="-5">
                <a:latin typeface="Carlito"/>
                <a:cs typeface="Carlito"/>
              </a:rPr>
              <a:t>mindset (Cook, Gas, </a:t>
            </a:r>
            <a:r>
              <a:rPr dirty="0" sz="2150" spc="15">
                <a:latin typeface="Carlito"/>
                <a:cs typeface="Carlito"/>
              </a:rPr>
              <a:t>&amp; Artino </a:t>
            </a:r>
            <a:r>
              <a:rPr dirty="0" sz="2150" spc="-65">
                <a:latin typeface="Carlito"/>
                <a:cs typeface="Carlito"/>
              </a:rPr>
              <a:t>Jr., </a:t>
            </a:r>
            <a:r>
              <a:rPr dirty="0" sz="2150" spc="25">
                <a:latin typeface="Carlito"/>
                <a:cs typeface="Carlito"/>
              </a:rPr>
              <a:t>2018). </a:t>
            </a:r>
            <a:r>
              <a:rPr dirty="0" sz="2150">
                <a:latin typeface="Carlito"/>
                <a:cs typeface="Carlito"/>
              </a:rPr>
              <a:t>Other </a:t>
            </a:r>
            <a:r>
              <a:rPr dirty="0" sz="2150" spc="5">
                <a:latin typeface="Carlito"/>
                <a:cs typeface="Carlito"/>
              </a:rPr>
              <a:t>type </a:t>
            </a:r>
            <a:r>
              <a:rPr dirty="0" sz="2150" spc="-5">
                <a:latin typeface="Carlito"/>
                <a:cs typeface="Carlito"/>
              </a:rPr>
              <a:t>of </a:t>
            </a:r>
            <a:r>
              <a:rPr dirty="0" sz="2150" spc="10">
                <a:latin typeface="Carlito"/>
                <a:cs typeface="Carlito"/>
              </a:rPr>
              <a:t>data  </a:t>
            </a:r>
            <a:r>
              <a:rPr dirty="0" sz="2150">
                <a:latin typeface="Carlito"/>
                <a:cs typeface="Carlito"/>
              </a:rPr>
              <a:t>gathering </a:t>
            </a:r>
            <a:r>
              <a:rPr dirty="0" sz="2150" spc="10">
                <a:latin typeface="Carlito"/>
                <a:cs typeface="Carlito"/>
              </a:rPr>
              <a:t>might </a:t>
            </a:r>
            <a:r>
              <a:rPr dirty="0" sz="2150">
                <a:latin typeface="Carlito"/>
                <a:cs typeface="Carlito"/>
              </a:rPr>
              <a:t>be </a:t>
            </a:r>
            <a:r>
              <a:rPr dirty="0" sz="2150" spc="-5">
                <a:latin typeface="Carlito"/>
                <a:cs typeface="Carlito"/>
              </a:rPr>
              <a:t>conducted, not </a:t>
            </a:r>
            <a:r>
              <a:rPr dirty="0" sz="2150" spc="5">
                <a:latin typeface="Carlito"/>
                <a:cs typeface="Carlito"/>
              </a:rPr>
              <a:t>only </a:t>
            </a:r>
            <a:r>
              <a:rPr dirty="0" sz="2150">
                <a:latin typeface="Carlito"/>
                <a:cs typeface="Carlito"/>
              </a:rPr>
              <a:t>rely on </a:t>
            </a:r>
            <a:r>
              <a:rPr dirty="0" sz="2150" spc="-10">
                <a:latin typeface="Carlito"/>
                <a:cs typeface="Carlito"/>
              </a:rPr>
              <a:t>secondary </a:t>
            </a:r>
            <a:r>
              <a:rPr dirty="0" sz="2150" spc="10">
                <a:latin typeface="Carlito"/>
                <a:cs typeface="Carlito"/>
              </a:rPr>
              <a:t>data </a:t>
            </a:r>
            <a:r>
              <a:rPr dirty="0" sz="2150" spc="15">
                <a:latin typeface="Carlito"/>
                <a:cs typeface="Carlito"/>
              </a:rPr>
              <a:t>to  </a:t>
            </a:r>
            <a:r>
              <a:rPr dirty="0" sz="2150" spc="10">
                <a:latin typeface="Carlito"/>
                <a:cs typeface="Carlito"/>
              </a:rPr>
              <a:t>build the </a:t>
            </a:r>
            <a:r>
              <a:rPr dirty="0" sz="2150">
                <a:latin typeface="Carlito"/>
                <a:cs typeface="Carlito"/>
              </a:rPr>
              <a:t>predictive</a:t>
            </a:r>
            <a:r>
              <a:rPr dirty="0" sz="2150" spc="65">
                <a:latin typeface="Carlito"/>
                <a:cs typeface="Carlito"/>
              </a:rPr>
              <a:t> </a:t>
            </a:r>
            <a:r>
              <a:rPr dirty="0" sz="2150">
                <a:latin typeface="Carlito"/>
                <a:cs typeface="Carlito"/>
              </a:rPr>
              <a:t>model.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669" y="322897"/>
            <a:ext cx="706056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/>
              <a:t>Predictive Analysis </a:t>
            </a:r>
            <a:r>
              <a:rPr dirty="0" sz="4400" spc="10"/>
              <a:t>-</a:t>
            </a:r>
            <a:r>
              <a:rPr dirty="0" sz="4400" spc="-180"/>
              <a:t> </a:t>
            </a:r>
            <a:r>
              <a:rPr dirty="0" sz="4400" spc="1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158239"/>
            <a:ext cx="8007350" cy="52609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150">
                <a:latin typeface="Carlito"/>
                <a:cs typeface="Carlito"/>
              </a:rPr>
              <a:t>Based on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>
                <a:latin typeface="Carlito"/>
                <a:cs typeface="Carlito"/>
              </a:rPr>
              <a:t>experiment, </a:t>
            </a:r>
            <a:r>
              <a:rPr dirty="0" sz="2150" spc="-5">
                <a:latin typeface="Carlito"/>
                <a:cs typeface="Carlito"/>
              </a:rPr>
              <a:t>average </a:t>
            </a:r>
            <a:r>
              <a:rPr dirty="0" sz="2150" spc="-10">
                <a:latin typeface="Carlito"/>
                <a:cs typeface="Carlito"/>
              </a:rPr>
              <a:t>accuracy </a:t>
            </a:r>
            <a:r>
              <a:rPr dirty="0" sz="2150" spc="5">
                <a:latin typeface="Carlito"/>
                <a:cs typeface="Carlito"/>
              </a:rPr>
              <a:t>from </a:t>
            </a:r>
            <a:r>
              <a:rPr dirty="0" sz="2150" spc="15">
                <a:latin typeface="Carlito"/>
                <a:cs typeface="Carlito"/>
              </a:rPr>
              <a:t>all </a:t>
            </a:r>
            <a:r>
              <a:rPr dirty="0" sz="2150" spc="-10">
                <a:latin typeface="Carlito"/>
                <a:cs typeface="Carlito"/>
              </a:rPr>
              <a:t>schema </a:t>
            </a:r>
            <a:r>
              <a:rPr dirty="0" sz="2150" spc="15">
                <a:latin typeface="Carlito"/>
                <a:cs typeface="Carlito"/>
              </a:rPr>
              <a:t>is</a:t>
            </a:r>
            <a:r>
              <a:rPr dirty="0" sz="2150" spc="350">
                <a:latin typeface="Carlito"/>
                <a:cs typeface="Carlito"/>
              </a:rPr>
              <a:t> </a:t>
            </a:r>
            <a:r>
              <a:rPr dirty="0" sz="2150" spc="55">
                <a:latin typeface="Carlito"/>
                <a:cs typeface="Carlito"/>
              </a:rPr>
              <a:t>70-</a:t>
            </a:r>
            <a:endParaRPr sz="215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dirty="0" sz="2150" spc="25">
                <a:latin typeface="Carlito"/>
                <a:cs typeface="Carlito"/>
              </a:rPr>
              <a:t>87%.</a:t>
            </a:r>
            <a:endParaRPr sz="2150">
              <a:latin typeface="Carlito"/>
              <a:cs typeface="Carlito"/>
            </a:endParaRPr>
          </a:p>
          <a:p>
            <a:pPr marL="355600" marR="485140" indent="-343535">
              <a:lnSpc>
                <a:spcPct val="1018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150" spc="5">
                <a:latin typeface="Carlito"/>
                <a:cs typeface="Carlito"/>
              </a:rPr>
              <a:t>Prediction </a:t>
            </a:r>
            <a:r>
              <a:rPr dirty="0" sz="2150" spc="20">
                <a:latin typeface="Carlito"/>
                <a:cs typeface="Carlito"/>
              </a:rPr>
              <a:t>with </a:t>
            </a:r>
            <a:r>
              <a:rPr dirty="0" sz="2150" spc="-5">
                <a:latin typeface="Carlito"/>
                <a:cs typeface="Carlito"/>
              </a:rPr>
              <a:t>previous </a:t>
            </a:r>
            <a:r>
              <a:rPr dirty="0" sz="2150">
                <a:latin typeface="Carlito"/>
                <a:cs typeface="Carlito"/>
              </a:rPr>
              <a:t>academic </a:t>
            </a:r>
            <a:r>
              <a:rPr dirty="0" sz="2150" spc="-5">
                <a:latin typeface="Carlito"/>
                <a:cs typeface="Carlito"/>
              </a:rPr>
              <a:t>achievement resulted </a:t>
            </a:r>
            <a:r>
              <a:rPr dirty="0" sz="2150">
                <a:latin typeface="Carlito"/>
                <a:cs typeface="Carlito"/>
              </a:rPr>
              <a:t>better  </a:t>
            </a:r>
            <a:r>
              <a:rPr dirty="0" sz="2150" spc="-15">
                <a:latin typeface="Carlito"/>
                <a:cs typeface="Carlito"/>
              </a:rPr>
              <a:t>accuracy </a:t>
            </a:r>
            <a:r>
              <a:rPr dirty="0" sz="2150" spc="10">
                <a:latin typeface="Carlito"/>
                <a:cs typeface="Carlito"/>
              </a:rPr>
              <a:t>than without </a:t>
            </a:r>
            <a:r>
              <a:rPr dirty="0" sz="2150" spc="-5">
                <a:latin typeface="Carlito"/>
                <a:cs typeface="Carlito"/>
              </a:rPr>
              <a:t>previous </a:t>
            </a:r>
            <a:r>
              <a:rPr dirty="0" sz="2150">
                <a:latin typeface="Carlito"/>
                <a:cs typeface="Carlito"/>
              </a:rPr>
              <a:t>academic</a:t>
            </a:r>
            <a:r>
              <a:rPr dirty="0" sz="2150" spc="20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achievement.</a:t>
            </a: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150" spc="5">
                <a:latin typeface="Carlito"/>
                <a:cs typeface="Carlito"/>
              </a:rPr>
              <a:t>Prediction </a:t>
            </a:r>
            <a:r>
              <a:rPr dirty="0" sz="2150" spc="10">
                <a:latin typeface="Carlito"/>
                <a:cs typeface="Carlito"/>
              </a:rPr>
              <a:t>at the </a:t>
            </a:r>
            <a:r>
              <a:rPr dirty="0" sz="2150" spc="-5">
                <a:latin typeface="Carlito"/>
                <a:cs typeface="Carlito"/>
              </a:rPr>
              <a:t>end of </a:t>
            </a:r>
            <a:r>
              <a:rPr dirty="0" sz="2150" spc="-10">
                <a:latin typeface="Carlito"/>
                <a:cs typeface="Carlito"/>
              </a:rPr>
              <a:t>semester </a:t>
            </a:r>
            <a:r>
              <a:rPr dirty="0" sz="2150" spc="10">
                <a:latin typeface="Carlito"/>
                <a:cs typeface="Carlito"/>
              </a:rPr>
              <a:t>1 </a:t>
            </a:r>
            <a:r>
              <a:rPr dirty="0" sz="2150" spc="5">
                <a:latin typeface="Carlito"/>
                <a:cs typeface="Carlito"/>
              </a:rPr>
              <a:t>until </a:t>
            </a:r>
            <a:r>
              <a:rPr dirty="0" sz="2150" spc="10">
                <a:latin typeface="Carlito"/>
                <a:cs typeface="Carlito"/>
              </a:rPr>
              <a:t>4 </a:t>
            </a:r>
            <a:r>
              <a:rPr dirty="0" sz="2150" spc="15">
                <a:latin typeface="Carlito"/>
                <a:cs typeface="Carlito"/>
              </a:rPr>
              <a:t>is </a:t>
            </a:r>
            <a:r>
              <a:rPr dirty="0" sz="2150" spc="10">
                <a:latin typeface="Carlito"/>
                <a:cs typeface="Carlito"/>
              </a:rPr>
              <a:t>still </a:t>
            </a:r>
            <a:r>
              <a:rPr dirty="0" sz="2150">
                <a:latin typeface="Carlito"/>
                <a:cs typeface="Carlito"/>
              </a:rPr>
              <a:t>below</a:t>
            </a:r>
            <a:r>
              <a:rPr dirty="0" sz="2150" spc="65">
                <a:latin typeface="Carlito"/>
                <a:cs typeface="Carlito"/>
              </a:rPr>
              <a:t> </a:t>
            </a:r>
            <a:r>
              <a:rPr dirty="0" sz="2150" spc="25">
                <a:latin typeface="Carlito"/>
                <a:cs typeface="Carlito"/>
              </a:rPr>
              <a:t>90%.</a:t>
            </a:r>
            <a:endParaRPr sz="2150">
              <a:latin typeface="Carlito"/>
              <a:cs typeface="Carlito"/>
            </a:endParaRPr>
          </a:p>
          <a:p>
            <a:pPr marL="355600" marR="5080" indent="-343535">
              <a:lnSpc>
                <a:spcPct val="1022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150" spc="-5">
                <a:latin typeface="Carlito"/>
                <a:cs typeface="Carlito"/>
              </a:rPr>
              <a:t>For </a:t>
            </a:r>
            <a:r>
              <a:rPr dirty="0" sz="2150" spc="5">
                <a:latin typeface="Carlito"/>
                <a:cs typeface="Carlito"/>
              </a:rPr>
              <a:t>future </a:t>
            </a:r>
            <a:r>
              <a:rPr dirty="0" sz="2150" spc="-10">
                <a:latin typeface="Carlito"/>
                <a:cs typeface="Carlito"/>
              </a:rPr>
              <a:t>research, </a:t>
            </a:r>
            <a:r>
              <a:rPr dirty="0" sz="2150" spc="-5">
                <a:latin typeface="Carlito"/>
                <a:cs typeface="Carlito"/>
              </a:rPr>
              <a:t>other </a:t>
            </a:r>
            <a:r>
              <a:rPr dirty="0" sz="2150" spc="5">
                <a:latin typeface="Carlito"/>
                <a:cs typeface="Carlito"/>
              </a:rPr>
              <a:t>type </a:t>
            </a:r>
            <a:r>
              <a:rPr dirty="0" sz="2150" spc="-5">
                <a:latin typeface="Carlito"/>
                <a:cs typeface="Carlito"/>
              </a:rPr>
              <a:t>of </a:t>
            </a:r>
            <a:r>
              <a:rPr dirty="0" sz="2150">
                <a:latin typeface="Carlito"/>
                <a:cs typeface="Carlito"/>
              </a:rPr>
              <a:t>predictive </a:t>
            </a:r>
            <a:r>
              <a:rPr dirty="0" sz="2150" spc="-5">
                <a:latin typeface="Carlito"/>
                <a:cs typeface="Carlito"/>
              </a:rPr>
              <a:t>model </a:t>
            </a:r>
            <a:r>
              <a:rPr dirty="0" sz="2150">
                <a:latin typeface="Carlito"/>
                <a:cs typeface="Carlito"/>
              </a:rPr>
              <a:t>should be  applied, </a:t>
            </a:r>
            <a:r>
              <a:rPr dirty="0" sz="2150" spc="-10">
                <a:latin typeface="Carlito"/>
                <a:cs typeface="Carlito"/>
              </a:rPr>
              <a:t>such </a:t>
            </a:r>
            <a:r>
              <a:rPr dirty="0" sz="2150" spc="10">
                <a:latin typeface="Carlito"/>
                <a:cs typeface="Carlito"/>
              </a:rPr>
              <a:t>as </a:t>
            </a:r>
            <a:r>
              <a:rPr dirty="0" sz="2150" spc="-10">
                <a:latin typeface="Carlito"/>
                <a:cs typeface="Carlito"/>
              </a:rPr>
              <a:t>Support </a:t>
            </a:r>
            <a:r>
              <a:rPr dirty="0" sz="2150" spc="-20">
                <a:latin typeface="Carlito"/>
                <a:cs typeface="Carlito"/>
              </a:rPr>
              <a:t>Vector </a:t>
            </a:r>
            <a:r>
              <a:rPr dirty="0" sz="2150" spc="5">
                <a:latin typeface="Carlito"/>
                <a:cs typeface="Carlito"/>
              </a:rPr>
              <a:t>Machine </a:t>
            </a:r>
            <a:r>
              <a:rPr dirty="0" sz="2150" spc="-5">
                <a:latin typeface="Carlito"/>
                <a:cs typeface="Carlito"/>
              </a:rPr>
              <a:t>or Long Short </a:t>
            </a:r>
            <a:r>
              <a:rPr dirty="0" sz="2150" spc="-60">
                <a:latin typeface="Carlito"/>
                <a:cs typeface="Carlito"/>
              </a:rPr>
              <a:t>Term  </a:t>
            </a:r>
            <a:r>
              <a:rPr dirty="0" sz="2150" spc="-20">
                <a:latin typeface="Carlito"/>
                <a:cs typeface="Carlito"/>
              </a:rPr>
              <a:t>Memory. </a:t>
            </a:r>
            <a:r>
              <a:rPr dirty="0" sz="2150">
                <a:latin typeface="Carlito"/>
                <a:cs typeface="Carlito"/>
              </a:rPr>
              <a:t>Another recommendation </a:t>
            </a:r>
            <a:r>
              <a:rPr dirty="0" sz="2150" spc="15">
                <a:latin typeface="Carlito"/>
                <a:cs typeface="Carlito"/>
              </a:rPr>
              <a:t>is </a:t>
            </a:r>
            <a:r>
              <a:rPr dirty="0" sz="2150">
                <a:latin typeface="Carlito"/>
                <a:cs typeface="Carlito"/>
              </a:rPr>
              <a:t>there </a:t>
            </a:r>
            <a:r>
              <a:rPr dirty="0" sz="2150" spc="-5">
                <a:latin typeface="Carlito"/>
                <a:cs typeface="Carlito"/>
              </a:rPr>
              <a:t>should </a:t>
            </a:r>
            <a:r>
              <a:rPr dirty="0" sz="2150">
                <a:latin typeface="Carlito"/>
                <a:cs typeface="Carlito"/>
              </a:rPr>
              <a:t>be </a:t>
            </a:r>
            <a:r>
              <a:rPr dirty="0" sz="2150" spc="-5">
                <a:latin typeface="Carlito"/>
                <a:cs typeface="Carlito"/>
              </a:rPr>
              <a:t>other factors  </a:t>
            </a:r>
            <a:r>
              <a:rPr dirty="0" sz="2150">
                <a:latin typeface="Carlito"/>
                <a:cs typeface="Carlito"/>
              </a:rPr>
              <a:t>included </a:t>
            </a:r>
            <a:r>
              <a:rPr dirty="0" sz="2150" spc="20">
                <a:latin typeface="Carlito"/>
                <a:cs typeface="Carlito"/>
              </a:rPr>
              <a:t>in </a:t>
            </a:r>
            <a:r>
              <a:rPr dirty="0" sz="2150" spc="10">
                <a:latin typeface="Carlito"/>
                <a:cs typeface="Carlito"/>
              </a:rPr>
              <a:t>this </a:t>
            </a:r>
            <a:r>
              <a:rPr dirty="0" sz="2150">
                <a:latin typeface="Carlito"/>
                <a:cs typeface="Carlito"/>
              </a:rPr>
              <a:t>predictive model, </a:t>
            </a:r>
            <a:r>
              <a:rPr dirty="0" sz="2150" spc="-10">
                <a:latin typeface="Carlito"/>
                <a:cs typeface="Carlito"/>
              </a:rPr>
              <a:t>such </a:t>
            </a:r>
            <a:r>
              <a:rPr dirty="0" sz="2150" spc="10">
                <a:latin typeface="Carlito"/>
                <a:cs typeface="Carlito"/>
              </a:rPr>
              <a:t>as </a:t>
            </a:r>
            <a:r>
              <a:rPr dirty="0" sz="2150">
                <a:latin typeface="Carlito"/>
                <a:cs typeface="Carlito"/>
              </a:rPr>
              <a:t>social </a:t>
            </a:r>
            <a:r>
              <a:rPr dirty="0" sz="2150" spc="-5">
                <a:latin typeface="Carlito"/>
                <a:cs typeface="Carlito"/>
              </a:rPr>
              <a:t>environment  </a:t>
            </a:r>
            <a:r>
              <a:rPr dirty="0" sz="2150" spc="5">
                <a:latin typeface="Carlito"/>
                <a:cs typeface="Carlito"/>
              </a:rPr>
              <a:t>(Fortin, </a:t>
            </a:r>
            <a:r>
              <a:rPr dirty="0" sz="2150" spc="-5">
                <a:latin typeface="Carlito"/>
                <a:cs typeface="Carlito"/>
              </a:rPr>
              <a:t>Sauvé, </a:t>
            </a:r>
            <a:r>
              <a:rPr dirty="0" sz="2150" spc="-35">
                <a:latin typeface="Carlito"/>
                <a:cs typeface="Carlito"/>
              </a:rPr>
              <a:t>Viger, </a:t>
            </a:r>
            <a:r>
              <a:rPr dirty="0" sz="2150" spc="15">
                <a:latin typeface="Carlito"/>
                <a:cs typeface="Carlito"/>
              </a:rPr>
              <a:t>&amp; </a:t>
            </a:r>
            <a:r>
              <a:rPr dirty="0" sz="2150" spc="-20">
                <a:latin typeface="Carlito"/>
                <a:cs typeface="Carlito"/>
              </a:rPr>
              <a:t>Landry, </a:t>
            </a:r>
            <a:r>
              <a:rPr dirty="0" sz="2150" spc="25">
                <a:latin typeface="Carlito"/>
                <a:cs typeface="Carlito"/>
              </a:rPr>
              <a:t>2016), </a:t>
            </a:r>
            <a:r>
              <a:rPr dirty="0" sz="2150" spc="5">
                <a:latin typeface="Carlito"/>
                <a:cs typeface="Carlito"/>
              </a:rPr>
              <a:t>family </a:t>
            </a:r>
            <a:r>
              <a:rPr dirty="0" sz="2150" spc="-5">
                <a:latin typeface="Carlito"/>
                <a:cs typeface="Carlito"/>
              </a:rPr>
              <a:t>support </a:t>
            </a:r>
            <a:r>
              <a:rPr dirty="0" sz="2150" spc="-10">
                <a:latin typeface="Carlito"/>
                <a:cs typeface="Carlito"/>
              </a:rPr>
              <a:t>(Duche-Perez,  </a:t>
            </a:r>
            <a:r>
              <a:rPr dirty="0" sz="2150" spc="-5">
                <a:latin typeface="Carlito"/>
                <a:cs typeface="Carlito"/>
              </a:rPr>
              <a:t>Paredes-Quispe, </a:t>
            </a:r>
            <a:r>
              <a:rPr dirty="0" sz="2150" spc="15">
                <a:latin typeface="Carlito"/>
                <a:cs typeface="Carlito"/>
              </a:rPr>
              <a:t>&amp; </a:t>
            </a:r>
            <a:r>
              <a:rPr dirty="0" sz="2150" spc="-10">
                <a:latin typeface="Carlito"/>
                <a:cs typeface="Carlito"/>
              </a:rPr>
              <a:t>Gutierrez-Aguilar, </a:t>
            </a:r>
            <a:r>
              <a:rPr dirty="0" sz="2150" spc="25">
                <a:latin typeface="Carlito"/>
                <a:cs typeface="Carlito"/>
              </a:rPr>
              <a:t>2019) </a:t>
            </a:r>
            <a:r>
              <a:rPr dirty="0" sz="2150" spc="-5">
                <a:latin typeface="Carlito"/>
                <a:cs typeface="Carlito"/>
              </a:rPr>
              <a:t>or </a:t>
            </a:r>
            <a:r>
              <a:rPr dirty="0" sz="2150">
                <a:latin typeface="Carlito"/>
                <a:cs typeface="Carlito"/>
              </a:rPr>
              <a:t>internal </a:t>
            </a:r>
            <a:r>
              <a:rPr dirty="0" sz="2150" spc="5">
                <a:latin typeface="Carlito"/>
                <a:cs typeface="Carlito"/>
              </a:rPr>
              <a:t>motivation,  </a:t>
            </a:r>
            <a:r>
              <a:rPr dirty="0" sz="2150" spc="-10">
                <a:latin typeface="Carlito"/>
                <a:cs typeface="Carlito"/>
              </a:rPr>
              <a:t>such </a:t>
            </a:r>
            <a:r>
              <a:rPr dirty="0" sz="2150" spc="10">
                <a:latin typeface="Carlito"/>
                <a:cs typeface="Carlito"/>
              </a:rPr>
              <a:t>as </a:t>
            </a:r>
            <a:r>
              <a:rPr dirty="0" sz="2150" spc="15">
                <a:latin typeface="Carlito"/>
                <a:cs typeface="Carlito"/>
              </a:rPr>
              <a:t>grit </a:t>
            </a:r>
            <a:r>
              <a:rPr dirty="0" sz="2150" spc="5">
                <a:latin typeface="Carlito"/>
                <a:cs typeface="Carlito"/>
              </a:rPr>
              <a:t>(Duckworth, </a:t>
            </a:r>
            <a:r>
              <a:rPr dirty="0" sz="2150" spc="-15">
                <a:latin typeface="Carlito"/>
                <a:cs typeface="Carlito"/>
              </a:rPr>
              <a:t>Peterson, </a:t>
            </a:r>
            <a:r>
              <a:rPr dirty="0" sz="2150" spc="10">
                <a:latin typeface="Carlito"/>
                <a:cs typeface="Carlito"/>
              </a:rPr>
              <a:t>Matthews, </a:t>
            </a:r>
            <a:r>
              <a:rPr dirty="0" sz="2150" spc="15">
                <a:latin typeface="Carlito"/>
                <a:cs typeface="Carlito"/>
              </a:rPr>
              <a:t>&amp; </a:t>
            </a:r>
            <a:r>
              <a:rPr dirty="0" sz="2150" spc="-35">
                <a:latin typeface="Carlito"/>
                <a:cs typeface="Carlito"/>
              </a:rPr>
              <a:t>Kelly, </a:t>
            </a:r>
            <a:r>
              <a:rPr dirty="0" sz="2150" spc="25">
                <a:latin typeface="Carlito"/>
                <a:cs typeface="Carlito"/>
              </a:rPr>
              <a:t>2007) </a:t>
            </a:r>
            <a:r>
              <a:rPr dirty="0" sz="2150" spc="5">
                <a:latin typeface="Carlito"/>
                <a:cs typeface="Carlito"/>
              </a:rPr>
              <a:t>and  </a:t>
            </a:r>
            <a:r>
              <a:rPr dirty="0" sz="2150" spc="-5">
                <a:latin typeface="Carlito"/>
                <a:cs typeface="Carlito"/>
              </a:rPr>
              <a:t>mindset (Cook, Gas, </a:t>
            </a:r>
            <a:r>
              <a:rPr dirty="0" sz="2150" spc="15">
                <a:latin typeface="Carlito"/>
                <a:cs typeface="Carlito"/>
              </a:rPr>
              <a:t>&amp; Artino </a:t>
            </a:r>
            <a:r>
              <a:rPr dirty="0" sz="2150" spc="-65">
                <a:latin typeface="Carlito"/>
                <a:cs typeface="Carlito"/>
              </a:rPr>
              <a:t>Jr., </a:t>
            </a:r>
            <a:r>
              <a:rPr dirty="0" sz="2150" spc="25">
                <a:latin typeface="Carlito"/>
                <a:cs typeface="Carlito"/>
              </a:rPr>
              <a:t>2018). </a:t>
            </a:r>
            <a:r>
              <a:rPr dirty="0" sz="2150">
                <a:latin typeface="Carlito"/>
                <a:cs typeface="Carlito"/>
              </a:rPr>
              <a:t>Other </a:t>
            </a:r>
            <a:r>
              <a:rPr dirty="0" sz="2150" spc="5">
                <a:latin typeface="Carlito"/>
                <a:cs typeface="Carlito"/>
              </a:rPr>
              <a:t>type </a:t>
            </a:r>
            <a:r>
              <a:rPr dirty="0" sz="2150" spc="-5">
                <a:latin typeface="Carlito"/>
                <a:cs typeface="Carlito"/>
              </a:rPr>
              <a:t>of </a:t>
            </a:r>
            <a:r>
              <a:rPr dirty="0" sz="2150" spc="10">
                <a:latin typeface="Carlito"/>
                <a:cs typeface="Carlito"/>
              </a:rPr>
              <a:t>data  </a:t>
            </a:r>
            <a:r>
              <a:rPr dirty="0" sz="2150">
                <a:latin typeface="Carlito"/>
                <a:cs typeface="Carlito"/>
              </a:rPr>
              <a:t>gathering </a:t>
            </a:r>
            <a:r>
              <a:rPr dirty="0" sz="2150" spc="10">
                <a:latin typeface="Carlito"/>
                <a:cs typeface="Carlito"/>
              </a:rPr>
              <a:t>might </a:t>
            </a:r>
            <a:r>
              <a:rPr dirty="0" sz="2150">
                <a:latin typeface="Carlito"/>
                <a:cs typeface="Carlito"/>
              </a:rPr>
              <a:t>be </a:t>
            </a:r>
            <a:r>
              <a:rPr dirty="0" sz="2150" spc="-5">
                <a:latin typeface="Carlito"/>
                <a:cs typeface="Carlito"/>
              </a:rPr>
              <a:t>conducted, not </a:t>
            </a:r>
            <a:r>
              <a:rPr dirty="0" sz="2150" spc="5">
                <a:latin typeface="Carlito"/>
                <a:cs typeface="Carlito"/>
              </a:rPr>
              <a:t>only </a:t>
            </a:r>
            <a:r>
              <a:rPr dirty="0" sz="2150">
                <a:latin typeface="Carlito"/>
                <a:cs typeface="Carlito"/>
              </a:rPr>
              <a:t>rely on </a:t>
            </a:r>
            <a:r>
              <a:rPr dirty="0" sz="2150" spc="-10">
                <a:latin typeface="Carlito"/>
                <a:cs typeface="Carlito"/>
              </a:rPr>
              <a:t>secondary </a:t>
            </a:r>
            <a:r>
              <a:rPr dirty="0" sz="2150" spc="10">
                <a:latin typeface="Carlito"/>
                <a:cs typeface="Carlito"/>
              </a:rPr>
              <a:t>data </a:t>
            </a:r>
            <a:r>
              <a:rPr dirty="0" sz="2150" spc="15">
                <a:latin typeface="Carlito"/>
                <a:cs typeface="Carlito"/>
              </a:rPr>
              <a:t>to  </a:t>
            </a:r>
            <a:r>
              <a:rPr dirty="0" sz="2150" spc="10">
                <a:latin typeface="Carlito"/>
                <a:cs typeface="Carlito"/>
              </a:rPr>
              <a:t>build the </a:t>
            </a:r>
            <a:r>
              <a:rPr dirty="0" sz="2150">
                <a:latin typeface="Carlito"/>
                <a:cs typeface="Carlito"/>
              </a:rPr>
              <a:t>predictive</a:t>
            </a:r>
            <a:r>
              <a:rPr dirty="0" sz="2150" spc="65">
                <a:latin typeface="Carlito"/>
                <a:cs typeface="Carlito"/>
              </a:rPr>
              <a:t> </a:t>
            </a:r>
            <a:r>
              <a:rPr dirty="0" sz="2150">
                <a:latin typeface="Carlito"/>
                <a:cs typeface="Carlito"/>
              </a:rPr>
              <a:t>model.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05" y="4416996"/>
            <a:ext cx="532574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="1">
                <a:latin typeface="Carlito"/>
                <a:cs typeface="Carlito"/>
              </a:rPr>
              <a:t>PRESCRIPTIVE</a:t>
            </a:r>
            <a:r>
              <a:rPr dirty="0" spc="80" b="1">
                <a:latin typeface="Carlito"/>
                <a:cs typeface="Carlito"/>
              </a:rPr>
              <a:t> </a:t>
            </a:r>
            <a:r>
              <a:rPr dirty="0" spc="-35" b="1">
                <a:latin typeface="Carlito"/>
                <a:cs typeface="Carlito"/>
              </a:rPr>
              <a:t>ANALYTICS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884" y="322897"/>
            <a:ext cx="793051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15"/>
              <a:t>Overview </a:t>
            </a:r>
            <a:r>
              <a:rPr dirty="0" sz="4400" spc="-20"/>
              <a:t>for </a:t>
            </a:r>
            <a:r>
              <a:rPr dirty="0" sz="4400"/>
              <a:t>Prescriptive</a:t>
            </a:r>
            <a:r>
              <a:rPr dirty="0" sz="4400" spc="-400"/>
              <a:t> </a:t>
            </a:r>
            <a:r>
              <a:rPr dirty="0" sz="4400" spc="15"/>
              <a:t>Analytics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7861934" cy="4458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697865" indent="-343535">
              <a:lnSpc>
                <a:spcPct val="1048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150" spc="-5">
                <a:latin typeface="Carlito"/>
                <a:cs typeface="Carlito"/>
              </a:rPr>
              <a:t>From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 spc="-5">
                <a:latin typeface="Carlito"/>
                <a:cs typeface="Carlito"/>
              </a:rPr>
              <a:t>previous slides, </a:t>
            </a:r>
            <a:r>
              <a:rPr dirty="0" sz="2150">
                <a:latin typeface="Carlito"/>
                <a:cs typeface="Carlito"/>
              </a:rPr>
              <a:t>detection, association rules </a:t>
            </a:r>
            <a:r>
              <a:rPr dirty="0" sz="2150" spc="5">
                <a:latin typeface="Carlito"/>
                <a:cs typeface="Carlito"/>
              </a:rPr>
              <a:t>and  </a:t>
            </a:r>
            <a:r>
              <a:rPr dirty="0" sz="2150">
                <a:latin typeface="Carlito"/>
                <a:cs typeface="Carlito"/>
              </a:rPr>
              <a:t>prediction, there </a:t>
            </a:r>
            <a:r>
              <a:rPr dirty="0" sz="2150" spc="5">
                <a:latin typeface="Carlito"/>
                <a:cs typeface="Carlito"/>
              </a:rPr>
              <a:t>are </a:t>
            </a:r>
            <a:r>
              <a:rPr dirty="0" sz="2150" spc="-20">
                <a:latin typeface="Carlito"/>
                <a:cs typeface="Carlito"/>
              </a:rPr>
              <a:t>several </a:t>
            </a:r>
            <a:r>
              <a:rPr dirty="0" sz="2150" spc="5">
                <a:latin typeface="Carlito"/>
                <a:cs typeface="Carlito"/>
              </a:rPr>
              <a:t>insight </a:t>
            </a:r>
            <a:r>
              <a:rPr dirty="0" sz="2150" spc="10">
                <a:latin typeface="Carlito"/>
                <a:cs typeface="Carlito"/>
              </a:rPr>
              <a:t>that </a:t>
            </a:r>
            <a:r>
              <a:rPr dirty="0" sz="2150">
                <a:latin typeface="Carlito"/>
                <a:cs typeface="Carlito"/>
              </a:rPr>
              <a:t>can be </a:t>
            </a:r>
            <a:r>
              <a:rPr dirty="0" sz="2150" spc="10">
                <a:latin typeface="Carlito"/>
                <a:cs typeface="Carlito"/>
              </a:rPr>
              <a:t>highlighted</a:t>
            </a:r>
            <a:r>
              <a:rPr dirty="0" sz="2150" spc="15">
                <a:latin typeface="Carlito"/>
                <a:cs typeface="Carlito"/>
              </a:rPr>
              <a:t> </a:t>
            </a:r>
            <a:r>
              <a:rPr dirty="0" sz="2150" spc="5">
                <a:latin typeface="Carlito"/>
                <a:cs typeface="Carlito"/>
              </a:rPr>
              <a:t>:</a:t>
            </a: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150">
                <a:latin typeface="Carlito"/>
                <a:cs typeface="Carlito"/>
              </a:rPr>
              <a:t>Students </a:t>
            </a:r>
            <a:r>
              <a:rPr dirty="0" sz="2150" spc="-5">
                <a:latin typeface="Carlito"/>
                <a:cs typeface="Carlito"/>
              </a:rPr>
              <a:t>fail </a:t>
            </a:r>
            <a:r>
              <a:rPr dirty="0" sz="2150" spc="20">
                <a:latin typeface="Carlito"/>
                <a:cs typeface="Carlito"/>
              </a:rPr>
              <a:t>in </a:t>
            </a:r>
            <a:r>
              <a:rPr dirty="0" sz="2150" spc="10">
                <a:latin typeface="Carlito"/>
                <a:cs typeface="Carlito"/>
              </a:rPr>
              <a:t>the final </a:t>
            </a:r>
            <a:r>
              <a:rPr dirty="0" sz="2150">
                <a:latin typeface="Carlito"/>
                <a:cs typeface="Carlito"/>
              </a:rPr>
              <a:t>can be from varied </a:t>
            </a:r>
            <a:r>
              <a:rPr dirty="0" sz="2150" spc="-45">
                <a:latin typeface="Carlito"/>
                <a:cs typeface="Carlito"/>
              </a:rPr>
              <a:t>GPA </a:t>
            </a:r>
            <a:r>
              <a:rPr dirty="0" sz="2150" spc="20">
                <a:latin typeface="Carlito"/>
                <a:cs typeface="Carlito"/>
              </a:rPr>
              <a:t>in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>
                <a:latin typeface="Carlito"/>
                <a:cs typeface="Carlito"/>
              </a:rPr>
              <a:t>first</a:t>
            </a:r>
            <a:r>
              <a:rPr dirty="0" sz="2150" spc="405">
                <a:latin typeface="Carlito"/>
                <a:cs typeface="Carlito"/>
              </a:rPr>
              <a:t> </a:t>
            </a:r>
            <a:r>
              <a:rPr dirty="0" sz="2150" spc="-50">
                <a:latin typeface="Carlito"/>
                <a:cs typeface="Carlito"/>
              </a:rPr>
              <a:t>year.</a:t>
            </a: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150">
                <a:latin typeface="Carlito"/>
                <a:cs typeface="Carlito"/>
              </a:rPr>
              <a:t>Around </a:t>
            </a:r>
            <a:r>
              <a:rPr dirty="0" sz="2150" spc="25">
                <a:latin typeface="Carlito"/>
                <a:cs typeface="Carlito"/>
              </a:rPr>
              <a:t>90% </a:t>
            </a:r>
            <a:r>
              <a:rPr dirty="0" sz="2150">
                <a:latin typeface="Carlito"/>
                <a:cs typeface="Carlito"/>
              </a:rPr>
              <a:t>do </a:t>
            </a:r>
            <a:r>
              <a:rPr dirty="0" sz="2150" spc="-5">
                <a:latin typeface="Carlito"/>
                <a:cs typeface="Carlito"/>
              </a:rPr>
              <a:t>not </a:t>
            </a:r>
            <a:r>
              <a:rPr dirty="0" sz="2150" spc="-10">
                <a:latin typeface="Carlito"/>
                <a:cs typeface="Carlito"/>
              </a:rPr>
              <a:t>check </a:t>
            </a:r>
            <a:r>
              <a:rPr dirty="0" sz="2150" spc="10">
                <a:latin typeface="Carlito"/>
                <a:cs typeface="Carlito"/>
              </a:rPr>
              <a:t>the </a:t>
            </a:r>
            <a:r>
              <a:rPr dirty="0" sz="2150" spc="-5">
                <a:latin typeface="Carlito"/>
                <a:cs typeface="Carlito"/>
              </a:rPr>
              <a:t>syllabus </a:t>
            </a:r>
            <a:r>
              <a:rPr dirty="0" sz="2150" spc="10">
                <a:latin typeface="Carlito"/>
                <a:cs typeface="Carlito"/>
              </a:rPr>
              <a:t>at the </a:t>
            </a:r>
            <a:r>
              <a:rPr dirty="0" sz="2150" spc="-5">
                <a:latin typeface="Carlito"/>
                <a:cs typeface="Carlito"/>
              </a:rPr>
              <a:t>end of </a:t>
            </a:r>
            <a:r>
              <a:rPr dirty="0" sz="2150" spc="10">
                <a:latin typeface="Carlito"/>
                <a:cs typeface="Carlito"/>
              </a:rPr>
              <a:t>the</a:t>
            </a:r>
            <a:r>
              <a:rPr dirty="0" sz="2150" spc="225">
                <a:latin typeface="Carlito"/>
                <a:cs typeface="Carlito"/>
              </a:rPr>
              <a:t> </a:t>
            </a:r>
            <a:r>
              <a:rPr dirty="0" sz="2150" spc="-10">
                <a:latin typeface="Carlito"/>
                <a:cs typeface="Carlito"/>
              </a:rPr>
              <a:t>course</a:t>
            </a: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150" spc="-5">
                <a:latin typeface="Carlito"/>
                <a:cs typeface="Carlito"/>
              </a:rPr>
              <a:t>Students </a:t>
            </a:r>
            <a:r>
              <a:rPr dirty="0" sz="2150" spc="25">
                <a:latin typeface="Carlito"/>
                <a:cs typeface="Carlito"/>
              </a:rPr>
              <a:t>with </a:t>
            </a:r>
            <a:r>
              <a:rPr dirty="0" sz="2150" spc="-20">
                <a:latin typeface="Carlito"/>
                <a:cs typeface="Carlito"/>
              </a:rPr>
              <a:t>LOW </a:t>
            </a:r>
            <a:r>
              <a:rPr dirty="0" sz="2150" spc="5">
                <a:latin typeface="Carlito"/>
                <a:cs typeface="Carlito"/>
              </a:rPr>
              <a:t>monitoring </a:t>
            </a:r>
            <a:r>
              <a:rPr dirty="0" sz="2150">
                <a:latin typeface="Carlito"/>
                <a:cs typeface="Carlito"/>
              </a:rPr>
              <a:t>strategy </a:t>
            </a:r>
            <a:r>
              <a:rPr dirty="0" sz="2150" spc="5">
                <a:latin typeface="Carlito"/>
                <a:cs typeface="Carlito"/>
              </a:rPr>
              <a:t>can </a:t>
            </a:r>
            <a:r>
              <a:rPr dirty="0" sz="2150">
                <a:latin typeface="Carlito"/>
                <a:cs typeface="Carlito"/>
              </a:rPr>
              <a:t>be </a:t>
            </a:r>
            <a:r>
              <a:rPr dirty="0" sz="2150" spc="5">
                <a:latin typeface="Carlito"/>
                <a:cs typeface="Carlito"/>
              </a:rPr>
              <a:t>from </a:t>
            </a:r>
            <a:r>
              <a:rPr dirty="0" sz="2150" spc="-5">
                <a:latin typeface="Carlito"/>
                <a:cs typeface="Carlito"/>
              </a:rPr>
              <a:t>students</a:t>
            </a:r>
            <a:r>
              <a:rPr dirty="0" sz="2150" spc="75">
                <a:latin typeface="Carlito"/>
                <a:cs typeface="Carlito"/>
              </a:rPr>
              <a:t> </a:t>
            </a:r>
            <a:r>
              <a:rPr dirty="0" sz="2150" spc="25">
                <a:latin typeface="Carlito"/>
                <a:cs typeface="Carlito"/>
              </a:rPr>
              <a:t>with</a:t>
            </a:r>
            <a:endParaRPr sz="215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dirty="0" sz="2150" spc="-20">
                <a:latin typeface="Carlito"/>
                <a:cs typeface="Carlito"/>
              </a:rPr>
              <a:t>any</a:t>
            </a:r>
            <a:r>
              <a:rPr dirty="0" sz="2150" spc="95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predicate.</a:t>
            </a:r>
            <a:endParaRPr sz="2150">
              <a:latin typeface="Carlito"/>
              <a:cs typeface="Carlito"/>
            </a:endParaRPr>
          </a:p>
          <a:p>
            <a:pPr algn="just"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150">
                <a:latin typeface="Carlito"/>
                <a:cs typeface="Carlito"/>
              </a:rPr>
              <a:t>Students tend </a:t>
            </a:r>
            <a:r>
              <a:rPr dirty="0" sz="2150" spc="15">
                <a:latin typeface="Carlito"/>
                <a:cs typeface="Carlito"/>
              </a:rPr>
              <a:t>to </a:t>
            </a:r>
            <a:r>
              <a:rPr dirty="0" sz="2150" spc="5">
                <a:latin typeface="Carlito"/>
                <a:cs typeface="Carlito"/>
              </a:rPr>
              <a:t>have </a:t>
            </a:r>
            <a:r>
              <a:rPr dirty="0" sz="2150" spc="-25">
                <a:latin typeface="Carlito"/>
                <a:cs typeface="Carlito"/>
              </a:rPr>
              <a:t>LOW </a:t>
            </a:r>
            <a:r>
              <a:rPr dirty="0" sz="2150" spc="-5">
                <a:latin typeface="Carlito"/>
                <a:cs typeface="Carlito"/>
              </a:rPr>
              <a:t>level of </a:t>
            </a:r>
            <a:r>
              <a:rPr dirty="0" sz="2150">
                <a:latin typeface="Carlito"/>
                <a:cs typeface="Carlito"/>
              </a:rPr>
              <a:t>help</a:t>
            </a:r>
            <a:r>
              <a:rPr dirty="0" sz="2150" spc="20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seeking</a:t>
            </a:r>
            <a:endParaRPr sz="2150">
              <a:latin typeface="Carlito"/>
              <a:cs typeface="Carlito"/>
            </a:endParaRPr>
          </a:p>
          <a:p>
            <a:pPr algn="just" marL="355600" marR="22860" indent="-343535">
              <a:lnSpc>
                <a:spcPct val="101899"/>
              </a:lnSpc>
              <a:spcBef>
                <a:spcPts val="525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150" spc="5">
                <a:latin typeface="Carlito"/>
                <a:cs typeface="Carlito"/>
              </a:rPr>
              <a:t>Standard deviation </a:t>
            </a:r>
            <a:r>
              <a:rPr dirty="0" sz="2150">
                <a:latin typeface="Carlito"/>
                <a:cs typeface="Carlito"/>
              </a:rPr>
              <a:t>of </a:t>
            </a:r>
            <a:r>
              <a:rPr dirty="0" sz="2150" spc="10">
                <a:latin typeface="Carlito"/>
                <a:cs typeface="Carlito"/>
              </a:rPr>
              <a:t>viewing </a:t>
            </a:r>
            <a:r>
              <a:rPr dirty="0" sz="2150" spc="-10">
                <a:latin typeface="Carlito"/>
                <a:cs typeface="Carlito"/>
              </a:rPr>
              <a:t>course </a:t>
            </a:r>
            <a:r>
              <a:rPr dirty="0" sz="2150">
                <a:latin typeface="Carlito"/>
                <a:cs typeface="Carlito"/>
              </a:rPr>
              <a:t>module each week </a:t>
            </a:r>
            <a:r>
              <a:rPr dirty="0" sz="2150" spc="10">
                <a:latin typeface="Carlito"/>
                <a:cs typeface="Carlito"/>
              </a:rPr>
              <a:t>also </a:t>
            </a:r>
            <a:r>
              <a:rPr dirty="0" sz="2150" spc="-30">
                <a:latin typeface="Carlito"/>
                <a:cs typeface="Carlito"/>
              </a:rPr>
              <a:t>vary,  </a:t>
            </a:r>
            <a:r>
              <a:rPr dirty="0" sz="2150">
                <a:latin typeface="Carlito"/>
                <a:cs typeface="Carlito"/>
              </a:rPr>
              <a:t>means they study </a:t>
            </a:r>
            <a:r>
              <a:rPr dirty="0" sz="2150" spc="5">
                <a:latin typeface="Carlito"/>
                <a:cs typeface="Carlito"/>
              </a:rPr>
              <a:t>regularly and </a:t>
            </a:r>
            <a:r>
              <a:rPr dirty="0" sz="2150" spc="-10">
                <a:latin typeface="Carlito"/>
                <a:cs typeface="Carlito"/>
              </a:rPr>
              <a:t>irregularly. </a:t>
            </a:r>
            <a:r>
              <a:rPr dirty="0" sz="2150" spc="-30">
                <a:latin typeface="Carlito"/>
                <a:cs typeface="Carlito"/>
              </a:rPr>
              <a:t>However, </a:t>
            </a:r>
            <a:r>
              <a:rPr dirty="0" sz="2150" spc="20">
                <a:latin typeface="Carlito"/>
                <a:cs typeface="Carlito"/>
              </a:rPr>
              <a:t>in </a:t>
            </a:r>
            <a:r>
              <a:rPr dirty="0" sz="2150" spc="10">
                <a:latin typeface="Carlito"/>
                <a:cs typeface="Carlito"/>
              </a:rPr>
              <a:t>this </a:t>
            </a:r>
            <a:r>
              <a:rPr dirty="0" sz="2150" spc="-30">
                <a:latin typeface="Carlito"/>
                <a:cs typeface="Carlito"/>
              </a:rPr>
              <a:t>study,  </a:t>
            </a:r>
            <a:r>
              <a:rPr dirty="0" sz="2150">
                <a:latin typeface="Carlito"/>
                <a:cs typeface="Carlito"/>
              </a:rPr>
              <a:t>study </a:t>
            </a:r>
            <a:r>
              <a:rPr dirty="0" sz="2150" spc="5">
                <a:latin typeface="Carlito"/>
                <a:cs typeface="Carlito"/>
              </a:rPr>
              <a:t>regularity </a:t>
            </a:r>
            <a:r>
              <a:rPr dirty="0" sz="2150" spc="-10">
                <a:latin typeface="Carlito"/>
                <a:cs typeface="Carlito"/>
              </a:rPr>
              <a:t>does </a:t>
            </a:r>
            <a:r>
              <a:rPr dirty="0" sz="2150" spc="-5">
                <a:latin typeface="Carlito"/>
                <a:cs typeface="Carlito"/>
              </a:rPr>
              <a:t>not </a:t>
            </a:r>
            <a:r>
              <a:rPr dirty="0" sz="2150" spc="-15">
                <a:latin typeface="Carlito"/>
                <a:cs typeface="Carlito"/>
              </a:rPr>
              <a:t>form </a:t>
            </a:r>
            <a:r>
              <a:rPr dirty="0" sz="2150" spc="-20">
                <a:latin typeface="Carlito"/>
                <a:cs typeface="Carlito"/>
              </a:rPr>
              <a:t>any</a:t>
            </a:r>
            <a:r>
              <a:rPr dirty="0" sz="2150" spc="200">
                <a:latin typeface="Carlito"/>
                <a:cs typeface="Carlito"/>
              </a:rPr>
              <a:t> </a:t>
            </a:r>
            <a:r>
              <a:rPr dirty="0" sz="2150">
                <a:latin typeface="Carlito"/>
                <a:cs typeface="Carlito"/>
              </a:rPr>
              <a:t>association </a:t>
            </a:r>
            <a:r>
              <a:rPr dirty="0" sz="2150" spc="-5">
                <a:latin typeface="Carlito"/>
                <a:cs typeface="Carlito"/>
              </a:rPr>
              <a:t>rules.</a:t>
            </a:r>
            <a:endParaRPr sz="2150">
              <a:latin typeface="Carlito"/>
              <a:cs typeface="Carlito"/>
            </a:endParaRPr>
          </a:p>
          <a:p>
            <a:pPr algn="just" marL="355600" indent="-3435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356235" algn="l"/>
              </a:tabLst>
            </a:pPr>
            <a:r>
              <a:rPr dirty="0" sz="2150" spc="-65">
                <a:latin typeface="Arial"/>
                <a:cs typeface="Arial"/>
              </a:rPr>
              <a:t>In </a:t>
            </a:r>
            <a:r>
              <a:rPr dirty="0" sz="2150" spc="-30">
                <a:latin typeface="Arial"/>
                <a:cs typeface="Arial"/>
              </a:rPr>
              <a:t>this </a:t>
            </a:r>
            <a:r>
              <a:rPr dirty="0" sz="2150" spc="-95">
                <a:latin typeface="Arial"/>
                <a:cs typeface="Arial"/>
              </a:rPr>
              <a:t>study, </a:t>
            </a:r>
            <a:r>
              <a:rPr dirty="0" sz="2150" spc="-40">
                <a:latin typeface="Arial"/>
                <a:cs typeface="Arial"/>
              </a:rPr>
              <a:t>factor </a:t>
            </a:r>
            <a:r>
              <a:rPr dirty="0" sz="2150" spc="10">
                <a:latin typeface="Arial"/>
                <a:cs typeface="Arial"/>
              </a:rPr>
              <a:t>that </a:t>
            </a:r>
            <a:r>
              <a:rPr dirty="0" sz="2150" spc="-50">
                <a:latin typeface="Arial"/>
                <a:cs typeface="Arial"/>
              </a:rPr>
              <a:t>mostly affect </a:t>
            </a:r>
            <a:r>
              <a:rPr dirty="0" sz="2150" spc="45">
                <a:latin typeface="Arial"/>
                <a:cs typeface="Arial"/>
              </a:rPr>
              <a:t>to </a:t>
            </a:r>
            <a:r>
              <a:rPr dirty="0" sz="2150" spc="-40">
                <a:latin typeface="Arial"/>
                <a:cs typeface="Arial"/>
              </a:rPr>
              <a:t>predict</a:t>
            </a:r>
            <a:r>
              <a:rPr dirty="0" sz="2150" spc="-220">
                <a:latin typeface="Arial"/>
                <a:cs typeface="Arial"/>
              </a:rPr>
              <a:t> </a:t>
            </a:r>
            <a:r>
              <a:rPr dirty="0" sz="2150" spc="-60">
                <a:latin typeface="Arial"/>
                <a:cs typeface="Arial"/>
              </a:rPr>
              <a:t>students’</a:t>
            </a:r>
            <a:endParaRPr sz="215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150" spc="-5">
                <a:latin typeface="Carlito"/>
                <a:cs typeface="Carlito"/>
              </a:rPr>
              <a:t>achievement </a:t>
            </a:r>
            <a:r>
              <a:rPr dirty="0" sz="2150" spc="15">
                <a:latin typeface="Carlito"/>
                <a:cs typeface="Carlito"/>
              </a:rPr>
              <a:t>is </a:t>
            </a:r>
            <a:r>
              <a:rPr dirty="0" sz="2150" spc="-5">
                <a:latin typeface="Carlito"/>
                <a:cs typeface="Carlito"/>
              </a:rPr>
              <a:t>previous</a:t>
            </a:r>
            <a:r>
              <a:rPr dirty="0" sz="2150" spc="-200">
                <a:latin typeface="Carlito"/>
                <a:cs typeface="Carlito"/>
              </a:rPr>
              <a:t> </a:t>
            </a:r>
            <a:r>
              <a:rPr dirty="0" sz="2150" spc="-5">
                <a:latin typeface="Carlito"/>
                <a:cs typeface="Carlito"/>
              </a:rPr>
              <a:t>achievement.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606930"/>
            <a:ext cx="8070215" cy="4037329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1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10">
                <a:latin typeface="Carlito"/>
                <a:cs typeface="Carlito"/>
              </a:rPr>
              <a:t>Students with </a:t>
            </a:r>
            <a:r>
              <a:rPr dirty="0" sz="3200" spc="15">
                <a:latin typeface="Carlito"/>
                <a:cs typeface="Carlito"/>
              </a:rPr>
              <a:t>high </a:t>
            </a:r>
            <a:r>
              <a:rPr dirty="0" sz="3200" spc="-5">
                <a:latin typeface="Carlito"/>
                <a:cs typeface="Carlito"/>
              </a:rPr>
              <a:t>self-regulated </a:t>
            </a:r>
            <a:r>
              <a:rPr dirty="0" sz="3200" spc="15">
                <a:latin typeface="Carlito"/>
                <a:cs typeface="Carlito"/>
              </a:rPr>
              <a:t>learning  </a:t>
            </a:r>
            <a:r>
              <a:rPr dirty="0" sz="3200" spc="5">
                <a:latin typeface="Carlito"/>
                <a:cs typeface="Carlito"/>
              </a:rPr>
              <a:t>(SRL)</a:t>
            </a:r>
            <a:r>
              <a:rPr dirty="0" sz="3200" spc="-70">
                <a:latin typeface="Carlito"/>
                <a:cs typeface="Carlito"/>
              </a:rPr>
              <a:t> </a:t>
            </a:r>
            <a:r>
              <a:rPr dirty="0" sz="3200" spc="15">
                <a:latin typeface="Carlito"/>
                <a:cs typeface="Carlito"/>
              </a:rPr>
              <a:t>skills,</a:t>
            </a:r>
            <a:r>
              <a:rPr dirty="0" sz="3200" spc="-114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characterized</a:t>
            </a:r>
            <a:r>
              <a:rPr dirty="0" sz="3200" spc="-180">
                <a:latin typeface="Carlito"/>
                <a:cs typeface="Carlito"/>
              </a:rPr>
              <a:t> </a:t>
            </a:r>
            <a:r>
              <a:rPr dirty="0" sz="3200" spc="25">
                <a:latin typeface="Carlito"/>
                <a:cs typeface="Carlito"/>
              </a:rPr>
              <a:t>by</a:t>
            </a:r>
            <a:r>
              <a:rPr dirty="0" sz="3200" spc="-20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the</a:t>
            </a:r>
            <a:r>
              <a:rPr dirty="0" sz="3200" spc="-90">
                <a:latin typeface="Carlito"/>
                <a:cs typeface="Carlito"/>
              </a:rPr>
              <a:t> </a:t>
            </a:r>
            <a:r>
              <a:rPr dirty="0" sz="3200" spc="15">
                <a:latin typeface="Carlito"/>
                <a:cs typeface="Carlito"/>
              </a:rPr>
              <a:t>ability</a:t>
            </a:r>
            <a:r>
              <a:rPr dirty="0" sz="3200" spc="-95">
                <a:latin typeface="Carlito"/>
                <a:cs typeface="Carlito"/>
              </a:rPr>
              <a:t> </a:t>
            </a:r>
            <a:r>
              <a:rPr dirty="0" sz="3200" spc="-5">
                <a:latin typeface="Carlito"/>
                <a:cs typeface="Carlito"/>
              </a:rPr>
              <a:t>to</a:t>
            </a:r>
            <a:r>
              <a:rPr dirty="0" sz="3200" spc="-40">
                <a:latin typeface="Carlito"/>
                <a:cs typeface="Carlito"/>
              </a:rPr>
              <a:t> </a:t>
            </a:r>
            <a:r>
              <a:rPr dirty="0" sz="3200" spc="15">
                <a:latin typeface="Carlito"/>
                <a:cs typeface="Carlito"/>
              </a:rPr>
              <a:t>plan,  </a:t>
            </a:r>
            <a:r>
              <a:rPr dirty="0" sz="3200" spc="20">
                <a:latin typeface="Carlito"/>
                <a:cs typeface="Carlito"/>
              </a:rPr>
              <a:t>manage </a:t>
            </a:r>
            <a:r>
              <a:rPr dirty="0" sz="3200" spc="30">
                <a:latin typeface="Carlito"/>
                <a:cs typeface="Carlito"/>
              </a:rPr>
              <a:t>and </a:t>
            </a:r>
            <a:r>
              <a:rPr dirty="0" sz="3200" spc="15">
                <a:latin typeface="Carlito"/>
                <a:cs typeface="Carlito"/>
              </a:rPr>
              <a:t>monitor </a:t>
            </a:r>
            <a:r>
              <a:rPr dirty="0" sz="3200">
                <a:latin typeface="Carlito"/>
                <a:cs typeface="Carlito"/>
              </a:rPr>
              <a:t>their </a:t>
            </a:r>
            <a:r>
              <a:rPr dirty="0" sz="3200" spc="15">
                <a:latin typeface="Carlito"/>
                <a:cs typeface="Carlito"/>
              </a:rPr>
              <a:t>learning </a:t>
            </a:r>
            <a:r>
              <a:rPr dirty="0" sz="3200">
                <a:latin typeface="Carlito"/>
                <a:cs typeface="Carlito"/>
              </a:rPr>
              <a:t>process,  </a:t>
            </a:r>
            <a:r>
              <a:rPr dirty="0" sz="3200" spc="15">
                <a:latin typeface="Carlito"/>
                <a:cs typeface="Carlito"/>
              </a:rPr>
              <a:t>can </a:t>
            </a:r>
            <a:r>
              <a:rPr dirty="0" sz="3200" spc="5">
                <a:latin typeface="Carlito"/>
                <a:cs typeface="Carlito"/>
              </a:rPr>
              <a:t>outperform </a:t>
            </a:r>
            <a:r>
              <a:rPr dirty="0" sz="3200" spc="15">
                <a:latin typeface="Carlito"/>
                <a:cs typeface="Carlito"/>
              </a:rPr>
              <a:t>those </a:t>
            </a:r>
            <a:r>
              <a:rPr dirty="0" sz="3200" spc="10">
                <a:latin typeface="Carlito"/>
                <a:cs typeface="Carlito"/>
              </a:rPr>
              <a:t>with </a:t>
            </a:r>
            <a:r>
              <a:rPr dirty="0" sz="3200" spc="15">
                <a:latin typeface="Carlito"/>
                <a:cs typeface="Carlito"/>
              </a:rPr>
              <a:t>lower</a:t>
            </a:r>
            <a:r>
              <a:rPr dirty="0" sz="3200" spc="-535">
                <a:latin typeface="Carlito"/>
                <a:cs typeface="Carlito"/>
              </a:rPr>
              <a:t> </a:t>
            </a:r>
            <a:r>
              <a:rPr dirty="0" sz="3200" spc="5">
                <a:latin typeface="Carlito"/>
                <a:cs typeface="Carlito"/>
              </a:rPr>
              <a:t>SRL </a:t>
            </a:r>
            <a:r>
              <a:rPr dirty="0" sz="3200" spc="15">
                <a:latin typeface="Carlito"/>
                <a:cs typeface="Carlito"/>
              </a:rPr>
              <a:t>skills.</a:t>
            </a:r>
            <a:endParaRPr sz="3200">
              <a:latin typeface="Carlito"/>
              <a:cs typeface="Carlito"/>
            </a:endParaRPr>
          </a:p>
          <a:p>
            <a:pPr marL="355600" marR="85090" indent="-343535">
              <a:lnSpc>
                <a:spcPct val="1004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spc="-35">
                <a:latin typeface="Carlito"/>
                <a:cs typeface="Carlito"/>
              </a:rPr>
              <a:t>However, </a:t>
            </a:r>
            <a:r>
              <a:rPr dirty="0" sz="3200" spc="10">
                <a:latin typeface="Carlito"/>
                <a:cs typeface="Carlito"/>
              </a:rPr>
              <a:t>according </a:t>
            </a:r>
            <a:r>
              <a:rPr dirty="0" sz="3200" spc="-10">
                <a:latin typeface="Carlito"/>
                <a:cs typeface="Carlito"/>
              </a:rPr>
              <a:t>to several </a:t>
            </a:r>
            <a:r>
              <a:rPr dirty="0" sz="3200" spc="-5">
                <a:latin typeface="Carlito"/>
                <a:cs typeface="Carlito"/>
              </a:rPr>
              <a:t>experiments  </a:t>
            </a:r>
            <a:r>
              <a:rPr dirty="0" sz="3200" spc="10">
                <a:latin typeface="Carlito"/>
                <a:cs typeface="Carlito"/>
              </a:rPr>
              <a:t>conducted</a:t>
            </a:r>
            <a:r>
              <a:rPr dirty="0" sz="3200" spc="-175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in</a:t>
            </a:r>
            <a:r>
              <a:rPr dirty="0" sz="3200" spc="-20">
                <a:latin typeface="Carlito"/>
                <a:cs typeface="Carlito"/>
              </a:rPr>
              <a:t> </a:t>
            </a:r>
            <a:r>
              <a:rPr dirty="0" sz="3200" spc="5">
                <a:latin typeface="Carlito"/>
                <a:cs typeface="Carlito"/>
              </a:rPr>
              <a:t>this</a:t>
            </a:r>
            <a:r>
              <a:rPr dirty="0" sz="3200" spc="-35">
                <a:latin typeface="Carlito"/>
                <a:cs typeface="Carlito"/>
              </a:rPr>
              <a:t> </a:t>
            </a:r>
            <a:r>
              <a:rPr dirty="0" sz="3200" spc="-30">
                <a:latin typeface="Carlito"/>
                <a:cs typeface="Carlito"/>
              </a:rPr>
              <a:t>study,</a:t>
            </a:r>
            <a:r>
              <a:rPr dirty="0" sz="3200" spc="-114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students</a:t>
            </a:r>
            <a:r>
              <a:rPr dirty="0" sz="3200" spc="-190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with</a:t>
            </a:r>
            <a:r>
              <a:rPr dirty="0" sz="3200" spc="-30">
                <a:latin typeface="Carlito"/>
                <a:cs typeface="Carlito"/>
              </a:rPr>
              <a:t> </a:t>
            </a:r>
            <a:r>
              <a:rPr dirty="0" sz="3200" spc="20">
                <a:latin typeface="Carlito"/>
                <a:cs typeface="Carlito"/>
              </a:rPr>
              <a:t>low</a:t>
            </a:r>
            <a:r>
              <a:rPr dirty="0" sz="3200" spc="-40">
                <a:latin typeface="Carlito"/>
                <a:cs typeface="Carlito"/>
              </a:rPr>
              <a:t> </a:t>
            </a:r>
            <a:r>
              <a:rPr dirty="0" sz="3200" spc="5">
                <a:latin typeface="Carlito"/>
                <a:cs typeface="Carlito"/>
              </a:rPr>
              <a:t>SRL  </a:t>
            </a:r>
            <a:r>
              <a:rPr dirty="0" sz="3200" spc="15">
                <a:latin typeface="Carlito"/>
                <a:cs typeface="Carlito"/>
              </a:rPr>
              <a:t>skills, can </a:t>
            </a:r>
            <a:r>
              <a:rPr dirty="0" sz="3200" spc="5">
                <a:latin typeface="Carlito"/>
                <a:cs typeface="Carlito"/>
              </a:rPr>
              <a:t>achieve any </a:t>
            </a:r>
            <a:r>
              <a:rPr dirty="0" sz="3200">
                <a:latin typeface="Carlito"/>
                <a:cs typeface="Carlito"/>
              </a:rPr>
              <a:t>predicate, </a:t>
            </a:r>
            <a:r>
              <a:rPr dirty="0" sz="3200" spc="5">
                <a:latin typeface="Carlito"/>
                <a:cs typeface="Carlito"/>
              </a:rPr>
              <a:t>whether  </a:t>
            </a:r>
            <a:r>
              <a:rPr dirty="0" sz="3200" spc="15">
                <a:latin typeface="Carlito"/>
                <a:cs typeface="Carlito"/>
              </a:rPr>
              <a:t>cumlaude, </a:t>
            </a:r>
            <a:r>
              <a:rPr dirty="0" sz="3200" spc="20">
                <a:latin typeface="Carlito"/>
                <a:cs typeface="Carlito"/>
              </a:rPr>
              <a:t>or</a:t>
            </a:r>
            <a:r>
              <a:rPr dirty="0" sz="3200" spc="-24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fail.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6420" y="149605"/>
            <a:ext cx="37776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Research</a:t>
            </a:r>
            <a:r>
              <a:rPr dirty="0" spc="155"/>
              <a:t> </a:t>
            </a:r>
            <a:r>
              <a:rPr dirty="0" spc="-10"/>
              <a:t>Proposal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6389" y="3242119"/>
            <a:ext cx="3792220" cy="1933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72819" marR="655320" indent="-687070">
              <a:lnSpc>
                <a:spcPct val="118800"/>
              </a:lnSpc>
              <a:spcBef>
                <a:spcPts val="95"/>
              </a:spcBef>
            </a:pPr>
            <a:r>
              <a:rPr dirty="0" sz="2000" spc="5">
                <a:latin typeface="Carlito"/>
                <a:cs typeface="Carlito"/>
              </a:rPr>
              <a:t>Razief </a:t>
            </a:r>
            <a:r>
              <a:rPr dirty="0" sz="2000" spc="-20">
                <a:latin typeface="Carlito"/>
                <a:cs typeface="Carlito"/>
              </a:rPr>
              <a:t>Perucha </a:t>
            </a:r>
            <a:r>
              <a:rPr dirty="0" sz="2000" spc="-10">
                <a:latin typeface="Carlito"/>
                <a:cs typeface="Carlito"/>
              </a:rPr>
              <a:t>Fauzie </a:t>
            </a:r>
            <a:r>
              <a:rPr dirty="0" sz="2000" spc="5">
                <a:latin typeface="Carlito"/>
                <a:cs typeface="Carlito"/>
              </a:rPr>
              <a:t>Afidh  </a:t>
            </a:r>
            <a:r>
              <a:rPr dirty="0" sz="2000" spc="15">
                <a:latin typeface="Carlito"/>
                <a:cs typeface="Carlito"/>
              </a:rPr>
              <a:t>(1806170145)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00">
              <a:latin typeface="Carlito"/>
              <a:cs typeface="Carlito"/>
            </a:endParaRPr>
          </a:p>
          <a:p>
            <a:pPr algn="ctr" marR="6985">
              <a:lnSpc>
                <a:spcPct val="100000"/>
              </a:lnSpc>
            </a:pPr>
            <a:r>
              <a:rPr dirty="0" sz="1800" spc="10" b="1">
                <a:latin typeface="Carlito"/>
                <a:cs typeface="Carlito"/>
              </a:rPr>
              <a:t>Promotor </a:t>
            </a:r>
            <a:r>
              <a:rPr dirty="0" sz="1800" spc="-105" b="1">
                <a:latin typeface="Arial"/>
                <a:cs typeface="Arial"/>
              </a:rPr>
              <a:t>– </a:t>
            </a:r>
            <a:r>
              <a:rPr dirty="0" sz="1800" spc="5" b="1">
                <a:latin typeface="Carlito"/>
                <a:cs typeface="Carlito"/>
              </a:rPr>
              <a:t>Co</a:t>
            </a:r>
            <a:r>
              <a:rPr dirty="0" sz="1800" spc="5">
                <a:latin typeface="Carlito"/>
                <a:cs typeface="Carlito"/>
              </a:rPr>
              <a:t>.</a:t>
            </a:r>
            <a:r>
              <a:rPr dirty="0" sz="1800" spc="-155">
                <a:latin typeface="Carlito"/>
                <a:cs typeface="Carlito"/>
              </a:rPr>
              <a:t> </a:t>
            </a:r>
            <a:r>
              <a:rPr dirty="0" sz="1800" spc="10" b="1">
                <a:latin typeface="Carlito"/>
                <a:cs typeface="Carlito"/>
              </a:rPr>
              <a:t>Promotor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800" spc="-45">
                <a:latin typeface="Carlito"/>
                <a:cs typeface="Carlito"/>
              </a:rPr>
              <a:t>Prof. </a:t>
            </a:r>
            <a:r>
              <a:rPr dirty="0" sz="1800" spc="15">
                <a:latin typeface="Carlito"/>
                <a:cs typeface="Carlito"/>
              </a:rPr>
              <a:t>Zainal </a:t>
            </a:r>
            <a:r>
              <a:rPr dirty="0" sz="1800">
                <a:latin typeface="Carlito"/>
                <a:cs typeface="Carlito"/>
              </a:rPr>
              <a:t>A. </a:t>
            </a:r>
            <a:r>
              <a:rPr dirty="0" sz="1800" spc="15">
                <a:latin typeface="Carlito"/>
                <a:cs typeface="Carlito"/>
              </a:rPr>
              <a:t>Hasibuan.,</a:t>
            </a:r>
            <a:r>
              <a:rPr dirty="0" sz="1800" spc="-24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Ph.D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800" spc="-45">
                <a:latin typeface="Carlito"/>
                <a:cs typeface="Carlito"/>
              </a:rPr>
              <a:t>Prof. </a:t>
            </a:r>
            <a:r>
              <a:rPr dirty="0" sz="1800" spc="-55">
                <a:latin typeface="Carlito"/>
                <a:cs typeface="Carlito"/>
              </a:rPr>
              <a:t>Dr. </a:t>
            </a:r>
            <a:r>
              <a:rPr dirty="0" sz="1800" spc="5">
                <a:latin typeface="Carlito"/>
                <a:cs typeface="Carlito"/>
              </a:rPr>
              <a:t>Eng. </a:t>
            </a:r>
            <a:r>
              <a:rPr dirty="0" sz="1800">
                <a:latin typeface="Carlito"/>
                <a:cs typeface="Carlito"/>
              </a:rPr>
              <a:t>Wisnu Jatmiko </a:t>
            </a:r>
            <a:r>
              <a:rPr dirty="0" sz="1800" spc="-60">
                <a:latin typeface="Carlito"/>
                <a:cs typeface="Carlito"/>
              </a:rPr>
              <a:t>S.T.,</a:t>
            </a:r>
            <a:r>
              <a:rPr dirty="0" sz="1800" spc="-10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M.Kom.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877" y="1451927"/>
            <a:ext cx="7054215" cy="137033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algn="ctr" marL="1176020" marR="1180465" indent="-2540">
              <a:lnSpc>
                <a:spcPts val="3229"/>
              </a:lnSpc>
              <a:spcBef>
                <a:spcPts val="890"/>
              </a:spcBef>
            </a:pPr>
            <a:r>
              <a:rPr dirty="0" sz="3350" spc="-25" b="1">
                <a:latin typeface="Carlito"/>
                <a:cs typeface="Carlito"/>
              </a:rPr>
              <a:t>INFORMATION </a:t>
            </a:r>
            <a:r>
              <a:rPr dirty="0" sz="3350" spc="5" b="1">
                <a:latin typeface="Carlito"/>
                <a:cs typeface="Carlito"/>
              </a:rPr>
              <a:t>DIFFUSION  </a:t>
            </a:r>
            <a:r>
              <a:rPr dirty="0" sz="3350" b="1">
                <a:latin typeface="Carlito"/>
                <a:cs typeface="Carlito"/>
              </a:rPr>
              <a:t>ON </a:t>
            </a:r>
            <a:r>
              <a:rPr dirty="0" sz="3350" spc="15" b="1">
                <a:latin typeface="Carlito"/>
                <a:cs typeface="Carlito"/>
              </a:rPr>
              <a:t>ONLINE </a:t>
            </a:r>
            <a:r>
              <a:rPr dirty="0" sz="3350" spc="25" b="1">
                <a:latin typeface="Carlito"/>
                <a:cs typeface="Carlito"/>
              </a:rPr>
              <a:t>NEWS</a:t>
            </a:r>
            <a:r>
              <a:rPr dirty="0" sz="3350" spc="55" b="1">
                <a:latin typeface="Carlito"/>
                <a:cs typeface="Carlito"/>
              </a:rPr>
              <a:t> </a:t>
            </a:r>
            <a:r>
              <a:rPr dirty="0" sz="3350" spc="-55" b="1">
                <a:latin typeface="Carlito"/>
                <a:cs typeface="Carlito"/>
              </a:rPr>
              <a:t>PORTAL</a:t>
            </a:r>
            <a:endParaRPr sz="3350">
              <a:latin typeface="Carlito"/>
              <a:cs typeface="Carlito"/>
            </a:endParaRPr>
          </a:p>
          <a:p>
            <a:pPr algn="ctr">
              <a:lnSpc>
                <a:spcPts val="3325"/>
              </a:lnSpc>
            </a:pPr>
            <a:r>
              <a:rPr dirty="0" sz="3350" spc="10" b="1">
                <a:latin typeface="Carlito"/>
                <a:cs typeface="Carlito"/>
              </a:rPr>
              <a:t>USING </a:t>
            </a:r>
            <a:r>
              <a:rPr dirty="0" sz="3350" spc="-5" b="1">
                <a:latin typeface="Carlito"/>
                <a:cs typeface="Carlito"/>
              </a:rPr>
              <a:t>MACHINE </a:t>
            </a:r>
            <a:r>
              <a:rPr dirty="0" sz="3350" b="1">
                <a:latin typeface="Carlito"/>
                <a:cs typeface="Carlito"/>
              </a:rPr>
              <a:t>LEARNING</a:t>
            </a:r>
            <a:r>
              <a:rPr dirty="0" sz="3350" spc="360" b="1">
                <a:latin typeface="Carlito"/>
                <a:cs typeface="Carlito"/>
              </a:rPr>
              <a:t> </a:t>
            </a:r>
            <a:r>
              <a:rPr dirty="0" sz="3350" spc="-15" b="1">
                <a:latin typeface="Carlito"/>
                <a:cs typeface="Carlito"/>
              </a:rPr>
              <a:t>APPROACH</a:t>
            </a:r>
            <a:endParaRPr sz="335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0915" y="5653087"/>
            <a:ext cx="2489835" cy="9448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-10">
                <a:latin typeface="Carlito"/>
                <a:cs typeface="Carlito"/>
              </a:rPr>
              <a:t>Fakultas </a:t>
            </a:r>
            <a:r>
              <a:rPr dirty="0" sz="2000" spc="15">
                <a:latin typeface="Carlito"/>
                <a:cs typeface="Carlito"/>
              </a:rPr>
              <a:t>Ilmu</a:t>
            </a:r>
            <a:r>
              <a:rPr dirty="0" sz="2000" spc="-114">
                <a:latin typeface="Carlito"/>
                <a:cs typeface="Carlito"/>
              </a:rPr>
              <a:t> </a:t>
            </a:r>
            <a:r>
              <a:rPr dirty="0" sz="2000" spc="5">
                <a:latin typeface="Carlito"/>
                <a:cs typeface="Carlito"/>
              </a:rPr>
              <a:t>Komputer  </a:t>
            </a:r>
            <a:r>
              <a:rPr dirty="0" sz="2000" spc="-5">
                <a:latin typeface="Carlito"/>
                <a:cs typeface="Carlito"/>
              </a:rPr>
              <a:t>Universitas </a:t>
            </a:r>
            <a:r>
              <a:rPr dirty="0" sz="2000">
                <a:latin typeface="Carlito"/>
                <a:cs typeface="Carlito"/>
              </a:rPr>
              <a:t>Indonesia  </a:t>
            </a:r>
            <a:r>
              <a:rPr dirty="0" sz="2000" spc="35">
                <a:latin typeface="Carlito"/>
                <a:cs typeface="Carlito"/>
              </a:rPr>
              <a:t>2020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1055" y="643445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75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134" y="9842"/>
            <a:ext cx="7898765" cy="8782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 marR="6350">
              <a:lnSpc>
                <a:spcPct val="100000"/>
              </a:lnSpc>
              <a:spcBef>
                <a:spcPts val="125"/>
              </a:spcBef>
            </a:pPr>
            <a:r>
              <a:rPr dirty="0" sz="2750" spc="-5" b="1">
                <a:latin typeface="Carlito"/>
                <a:cs typeface="Carlito"/>
              </a:rPr>
              <a:t>Example </a:t>
            </a:r>
            <a:r>
              <a:rPr dirty="0" sz="2750" spc="10" b="1">
                <a:latin typeface="Carlito"/>
                <a:cs typeface="Carlito"/>
              </a:rPr>
              <a:t>of </a:t>
            </a:r>
            <a:r>
              <a:rPr dirty="0" sz="2750" spc="5" b="1">
                <a:latin typeface="Carlito"/>
                <a:cs typeface="Carlito"/>
              </a:rPr>
              <a:t>Online </a:t>
            </a:r>
            <a:r>
              <a:rPr dirty="0" sz="2750" spc="20" b="1">
                <a:latin typeface="Carlito"/>
                <a:cs typeface="Carlito"/>
              </a:rPr>
              <a:t>News with</a:t>
            </a:r>
            <a:r>
              <a:rPr dirty="0" sz="2750" spc="204" b="1">
                <a:latin typeface="Carlito"/>
                <a:cs typeface="Carlito"/>
              </a:rPr>
              <a:t> </a:t>
            </a:r>
            <a:r>
              <a:rPr dirty="0" sz="2750" spc="15" b="1">
                <a:latin typeface="Carlito"/>
                <a:cs typeface="Carlito"/>
              </a:rPr>
              <a:t>tendency</a:t>
            </a:r>
            <a:endParaRPr sz="27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2750" spc="-204" b="1">
                <a:latin typeface="Arial"/>
                <a:cs typeface="Arial"/>
              </a:rPr>
              <a:t>(has </a:t>
            </a:r>
            <a:r>
              <a:rPr dirty="0" sz="2750" spc="-100" b="1">
                <a:latin typeface="Arial"/>
                <a:cs typeface="Arial"/>
              </a:rPr>
              <a:t>potential </a:t>
            </a:r>
            <a:r>
              <a:rPr dirty="0" sz="2750" spc="-114" b="1">
                <a:latin typeface="Arial"/>
                <a:cs typeface="Arial"/>
              </a:rPr>
              <a:t>of </a:t>
            </a:r>
            <a:r>
              <a:rPr dirty="0" sz="2750" spc="-185" b="1">
                <a:latin typeface="Arial"/>
                <a:cs typeface="Arial"/>
              </a:rPr>
              <a:t>“accompaniment” </a:t>
            </a:r>
            <a:r>
              <a:rPr dirty="0" sz="2750" spc="-114" b="1">
                <a:latin typeface="Arial"/>
                <a:cs typeface="Arial"/>
              </a:rPr>
              <a:t>of </a:t>
            </a:r>
            <a:r>
              <a:rPr dirty="0" sz="2750" spc="-185" b="1">
                <a:latin typeface="Arial"/>
                <a:cs typeface="Arial"/>
              </a:rPr>
              <a:t>public</a:t>
            </a:r>
            <a:r>
              <a:rPr dirty="0" sz="2750" spc="-345" b="1">
                <a:latin typeface="Arial"/>
                <a:cs typeface="Arial"/>
              </a:rPr>
              <a:t> </a:t>
            </a:r>
            <a:r>
              <a:rPr dirty="0" sz="2750" spc="-145" b="1">
                <a:latin typeface="Arial"/>
                <a:cs typeface="Arial"/>
              </a:rPr>
              <a:t>opinion)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1055" y="643445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76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9075" y="904874"/>
            <a:ext cx="8772525" cy="5962650"/>
            <a:chOff x="219075" y="904874"/>
            <a:chExt cx="8772525" cy="5962650"/>
          </a:xfrm>
        </p:grpSpPr>
        <p:sp>
          <p:nvSpPr>
            <p:cNvPr id="5" name="object 5"/>
            <p:cNvSpPr/>
            <p:nvPr/>
          </p:nvSpPr>
          <p:spPr>
            <a:xfrm>
              <a:off x="228600" y="904874"/>
              <a:ext cx="8763000" cy="59531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362" y="2824226"/>
              <a:ext cx="4382135" cy="990600"/>
            </a:xfrm>
            <a:custGeom>
              <a:avLst/>
              <a:gdLst/>
              <a:ahLst/>
              <a:cxnLst/>
              <a:rect l="l" t="t" r="r" b="b"/>
              <a:pathLst>
                <a:path w="4382135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4216336" y="0"/>
                  </a:lnTo>
                  <a:lnTo>
                    <a:pt x="4260237" y="5897"/>
                  </a:lnTo>
                  <a:lnTo>
                    <a:pt x="4299700" y="22540"/>
                  </a:lnTo>
                  <a:lnTo>
                    <a:pt x="4333144" y="48355"/>
                  </a:lnTo>
                  <a:lnTo>
                    <a:pt x="4358990" y="81769"/>
                  </a:lnTo>
                  <a:lnTo>
                    <a:pt x="4375656" y="121208"/>
                  </a:lnTo>
                  <a:lnTo>
                    <a:pt x="4381563" y="165100"/>
                  </a:lnTo>
                  <a:lnTo>
                    <a:pt x="4381563" y="825373"/>
                  </a:lnTo>
                  <a:lnTo>
                    <a:pt x="4375656" y="869273"/>
                  </a:lnTo>
                  <a:lnTo>
                    <a:pt x="4358990" y="908736"/>
                  </a:lnTo>
                  <a:lnTo>
                    <a:pt x="4333144" y="942181"/>
                  </a:lnTo>
                  <a:lnTo>
                    <a:pt x="4299700" y="968026"/>
                  </a:lnTo>
                  <a:lnTo>
                    <a:pt x="4260237" y="984693"/>
                  </a:lnTo>
                  <a:lnTo>
                    <a:pt x="4216336" y="990600"/>
                  </a:lnTo>
                  <a:lnTo>
                    <a:pt x="165100" y="990600"/>
                  </a:lnTo>
                  <a:lnTo>
                    <a:pt x="121208" y="984693"/>
                  </a:lnTo>
                  <a:lnTo>
                    <a:pt x="81769" y="968026"/>
                  </a:lnTo>
                  <a:lnTo>
                    <a:pt x="48355" y="942181"/>
                  </a:lnTo>
                  <a:lnTo>
                    <a:pt x="22540" y="908736"/>
                  </a:lnTo>
                  <a:lnTo>
                    <a:pt x="5897" y="869273"/>
                  </a:lnTo>
                  <a:lnTo>
                    <a:pt x="0" y="825373"/>
                  </a:lnTo>
                  <a:lnTo>
                    <a:pt x="0" y="1651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3362" y="5872162"/>
              <a:ext cx="4382135" cy="971550"/>
            </a:xfrm>
            <a:custGeom>
              <a:avLst/>
              <a:gdLst/>
              <a:ahLst/>
              <a:cxnLst/>
              <a:rect l="l" t="t" r="r" b="b"/>
              <a:pathLst>
                <a:path w="4382135" h="971550">
                  <a:moveTo>
                    <a:pt x="0" y="161925"/>
                  </a:moveTo>
                  <a:lnTo>
                    <a:pt x="5784" y="118881"/>
                  </a:lnTo>
                  <a:lnTo>
                    <a:pt x="22109" y="80201"/>
                  </a:lnTo>
                  <a:lnTo>
                    <a:pt x="47429" y="47429"/>
                  </a:lnTo>
                  <a:lnTo>
                    <a:pt x="80201" y="22109"/>
                  </a:lnTo>
                  <a:lnTo>
                    <a:pt x="118881" y="5784"/>
                  </a:lnTo>
                  <a:lnTo>
                    <a:pt x="161925" y="0"/>
                  </a:lnTo>
                  <a:lnTo>
                    <a:pt x="4219511" y="0"/>
                  </a:lnTo>
                  <a:lnTo>
                    <a:pt x="4262603" y="5784"/>
                  </a:lnTo>
                  <a:lnTo>
                    <a:pt x="4301318" y="22109"/>
                  </a:lnTo>
                  <a:lnTo>
                    <a:pt x="4334113" y="47429"/>
                  </a:lnTo>
                  <a:lnTo>
                    <a:pt x="4359446" y="80201"/>
                  </a:lnTo>
                  <a:lnTo>
                    <a:pt x="4375777" y="118881"/>
                  </a:lnTo>
                  <a:lnTo>
                    <a:pt x="4381563" y="161925"/>
                  </a:lnTo>
                  <a:lnTo>
                    <a:pt x="4381563" y="809625"/>
                  </a:lnTo>
                  <a:lnTo>
                    <a:pt x="4375777" y="852670"/>
                  </a:lnTo>
                  <a:lnTo>
                    <a:pt x="4359446" y="891350"/>
                  </a:lnTo>
                  <a:lnTo>
                    <a:pt x="4334113" y="924122"/>
                  </a:lnTo>
                  <a:lnTo>
                    <a:pt x="4301318" y="949442"/>
                  </a:lnTo>
                  <a:lnTo>
                    <a:pt x="4262603" y="965765"/>
                  </a:lnTo>
                  <a:lnTo>
                    <a:pt x="4219511" y="971550"/>
                  </a:lnTo>
                  <a:lnTo>
                    <a:pt x="161925" y="971550"/>
                  </a:lnTo>
                  <a:lnTo>
                    <a:pt x="118881" y="965765"/>
                  </a:lnTo>
                  <a:lnTo>
                    <a:pt x="80201" y="949442"/>
                  </a:lnTo>
                  <a:lnTo>
                    <a:pt x="47429" y="924122"/>
                  </a:lnTo>
                  <a:lnTo>
                    <a:pt x="22109" y="891350"/>
                  </a:lnTo>
                  <a:lnTo>
                    <a:pt x="5784" y="852670"/>
                  </a:lnTo>
                  <a:lnTo>
                    <a:pt x="0" y="809625"/>
                  </a:lnTo>
                  <a:lnTo>
                    <a:pt x="0" y="16192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3362" y="4881626"/>
              <a:ext cx="4382135" cy="895350"/>
            </a:xfrm>
            <a:custGeom>
              <a:avLst/>
              <a:gdLst/>
              <a:ahLst/>
              <a:cxnLst/>
              <a:rect l="l" t="t" r="r" b="b"/>
              <a:pathLst>
                <a:path w="4382135" h="895350">
                  <a:moveTo>
                    <a:pt x="0" y="149225"/>
                  </a:moveTo>
                  <a:lnTo>
                    <a:pt x="7608" y="102055"/>
                  </a:lnTo>
                  <a:lnTo>
                    <a:pt x="28793" y="61091"/>
                  </a:lnTo>
                  <a:lnTo>
                    <a:pt x="61096" y="28789"/>
                  </a:lnTo>
                  <a:lnTo>
                    <a:pt x="102060" y="7606"/>
                  </a:lnTo>
                  <a:lnTo>
                    <a:pt x="149225" y="0"/>
                  </a:lnTo>
                  <a:lnTo>
                    <a:pt x="4232211" y="0"/>
                  </a:lnTo>
                  <a:lnTo>
                    <a:pt x="4279394" y="7606"/>
                  </a:lnTo>
                  <a:lnTo>
                    <a:pt x="4320390" y="28789"/>
                  </a:lnTo>
                  <a:lnTo>
                    <a:pt x="4352729" y="61091"/>
                  </a:lnTo>
                  <a:lnTo>
                    <a:pt x="4373943" y="102055"/>
                  </a:lnTo>
                  <a:lnTo>
                    <a:pt x="4381563" y="149225"/>
                  </a:lnTo>
                  <a:lnTo>
                    <a:pt x="4381563" y="746061"/>
                  </a:lnTo>
                  <a:lnTo>
                    <a:pt x="4373943" y="793226"/>
                  </a:lnTo>
                  <a:lnTo>
                    <a:pt x="4352729" y="834189"/>
                  </a:lnTo>
                  <a:lnTo>
                    <a:pt x="4320390" y="866493"/>
                  </a:lnTo>
                  <a:lnTo>
                    <a:pt x="4279394" y="887678"/>
                  </a:lnTo>
                  <a:lnTo>
                    <a:pt x="4232211" y="895286"/>
                  </a:lnTo>
                  <a:lnTo>
                    <a:pt x="149225" y="895286"/>
                  </a:lnTo>
                  <a:lnTo>
                    <a:pt x="102060" y="887678"/>
                  </a:lnTo>
                  <a:lnTo>
                    <a:pt x="61096" y="866493"/>
                  </a:lnTo>
                  <a:lnTo>
                    <a:pt x="28793" y="834189"/>
                  </a:lnTo>
                  <a:lnTo>
                    <a:pt x="7608" y="793226"/>
                  </a:lnTo>
                  <a:lnTo>
                    <a:pt x="0" y="746061"/>
                  </a:lnTo>
                  <a:lnTo>
                    <a:pt x="0" y="14922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62551" y="5862637"/>
              <a:ext cx="4162425" cy="990600"/>
            </a:xfrm>
            <a:custGeom>
              <a:avLst/>
              <a:gdLst/>
              <a:ahLst/>
              <a:cxnLst/>
              <a:rect l="l" t="t" r="r" b="b"/>
              <a:pathLst>
                <a:path w="4162425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3997198" y="0"/>
                  </a:lnTo>
                  <a:lnTo>
                    <a:pt x="4041098" y="5897"/>
                  </a:lnTo>
                  <a:lnTo>
                    <a:pt x="4080561" y="22540"/>
                  </a:lnTo>
                  <a:lnTo>
                    <a:pt x="4114006" y="48355"/>
                  </a:lnTo>
                  <a:lnTo>
                    <a:pt x="4139851" y="81769"/>
                  </a:lnTo>
                  <a:lnTo>
                    <a:pt x="4156518" y="121208"/>
                  </a:lnTo>
                  <a:lnTo>
                    <a:pt x="4162425" y="165100"/>
                  </a:lnTo>
                  <a:lnTo>
                    <a:pt x="4162425" y="825500"/>
                  </a:lnTo>
                  <a:lnTo>
                    <a:pt x="4156518" y="869389"/>
                  </a:lnTo>
                  <a:lnTo>
                    <a:pt x="4139851" y="908828"/>
                  </a:lnTo>
                  <a:lnTo>
                    <a:pt x="4114006" y="942242"/>
                  </a:lnTo>
                  <a:lnTo>
                    <a:pt x="4080561" y="968058"/>
                  </a:lnTo>
                  <a:lnTo>
                    <a:pt x="4041098" y="984702"/>
                  </a:lnTo>
                  <a:lnTo>
                    <a:pt x="3997198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8"/>
                  </a:lnTo>
                  <a:lnTo>
                    <a:pt x="48355" y="942242"/>
                  </a:lnTo>
                  <a:lnTo>
                    <a:pt x="22540" y="908828"/>
                  </a:lnTo>
                  <a:lnTo>
                    <a:pt x="5897" y="869389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134" y="9842"/>
            <a:ext cx="7898765" cy="8782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 marR="6350">
              <a:lnSpc>
                <a:spcPct val="100000"/>
              </a:lnSpc>
              <a:spcBef>
                <a:spcPts val="125"/>
              </a:spcBef>
            </a:pPr>
            <a:r>
              <a:rPr dirty="0" sz="2750" spc="-5" b="1">
                <a:latin typeface="Carlito"/>
                <a:cs typeface="Carlito"/>
              </a:rPr>
              <a:t>Example </a:t>
            </a:r>
            <a:r>
              <a:rPr dirty="0" sz="2750" spc="10" b="1">
                <a:latin typeface="Carlito"/>
                <a:cs typeface="Carlito"/>
              </a:rPr>
              <a:t>of </a:t>
            </a:r>
            <a:r>
              <a:rPr dirty="0" sz="2750" spc="5" b="1">
                <a:latin typeface="Carlito"/>
                <a:cs typeface="Carlito"/>
              </a:rPr>
              <a:t>Online </a:t>
            </a:r>
            <a:r>
              <a:rPr dirty="0" sz="2750" spc="20" b="1">
                <a:latin typeface="Carlito"/>
                <a:cs typeface="Carlito"/>
              </a:rPr>
              <a:t>News with</a:t>
            </a:r>
            <a:r>
              <a:rPr dirty="0" sz="2750" spc="204" b="1">
                <a:latin typeface="Carlito"/>
                <a:cs typeface="Carlito"/>
              </a:rPr>
              <a:t> </a:t>
            </a:r>
            <a:r>
              <a:rPr dirty="0" sz="2750" spc="15" b="1">
                <a:latin typeface="Carlito"/>
                <a:cs typeface="Carlito"/>
              </a:rPr>
              <a:t>tendency</a:t>
            </a:r>
            <a:endParaRPr sz="27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2750" spc="-204" b="1">
                <a:latin typeface="Arial"/>
                <a:cs typeface="Arial"/>
              </a:rPr>
              <a:t>(has </a:t>
            </a:r>
            <a:r>
              <a:rPr dirty="0" sz="2750" spc="-100" b="1">
                <a:latin typeface="Arial"/>
                <a:cs typeface="Arial"/>
              </a:rPr>
              <a:t>potential </a:t>
            </a:r>
            <a:r>
              <a:rPr dirty="0" sz="2750" spc="-114" b="1">
                <a:latin typeface="Arial"/>
                <a:cs typeface="Arial"/>
              </a:rPr>
              <a:t>of </a:t>
            </a:r>
            <a:r>
              <a:rPr dirty="0" sz="2750" spc="-185" b="1">
                <a:latin typeface="Arial"/>
                <a:cs typeface="Arial"/>
              </a:rPr>
              <a:t>“accompaniment” </a:t>
            </a:r>
            <a:r>
              <a:rPr dirty="0" sz="2750" spc="-114" b="1">
                <a:latin typeface="Arial"/>
                <a:cs typeface="Arial"/>
              </a:rPr>
              <a:t>of </a:t>
            </a:r>
            <a:r>
              <a:rPr dirty="0" sz="2750" spc="-185" b="1">
                <a:latin typeface="Arial"/>
                <a:cs typeface="Arial"/>
              </a:rPr>
              <a:t>public</a:t>
            </a:r>
            <a:r>
              <a:rPr dirty="0" sz="2750" spc="-345" b="1">
                <a:latin typeface="Arial"/>
                <a:cs typeface="Arial"/>
              </a:rPr>
              <a:t> </a:t>
            </a:r>
            <a:r>
              <a:rPr dirty="0" sz="2750" spc="-145" b="1">
                <a:latin typeface="Arial"/>
                <a:cs typeface="Arial"/>
              </a:rPr>
              <a:t>opinion)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1055" y="643445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77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9075" y="904874"/>
            <a:ext cx="8772525" cy="5962650"/>
            <a:chOff x="219075" y="904874"/>
            <a:chExt cx="8772525" cy="5962650"/>
          </a:xfrm>
        </p:grpSpPr>
        <p:sp>
          <p:nvSpPr>
            <p:cNvPr id="5" name="object 5"/>
            <p:cNvSpPr/>
            <p:nvPr/>
          </p:nvSpPr>
          <p:spPr>
            <a:xfrm>
              <a:off x="228600" y="904874"/>
              <a:ext cx="8763000" cy="59531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3362" y="2824226"/>
              <a:ext cx="4382135" cy="990600"/>
            </a:xfrm>
            <a:custGeom>
              <a:avLst/>
              <a:gdLst/>
              <a:ahLst/>
              <a:cxnLst/>
              <a:rect l="l" t="t" r="r" b="b"/>
              <a:pathLst>
                <a:path w="4382135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4216336" y="0"/>
                  </a:lnTo>
                  <a:lnTo>
                    <a:pt x="4260237" y="5897"/>
                  </a:lnTo>
                  <a:lnTo>
                    <a:pt x="4299700" y="22540"/>
                  </a:lnTo>
                  <a:lnTo>
                    <a:pt x="4333144" y="48355"/>
                  </a:lnTo>
                  <a:lnTo>
                    <a:pt x="4358990" y="81769"/>
                  </a:lnTo>
                  <a:lnTo>
                    <a:pt x="4375656" y="121208"/>
                  </a:lnTo>
                  <a:lnTo>
                    <a:pt x="4381563" y="165100"/>
                  </a:lnTo>
                  <a:lnTo>
                    <a:pt x="4381563" y="825373"/>
                  </a:lnTo>
                  <a:lnTo>
                    <a:pt x="4375656" y="869273"/>
                  </a:lnTo>
                  <a:lnTo>
                    <a:pt x="4358990" y="908736"/>
                  </a:lnTo>
                  <a:lnTo>
                    <a:pt x="4333144" y="942181"/>
                  </a:lnTo>
                  <a:lnTo>
                    <a:pt x="4299700" y="968026"/>
                  </a:lnTo>
                  <a:lnTo>
                    <a:pt x="4260237" y="984693"/>
                  </a:lnTo>
                  <a:lnTo>
                    <a:pt x="4216336" y="990600"/>
                  </a:lnTo>
                  <a:lnTo>
                    <a:pt x="165100" y="990600"/>
                  </a:lnTo>
                  <a:lnTo>
                    <a:pt x="121208" y="984693"/>
                  </a:lnTo>
                  <a:lnTo>
                    <a:pt x="81769" y="968026"/>
                  </a:lnTo>
                  <a:lnTo>
                    <a:pt x="48355" y="942181"/>
                  </a:lnTo>
                  <a:lnTo>
                    <a:pt x="22540" y="908736"/>
                  </a:lnTo>
                  <a:lnTo>
                    <a:pt x="5897" y="869273"/>
                  </a:lnTo>
                  <a:lnTo>
                    <a:pt x="0" y="825373"/>
                  </a:lnTo>
                  <a:lnTo>
                    <a:pt x="0" y="1651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3362" y="5872162"/>
              <a:ext cx="4382135" cy="971550"/>
            </a:xfrm>
            <a:custGeom>
              <a:avLst/>
              <a:gdLst/>
              <a:ahLst/>
              <a:cxnLst/>
              <a:rect l="l" t="t" r="r" b="b"/>
              <a:pathLst>
                <a:path w="4382135" h="971550">
                  <a:moveTo>
                    <a:pt x="0" y="161925"/>
                  </a:moveTo>
                  <a:lnTo>
                    <a:pt x="5784" y="118881"/>
                  </a:lnTo>
                  <a:lnTo>
                    <a:pt x="22109" y="80201"/>
                  </a:lnTo>
                  <a:lnTo>
                    <a:pt x="47429" y="47429"/>
                  </a:lnTo>
                  <a:lnTo>
                    <a:pt x="80201" y="22109"/>
                  </a:lnTo>
                  <a:lnTo>
                    <a:pt x="118881" y="5784"/>
                  </a:lnTo>
                  <a:lnTo>
                    <a:pt x="161925" y="0"/>
                  </a:lnTo>
                  <a:lnTo>
                    <a:pt x="4219511" y="0"/>
                  </a:lnTo>
                  <a:lnTo>
                    <a:pt x="4262603" y="5784"/>
                  </a:lnTo>
                  <a:lnTo>
                    <a:pt x="4301318" y="22109"/>
                  </a:lnTo>
                  <a:lnTo>
                    <a:pt x="4334113" y="47429"/>
                  </a:lnTo>
                  <a:lnTo>
                    <a:pt x="4359446" y="80201"/>
                  </a:lnTo>
                  <a:lnTo>
                    <a:pt x="4375777" y="118881"/>
                  </a:lnTo>
                  <a:lnTo>
                    <a:pt x="4381563" y="161925"/>
                  </a:lnTo>
                  <a:lnTo>
                    <a:pt x="4381563" y="809625"/>
                  </a:lnTo>
                  <a:lnTo>
                    <a:pt x="4375777" y="852670"/>
                  </a:lnTo>
                  <a:lnTo>
                    <a:pt x="4359446" y="891350"/>
                  </a:lnTo>
                  <a:lnTo>
                    <a:pt x="4334113" y="924122"/>
                  </a:lnTo>
                  <a:lnTo>
                    <a:pt x="4301318" y="949442"/>
                  </a:lnTo>
                  <a:lnTo>
                    <a:pt x="4262603" y="965765"/>
                  </a:lnTo>
                  <a:lnTo>
                    <a:pt x="4219511" y="971550"/>
                  </a:lnTo>
                  <a:lnTo>
                    <a:pt x="161925" y="971550"/>
                  </a:lnTo>
                  <a:lnTo>
                    <a:pt x="118881" y="965765"/>
                  </a:lnTo>
                  <a:lnTo>
                    <a:pt x="80201" y="949442"/>
                  </a:lnTo>
                  <a:lnTo>
                    <a:pt x="47429" y="924122"/>
                  </a:lnTo>
                  <a:lnTo>
                    <a:pt x="22109" y="891350"/>
                  </a:lnTo>
                  <a:lnTo>
                    <a:pt x="5784" y="852670"/>
                  </a:lnTo>
                  <a:lnTo>
                    <a:pt x="0" y="809625"/>
                  </a:lnTo>
                  <a:lnTo>
                    <a:pt x="0" y="16192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3362" y="4881626"/>
              <a:ext cx="4382135" cy="895350"/>
            </a:xfrm>
            <a:custGeom>
              <a:avLst/>
              <a:gdLst/>
              <a:ahLst/>
              <a:cxnLst/>
              <a:rect l="l" t="t" r="r" b="b"/>
              <a:pathLst>
                <a:path w="4382135" h="895350">
                  <a:moveTo>
                    <a:pt x="0" y="149225"/>
                  </a:moveTo>
                  <a:lnTo>
                    <a:pt x="7608" y="102055"/>
                  </a:lnTo>
                  <a:lnTo>
                    <a:pt x="28793" y="61091"/>
                  </a:lnTo>
                  <a:lnTo>
                    <a:pt x="61096" y="28789"/>
                  </a:lnTo>
                  <a:lnTo>
                    <a:pt x="102060" y="7606"/>
                  </a:lnTo>
                  <a:lnTo>
                    <a:pt x="149225" y="0"/>
                  </a:lnTo>
                  <a:lnTo>
                    <a:pt x="4232211" y="0"/>
                  </a:lnTo>
                  <a:lnTo>
                    <a:pt x="4279394" y="7606"/>
                  </a:lnTo>
                  <a:lnTo>
                    <a:pt x="4320390" y="28789"/>
                  </a:lnTo>
                  <a:lnTo>
                    <a:pt x="4352729" y="61091"/>
                  </a:lnTo>
                  <a:lnTo>
                    <a:pt x="4373943" y="102055"/>
                  </a:lnTo>
                  <a:lnTo>
                    <a:pt x="4381563" y="149225"/>
                  </a:lnTo>
                  <a:lnTo>
                    <a:pt x="4381563" y="746061"/>
                  </a:lnTo>
                  <a:lnTo>
                    <a:pt x="4373943" y="793226"/>
                  </a:lnTo>
                  <a:lnTo>
                    <a:pt x="4352729" y="834189"/>
                  </a:lnTo>
                  <a:lnTo>
                    <a:pt x="4320390" y="866493"/>
                  </a:lnTo>
                  <a:lnTo>
                    <a:pt x="4279394" y="887678"/>
                  </a:lnTo>
                  <a:lnTo>
                    <a:pt x="4232211" y="895286"/>
                  </a:lnTo>
                  <a:lnTo>
                    <a:pt x="149225" y="895286"/>
                  </a:lnTo>
                  <a:lnTo>
                    <a:pt x="102060" y="887678"/>
                  </a:lnTo>
                  <a:lnTo>
                    <a:pt x="61096" y="866493"/>
                  </a:lnTo>
                  <a:lnTo>
                    <a:pt x="28793" y="834189"/>
                  </a:lnTo>
                  <a:lnTo>
                    <a:pt x="7608" y="793226"/>
                  </a:lnTo>
                  <a:lnTo>
                    <a:pt x="0" y="746061"/>
                  </a:lnTo>
                  <a:lnTo>
                    <a:pt x="0" y="14922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62551" y="5862637"/>
              <a:ext cx="4162425" cy="990600"/>
            </a:xfrm>
            <a:custGeom>
              <a:avLst/>
              <a:gdLst/>
              <a:ahLst/>
              <a:cxnLst/>
              <a:rect l="l" t="t" r="r" b="b"/>
              <a:pathLst>
                <a:path w="4162425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3997198" y="0"/>
                  </a:lnTo>
                  <a:lnTo>
                    <a:pt x="4041098" y="5897"/>
                  </a:lnTo>
                  <a:lnTo>
                    <a:pt x="4080561" y="22540"/>
                  </a:lnTo>
                  <a:lnTo>
                    <a:pt x="4114006" y="48355"/>
                  </a:lnTo>
                  <a:lnTo>
                    <a:pt x="4139851" y="81769"/>
                  </a:lnTo>
                  <a:lnTo>
                    <a:pt x="4156518" y="121208"/>
                  </a:lnTo>
                  <a:lnTo>
                    <a:pt x="4162425" y="165100"/>
                  </a:lnTo>
                  <a:lnTo>
                    <a:pt x="4162425" y="825500"/>
                  </a:lnTo>
                  <a:lnTo>
                    <a:pt x="4156518" y="869389"/>
                  </a:lnTo>
                  <a:lnTo>
                    <a:pt x="4139851" y="908828"/>
                  </a:lnTo>
                  <a:lnTo>
                    <a:pt x="4114006" y="942242"/>
                  </a:lnTo>
                  <a:lnTo>
                    <a:pt x="4080561" y="968058"/>
                  </a:lnTo>
                  <a:lnTo>
                    <a:pt x="4041098" y="984702"/>
                  </a:lnTo>
                  <a:lnTo>
                    <a:pt x="3997198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8"/>
                  </a:lnTo>
                  <a:lnTo>
                    <a:pt x="48355" y="942242"/>
                  </a:lnTo>
                  <a:lnTo>
                    <a:pt x="22540" y="908828"/>
                  </a:lnTo>
                  <a:lnTo>
                    <a:pt x="5897" y="869389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1055" y="643445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78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9650" y="904938"/>
            <a:ext cx="6852284" cy="5915025"/>
            <a:chOff x="1009650" y="904938"/>
            <a:chExt cx="6852284" cy="5915025"/>
          </a:xfrm>
        </p:grpSpPr>
        <p:sp>
          <p:nvSpPr>
            <p:cNvPr id="4" name="object 4"/>
            <p:cNvSpPr/>
            <p:nvPr/>
          </p:nvSpPr>
          <p:spPr>
            <a:xfrm>
              <a:off x="1209675" y="914398"/>
              <a:ext cx="6651708" cy="5905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3937" y="919225"/>
              <a:ext cx="6753859" cy="3733800"/>
            </a:xfrm>
            <a:custGeom>
              <a:avLst/>
              <a:gdLst/>
              <a:ahLst/>
              <a:cxnLst/>
              <a:rect l="l" t="t" r="r" b="b"/>
              <a:pathLst>
                <a:path w="6753859" h="3733800">
                  <a:moveTo>
                    <a:pt x="3400488" y="2781300"/>
                  </a:moveTo>
                  <a:lnTo>
                    <a:pt x="3405515" y="2737597"/>
                  </a:lnTo>
                  <a:lnTo>
                    <a:pt x="3419838" y="2697491"/>
                  </a:lnTo>
                  <a:lnTo>
                    <a:pt x="3442316" y="2662121"/>
                  </a:lnTo>
                  <a:lnTo>
                    <a:pt x="3471809" y="2632627"/>
                  </a:lnTo>
                  <a:lnTo>
                    <a:pt x="3507179" y="2610149"/>
                  </a:lnTo>
                  <a:lnTo>
                    <a:pt x="3547285" y="2595827"/>
                  </a:lnTo>
                  <a:lnTo>
                    <a:pt x="3590988" y="2590800"/>
                  </a:lnTo>
                  <a:lnTo>
                    <a:pt x="6562661" y="2590800"/>
                  </a:lnTo>
                  <a:lnTo>
                    <a:pt x="6606371" y="2595827"/>
                  </a:lnTo>
                  <a:lnTo>
                    <a:pt x="6646495" y="2610149"/>
                  </a:lnTo>
                  <a:lnTo>
                    <a:pt x="6681890" y="2632627"/>
                  </a:lnTo>
                  <a:lnTo>
                    <a:pt x="6711410" y="2662121"/>
                  </a:lnTo>
                  <a:lnTo>
                    <a:pt x="6733913" y="2697491"/>
                  </a:lnTo>
                  <a:lnTo>
                    <a:pt x="6748254" y="2737597"/>
                  </a:lnTo>
                  <a:lnTo>
                    <a:pt x="6753288" y="2781300"/>
                  </a:lnTo>
                  <a:lnTo>
                    <a:pt x="6753288" y="3543173"/>
                  </a:lnTo>
                  <a:lnTo>
                    <a:pt x="6748254" y="3586882"/>
                  </a:lnTo>
                  <a:lnTo>
                    <a:pt x="6733913" y="3627007"/>
                  </a:lnTo>
                  <a:lnTo>
                    <a:pt x="6711410" y="3662401"/>
                  </a:lnTo>
                  <a:lnTo>
                    <a:pt x="6681890" y="3691922"/>
                  </a:lnTo>
                  <a:lnTo>
                    <a:pt x="6646495" y="3714424"/>
                  </a:lnTo>
                  <a:lnTo>
                    <a:pt x="6606371" y="3728765"/>
                  </a:lnTo>
                  <a:lnTo>
                    <a:pt x="6562661" y="3733800"/>
                  </a:lnTo>
                  <a:lnTo>
                    <a:pt x="3590988" y="3733800"/>
                  </a:lnTo>
                  <a:lnTo>
                    <a:pt x="3547285" y="3728765"/>
                  </a:lnTo>
                  <a:lnTo>
                    <a:pt x="3507179" y="3714424"/>
                  </a:lnTo>
                  <a:lnTo>
                    <a:pt x="3471809" y="3691922"/>
                  </a:lnTo>
                  <a:lnTo>
                    <a:pt x="3442316" y="3662401"/>
                  </a:lnTo>
                  <a:lnTo>
                    <a:pt x="3419838" y="3627007"/>
                  </a:lnTo>
                  <a:lnTo>
                    <a:pt x="3405515" y="3586882"/>
                  </a:lnTo>
                  <a:lnTo>
                    <a:pt x="3400488" y="3543173"/>
                  </a:lnTo>
                  <a:lnTo>
                    <a:pt x="3400488" y="2781300"/>
                  </a:lnTo>
                  <a:close/>
                </a:path>
                <a:path w="6753859" h="3733800">
                  <a:moveTo>
                    <a:pt x="0" y="2781300"/>
                  </a:moveTo>
                  <a:lnTo>
                    <a:pt x="5031" y="2737597"/>
                  </a:lnTo>
                  <a:lnTo>
                    <a:pt x="19363" y="2697491"/>
                  </a:lnTo>
                  <a:lnTo>
                    <a:pt x="41851" y="2662121"/>
                  </a:lnTo>
                  <a:lnTo>
                    <a:pt x="71353" y="2632627"/>
                  </a:lnTo>
                  <a:lnTo>
                    <a:pt x="106724" y="2610149"/>
                  </a:lnTo>
                  <a:lnTo>
                    <a:pt x="146821" y="2595827"/>
                  </a:lnTo>
                  <a:lnTo>
                    <a:pt x="190500" y="2590800"/>
                  </a:lnTo>
                  <a:lnTo>
                    <a:pt x="3162236" y="2590800"/>
                  </a:lnTo>
                  <a:lnTo>
                    <a:pt x="3205946" y="2595827"/>
                  </a:lnTo>
                  <a:lnTo>
                    <a:pt x="3246070" y="2610149"/>
                  </a:lnTo>
                  <a:lnTo>
                    <a:pt x="3281465" y="2632627"/>
                  </a:lnTo>
                  <a:lnTo>
                    <a:pt x="3310985" y="2662121"/>
                  </a:lnTo>
                  <a:lnTo>
                    <a:pt x="3333488" y="2697491"/>
                  </a:lnTo>
                  <a:lnTo>
                    <a:pt x="3347829" y="2737597"/>
                  </a:lnTo>
                  <a:lnTo>
                    <a:pt x="3352863" y="2781300"/>
                  </a:lnTo>
                  <a:lnTo>
                    <a:pt x="3352863" y="3543173"/>
                  </a:lnTo>
                  <a:lnTo>
                    <a:pt x="3347829" y="3586882"/>
                  </a:lnTo>
                  <a:lnTo>
                    <a:pt x="3333488" y="3627007"/>
                  </a:lnTo>
                  <a:lnTo>
                    <a:pt x="3310985" y="3662401"/>
                  </a:lnTo>
                  <a:lnTo>
                    <a:pt x="3281465" y="3691922"/>
                  </a:lnTo>
                  <a:lnTo>
                    <a:pt x="3246070" y="3714424"/>
                  </a:lnTo>
                  <a:lnTo>
                    <a:pt x="3205946" y="3728765"/>
                  </a:lnTo>
                  <a:lnTo>
                    <a:pt x="3162236" y="3733800"/>
                  </a:lnTo>
                  <a:lnTo>
                    <a:pt x="190500" y="3733800"/>
                  </a:lnTo>
                  <a:lnTo>
                    <a:pt x="146821" y="3728765"/>
                  </a:lnTo>
                  <a:lnTo>
                    <a:pt x="106724" y="3714424"/>
                  </a:lnTo>
                  <a:lnTo>
                    <a:pt x="71353" y="3691922"/>
                  </a:lnTo>
                  <a:lnTo>
                    <a:pt x="41851" y="3662401"/>
                  </a:lnTo>
                  <a:lnTo>
                    <a:pt x="19363" y="3627007"/>
                  </a:lnTo>
                  <a:lnTo>
                    <a:pt x="5031" y="3586882"/>
                  </a:lnTo>
                  <a:lnTo>
                    <a:pt x="0" y="3543173"/>
                  </a:lnTo>
                  <a:lnTo>
                    <a:pt x="0" y="2781300"/>
                  </a:lnTo>
                  <a:close/>
                </a:path>
                <a:path w="6753859" h="3733800">
                  <a:moveTo>
                    <a:pt x="47625" y="190500"/>
                  </a:moveTo>
                  <a:lnTo>
                    <a:pt x="52656" y="146797"/>
                  </a:lnTo>
                  <a:lnTo>
                    <a:pt x="66988" y="106691"/>
                  </a:lnTo>
                  <a:lnTo>
                    <a:pt x="89476" y="71321"/>
                  </a:lnTo>
                  <a:lnTo>
                    <a:pt x="118978" y="41827"/>
                  </a:lnTo>
                  <a:lnTo>
                    <a:pt x="154349" y="19349"/>
                  </a:lnTo>
                  <a:lnTo>
                    <a:pt x="194446" y="5027"/>
                  </a:lnTo>
                  <a:lnTo>
                    <a:pt x="238125" y="0"/>
                  </a:lnTo>
                  <a:lnTo>
                    <a:pt x="3209861" y="0"/>
                  </a:lnTo>
                  <a:lnTo>
                    <a:pt x="3253571" y="5027"/>
                  </a:lnTo>
                  <a:lnTo>
                    <a:pt x="3293695" y="19349"/>
                  </a:lnTo>
                  <a:lnTo>
                    <a:pt x="3329090" y="41827"/>
                  </a:lnTo>
                  <a:lnTo>
                    <a:pt x="3358610" y="71321"/>
                  </a:lnTo>
                  <a:lnTo>
                    <a:pt x="3381113" y="106691"/>
                  </a:lnTo>
                  <a:lnTo>
                    <a:pt x="3395454" y="146797"/>
                  </a:lnTo>
                  <a:lnTo>
                    <a:pt x="3400488" y="190500"/>
                  </a:lnTo>
                  <a:lnTo>
                    <a:pt x="3400488" y="952373"/>
                  </a:lnTo>
                  <a:lnTo>
                    <a:pt x="3395454" y="996082"/>
                  </a:lnTo>
                  <a:lnTo>
                    <a:pt x="3381113" y="1036207"/>
                  </a:lnTo>
                  <a:lnTo>
                    <a:pt x="3358610" y="1071601"/>
                  </a:lnTo>
                  <a:lnTo>
                    <a:pt x="3329090" y="1101122"/>
                  </a:lnTo>
                  <a:lnTo>
                    <a:pt x="3293695" y="1123624"/>
                  </a:lnTo>
                  <a:lnTo>
                    <a:pt x="3253571" y="1137965"/>
                  </a:lnTo>
                  <a:lnTo>
                    <a:pt x="3209861" y="1143000"/>
                  </a:lnTo>
                  <a:lnTo>
                    <a:pt x="238125" y="1143000"/>
                  </a:lnTo>
                  <a:lnTo>
                    <a:pt x="194446" y="1137965"/>
                  </a:lnTo>
                  <a:lnTo>
                    <a:pt x="154349" y="1123624"/>
                  </a:lnTo>
                  <a:lnTo>
                    <a:pt x="118978" y="1101122"/>
                  </a:lnTo>
                  <a:lnTo>
                    <a:pt x="89476" y="1071601"/>
                  </a:lnTo>
                  <a:lnTo>
                    <a:pt x="66988" y="1036207"/>
                  </a:lnTo>
                  <a:lnTo>
                    <a:pt x="52656" y="996082"/>
                  </a:lnTo>
                  <a:lnTo>
                    <a:pt x="47625" y="952373"/>
                  </a:lnTo>
                  <a:lnTo>
                    <a:pt x="47625" y="1905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1852" y="0"/>
            <a:ext cx="7585075" cy="8782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750" spc="-5" b="1">
                <a:latin typeface="Carlito"/>
                <a:cs typeface="Carlito"/>
              </a:rPr>
              <a:t>Example </a:t>
            </a:r>
            <a:r>
              <a:rPr dirty="0" sz="2750" spc="10" b="1">
                <a:latin typeface="Carlito"/>
                <a:cs typeface="Carlito"/>
              </a:rPr>
              <a:t>of </a:t>
            </a:r>
            <a:r>
              <a:rPr dirty="0" sz="2750" spc="5" b="1">
                <a:latin typeface="Carlito"/>
                <a:cs typeface="Carlito"/>
              </a:rPr>
              <a:t>Online </a:t>
            </a:r>
            <a:r>
              <a:rPr dirty="0" sz="2750" spc="20" b="1">
                <a:latin typeface="Carlito"/>
                <a:cs typeface="Carlito"/>
              </a:rPr>
              <a:t>News with</a:t>
            </a:r>
            <a:r>
              <a:rPr dirty="0" sz="2750" spc="204" b="1">
                <a:latin typeface="Carlito"/>
                <a:cs typeface="Carlito"/>
              </a:rPr>
              <a:t> </a:t>
            </a:r>
            <a:r>
              <a:rPr dirty="0" sz="2750" spc="15" b="1">
                <a:latin typeface="Carlito"/>
                <a:cs typeface="Carlito"/>
              </a:rPr>
              <a:t>tendency</a:t>
            </a:r>
            <a:endParaRPr sz="27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2750" spc="15" b="1">
                <a:latin typeface="Carlito"/>
                <a:cs typeface="Carlito"/>
              </a:rPr>
              <a:t>(has </a:t>
            </a:r>
            <a:r>
              <a:rPr dirty="0" sz="2750" spc="10" b="1">
                <a:latin typeface="Carlito"/>
                <a:cs typeface="Carlito"/>
              </a:rPr>
              <a:t>potential of </a:t>
            </a:r>
            <a:r>
              <a:rPr dirty="0" sz="2750" spc="5" b="1">
                <a:latin typeface="Carlito"/>
                <a:cs typeface="Carlito"/>
              </a:rPr>
              <a:t>accompaniment </a:t>
            </a:r>
            <a:r>
              <a:rPr dirty="0" sz="2750" spc="10" b="1">
                <a:latin typeface="Carlito"/>
                <a:cs typeface="Carlito"/>
              </a:rPr>
              <a:t>of public</a:t>
            </a:r>
            <a:r>
              <a:rPr dirty="0" sz="2750" spc="275" b="1">
                <a:latin typeface="Carlito"/>
                <a:cs typeface="Carlito"/>
              </a:rPr>
              <a:t> </a:t>
            </a:r>
            <a:r>
              <a:rPr dirty="0" sz="2750" spc="15" b="1">
                <a:latin typeface="Carlito"/>
                <a:cs typeface="Carlito"/>
              </a:rPr>
              <a:t>opinion)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210" y="461010"/>
            <a:ext cx="476694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15" b="1">
                <a:latin typeface="Carlito"/>
                <a:cs typeface="Carlito"/>
              </a:rPr>
              <a:t>Why </a:t>
            </a:r>
            <a:r>
              <a:rPr dirty="0" sz="4400" spc="-10" b="1">
                <a:latin typeface="Carlito"/>
                <a:cs typeface="Carlito"/>
              </a:rPr>
              <a:t>is it</a:t>
            </a:r>
            <a:r>
              <a:rPr dirty="0" sz="4400" spc="-20" b="1">
                <a:latin typeface="Carlito"/>
                <a:cs typeface="Carlito"/>
              </a:rPr>
              <a:t> </a:t>
            </a:r>
            <a:r>
              <a:rPr dirty="0" sz="4400" spc="-10" b="1">
                <a:latin typeface="Carlito"/>
                <a:cs typeface="Carlito"/>
              </a:rPr>
              <a:t>important?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7320915" cy="412686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3200" spc="20">
                <a:latin typeface="Carlito"/>
                <a:cs typeface="Carlito"/>
              </a:rPr>
              <a:t>Miss</a:t>
            </a:r>
            <a:r>
              <a:rPr dirty="0" sz="3200" spc="-120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perception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4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3200" spc="5">
                <a:latin typeface="Carlito"/>
                <a:cs typeface="Carlito"/>
              </a:rPr>
              <a:t>Aspersion </a:t>
            </a:r>
            <a:r>
              <a:rPr dirty="0" sz="3200" spc="10">
                <a:latin typeface="Carlito"/>
                <a:cs typeface="Carlito"/>
              </a:rPr>
              <a:t>(personal/</a:t>
            </a:r>
            <a:r>
              <a:rPr dirty="0" sz="3200" spc="-345">
                <a:latin typeface="Carlito"/>
                <a:cs typeface="Carlito"/>
              </a:rPr>
              <a:t> </a:t>
            </a:r>
            <a:r>
              <a:rPr dirty="0" sz="3200">
                <a:latin typeface="Carlito"/>
                <a:cs typeface="Carlito"/>
              </a:rPr>
              <a:t>organization)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Distrusted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4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3200" spc="-75">
                <a:latin typeface="Arial"/>
                <a:cs typeface="Arial"/>
              </a:rPr>
              <a:t>“Accompaniment”</a:t>
            </a:r>
            <a:r>
              <a:rPr dirty="0" sz="3200" spc="-375">
                <a:latin typeface="Arial"/>
                <a:cs typeface="Arial"/>
              </a:rPr>
              <a:t> </a:t>
            </a:r>
            <a:r>
              <a:rPr dirty="0" sz="3200" spc="20">
                <a:latin typeface="Arial"/>
                <a:cs typeface="Arial"/>
              </a:rPr>
              <a:t>of</a:t>
            </a:r>
            <a:r>
              <a:rPr dirty="0" sz="3200" spc="-225">
                <a:latin typeface="Arial"/>
                <a:cs typeface="Arial"/>
              </a:rPr>
              <a:t> </a:t>
            </a:r>
            <a:r>
              <a:rPr dirty="0" sz="3200" spc="-60">
                <a:latin typeface="Arial"/>
                <a:cs typeface="Arial"/>
              </a:rPr>
              <a:t>public</a:t>
            </a:r>
            <a:r>
              <a:rPr dirty="0" sz="3200" spc="-310">
                <a:latin typeface="Arial"/>
                <a:cs typeface="Arial"/>
              </a:rPr>
              <a:t> </a:t>
            </a:r>
            <a:r>
              <a:rPr dirty="0" sz="3200" spc="-35">
                <a:latin typeface="Arial"/>
                <a:cs typeface="Arial"/>
              </a:rPr>
              <a:t>opinion</a:t>
            </a:r>
            <a:endParaRPr sz="3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3200">
                <a:latin typeface="Carlito"/>
                <a:cs typeface="Carlito"/>
              </a:rPr>
              <a:t>Character</a:t>
            </a:r>
            <a:r>
              <a:rPr dirty="0" sz="3200" spc="-130">
                <a:latin typeface="Carlito"/>
                <a:cs typeface="Carlito"/>
              </a:rPr>
              <a:t> </a:t>
            </a:r>
            <a:r>
              <a:rPr dirty="0" sz="3200" spc="15">
                <a:latin typeface="Carlito"/>
                <a:cs typeface="Carlito"/>
              </a:rPr>
              <a:t>assassination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3200" spc="10">
                <a:latin typeface="Carlito"/>
                <a:cs typeface="Carlito"/>
              </a:rPr>
              <a:t>Conflict in community </a:t>
            </a:r>
            <a:r>
              <a:rPr dirty="0" sz="3200">
                <a:latin typeface="Carlito"/>
                <a:cs typeface="Carlito"/>
              </a:rPr>
              <a:t>(horizontal</a:t>
            </a:r>
            <a:r>
              <a:rPr dirty="0" sz="3200" spc="-495">
                <a:latin typeface="Carlito"/>
                <a:cs typeface="Carlito"/>
              </a:rPr>
              <a:t> </a:t>
            </a:r>
            <a:r>
              <a:rPr dirty="0" sz="3200" spc="5">
                <a:latin typeface="Carlito"/>
                <a:cs typeface="Carlito"/>
              </a:rPr>
              <a:t>conflict)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3200" spc="-20">
                <a:latin typeface="Carlito"/>
                <a:cs typeface="Carlito"/>
              </a:rPr>
              <a:t>Vertical</a:t>
            </a:r>
            <a:r>
              <a:rPr dirty="0" sz="3200" spc="-45">
                <a:latin typeface="Carlito"/>
                <a:cs typeface="Carlito"/>
              </a:rPr>
              <a:t> </a:t>
            </a:r>
            <a:r>
              <a:rPr dirty="0" sz="3200" spc="10">
                <a:latin typeface="Carlito"/>
                <a:cs typeface="Carlito"/>
              </a:rPr>
              <a:t>conflict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1055" y="643445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rlito"/>
                <a:cs typeface="Carlito"/>
              </a:rPr>
              <a:t>79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352" y="2820288"/>
            <a:ext cx="737806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Machine </a:t>
            </a:r>
            <a:r>
              <a:rPr dirty="0" spc="-5"/>
              <a:t>Learning (ML) as </a:t>
            </a:r>
            <a:r>
              <a:rPr dirty="0" spc="-30"/>
              <a:t>Part </a:t>
            </a:r>
            <a:r>
              <a:rPr dirty="0" spc="10"/>
              <a:t>of</a:t>
            </a:r>
            <a:r>
              <a:rPr dirty="0" spc="705"/>
              <a:t> </a:t>
            </a:r>
            <a:r>
              <a:rPr dirty="0" spc="20"/>
              <a:t>AI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726" y="415162"/>
            <a:ext cx="8752651" cy="5739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739" y="6404609"/>
            <a:ext cx="693420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Carlito"/>
                <a:cs typeface="Carlito"/>
              </a:rPr>
              <a:t>Diperoleh </a:t>
            </a:r>
            <a:r>
              <a:rPr dirty="0" sz="2000" spc="20">
                <a:latin typeface="Carlito"/>
                <a:cs typeface="Carlito"/>
              </a:rPr>
              <a:t>20 </a:t>
            </a:r>
            <a:r>
              <a:rPr dirty="0" sz="2000" spc="-35">
                <a:latin typeface="Carlito"/>
                <a:cs typeface="Carlito"/>
              </a:rPr>
              <a:t>Topik </a:t>
            </a:r>
            <a:r>
              <a:rPr dirty="0" sz="2000" spc="5">
                <a:latin typeface="Carlito"/>
                <a:cs typeface="Carlito"/>
              </a:rPr>
              <a:t>dalam </a:t>
            </a:r>
            <a:r>
              <a:rPr dirty="0" sz="2000">
                <a:latin typeface="Carlito"/>
                <a:cs typeface="Carlito"/>
              </a:rPr>
              <a:t>pemberitaan </a:t>
            </a:r>
            <a:r>
              <a:rPr dirty="0" sz="2000" spc="-10">
                <a:latin typeface="Carlito"/>
                <a:cs typeface="Carlito"/>
              </a:rPr>
              <a:t>periode </a:t>
            </a:r>
            <a:r>
              <a:rPr dirty="0" sz="2000" spc="5">
                <a:latin typeface="Carlito"/>
                <a:cs typeface="Carlito"/>
              </a:rPr>
              <a:t>Januari </a:t>
            </a:r>
            <a:r>
              <a:rPr dirty="0" sz="2000" spc="-105">
                <a:latin typeface="Arial"/>
                <a:cs typeface="Arial"/>
              </a:rPr>
              <a:t>– </a:t>
            </a:r>
            <a:r>
              <a:rPr dirty="0" sz="2000" spc="-5">
                <a:latin typeface="Carlito"/>
                <a:cs typeface="Carlito"/>
              </a:rPr>
              <a:t>Mei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 spc="25">
                <a:latin typeface="Carlito"/>
                <a:cs typeface="Carlito"/>
              </a:rPr>
              <a:t>2020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0" y="0"/>
            <a:ext cx="9074475" cy="6822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029" y="461010"/>
            <a:ext cx="536067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35" b="1">
                <a:latin typeface="Carlito"/>
                <a:cs typeface="Carlito"/>
              </a:rPr>
              <a:t>Training </a:t>
            </a:r>
            <a:r>
              <a:rPr dirty="0" sz="4400" spc="15" b="1">
                <a:latin typeface="Carlito"/>
                <a:cs typeface="Carlito"/>
              </a:rPr>
              <a:t>and</a:t>
            </a:r>
            <a:r>
              <a:rPr dirty="0" sz="4400" spc="-85" b="1">
                <a:latin typeface="Carlito"/>
                <a:cs typeface="Carlito"/>
              </a:rPr>
              <a:t> </a:t>
            </a:r>
            <a:r>
              <a:rPr dirty="0" sz="4400" spc="-35" b="1">
                <a:latin typeface="Carlito"/>
                <a:cs typeface="Carlito"/>
              </a:rPr>
              <a:t>Validation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20" y="2171837"/>
            <a:ext cx="4345884" cy="3089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31151" y="2193278"/>
            <a:ext cx="4312882" cy="3056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175" y="461010"/>
            <a:ext cx="28016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5" b="1">
                <a:latin typeface="Carlito"/>
                <a:cs typeface="Carlito"/>
              </a:rPr>
              <a:t>C</a:t>
            </a:r>
            <a:r>
              <a:rPr dirty="0" sz="4400" spc="30" b="1">
                <a:latin typeface="Carlito"/>
                <a:cs typeface="Carlito"/>
              </a:rPr>
              <a:t>on</a:t>
            </a:r>
            <a:r>
              <a:rPr dirty="0" sz="4400" spc="30" b="1">
                <a:latin typeface="Carlito"/>
                <a:cs typeface="Carlito"/>
              </a:rPr>
              <a:t>c</a:t>
            </a:r>
            <a:r>
              <a:rPr dirty="0" sz="4400" spc="-30" b="1">
                <a:latin typeface="Carlito"/>
                <a:cs typeface="Carlito"/>
              </a:rPr>
              <a:t>l</a:t>
            </a:r>
            <a:r>
              <a:rPr dirty="0" sz="4400" spc="30" b="1">
                <a:latin typeface="Carlito"/>
                <a:cs typeface="Carlito"/>
              </a:rPr>
              <a:t>u</a:t>
            </a:r>
            <a:r>
              <a:rPr dirty="0" sz="4400" spc="40" b="1">
                <a:latin typeface="Carlito"/>
                <a:cs typeface="Carlito"/>
              </a:rPr>
              <a:t>s</a:t>
            </a:r>
            <a:r>
              <a:rPr dirty="0" sz="4400" spc="-30" b="1">
                <a:latin typeface="Carlito"/>
                <a:cs typeface="Carlito"/>
              </a:rPr>
              <a:t>i</a:t>
            </a:r>
            <a:r>
              <a:rPr dirty="0" sz="4400" spc="30" b="1">
                <a:latin typeface="Carlito"/>
                <a:cs typeface="Carlito"/>
              </a:rPr>
              <a:t>on</a:t>
            </a:r>
            <a:r>
              <a:rPr dirty="0" sz="4400" spc="10" b="1">
                <a:latin typeface="Carlito"/>
                <a:cs typeface="Carlito"/>
              </a:rPr>
              <a:t>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387093"/>
            <a:ext cx="8058784" cy="4636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90805" indent="-343535">
              <a:lnSpc>
                <a:spcPct val="100400"/>
              </a:lnSpc>
              <a:spcBef>
                <a:spcPts val="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10">
                <a:latin typeface="Carlito"/>
                <a:cs typeface="Carlito"/>
              </a:rPr>
              <a:t>These </a:t>
            </a:r>
            <a:r>
              <a:rPr dirty="0" sz="2400">
                <a:latin typeface="Carlito"/>
                <a:cs typeface="Carlito"/>
              </a:rPr>
              <a:t>machine </a:t>
            </a:r>
            <a:r>
              <a:rPr dirty="0" sz="2400" spc="-10">
                <a:latin typeface="Carlito"/>
                <a:cs typeface="Carlito"/>
              </a:rPr>
              <a:t>learning </a:t>
            </a:r>
            <a:r>
              <a:rPr dirty="0" sz="2400" spc="-5">
                <a:latin typeface="Carlito"/>
                <a:cs typeface="Carlito"/>
              </a:rPr>
              <a:t>algorithms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processes </a:t>
            </a:r>
            <a:r>
              <a:rPr dirty="0" sz="2400" spc="5">
                <a:latin typeface="Carlito"/>
                <a:cs typeface="Carlito"/>
              </a:rPr>
              <a:t>to  </a:t>
            </a:r>
            <a:r>
              <a:rPr dirty="0" sz="2400" spc="-5">
                <a:latin typeface="Carlito"/>
                <a:cs typeface="Carlito"/>
              </a:rPr>
              <a:t>classifying </a:t>
            </a:r>
            <a:r>
              <a:rPr dirty="0" sz="2400" spc="-10">
                <a:latin typeface="Carlito"/>
                <a:cs typeface="Carlito"/>
              </a:rPr>
              <a:t>data, identifying similarities, </a:t>
            </a:r>
            <a:r>
              <a:rPr dirty="0" sz="2400">
                <a:latin typeface="Carlito"/>
                <a:cs typeface="Carlito"/>
              </a:rPr>
              <a:t>predicting </a:t>
            </a:r>
            <a:r>
              <a:rPr dirty="0" sz="2400" spc="5">
                <a:latin typeface="Carlito"/>
                <a:cs typeface="Carlito"/>
              </a:rPr>
              <a:t>trends, </a:t>
            </a:r>
            <a:r>
              <a:rPr dirty="0" sz="2400" spc="-10">
                <a:latin typeface="Carlito"/>
                <a:cs typeface="Carlito"/>
              </a:rPr>
              <a:t>and  </a:t>
            </a:r>
            <a:r>
              <a:rPr dirty="0" sz="2400">
                <a:latin typeface="Carlito"/>
                <a:cs typeface="Carlito"/>
              </a:rPr>
              <a:t>prescription of</a:t>
            </a:r>
            <a:r>
              <a:rPr dirty="0" sz="2400" spc="-17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solutions.</a:t>
            </a:r>
            <a:endParaRPr sz="2400">
              <a:latin typeface="Carlito"/>
              <a:cs typeface="Carlito"/>
            </a:endParaRPr>
          </a:p>
          <a:p>
            <a:pPr marL="355600" marR="27940" indent="-343535">
              <a:lnSpc>
                <a:spcPct val="100400"/>
              </a:lnSpc>
              <a:spcBef>
                <a:spcPts val="5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5">
                <a:latin typeface="Carlito"/>
                <a:cs typeface="Carlito"/>
              </a:rPr>
              <a:t>Using </a:t>
            </a:r>
            <a:r>
              <a:rPr dirty="0" sz="2400" spc="-25">
                <a:latin typeface="Carlito"/>
                <a:cs typeface="Carlito"/>
              </a:rPr>
              <a:t>Big </a:t>
            </a:r>
            <a:r>
              <a:rPr dirty="0" sz="2400" spc="-5">
                <a:latin typeface="Carlito"/>
                <a:cs typeface="Carlito"/>
              </a:rPr>
              <a:t>Data, </a:t>
            </a:r>
            <a:r>
              <a:rPr dirty="0" sz="2400" spc="-25">
                <a:latin typeface="Carlito"/>
                <a:cs typeface="Carlito"/>
              </a:rPr>
              <a:t>Big </a:t>
            </a:r>
            <a:r>
              <a:rPr dirty="0" sz="2400" spc="5">
                <a:latin typeface="Carlito"/>
                <a:cs typeface="Carlito"/>
              </a:rPr>
              <a:t>Computing </a:t>
            </a:r>
            <a:r>
              <a:rPr dirty="0" sz="2400" spc="-45">
                <a:latin typeface="Carlito"/>
                <a:cs typeface="Carlito"/>
              </a:rPr>
              <a:t>Power, </a:t>
            </a:r>
            <a:r>
              <a:rPr dirty="0" sz="2400">
                <a:latin typeface="Carlito"/>
                <a:cs typeface="Carlito"/>
              </a:rPr>
              <a:t>Sophisticated Statistical  </a:t>
            </a:r>
            <a:r>
              <a:rPr dirty="0" sz="2400" spc="-10">
                <a:latin typeface="Carlito"/>
                <a:cs typeface="Carlito"/>
              </a:rPr>
              <a:t>Languages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-10">
                <a:latin typeface="Carlito"/>
                <a:cs typeface="Carlito"/>
              </a:rPr>
              <a:t>make </a:t>
            </a:r>
            <a:r>
              <a:rPr dirty="0" sz="2400">
                <a:latin typeface="Carlito"/>
                <a:cs typeface="Carlito"/>
              </a:rPr>
              <a:t>possible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 spc="-5">
                <a:latin typeface="Carlito"/>
                <a:cs typeface="Carlito"/>
              </a:rPr>
              <a:t>Machine </a:t>
            </a:r>
            <a:r>
              <a:rPr dirty="0" sz="2400" spc="-10">
                <a:latin typeface="Carlito"/>
                <a:cs typeface="Carlito"/>
              </a:rPr>
              <a:t>Learning </a:t>
            </a:r>
            <a:r>
              <a:rPr dirty="0" sz="2400" spc="5">
                <a:latin typeface="Carlito"/>
                <a:cs typeface="Carlito"/>
              </a:rPr>
              <a:t>to </a:t>
            </a:r>
            <a:r>
              <a:rPr dirty="0" sz="2400" spc="-15">
                <a:latin typeface="Carlito"/>
                <a:cs typeface="Carlito"/>
              </a:rPr>
              <a:t>Learn  </a:t>
            </a:r>
            <a:r>
              <a:rPr dirty="0" sz="2400" spc="-10">
                <a:latin typeface="Carlito"/>
                <a:cs typeface="Carlito"/>
              </a:rPr>
              <a:t>and </a:t>
            </a:r>
            <a:r>
              <a:rPr dirty="0" sz="2400" spc="-20">
                <a:latin typeface="Carlito"/>
                <a:cs typeface="Carlito"/>
              </a:rPr>
              <a:t>Re-learn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>
                <a:latin typeface="Carlito"/>
                <a:cs typeface="Carlito"/>
              </a:rPr>
              <a:t>order </a:t>
            </a:r>
            <a:r>
              <a:rPr dirty="0" sz="2400" spc="5">
                <a:latin typeface="Carlito"/>
                <a:cs typeface="Carlito"/>
              </a:rPr>
              <a:t>to </a:t>
            </a:r>
            <a:r>
              <a:rPr dirty="0" sz="2400" spc="-40">
                <a:latin typeface="Carlito"/>
                <a:cs typeface="Carlito"/>
              </a:rPr>
              <a:t>gain </a:t>
            </a:r>
            <a:r>
              <a:rPr dirty="0" sz="2400" spc="5">
                <a:latin typeface="Carlito"/>
                <a:cs typeface="Carlito"/>
              </a:rPr>
              <a:t>business </a:t>
            </a:r>
            <a:r>
              <a:rPr dirty="0" sz="2400" spc="-5">
                <a:latin typeface="Carlito"/>
                <a:cs typeface="Carlito"/>
              </a:rPr>
              <a:t>intelligence </a:t>
            </a:r>
            <a:r>
              <a:rPr dirty="0" sz="2400" spc="-10">
                <a:latin typeface="Carlito"/>
                <a:cs typeface="Carlito"/>
              </a:rPr>
              <a:t>and</a:t>
            </a:r>
            <a:r>
              <a:rPr dirty="0" sz="2400" spc="70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insight.</a:t>
            </a:r>
            <a:endParaRPr sz="2400">
              <a:latin typeface="Carlito"/>
              <a:cs typeface="Carlito"/>
            </a:endParaRPr>
          </a:p>
          <a:p>
            <a:pPr marL="355600" marR="5080" indent="-343535">
              <a:lnSpc>
                <a:spcPct val="999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spc="5">
                <a:latin typeface="Carlito"/>
                <a:cs typeface="Carlito"/>
              </a:rPr>
              <a:t>Setting the </a:t>
            </a:r>
            <a:r>
              <a:rPr dirty="0" sz="2400">
                <a:latin typeface="Carlito"/>
                <a:cs typeface="Carlito"/>
              </a:rPr>
              <a:t>Objective </a:t>
            </a:r>
            <a:r>
              <a:rPr dirty="0" sz="2400" spc="-10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Developing </a:t>
            </a:r>
            <a:r>
              <a:rPr dirty="0" sz="2400">
                <a:latin typeface="Carlito"/>
                <a:cs typeface="Carlito"/>
              </a:rPr>
              <a:t>Dataset </a:t>
            </a:r>
            <a:r>
              <a:rPr dirty="0" sz="2400" spc="-15">
                <a:latin typeface="Carlito"/>
                <a:cs typeface="Carlito"/>
              </a:rPr>
              <a:t>is </a:t>
            </a:r>
            <a:r>
              <a:rPr dirty="0" sz="2400" spc="5">
                <a:latin typeface="Carlito"/>
                <a:cs typeface="Carlito"/>
              </a:rPr>
              <a:t>one </a:t>
            </a:r>
            <a:r>
              <a:rPr dirty="0" sz="2400">
                <a:latin typeface="Carlito"/>
                <a:cs typeface="Carlito"/>
              </a:rPr>
              <a:t>of </a:t>
            </a:r>
            <a:r>
              <a:rPr dirty="0" sz="2400" spc="5">
                <a:latin typeface="Carlito"/>
                <a:cs typeface="Carlito"/>
              </a:rPr>
              <a:t>the  </a:t>
            </a:r>
            <a:r>
              <a:rPr dirty="0" sz="2400" spc="-5">
                <a:latin typeface="Carlito"/>
                <a:cs typeface="Carlito"/>
              </a:rPr>
              <a:t>critical </a:t>
            </a:r>
            <a:r>
              <a:rPr dirty="0" sz="2400">
                <a:latin typeface="Carlito"/>
                <a:cs typeface="Carlito"/>
              </a:rPr>
              <a:t>point </a:t>
            </a:r>
            <a:r>
              <a:rPr dirty="0" sz="2400" spc="-15">
                <a:latin typeface="Carlito"/>
                <a:cs typeface="Carlito"/>
              </a:rPr>
              <a:t>in </a:t>
            </a:r>
            <a:r>
              <a:rPr dirty="0" sz="2400">
                <a:latin typeface="Carlito"/>
                <a:cs typeface="Carlito"/>
              </a:rPr>
              <a:t>implementing </a:t>
            </a:r>
            <a:r>
              <a:rPr dirty="0" sz="2400" spc="-5">
                <a:latin typeface="Carlito"/>
                <a:cs typeface="Carlito"/>
              </a:rPr>
              <a:t>Machine </a:t>
            </a:r>
            <a:r>
              <a:rPr dirty="0" sz="2400" spc="-10">
                <a:latin typeface="Carlito"/>
                <a:cs typeface="Carlito"/>
              </a:rPr>
              <a:t>Learning, </a:t>
            </a:r>
            <a:r>
              <a:rPr dirty="0" sz="2400" spc="5">
                <a:latin typeface="Carlito"/>
                <a:cs typeface="Carlito"/>
              </a:rPr>
              <a:t>since </a:t>
            </a:r>
            <a:r>
              <a:rPr dirty="0" sz="2400" spc="15">
                <a:latin typeface="Carlito"/>
                <a:cs typeface="Carlito"/>
              </a:rPr>
              <a:t>most</a:t>
            </a:r>
            <a:r>
              <a:rPr dirty="0" sz="2400" spc="-2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  </a:t>
            </a:r>
            <a:r>
              <a:rPr dirty="0" sz="2400" spc="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model, </a:t>
            </a:r>
            <a:r>
              <a:rPr dirty="0" sz="2400" spc="-5">
                <a:latin typeface="Carlito"/>
                <a:cs typeface="Carlito"/>
              </a:rPr>
              <a:t>algorithm, </a:t>
            </a:r>
            <a:r>
              <a:rPr dirty="0" sz="2400" spc="5">
                <a:latin typeface="Carlito"/>
                <a:cs typeface="Carlito"/>
              </a:rPr>
              <a:t>coding </a:t>
            </a:r>
            <a:r>
              <a:rPr dirty="0" sz="2400" spc="-15">
                <a:latin typeface="Carlito"/>
                <a:cs typeface="Carlito"/>
              </a:rPr>
              <a:t>already </a:t>
            </a:r>
            <a:r>
              <a:rPr dirty="0" sz="2400" spc="-35">
                <a:latin typeface="Carlito"/>
                <a:cs typeface="Carlito"/>
              </a:rPr>
              <a:t>available </a:t>
            </a:r>
            <a:r>
              <a:rPr dirty="0" sz="2400" spc="-15">
                <a:latin typeface="Carlito"/>
                <a:cs typeface="Carlito"/>
              </a:rPr>
              <a:t>in many  </a:t>
            </a:r>
            <a:r>
              <a:rPr dirty="0" sz="2400" spc="-5">
                <a:latin typeface="Carlito"/>
                <a:cs typeface="Carlito"/>
              </a:rPr>
              <a:t>platforms.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ts val="287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rlito"/>
                <a:cs typeface="Carlito"/>
              </a:rPr>
              <a:t>It </a:t>
            </a:r>
            <a:r>
              <a:rPr dirty="0" sz="2400" spc="-15">
                <a:latin typeface="Carlito"/>
                <a:cs typeface="Carlito"/>
              </a:rPr>
              <a:t>is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challenge </a:t>
            </a:r>
            <a:r>
              <a:rPr dirty="0" sz="2400" spc="5">
                <a:latin typeface="Carlito"/>
                <a:cs typeface="Carlito"/>
              </a:rPr>
              <a:t>to </a:t>
            </a:r>
            <a:r>
              <a:rPr dirty="0" sz="2400" spc="-20">
                <a:latin typeface="Carlito"/>
                <a:cs typeface="Carlito"/>
              </a:rPr>
              <a:t>anyone </a:t>
            </a:r>
            <a:r>
              <a:rPr dirty="0" sz="2400" spc="5">
                <a:latin typeface="Carlito"/>
                <a:cs typeface="Carlito"/>
              </a:rPr>
              <a:t>who </a:t>
            </a:r>
            <a:r>
              <a:rPr dirty="0" sz="2400" spc="-10">
                <a:latin typeface="Carlito"/>
                <a:cs typeface="Carlito"/>
              </a:rPr>
              <a:t>develop </a:t>
            </a:r>
            <a:r>
              <a:rPr dirty="0" sz="2400">
                <a:latin typeface="Carlito"/>
                <a:cs typeface="Carlito"/>
              </a:rPr>
              <a:t>a new </a:t>
            </a:r>
            <a:r>
              <a:rPr dirty="0" sz="2400" spc="-10">
                <a:latin typeface="Carlito"/>
                <a:cs typeface="Carlito"/>
              </a:rPr>
              <a:t>algorithm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that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ts val="2870"/>
              </a:lnSpc>
            </a:pPr>
            <a:r>
              <a:rPr dirty="0" sz="2400" spc="-10">
                <a:latin typeface="Carlito"/>
                <a:cs typeface="Carlito"/>
              </a:rPr>
              <a:t>applicable </a:t>
            </a:r>
            <a:r>
              <a:rPr dirty="0" sz="2400" spc="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particular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5">
                <a:latin typeface="Carlito"/>
                <a:cs typeface="Carlito"/>
              </a:rPr>
              <a:t>case.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720" y="361568"/>
            <a:ext cx="37147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/>
              <a:t>Future</a:t>
            </a:r>
            <a:r>
              <a:rPr dirty="0" sz="4400" spc="-100"/>
              <a:t> </a:t>
            </a:r>
            <a:r>
              <a:rPr dirty="0" sz="4400" spc="-15"/>
              <a:t>Research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575" y="1187386"/>
            <a:ext cx="8070215" cy="530796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marR="5080" indent="-343535">
              <a:lnSpc>
                <a:spcPct val="90400"/>
              </a:lnSpc>
              <a:spcBef>
                <a:spcPts val="4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-10">
                <a:latin typeface="Carlito"/>
                <a:cs typeface="Carlito"/>
              </a:rPr>
              <a:t>Designing Integrated Hybrid Database </a:t>
            </a:r>
            <a:r>
              <a:rPr dirty="0" sz="2700" spc="-15">
                <a:latin typeface="Carlito"/>
                <a:cs typeface="Carlito"/>
              </a:rPr>
              <a:t>from </a:t>
            </a:r>
            <a:r>
              <a:rPr dirty="0" sz="2700">
                <a:latin typeface="Carlito"/>
                <a:cs typeface="Carlito"/>
              </a:rPr>
              <a:t>a </a:t>
            </a:r>
            <a:r>
              <a:rPr dirty="0" sz="2700" spc="-10">
                <a:latin typeface="Carlito"/>
                <a:cs typeface="Carlito"/>
              </a:rPr>
              <a:t>Dataset.  </a:t>
            </a:r>
            <a:r>
              <a:rPr dirty="0" sz="2700">
                <a:latin typeface="Carlito"/>
                <a:cs typeface="Carlito"/>
              </a:rPr>
              <a:t>Whereas </a:t>
            </a:r>
            <a:r>
              <a:rPr dirty="0" sz="2700" spc="-10">
                <a:latin typeface="Carlito"/>
                <a:cs typeface="Carlito"/>
              </a:rPr>
              <a:t>Dataset </a:t>
            </a:r>
            <a:r>
              <a:rPr dirty="0" sz="2700" spc="-5">
                <a:latin typeface="Carlito"/>
                <a:cs typeface="Carlito"/>
              </a:rPr>
              <a:t>was </a:t>
            </a:r>
            <a:r>
              <a:rPr dirty="0" sz="2700" spc="-10">
                <a:latin typeface="Carlito"/>
                <a:cs typeface="Carlito"/>
              </a:rPr>
              <a:t>formed </a:t>
            </a:r>
            <a:r>
              <a:rPr dirty="0" sz="2700" spc="-15">
                <a:latin typeface="Carlito"/>
                <a:cs typeface="Carlito"/>
              </a:rPr>
              <a:t>from several </a:t>
            </a:r>
            <a:r>
              <a:rPr dirty="0" sz="2700" spc="-5">
                <a:latin typeface="Carlito"/>
                <a:cs typeface="Carlito"/>
              </a:rPr>
              <a:t>data  </a:t>
            </a:r>
            <a:r>
              <a:rPr dirty="0" sz="2700" spc="-10">
                <a:latin typeface="Carlito"/>
                <a:cs typeface="Carlito"/>
              </a:rPr>
              <a:t>sources: </a:t>
            </a:r>
            <a:r>
              <a:rPr dirty="0" sz="2700" spc="-5">
                <a:latin typeface="Carlito"/>
                <a:cs typeface="Carlito"/>
              </a:rPr>
              <a:t>homogenous, heterogeneous </a:t>
            </a:r>
            <a:r>
              <a:rPr dirty="0" sz="2700" spc="-10">
                <a:latin typeface="Carlito"/>
                <a:cs typeface="Carlito"/>
              </a:rPr>
              <a:t>data, </a:t>
            </a:r>
            <a:r>
              <a:rPr dirty="0" sz="2700">
                <a:latin typeface="Carlito"/>
                <a:cs typeface="Carlito"/>
              </a:rPr>
              <a:t>to </a:t>
            </a:r>
            <a:r>
              <a:rPr dirty="0" sz="2700" spc="-15">
                <a:latin typeface="Carlito"/>
                <a:cs typeface="Carlito"/>
              </a:rPr>
              <a:t>form</a:t>
            </a:r>
            <a:r>
              <a:rPr dirty="0" sz="2700" spc="-30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Big  </a:t>
            </a:r>
            <a:r>
              <a:rPr dirty="0" sz="2700" spc="-10">
                <a:latin typeface="Carlito"/>
                <a:cs typeface="Carlito"/>
              </a:rPr>
              <a:t>Data</a:t>
            </a:r>
            <a:r>
              <a:rPr dirty="0" sz="2700" spc="-40">
                <a:latin typeface="Carlito"/>
                <a:cs typeface="Carlito"/>
              </a:rPr>
              <a:t> </a:t>
            </a:r>
            <a:r>
              <a:rPr dirty="0" sz="2700" spc="-15">
                <a:latin typeface="Carlito"/>
                <a:cs typeface="Carlito"/>
              </a:rPr>
              <a:t>Collection.</a:t>
            </a:r>
            <a:endParaRPr sz="2700">
              <a:latin typeface="Carlito"/>
              <a:cs typeface="Carlito"/>
            </a:endParaRPr>
          </a:p>
          <a:p>
            <a:pPr marL="355600" marR="899160" indent="-343535">
              <a:lnSpc>
                <a:spcPts val="2850"/>
              </a:lnSpc>
              <a:spcBef>
                <a:spcPts val="7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-10">
                <a:latin typeface="Carlito"/>
                <a:cs typeface="Carlito"/>
              </a:rPr>
              <a:t>Designing </a:t>
            </a:r>
            <a:r>
              <a:rPr dirty="0" sz="2700">
                <a:latin typeface="Carlito"/>
                <a:cs typeface="Carlito"/>
              </a:rPr>
              <a:t>a </a:t>
            </a:r>
            <a:r>
              <a:rPr dirty="0" sz="2700" spc="-5">
                <a:latin typeface="Carlito"/>
                <a:cs typeface="Carlito"/>
              </a:rPr>
              <a:t>framework </a:t>
            </a:r>
            <a:r>
              <a:rPr dirty="0" sz="2700" spc="-10">
                <a:latin typeface="Carlito"/>
                <a:cs typeface="Carlito"/>
              </a:rPr>
              <a:t>and generate</a:t>
            </a:r>
            <a:r>
              <a:rPr dirty="0" sz="2700" spc="-175">
                <a:latin typeface="Carlito"/>
                <a:cs typeface="Carlito"/>
              </a:rPr>
              <a:t> </a:t>
            </a:r>
            <a:r>
              <a:rPr dirty="0" sz="2700" spc="-10">
                <a:latin typeface="Carlito"/>
                <a:cs typeface="Carlito"/>
              </a:rPr>
              <a:t>automation  </a:t>
            </a:r>
            <a:r>
              <a:rPr dirty="0" sz="2700" spc="-5">
                <a:latin typeface="Carlito"/>
                <a:cs typeface="Carlito"/>
              </a:rPr>
              <a:t>multidimensional data</a:t>
            </a:r>
            <a:r>
              <a:rPr dirty="0" sz="2700" spc="-80">
                <a:latin typeface="Carlito"/>
                <a:cs typeface="Carlito"/>
              </a:rPr>
              <a:t> </a:t>
            </a:r>
            <a:r>
              <a:rPr dirty="0" sz="2700" spc="-5">
                <a:latin typeface="Carlito"/>
                <a:cs typeface="Carlito"/>
              </a:rPr>
              <a:t>capturing.</a:t>
            </a:r>
            <a:endParaRPr sz="2700">
              <a:latin typeface="Carlito"/>
              <a:cs typeface="Carlito"/>
            </a:endParaRPr>
          </a:p>
          <a:p>
            <a:pPr marL="355600" indent="-343535">
              <a:lnSpc>
                <a:spcPts val="3085"/>
              </a:lnSpc>
              <a:spcBef>
                <a:spcPts val="34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700" spc="-140">
                <a:latin typeface="Arial"/>
                <a:cs typeface="Arial"/>
              </a:rPr>
              <a:t>Establishing </a:t>
            </a:r>
            <a:r>
              <a:rPr dirty="0" sz="2700" spc="-55">
                <a:latin typeface="Arial"/>
                <a:cs typeface="Arial"/>
              </a:rPr>
              <a:t>“go </a:t>
            </a:r>
            <a:r>
              <a:rPr dirty="0" sz="2700" spc="-110">
                <a:latin typeface="Arial"/>
                <a:cs typeface="Arial"/>
              </a:rPr>
              <a:t>beyond </a:t>
            </a:r>
            <a:r>
              <a:rPr dirty="0" sz="2700" spc="-60">
                <a:latin typeface="Arial"/>
                <a:cs typeface="Arial"/>
              </a:rPr>
              <a:t>common” </a:t>
            </a:r>
            <a:r>
              <a:rPr dirty="0" sz="2700" spc="-70">
                <a:latin typeface="Arial"/>
                <a:cs typeface="Arial"/>
              </a:rPr>
              <a:t>relationship</a:t>
            </a:r>
            <a:r>
              <a:rPr dirty="0" sz="2700" spc="-580">
                <a:latin typeface="Arial"/>
                <a:cs typeface="Arial"/>
              </a:rPr>
              <a:t> </a:t>
            </a:r>
            <a:r>
              <a:rPr dirty="0" sz="2700" spc="-145">
                <a:latin typeface="Arial"/>
                <a:cs typeface="Arial"/>
              </a:rPr>
              <a:t>among</a:t>
            </a:r>
            <a:endParaRPr sz="2700">
              <a:latin typeface="Arial"/>
              <a:cs typeface="Arial"/>
            </a:endParaRPr>
          </a:p>
          <a:p>
            <a:pPr marL="355600">
              <a:lnSpc>
                <a:spcPts val="3085"/>
              </a:lnSpc>
            </a:pPr>
            <a:r>
              <a:rPr dirty="0" sz="2700">
                <a:latin typeface="Carlito"/>
                <a:cs typeface="Carlito"/>
              </a:rPr>
              <a:t>objects </a:t>
            </a:r>
            <a:r>
              <a:rPr dirty="0" sz="2700" spc="-10">
                <a:latin typeface="Carlito"/>
                <a:cs typeface="Carlito"/>
              </a:rPr>
              <a:t>using</a:t>
            </a:r>
            <a:r>
              <a:rPr dirty="0" sz="2700" spc="-40">
                <a:latin typeface="Carlito"/>
                <a:cs typeface="Carlito"/>
              </a:rPr>
              <a:t> </a:t>
            </a:r>
            <a:r>
              <a:rPr dirty="0" sz="2700" spc="-25">
                <a:latin typeface="Carlito"/>
                <a:cs typeface="Carlito"/>
              </a:rPr>
              <a:t>ontology.</a:t>
            </a:r>
            <a:endParaRPr sz="2700">
              <a:latin typeface="Carlito"/>
              <a:cs typeface="Carlito"/>
            </a:endParaRPr>
          </a:p>
          <a:p>
            <a:pPr marL="355600" marR="1889125" indent="-343535">
              <a:lnSpc>
                <a:spcPts val="2930"/>
              </a:lnSpc>
              <a:spcBef>
                <a:spcPts val="6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>
                <a:latin typeface="Carlito"/>
                <a:cs typeface="Carlito"/>
              </a:rPr>
              <a:t>Exploring a new </a:t>
            </a:r>
            <a:r>
              <a:rPr dirty="0" sz="2700" spc="-10">
                <a:latin typeface="Carlito"/>
                <a:cs typeface="Carlito"/>
              </a:rPr>
              <a:t>distribution function </a:t>
            </a:r>
            <a:r>
              <a:rPr dirty="0" sz="2700" spc="-5">
                <a:latin typeface="Carlito"/>
                <a:cs typeface="Carlito"/>
              </a:rPr>
              <a:t>on </a:t>
            </a:r>
            <a:r>
              <a:rPr dirty="0" sz="2700">
                <a:latin typeface="Carlito"/>
                <a:cs typeface="Carlito"/>
              </a:rPr>
              <a:t>a  </a:t>
            </a:r>
            <a:r>
              <a:rPr dirty="0" sz="2700" spc="-5">
                <a:latin typeface="Carlito"/>
                <a:cs typeface="Carlito"/>
              </a:rPr>
              <a:t>multidimensional</a:t>
            </a:r>
            <a:r>
              <a:rPr dirty="0" sz="2700" spc="35">
                <a:latin typeface="Carlito"/>
                <a:cs typeface="Carlito"/>
              </a:rPr>
              <a:t> </a:t>
            </a:r>
            <a:r>
              <a:rPr dirty="0" sz="2700">
                <a:latin typeface="Carlito"/>
                <a:cs typeface="Carlito"/>
              </a:rPr>
              <a:t>object.</a:t>
            </a:r>
            <a:endParaRPr sz="2700">
              <a:latin typeface="Carlito"/>
              <a:cs typeface="Carlito"/>
            </a:endParaRPr>
          </a:p>
          <a:p>
            <a:pPr marL="355600" marR="575945" indent="-343535">
              <a:lnSpc>
                <a:spcPts val="293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700" spc="-10">
                <a:latin typeface="Carlito"/>
                <a:cs typeface="Carlito"/>
              </a:rPr>
              <a:t>Designing </a:t>
            </a:r>
            <a:r>
              <a:rPr dirty="0" sz="2700" spc="-15">
                <a:latin typeface="Carlito"/>
                <a:cs typeface="Carlito"/>
              </a:rPr>
              <a:t>an </a:t>
            </a:r>
            <a:r>
              <a:rPr dirty="0" sz="2700" spc="-10">
                <a:latin typeface="Carlito"/>
                <a:cs typeface="Carlito"/>
              </a:rPr>
              <a:t>automation </a:t>
            </a:r>
            <a:r>
              <a:rPr dirty="0" sz="2700" spc="-20">
                <a:latin typeface="Carlito"/>
                <a:cs typeface="Carlito"/>
              </a:rPr>
              <a:t>system </a:t>
            </a:r>
            <a:r>
              <a:rPr dirty="0" sz="2700" spc="-5">
                <a:latin typeface="Carlito"/>
                <a:cs typeface="Carlito"/>
              </a:rPr>
              <a:t>based </a:t>
            </a:r>
            <a:r>
              <a:rPr dirty="0" sz="2700">
                <a:latin typeface="Carlito"/>
                <a:cs typeface="Carlito"/>
              </a:rPr>
              <a:t>on </a:t>
            </a:r>
            <a:r>
              <a:rPr dirty="0" sz="2700" spc="-10">
                <a:latin typeface="Carlito"/>
                <a:cs typeface="Carlito"/>
              </a:rPr>
              <a:t>machine  </a:t>
            </a:r>
            <a:r>
              <a:rPr dirty="0" sz="2700" spc="-5">
                <a:latin typeface="Carlito"/>
                <a:cs typeface="Carlito"/>
              </a:rPr>
              <a:t>learning.</a:t>
            </a:r>
            <a:endParaRPr sz="2700">
              <a:latin typeface="Carlito"/>
              <a:cs typeface="Carlito"/>
            </a:endParaRPr>
          </a:p>
          <a:p>
            <a:pPr marL="5275580">
              <a:lnSpc>
                <a:spcPct val="100000"/>
              </a:lnSpc>
              <a:spcBef>
                <a:spcPts val="1365"/>
              </a:spcBef>
            </a:pPr>
            <a:r>
              <a:rPr dirty="0" sz="1800" spc="15">
                <a:latin typeface="Carlito"/>
                <a:cs typeface="Carlito"/>
              </a:rPr>
              <a:t>Zainal </a:t>
            </a:r>
            <a:r>
              <a:rPr dirty="0" sz="1800">
                <a:latin typeface="Carlito"/>
                <a:cs typeface="Carlito"/>
              </a:rPr>
              <a:t>A. </a:t>
            </a:r>
            <a:r>
              <a:rPr dirty="0" sz="1800" spc="15">
                <a:latin typeface="Carlito"/>
                <a:cs typeface="Carlito"/>
              </a:rPr>
              <a:t>Hasibuan,</a:t>
            </a:r>
            <a:r>
              <a:rPr dirty="0" sz="1800" spc="-30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2020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725" y="461010"/>
            <a:ext cx="314007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29">
                <a:latin typeface="Arial"/>
                <a:cs typeface="Arial"/>
              </a:rPr>
              <a:t>Wise</a:t>
            </a:r>
            <a:r>
              <a:rPr dirty="0" sz="4400" spc="-335">
                <a:latin typeface="Arial"/>
                <a:cs typeface="Arial"/>
              </a:rPr>
              <a:t> </a:t>
            </a:r>
            <a:r>
              <a:rPr dirty="0" sz="4400" spc="-409">
                <a:latin typeface="Arial"/>
                <a:cs typeface="Arial"/>
              </a:rPr>
              <a:t>Words…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301368"/>
            <a:ext cx="7953375" cy="4422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1879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5" i="1">
                <a:latin typeface="Carlito"/>
                <a:cs typeface="Carlito"/>
              </a:rPr>
              <a:t>Education</a:t>
            </a:r>
            <a:r>
              <a:rPr dirty="0" sz="3000" spc="-204" i="1">
                <a:latin typeface="Carlito"/>
                <a:cs typeface="Carlito"/>
              </a:rPr>
              <a:t> </a:t>
            </a:r>
            <a:r>
              <a:rPr dirty="0" sz="3000" spc="-10" i="1">
                <a:latin typeface="Carlito"/>
                <a:cs typeface="Carlito"/>
              </a:rPr>
              <a:t>is</a:t>
            </a:r>
            <a:r>
              <a:rPr dirty="0" sz="3000" spc="20" i="1">
                <a:latin typeface="Carlito"/>
                <a:cs typeface="Carlito"/>
              </a:rPr>
              <a:t> </a:t>
            </a:r>
            <a:r>
              <a:rPr dirty="0" sz="3000" spc="-5" i="1">
                <a:latin typeface="Carlito"/>
                <a:cs typeface="Carlito"/>
              </a:rPr>
              <a:t>the</a:t>
            </a:r>
            <a:r>
              <a:rPr dirty="0" sz="3000" spc="-15" i="1">
                <a:latin typeface="Carlito"/>
                <a:cs typeface="Carlito"/>
              </a:rPr>
              <a:t> </a:t>
            </a:r>
            <a:r>
              <a:rPr dirty="0" sz="3000" spc="20" i="1">
                <a:latin typeface="Carlito"/>
                <a:cs typeface="Carlito"/>
              </a:rPr>
              <a:t>most</a:t>
            </a:r>
            <a:r>
              <a:rPr dirty="0" sz="3000" spc="-195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powerful</a:t>
            </a:r>
            <a:r>
              <a:rPr dirty="0" sz="3000" spc="-95" i="1">
                <a:latin typeface="Carlito"/>
                <a:cs typeface="Carlito"/>
              </a:rPr>
              <a:t> </a:t>
            </a:r>
            <a:r>
              <a:rPr dirty="0" sz="3000" spc="15" i="1">
                <a:latin typeface="Carlito"/>
                <a:cs typeface="Carlito"/>
              </a:rPr>
              <a:t>weapon</a:t>
            </a:r>
            <a:r>
              <a:rPr dirty="0" sz="3000" spc="-204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which  </a:t>
            </a:r>
            <a:r>
              <a:rPr dirty="0" sz="3000" spc="10" i="1">
                <a:latin typeface="Carlito"/>
                <a:cs typeface="Carlito"/>
              </a:rPr>
              <a:t>you </a:t>
            </a:r>
            <a:r>
              <a:rPr dirty="0" sz="3000" spc="15" i="1">
                <a:latin typeface="Carlito"/>
                <a:cs typeface="Carlito"/>
              </a:rPr>
              <a:t>can use </a:t>
            </a:r>
            <a:r>
              <a:rPr dirty="0" sz="3000" spc="-20" i="1">
                <a:latin typeface="Carlito"/>
                <a:cs typeface="Carlito"/>
              </a:rPr>
              <a:t>to </a:t>
            </a:r>
            <a:r>
              <a:rPr dirty="0" sz="3000" spc="20" i="1">
                <a:latin typeface="Carlito"/>
                <a:cs typeface="Carlito"/>
              </a:rPr>
              <a:t>change </a:t>
            </a:r>
            <a:r>
              <a:rPr dirty="0" sz="3000" spc="-5" i="1">
                <a:latin typeface="Carlito"/>
                <a:cs typeface="Carlito"/>
              </a:rPr>
              <a:t>the</a:t>
            </a:r>
            <a:r>
              <a:rPr dirty="0" sz="3000" spc="-459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world</a:t>
            </a:r>
            <a:endParaRPr sz="3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dirty="0" sz="3000" spc="5" i="1">
                <a:latin typeface="Carlito"/>
                <a:cs typeface="Carlito"/>
              </a:rPr>
              <a:t>(Nelson</a:t>
            </a:r>
            <a:r>
              <a:rPr dirty="0" sz="3000" spc="-55" i="1">
                <a:latin typeface="Carlito"/>
                <a:cs typeface="Carlito"/>
              </a:rPr>
              <a:t> </a:t>
            </a:r>
            <a:r>
              <a:rPr dirty="0" sz="3000" spc="5" i="1">
                <a:latin typeface="Carlito"/>
                <a:cs typeface="Carlito"/>
              </a:rPr>
              <a:t>Mandela)</a:t>
            </a:r>
            <a:endParaRPr sz="3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i="1">
                <a:latin typeface="Carlito"/>
                <a:cs typeface="Carlito"/>
              </a:rPr>
              <a:t>Study </a:t>
            </a:r>
            <a:r>
              <a:rPr dirty="0" sz="3000" spc="-5" i="1">
                <a:latin typeface="Carlito"/>
                <a:cs typeface="Carlito"/>
              </a:rPr>
              <a:t>the </a:t>
            </a:r>
            <a:r>
              <a:rPr dirty="0" sz="3000" spc="15" i="1">
                <a:latin typeface="Carlito"/>
                <a:cs typeface="Carlito"/>
              </a:rPr>
              <a:t>past </a:t>
            </a:r>
            <a:r>
              <a:rPr dirty="0" sz="3000" spc="-10" i="1">
                <a:latin typeface="Carlito"/>
                <a:cs typeface="Carlito"/>
              </a:rPr>
              <a:t>if </a:t>
            </a:r>
            <a:r>
              <a:rPr dirty="0" sz="3000" spc="10" i="1">
                <a:latin typeface="Carlito"/>
                <a:cs typeface="Carlito"/>
              </a:rPr>
              <a:t>you would </a:t>
            </a:r>
            <a:r>
              <a:rPr dirty="0" sz="3000" i="1">
                <a:latin typeface="Carlito"/>
                <a:cs typeface="Carlito"/>
              </a:rPr>
              <a:t>define </a:t>
            </a:r>
            <a:r>
              <a:rPr dirty="0" sz="3000" spc="-5" i="1">
                <a:latin typeface="Carlito"/>
                <a:cs typeface="Carlito"/>
              </a:rPr>
              <a:t>the</a:t>
            </a:r>
            <a:r>
              <a:rPr dirty="0" sz="3000" spc="-430" i="1">
                <a:latin typeface="Carlito"/>
                <a:cs typeface="Carlito"/>
              </a:rPr>
              <a:t> </a:t>
            </a:r>
            <a:r>
              <a:rPr dirty="0" sz="3000" i="1">
                <a:latin typeface="Carlito"/>
                <a:cs typeface="Carlito"/>
              </a:rPr>
              <a:t>future.</a:t>
            </a:r>
            <a:endParaRPr sz="3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3000" spc="5" i="1">
                <a:latin typeface="Carlito"/>
                <a:cs typeface="Carlito"/>
              </a:rPr>
              <a:t>—Confucius.</a:t>
            </a:r>
            <a:endParaRPr sz="3000">
              <a:latin typeface="Carlito"/>
              <a:cs typeface="Carlito"/>
            </a:endParaRPr>
          </a:p>
          <a:p>
            <a:pPr marL="355600" marR="280035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i="1">
                <a:latin typeface="Carlito"/>
                <a:cs typeface="Carlito"/>
              </a:rPr>
              <a:t>It</a:t>
            </a:r>
            <a:r>
              <a:rPr dirty="0" sz="3000" spc="-45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does</a:t>
            </a:r>
            <a:r>
              <a:rPr dirty="0" sz="3000" spc="-60" i="1">
                <a:latin typeface="Carlito"/>
                <a:cs typeface="Carlito"/>
              </a:rPr>
              <a:t> </a:t>
            </a:r>
            <a:r>
              <a:rPr dirty="0" sz="3000" spc="20" i="1">
                <a:latin typeface="Carlito"/>
                <a:cs typeface="Carlito"/>
              </a:rPr>
              <a:t>not</a:t>
            </a:r>
            <a:r>
              <a:rPr dirty="0" sz="3000" spc="-120" i="1">
                <a:latin typeface="Carlito"/>
                <a:cs typeface="Carlito"/>
              </a:rPr>
              <a:t> </a:t>
            </a:r>
            <a:r>
              <a:rPr dirty="0" sz="3000" spc="-5" i="1">
                <a:latin typeface="Carlito"/>
                <a:cs typeface="Carlito"/>
              </a:rPr>
              <a:t>matter</a:t>
            </a:r>
            <a:r>
              <a:rPr dirty="0" sz="3000" spc="-70" i="1">
                <a:latin typeface="Carlito"/>
                <a:cs typeface="Carlito"/>
              </a:rPr>
              <a:t> </a:t>
            </a:r>
            <a:r>
              <a:rPr dirty="0" sz="3000" spc="20" i="1">
                <a:latin typeface="Carlito"/>
                <a:cs typeface="Carlito"/>
              </a:rPr>
              <a:t>how</a:t>
            </a:r>
            <a:r>
              <a:rPr dirty="0" sz="3000" spc="-50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slowly</a:t>
            </a:r>
            <a:r>
              <a:rPr dirty="0" sz="3000" spc="-155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you</a:t>
            </a:r>
            <a:r>
              <a:rPr dirty="0" sz="3000" spc="-55" i="1">
                <a:latin typeface="Carlito"/>
                <a:cs typeface="Carlito"/>
              </a:rPr>
              <a:t> </a:t>
            </a:r>
            <a:r>
              <a:rPr dirty="0" sz="3000" spc="15" i="1">
                <a:latin typeface="Carlito"/>
                <a:cs typeface="Carlito"/>
              </a:rPr>
              <a:t>go</a:t>
            </a:r>
            <a:r>
              <a:rPr dirty="0" sz="3000" spc="-50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so</a:t>
            </a:r>
            <a:r>
              <a:rPr dirty="0" sz="3000" spc="-50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long</a:t>
            </a:r>
            <a:r>
              <a:rPr dirty="0" sz="3000" spc="-50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as  </a:t>
            </a:r>
            <a:r>
              <a:rPr dirty="0" sz="3000" spc="10" i="1">
                <a:latin typeface="Carlito"/>
                <a:cs typeface="Carlito"/>
              </a:rPr>
              <a:t>you </a:t>
            </a:r>
            <a:r>
              <a:rPr dirty="0" sz="3000" spc="15" i="1">
                <a:latin typeface="Carlito"/>
                <a:cs typeface="Carlito"/>
              </a:rPr>
              <a:t>do </a:t>
            </a:r>
            <a:r>
              <a:rPr dirty="0" sz="3000" spc="20" i="1">
                <a:latin typeface="Carlito"/>
                <a:cs typeface="Carlito"/>
              </a:rPr>
              <a:t>not </a:t>
            </a:r>
            <a:r>
              <a:rPr dirty="0" sz="3000" spc="5" i="1">
                <a:latin typeface="Carlito"/>
                <a:cs typeface="Carlito"/>
              </a:rPr>
              <a:t>stop</a:t>
            </a:r>
            <a:r>
              <a:rPr dirty="0" sz="3000" spc="-360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—Confucius.</a:t>
            </a:r>
            <a:endParaRPr sz="30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i="1">
                <a:latin typeface="Carlito"/>
                <a:cs typeface="Carlito"/>
              </a:rPr>
              <a:t>I</a:t>
            </a:r>
            <a:r>
              <a:rPr dirty="0" sz="3000" spc="-20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hear</a:t>
            </a:r>
            <a:r>
              <a:rPr dirty="0" sz="3000" spc="-65" i="1">
                <a:latin typeface="Carlito"/>
                <a:cs typeface="Carlito"/>
              </a:rPr>
              <a:t> </a:t>
            </a:r>
            <a:r>
              <a:rPr dirty="0" sz="3000" spc="15" i="1">
                <a:latin typeface="Carlito"/>
                <a:cs typeface="Carlito"/>
              </a:rPr>
              <a:t>and</a:t>
            </a:r>
            <a:r>
              <a:rPr dirty="0" sz="3000" spc="-125" i="1">
                <a:latin typeface="Carlito"/>
                <a:cs typeface="Carlito"/>
              </a:rPr>
              <a:t> </a:t>
            </a:r>
            <a:r>
              <a:rPr dirty="0" sz="3000" i="1">
                <a:latin typeface="Carlito"/>
                <a:cs typeface="Carlito"/>
              </a:rPr>
              <a:t>I</a:t>
            </a:r>
            <a:r>
              <a:rPr dirty="0" sz="3000" spc="-15" i="1">
                <a:latin typeface="Carlito"/>
                <a:cs typeface="Carlito"/>
              </a:rPr>
              <a:t> </a:t>
            </a:r>
            <a:r>
              <a:rPr dirty="0" sz="3000" i="1">
                <a:latin typeface="Carlito"/>
                <a:cs typeface="Carlito"/>
              </a:rPr>
              <a:t>forget.</a:t>
            </a:r>
            <a:r>
              <a:rPr dirty="0" sz="3000" spc="-90" i="1">
                <a:latin typeface="Carlito"/>
                <a:cs typeface="Carlito"/>
              </a:rPr>
              <a:t> </a:t>
            </a:r>
            <a:r>
              <a:rPr dirty="0" sz="3000" i="1">
                <a:latin typeface="Carlito"/>
                <a:cs typeface="Carlito"/>
              </a:rPr>
              <a:t>I</a:t>
            </a:r>
            <a:r>
              <a:rPr dirty="0" sz="3000" spc="-15" i="1">
                <a:latin typeface="Carlito"/>
                <a:cs typeface="Carlito"/>
              </a:rPr>
              <a:t> </a:t>
            </a:r>
            <a:r>
              <a:rPr dirty="0" sz="3000" spc="5" i="1">
                <a:latin typeface="Carlito"/>
                <a:cs typeface="Carlito"/>
              </a:rPr>
              <a:t>see</a:t>
            </a:r>
            <a:r>
              <a:rPr dirty="0" sz="3000" spc="-10" i="1">
                <a:latin typeface="Carlito"/>
                <a:cs typeface="Carlito"/>
              </a:rPr>
              <a:t> </a:t>
            </a:r>
            <a:r>
              <a:rPr dirty="0" sz="3000" spc="15" i="1">
                <a:latin typeface="Carlito"/>
                <a:cs typeface="Carlito"/>
              </a:rPr>
              <a:t>and</a:t>
            </a:r>
            <a:r>
              <a:rPr dirty="0" sz="3000" spc="-125" i="1">
                <a:latin typeface="Carlito"/>
                <a:cs typeface="Carlito"/>
              </a:rPr>
              <a:t> </a:t>
            </a:r>
            <a:r>
              <a:rPr dirty="0" sz="3000" i="1">
                <a:latin typeface="Carlito"/>
                <a:cs typeface="Carlito"/>
              </a:rPr>
              <a:t>I</a:t>
            </a:r>
            <a:r>
              <a:rPr dirty="0" sz="3000" spc="-15" i="1">
                <a:latin typeface="Carlito"/>
                <a:cs typeface="Carlito"/>
              </a:rPr>
              <a:t> </a:t>
            </a:r>
            <a:r>
              <a:rPr dirty="0" sz="3000" spc="-20" i="1">
                <a:latin typeface="Carlito"/>
                <a:cs typeface="Carlito"/>
              </a:rPr>
              <a:t>remember.</a:t>
            </a:r>
            <a:r>
              <a:rPr dirty="0" sz="3000" spc="-90" i="1">
                <a:latin typeface="Carlito"/>
                <a:cs typeface="Carlito"/>
              </a:rPr>
              <a:t> </a:t>
            </a:r>
            <a:r>
              <a:rPr dirty="0" sz="3000" i="1">
                <a:latin typeface="Carlito"/>
                <a:cs typeface="Carlito"/>
              </a:rPr>
              <a:t>I</a:t>
            </a:r>
            <a:r>
              <a:rPr dirty="0" sz="3000" spc="-15" i="1">
                <a:latin typeface="Carlito"/>
                <a:cs typeface="Carlito"/>
              </a:rPr>
              <a:t> </a:t>
            </a:r>
            <a:r>
              <a:rPr dirty="0" sz="3000" spc="15" i="1">
                <a:latin typeface="Carlito"/>
                <a:cs typeface="Carlito"/>
              </a:rPr>
              <a:t>do</a:t>
            </a:r>
            <a:r>
              <a:rPr dirty="0" sz="3000" spc="-45" i="1">
                <a:latin typeface="Carlito"/>
                <a:cs typeface="Carlito"/>
              </a:rPr>
              <a:t> </a:t>
            </a:r>
            <a:r>
              <a:rPr dirty="0" sz="3000" spc="15" i="1">
                <a:latin typeface="Carlito"/>
                <a:cs typeface="Carlito"/>
              </a:rPr>
              <a:t>and  </a:t>
            </a:r>
            <a:r>
              <a:rPr dirty="0" sz="3000" i="1">
                <a:latin typeface="Carlito"/>
                <a:cs typeface="Carlito"/>
              </a:rPr>
              <a:t>I </a:t>
            </a:r>
            <a:r>
              <a:rPr dirty="0" sz="3000" spc="5" i="1">
                <a:latin typeface="Carlito"/>
                <a:cs typeface="Carlito"/>
              </a:rPr>
              <a:t>understand</a:t>
            </a:r>
            <a:r>
              <a:rPr dirty="0" sz="3000" spc="-195" i="1">
                <a:latin typeface="Carlito"/>
                <a:cs typeface="Carlito"/>
              </a:rPr>
              <a:t> </a:t>
            </a:r>
            <a:r>
              <a:rPr dirty="0" sz="3000" spc="10" i="1">
                <a:latin typeface="Carlito"/>
                <a:cs typeface="Carlito"/>
              </a:rPr>
              <a:t>—Confucius.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1129685"/>
            <a:ext cx="7620000" cy="5208270"/>
            <a:chOff x="838200" y="1129685"/>
            <a:chExt cx="7620000" cy="5208270"/>
          </a:xfrm>
        </p:grpSpPr>
        <p:sp>
          <p:nvSpPr>
            <p:cNvPr id="3" name="object 3"/>
            <p:cNvSpPr/>
            <p:nvPr/>
          </p:nvSpPr>
          <p:spPr>
            <a:xfrm>
              <a:off x="838200" y="1143000"/>
              <a:ext cx="7620000" cy="5181600"/>
            </a:xfrm>
            <a:custGeom>
              <a:avLst/>
              <a:gdLst/>
              <a:ahLst/>
              <a:cxnLst/>
              <a:rect l="l" t="t" r="r" b="b"/>
              <a:pathLst>
                <a:path w="7620000" h="5181600">
                  <a:moveTo>
                    <a:pt x="7620000" y="0"/>
                  </a:moveTo>
                  <a:lnTo>
                    <a:pt x="0" y="0"/>
                  </a:lnTo>
                  <a:lnTo>
                    <a:pt x="0" y="5181600"/>
                  </a:lnTo>
                  <a:lnTo>
                    <a:pt x="7620000" y="51816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66101" y="1129685"/>
              <a:ext cx="5208286" cy="5208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183254" y="1616392"/>
            <a:ext cx="2787015" cy="36207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117475">
              <a:lnSpc>
                <a:spcPct val="100800"/>
              </a:lnSpc>
              <a:spcBef>
                <a:spcPts val="85"/>
              </a:spcBef>
            </a:pPr>
            <a:r>
              <a:rPr dirty="0" sz="1800" spc="10">
                <a:latin typeface="Carlito"/>
                <a:cs typeface="Carlito"/>
              </a:rPr>
              <a:t>Any techniques</a:t>
            </a:r>
            <a:r>
              <a:rPr dirty="0" sz="1800" spc="-330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that </a:t>
            </a:r>
            <a:r>
              <a:rPr dirty="0" sz="1800" spc="15">
                <a:latin typeface="Carlito"/>
                <a:cs typeface="Carlito"/>
              </a:rPr>
              <a:t>enables  </a:t>
            </a:r>
            <a:r>
              <a:rPr dirty="0" sz="1800">
                <a:latin typeface="Carlito"/>
                <a:cs typeface="Carlito"/>
              </a:rPr>
              <a:t>computers to </a:t>
            </a:r>
            <a:r>
              <a:rPr dirty="0" sz="1800" spc="5">
                <a:latin typeface="Carlito"/>
                <a:cs typeface="Carlito"/>
              </a:rPr>
              <a:t>mimic </a:t>
            </a:r>
            <a:r>
              <a:rPr dirty="0" sz="1800" spc="10">
                <a:latin typeface="Carlito"/>
                <a:cs typeface="Carlito"/>
              </a:rPr>
              <a:t>human  intelligence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rlito"/>
              <a:cs typeface="Carlito"/>
            </a:endParaRPr>
          </a:p>
          <a:p>
            <a:pPr algn="ctr" marL="592455" marR="201295">
              <a:lnSpc>
                <a:spcPct val="100800"/>
              </a:lnSpc>
            </a:pPr>
            <a:r>
              <a:rPr dirty="0" sz="1800" spc="15">
                <a:latin typeface="Carlito"/>
                <a:cs typeface="Carlito"/>
              </a:rPr>
              <a:t>Application </a:t>
            </a:r>
            <a:r>
              <a:rPr dirty="0" sz="1800" spc="10">
                <a:latin typeface="Carlito"/>
                <a:cs typeface="Carlito"/>
              </a:rPr>
              <a:t>of</a:t>
            </a:r>
            <a:r>
              <a:rPr dirty="0" sz="1800" spc="-30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AI </a:t>
            </a:r>
            <a:r>
              <a:rPr dirty="0" sz="1800" spc="15">
                <a:latin typeface="Carlito"/>
                <a:cs typeface="Carlito"/>
              </a:rPr>
              <a:t>that  </a:t>
            </a:r>
            <a:r>
              <a:rPr dirty="0" sz="1800" spc="10">
                <a:latin typeface="Carlito"/>
                <a:cs typeface="Carlito"/>
              </a:rPr>
              <a:t>provides </a:t>
            </a:r>
            <a:r>
              <a:rPr dirty="0" sz="1800" spc="-10">
                <a:latin typeface="Carlito"/>
                <a:cs typeface="Carlito"/>
              </a:rPr>
              <a:t>systems</a:t>
            </a:r>
            <a:r>
              <a:rPr dirty="0" sz="1800" spc="-245">
                <a:latin typeface="Carlito"/>
                <a:cs typeface="Carlito"/>
              </a:rPr>
              <a:t> </a:t>
            </a:r>
            <a:r>
              <a:rPr dirty="0" sz="1800" spc="5">
                <a:latin typeface="Carlito"/>
                <a:cs typeface="Carlito"/>
              </a:rPr>
              <a:t>the  </a:t>
            </a:r>
            <a:r>
              <a:rPr dirty="0" sz="1800" spc="20">
                <a:latin typeface="Carlito"/>
                <a:cs typeface="Carlito"/>
              </a:rPr>
              <a:t>ability </a:t>
            </a:r>
            <a:r>
              <a:rPr dirty="0" sz="1800">
                <a:latin typeface="Carlito"/>
                <a:cs typeface="Carlito"/>
              </a:rPr>
              <a:t>to</a:t>
            </a:r>
            <a:r>
              <a:rPr dirty="0" sz="1800" spc="-215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learn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Carlito"/>
              <a:cs typeface="Carlito"/>
            </a:endParaRPr>
          </a:p>
          <a:p>
            <a:pPr algn="ctr" marL="903605" marR="333375" indent="-10160">
              <a:lnSpc>
                <a:spcPct val="100800"/>
              </a:lnSpc>
              <a:spcBef>
                <a:spcPts val="5"/>
              </a:spcBef>
            </a:pPr>
            <a:r>
              <a:rPr dirty="0" sz="1800" spc="15">
                <a:latin typeface="Carlito"/>
                <a:cs typeface="Carlito"/>
              </a:rPr>
              <a:t>Application </a:t>
            </a:r>
            <a:r>
              <a:rPr dirty="0" sz="1800" spc="10">
                <a:latin typeface="Carlito"/>
                <a:cs typeface="Carlito"/>
              </a:rPr>
              <a:t>of</a:t>
            </a:r>
            <a:r>
              <a:rPr dirty="0" sz="1800" spc="-3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AI  </a:t>
            </a:r>
            <a:r>
              <a:rPr dirty="0" sz="1800" spc="10">
                <a:latin typeface="Carlito"/>
                <a:cs typeface="Carlito"/>
              </a:rPr>
              <a:t>that imitates</a:t>
            </a:r>
            <a:r>
              <a:rPr dirty="0" sz="1800" spc="-330">
                <a:latin typeface="Carlito"/>
                <a:cs typeface="Carlito"/>
              </a:rPr>
              <a:t> </a:t>
            </a:r>
            <a:r>
              <a:rPr dirty="0" sz="1800" spc="5"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algn="ctr" marL="566420">
              <a:lnSpc>
                <a:spcPct val="100000"/>
              </a:lnSpc>
              <a:spcBef>
                <a:spcPts val="20"/>
              </a:spcBef>
            </a:pPr>
            <a:r>
              <a:rPr dirty="0" sz="1800" spc="-5">
                <a:latin typeface="Carlito"/>
                <a:cs typeface="Carlito"/>
              </a:rPr>
              <a:t>process </a:t>
            </a:r>
            <a:r>
              <a:rPr dirty="0" sz="1800" spc="10">
                <a:latin typeface="Carlito"/>
                <a:cs typeface="Carlito"/>
              </a:rPr>
              <a:t>of human</a:t>
            </a:r>
            <a:r>
              <a:rPr dirty="0" sz="1800" spc="-185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brain</a:t>
            </a:r>
            <a:endParaRPr sz="1800">
              <a:latin typeface="Carlito"/>
              <a:cs typeface="Carlito"/>
            </a:endParaRPr>
          </a:p>
          <a:p>
            <a:pPr algn="ctr" marL="553720">
              <a:lnSpc>
                <a:spcPct val="100000"/>
              </a:lnSpc>
              <a:spcBef>
                <a:spcPts val="825"/>
              </a:spcBef>
            </a:pPr>
            <a:r>
              <a:rPr dirty="0" sz="2000" spc="25" b="1">
                <a:solidFill>
                  <a:srgbClr val="FFFFFF"/>
                </a:solidFill>
                <a:latin typeface="Carlito"/>
                <a:cs typeface="Carlito"/>
              </a:rPr>
              <a:t>Deep</a:t>
            </a:r>
            <a:r>
              <a:rPr dirty="0" sz="2000" spc="-125" b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rlito"/>
                <a:cs typeface="Carlito"/>
              </a:rPr>
              <a:t>Learning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6969" y="276796"/>
            <a:ext cx="682498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5"/>
              <a:t>Relationship </a:t>
            </a:r>
            <a:r>
              <a:rPr dirty="0" sz="4400" spc="10"/>
              <a:t>of </a:t>
            </a:r>
            <a:r>
              <a:rPr dirty="0" sz="4400" spc="5"/>
              <a:t>AI, ML, and</a:t>
            </a:r>
            <a:r>
              <a:rPr dirty="0" sz="4400" spc="-200"/>
              <a:t> </a:t>
            </a:r>
            <a:r>
              <a:rPr dirty="0" sz="4400"/>
              <a:t>DL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2022-01-08T07:34:35Z</dcterms:created>
  <dcterms:modified xsi:type="dcterms:W3CDTF">2022-01-08T07:34:35Z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2020-06-06T00:00:00Z</vt:filetime>
  </property>
  <property fmtid="{D5CDD505-2E9C-101B-9397-08002B2CF9AE}" pid="3" name="LastSaved">
    <vt:filetime>2022-01-08T00:00:00Z</vt:filetime>
  </property>
</Properties>
</file>