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59" r:id="rId3"/>
    <p:sldId id="258" r:id="rId4"/>
    <p:sldId id="260" r:id="rId5"/>
    <p:sldId id="305" r:id="rId6"/>
    <p:sldId id="306" r:id="rId7"/>
    <p:sldId id="307" r:id="rId8"/>
    <p:sldId id="272" r:id="rId9"/>
    <p:sldId id="273" r:id="rId10"/>
    <p:sldId id="275" r:id="rId11"/>
  </p:sldIdLst>
  <p:sldSz cx="9144000" cy="5143500" type="screen16x9"/>
  <p:notesSz cx="6858000" cy="9144000"/>
  <p:embeddedFontLst>
    <p:embeddedFont>
      <p:font typeface="Catamaran" panose="020B0604020202020204" charset="0"/>
      <p:regular r:id="rId13"/>
      <p:bold r:id="rId14"/>
    </p:embeddedFont>
    <p:embeddedFont>
      <p:font typeface="Fugaz One"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AA3094-C854-41F6-85F8-3CF40951EA23}">
  <a:tblStyle styleId="{09AA3094-C854-41F6-85F8-3CF40951EA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474"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59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954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55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99f2f57a7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99f2f57a7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94" y="1086488"/>
            <a:ext cx="3858600" cy="1778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4572094" y="3529712"/>
            <a:ext cx="3858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856625" y="1534875"/>
            <a:ext cx="12735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041400" y="2607575"/>
            <a:ext cx="5061000" cy="1996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635600" y="2621963"/>
            <a:ext cx="3795300" cy="103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222400" y="833750"/>
            <a:ext cx="4208400" cy="128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13"/>
          <p:cNvSpPr txBox="1">
            <a:spLocks noGrp="1"/>
          </p:cNvSpPr>
          <p:nvPr>
            <p:ph type="title" idx="2"/>
          </p:nvPr>
        </p:nvSpPr>
        <p:spPr>
          <a:xfrm>
            <a:off x="18262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18262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5940175" y="1669200"/>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5940175" y="2179525"/>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1826275" y="3336104"/>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18262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5940175" y="3336103"/>
            <a:ext cx="246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5940175" y="3846426"/>
            <a:ext cx="221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81937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a:spLocks noGrp="1"/>
          </p:cNvSpPr>
          <p:nvPr>
            <p:ph type="title" idx="13" hasCustomPrompt="1"/>
          </p:nvPr>
        </p:nvSpPr>
        <p:spPr>
          <a:xfrm>
            <a:off x="819375" y="3568802"/>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a:spLocks noGrp="1"/>
          </p:cNvSpPr>
          <p:nvPr>
            <p:ph type="title" idx="14" hasCustomPrompt="1"/>
          </p:nvPr>
        </p:nvSpPr>
        <p:spPr>
          <a:xfrm>
            <a:off x="4970225" y="1902900"/>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a:spLocks noGrp="1"/>
          </p:cNvSpPr>
          <p:nvPr>
            <p:ph type="title" idx="15" hasCustomPrompt="1"/>
          </p:nvPr>
        </p:nvSpPr>
        <p:spPr>
          <a:xfrm>
            <a:off x="4970225" y="3569825"/>
            <a:ext cx="805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713100" y="1381575"/>
            <a:ext cx="4032600" cy="145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17"/>
          <p:cNvSpPr txBox="1">
            <a:spLocks noGrp="1"/>
          </p:cNvSpPr>
          <p:nvPr>
            <p:ph type="subTitle" idx="1"/>
          </p:nvPr>
        </p:nvSpPr>
        <p:spPr>
          <a:xfrm>
            <a:off x="713100" y="2921313"/>
            <a:ext cx="3235800" cy="8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63" r:id="rId8"/>
    <p:sldLayoutId id="2147483670"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p:nvPr/>
        </p:nvSpPr>
        <p:spPr>
          <a:xfrm>
            <a:off x="4966500" y="1083451"/>
            <a:ext cx="3069900" cy="23409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1"/>
          <p:cNvSpPr/>
          <p:nvPr/>
        </p:nvSpPr>
        <p:spPr>
          <a:xfrm>
            <a:off x="62303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1"/>
          <p:cNvSpPr/>
          <p:nvPr/>
        </p:nvSpPr>
        <p:spPr>
          <a:xfrm>
            <a:off x="4865794" y="2987551"/>
            <a:ext cx="3271200" cy="436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31"/>
          <p:cNvGrpSpPr/>
          <p:nvPr/>
        </p:nvGrpSpPr>
        <p:grpSpPr>
          <a:xfrm>
            <a:off x="4749800" y="673038"/>
            <a:ext cx="3630324" cy="584700"/>
            <a:chOff x="5100994" y="1589500"/>
            <a:chExt cx="2800800" cy="584700"/>
          </a:xfrm>
        </p:grpSpPr>
        <p:cxnSp>
          <p:nvCxnSpPr>
            <p:cNvPr id="148" name="Google Shape;148;p31"/>
            <p:cNvCxnSpPr/>
            <p:nvPr/>
          </p:nvCxnSpPr>
          <p:spPr>
            <a:xfrm rot="-5400000">
              <a:off x="49898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cxnSp>
          <p:nvCxnSpPr>
            <p:cNvPr id="149" name="Google Shape;149;p31"/>
            <p:cNvCxnSpPr/>
            <p:nvPr/>
          </p:nvCxnSpPr>
          <p:spPr>
            <a:xfrm rot="5400000" flipH="1">
              <a:off x="7428244" y="1700650"/>
              <a:ext cx="584700" cy="362400"/>
            </a:xfrm>
            <a:prstGeom prst="bentConnector3">
              <a:avLst>
                <a:gd name="adj1" fmla="val 99996"/>
              </a:avLst>
            </a:prstGeom>
            <a:noFill/>
            <a:ln w="9525" cap="flat" cmpd="sng">
              <a:solidFill>
                <a:schemeClr val="lt1"/>
              </a:solidFill>
              <a:prstDash val="solid"/>
              <a:round/>
              <a:headEnd type="none" w="med" len="med"/>
              <a:tailEnd type="none" w="med" len="med"/>
            </a:ln>
          </p:spPr>
        </p:cxnSp>
      </p:grpSp>
      <p:pic>
        <p:nvPicPr>
          <p:cNvPr id="150" name="Google Shape;150;p31"/>
          <p:cNvPicPr preferRelativeResize="0"/>
          <p:nvPr/>
        </p:nvPicPr>
        <p:blipFill>
          <a:blip r:embed="rId3">
            <a:alphaModFix/>
          </a:blip>
          <a:stretch>
            <a:fillRect/>
          </a:stretch>
        </p:blipFill>
        <p:spPr>
          <a:xfrm>
            <a:off x="763875" y="764750"/>
            <a:ext cx="3003401" cy="3613999"/>
          </a:xfrm>
          <a:prstGeom prst="rect">
            <a:avLst/>
          </a:prstGeom>
          <a:noFill/>
          <a:ln>
            <a:noFill/>
          </a:ln>
        </p:spPr>
      </p:pic>
      <p:grpSp>
        <p:nvGrpSpPr>
          <p:cNvPr id="151" name="Google Shape;151;p31"/>
          <p:cNvGrpSpPr/>
          <p:nvPr/>
        </p:nvGrpSpPr>
        <p:grpSpPr>
          <a:xfrm>
            <a:off x="4749804" y="2594775"/>
            <a:ext cx="3630320" cy="628350"/>
            <a:chOff x="5559940" y="2594775"/>
            <a:chExt cx="1882923" cy="628350"/>
          </a:xfrm>
        </p:grpSpPr>
        <p:grpSp>
          <p:nvGrpSpPr>
            <p:cNvPr id="152" name="Google Shape;152;p31"/>
            <p:cNvGrpSpPr/>
            <p:nvPr/>
          </p:nvGrpSpPr>
          <p:grpSpPr>
            <a:xfrm>
              <a:off x="5559940" y="2594775"/>
              <a:ext cx="340198" cy="628350"/>
              <a:chOff x="5546502" y="2594775"/>
              <a:chExt cx="340198" cy="628350"/>
            </a:xfrm>
          </p:grpSpPr>
          <p:sp>
            <p:nvSpPr>
              <p:cNvPr id="153" name="Google Shape;153;p31"/>
              <p:cNvSpPr/>
              <p:nvPr/>
            </p:nvSpPr>
            <p:spPr>
              <a:xfrm>
                <a:off x="5816799" y="3098800"/>
                <a:ext cx="69901" cy="124325"/>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31"/>
              <p:cNvCxnSpPr>
                <a:cxnSpLocks/>
                <a:stCxn id="153" idx="2"/>
              </p:cNvCxnSpPr>
              <p:nvPr/>
            </p:nvCxnSpPr>
            <p:spPr>
              <a:xfrm rot="10800000">
                <a:off x="5546502" y="2594775"/>
                <a:ext cx="270297" cy="566188"/>
              </a:xfrm>
              <a:prstGeom prst="bentConnector2">
                <a:avLst/>
              </a:prstGeom>
              <a:noFill/>
              <a:ln w="9525" cap="flat" cmpd="sng">
                <a:solidFill>
                  <a:schemeClr val="lt1"/>
                </a:solidFill>
                <a:prstDash val="solid"/>
                <a:round/>
                <a:headEnd type="none" w="med" len="med"/>
                <a:tailEnd type="none" w="med" len="med"/>
              </a:ln>
            </p:spPr>
          </p:cxnSp>
        </p:grpSp>
        <p:grpSp>
          <p:nvGrpSpPr>
            <p:cNvPr id="155" name="Google Shape;155;p31"/>
            <p:cNvGrpSpPr/>
            <p:nvPr/>
          </p:nvGrpSpPr>
          <p:grpSpPr>
            <a:xfrm flipH="1">
              <a:off x="7102662" y="2594775"/>
              <a:ext cx="340201" cy="628350"/>
              <a:chOff x="5546500" y="2594775"/>
              <a:chExt cx="340201" cy="628350"/>
            </a:xfrm>
          </p:grpSpPr>
          <p:sp>
            <p:nvSpPr>
              <p:cNvPr id="156" name="Google Shape;156;p31"/>
              <p:cNvSpPr/>
              <p:nvPr/>
            </p:nvSpPr>
            <p:spPr>
              <a:xfrm>
                <a:off x="5816800" y="3098800"/>
                <a:ext cx="69901" cy="124325"/>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31"/>
              <p:cNvCxnSpPr>
                <a:cxnSpLocks/>
                <a:stCxn id="156" idx="2"/>
              </p:cNvCxnSpPr>
              <p:nvPr/>
            </p:nvCxnSpPr>
            <p:spPr>
              <a:xfrm flipH="1" flipV="1">
                <a:off x="5546500" y="2594775"/>
                <a:ext cx="270300" cy="566188"/>
              </a:xfrm>
              <a:prstGeom prst="bentConnector2">
                <a:avLst/>
              </a:prstGeom>
              <a:noFill/>
              <a:ln w="9525" cap="flat" cmpd="sng">
                <a:solidFill>
                  <a:schemeClr val="lt1"/>
                </a:solidFill>
                <a:prstDash val="solid"/>
                <a:round/>
                <a:headEnd type="none" w="med" len="med"/>
                <a:tailEnd type="none" w="med" len="med"/>
              </a:ln>
            </p:spPr>
          </p:cxnSp>
        </p:grpSp>
      </p:grpSp>
      <p:sp>
        <p:nvSpPr>
          <p:cNvPr id="158" name="Google Shape;158;p31"/>
          <p:cNvSpPr txBox="1">
            <a:spLocks noGrp="1"/>
          </p:cNvSpPr>
          <p:nvPr>
            <p:ph type="ctrTitle"/>
          </p:nvPr>
        </p:nvSpPr>
        <p:spPr>
          <a:xfrm>
            <a:off x="4572094" y="1209451"/>
            <a:ext cx="3858600" cy="17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chemeClr val="lt1"/>
                </a:solidFill>
              </a:rPr>
              <a:t>The Future of 5G and Its Impact on IoT Networks</a:t>
            </a:r>
            <a:endParaRPr sz="3200"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0"/>
          <p:cNvSpPr/>
          <p:nvPr/>
        </p:nvSpPr>
        <p:spPr>
          <a:xfrm>
            <a:off x="1915125" y="315400"/>
            <a:ext cx="5313600" cy="451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8" name="Google Shape;748;p50"/>
          <p:cNvPicPr preferRelativeResize="0"/>
          <p:nvPr/>
        </p:nvPicPr>
        <p:blipFill>
          <a:blip r:embed="rId3">
            <a:alphaModFix/>
          </a:blip>
          <a:stretch>
            <a:fillRect/>
          </a:stretch>
        </p:blipFill>
        <p:spPr>
          <a:xfrm>
            <a:off x="3494506" y="315400"/>
            <a:ext cx="2154985" cy="2089151"/>
          </a:xfrm>
          <a:prstGeom prst="rect">
            <a:avLst/>
          </a:prstGeom>
          <a:noFill/>
          <a:ln>
            <a:noFill/>
          </a:ln>
        </p:spPr>
      </p:pic>
      <p:grpSp>
        <p:nvGrpSpPr>
          <p:cNvPr id="749" name="Google Shape;749;p50"/>
          <p:cNvGrpSpPr/>
          <p:nvPr/>
        </p:nvGrpSpPr>
        <p:grpSpPr>
          <a:xfrm flipH="1">
            <a:off x="2041400" y="1717225"/>
            <a:ext cx="898346" cy="1888600"/>
            <a:chOff x="6908048" y="1202225"/>
            <a:chExt cx="898346" cy="1888600"/>
          </a:xfrm>
        </p:grpSpPr>
        <p:cxnSp>
          <p:nvCxnSpPr>
            <p:cNvPr id="750" name="Google Shape;750;p50"/>
            <p:cNvCxnSpPr>
              <a:stCxn id="751" idx="1"/>
              <a:endCxn id="752" idx="2"/>
            </p:cNvCxnSpPr>
            <p:nvPr/>
          </p:nvCxnSpPr>
          <p:spPr>
            <a:xfrm rot="10800000">
              <a:off x="6978093"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2" name="Google Shape;752;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0"/>
          <p:cNvGrpSpPr/>
          <p:nvPr/>
        </p:nvGrpSpPr>
        <p:grpSpPr>
          <a:xfrm>
            <a:off x="6204241" y="1717225"/>
            <a:ext cx="898159" cy="1888600"/>
            <a:chOff x="6908048" y="1202225"/>
            <a:chExt cx="898159" cy="1888600"/>
          </a:xfrm>
        </p:grpSpPr>
        <p:cxnSp>
          <p:nvCxnSpPr>
            <p:cNvPr id="754" name="Google Shape;754;p50"/>
            <p:cNvCxnSpPr>
              <a:stCxn id="751" idx="3"/>
              <a:endCxn id="755" idx="2"/>
            </p:cNvCxnSpPr>
            <p:nvPr/>
          </p:nvCxnSpPr>
          <p:spPr>
            <a:xfrm rot="10800000">
              <a:off x="6977907" y="1237125"/>
              <a:ext cx="828300" cy="1853700"/>
            </a:xfrm>
            <a:prstGeom prst="bentConnector3">
              <a:avLst>
                <a:gd name="adj1" fmla="val -28749"/>
              </a:avLst>
            </a:prstGeom>
            <a:noFill/>
            <a:ln w="9525" cap="flat" cmpd="sng">
              <a:solidFill>
                <a:schemeClr val="lt1"/>
              </a:solidFill>
              <a:prstDash val="solid"/>
              <a:round/>
              <a:headEnd type="none" w="med" len="med"/>
              <a:tailEnd type="none" w="med" len="med"/>
            </a:ln>
          </p:spPr>
        </p:cxnSp>
        <p:sp>
          <p:nvSpPr>
            <p:cNvPr id="755" name="Google Shape;755;p50"/>
            <p:cNvSpPr/>
            <p:nvPr/>
          </p:nvSpPr>
          <p:spPr>
            <a:xfrm flipH="1">
              <a:off x="6908048" y="1202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50"/>
          <p:cNvSpPr txBox="1">
            <a:spLocks noGrp="1"/>
          </p:cNvSpPr>
          <p:nvPr>
            <p:ph type="title"/>
          </p:nvPr>
        </p:nvSpPr>
        <p:spPr>
          <a:xfrm>
            <a:off x="2041400" y="2607575"/>
            <a:ext cx="5061000" cy="19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Thanks for Attention</a:t>
            </a:r>
            <a:endParaRPr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403325" y="792950"/>
            <a:ext cx="3961200" cy="35577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subTitle" idx="1"/>
          </p:nvPr>
        </p:nvSpPr>
        <p:spPr>
          <a:xfrm>
            <a:off x="4635600" y="2417337"/>
            <a:ext cx="3795300" cy="16299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The fifth generation of wireless communication, 5G, is more than just faster internet. It is designed to support massive data exchanges, ultra-low latency, and higher device density. These features make 5G a transformative force for Internet of Things (IoT) applications, from smart cities to industrial automation.</a:t>
            </a:r>
            <a:endParaRPr dirty="0">
              <a:latin typeface="Times New Roman" panose="02020603050405020304" pitchFamily="18" charset="0"/>
              <a:cs typeface="Times New Roman" panose="02020603050405020304" pitchFamily="18" charset="0"/>
            </a:endParaRPr>
          </a:p>
        </p:txBody>
      </p:sp>
      <p:pic>
        <p:nvPicPr>
          <p:cNvPr id="222" name="Google Shape;222;p34"/>
          <p:cNvPicPr preferRelativeResize="0"/>
          <p:nvPr/>
        </p:nvPicPr>
        <p:blipFill>
          <a:blip r:embed="rId3">
            <a:alphaModFix/>
          </a:blip>
          <a:stretch>
            <a:fillRect/>
          </a:stretch>
        </p:blipFill>
        <p:spPr>
          <a:xfrm>
            <a:off x="621050" y="766550"/>
            <a:ext cx="1938850" cy="3610400"/>
          </a:xfrm>
          <a:prstGeom prst="rect">
            <a:avLst/>
          </a:prstGeom>
          <a:noFill/>
          <a:ln>
            <a:noFill/>
          </a:ln>
        </p:spPr>
      </p:pic>
      <p:cxnSp>
        <p:nvCxnSpPr>
          <p:cNvPr id="223" name="Google Shape;223;p34"/>
          <p:cNvCxnSpPr>
            <a:cxnSpLocks/>
            <a:stCxn id="224" idx="3"/>
            <a:endCxn id="221" idx="3"/>
          </p:cNvCxnSpPr>
          <p:nvPr/>
        </p:nvCxnSpPr>
        <p:spPr>
          <a:xfrm>
            <a:off x="8430900" y="2212623"/>
            <a:ext cx="12700" cy="1019691"/>
          </a:xfrm>
          <a:prstGeom prst="bentConnector3">
            <a:avLst>
              <a:gd name="adj1" fmla="val 1800000"/>
            </a:avLst>
          </a:prstGeom>
          <a:noFill/>
          <a:ln w="9525" cap="flat" cmpd="sng">
            <a:solidFill>
              <a:schemeClr val="lt1"/>
            </a:solidFill>
            <a:prstDash val="solid"/>
            <a:round/>
            <a:headEnd type="none" w="med" len="med"/>
            <a:tailEnd type="none" w="med" len="med"/>
          </a:ln>
        </p:spPr>
      </p:cxnSp>
      <p:grpSp>
        <p:nvGrpSpPr>
          <p:cNvPr id="225" name="Google Shape;225;p34"/>
          <p:cNvGrpSpPr/>
          <p:nvPr/>
        </p:nvGrpSpPr>
        <p:grpSpPr>
          <a:xfrm>
            <a:off x="4075731" y="1484138"/>
            <a:ext cx="2024619" cy="307586"/>
            <a:chOff x="4075731" y="1234875"/>
            <a:chExt cx="2024619" cy="307586"/>
          </a:xfrm>
        </p:grpSpPr>
        <p:sp>
          <p:nvSpPr>
            <p:cNvPr id="226" name="Google Shape;226;p34"/>
            <p:cNvSpPr/>
            <p:nvPr/>
          </p:nvSpPr>
          <p:spPr>
            <a:xfrm>
              <a:off x="4075731" y="12348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34"/>
            <p:cNvCxnSpPr>
              <a:stCxn id="224" idx="0"/>
              <a:endCxn id="226" idx="6"/>
            </p:cNvCxnSpPr>
            <p:nvPr/>
          </p:nvCxnSpPr>
          <p:spPr>
            <a:xfrm rot="5400000" flipH="1">
              <a:off x="4986600" y="428711"/>
              <a:ext cx="272700" cy="1954800"/>
            </a:xfrm>
            <a:prstGeom prst="bentConnector2">
              <a:avLst/>
            </a:prstGeom>
            <a:noFill/>
            <a:ln w="9525" cap="flat" cmpd="sng">
              <a:solidFill>
                <a:schemeClr val="lt1"/>
              </a:solidFill>
              <a:prstDash val="solid"/>
              <a:round/>
              <a:headEnd type="none" w="med" len="med"/>
              <a:tailEnd type="none" w="med" len="med"/>
            </a:ln>
          </p:spPr>
        </p:cxnSp>
      </p:grpSp>
      <p:sp>
        <p:nvSpPr>
          <p:cNvPr id="224" name="Google Shape;224;p34"/>
          <p:cNvSpPr txBox="1">
            <a:spLocks noGrp="1"/>
          </p:cNvSpPr>
          <p:nvPr>
            <p:ph type="title"/>
          </p:nvPr>
        </p:nvSpPr>
        <p:spPr>
          <a:xfrm>
            <a:off x="3769800" y="1791723"/>
            <a:ext cx="4661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p:nvPr/>
        </p:nvSpPr>
        <p:spPr>
          <a:xfrm>
            <a:off x="4561475"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3"/>
          <p:cNvSpPr/>
          <p:nvPr/>
        </p:nvSpPr>
        <p:spPr>
          <a:xfrm>
            <a:off x="4935700"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3"/>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3"/>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txBox="1">
            <a:spLocks noGrp="1"/>
          </p:cNvSpPr>
          <p:nvPr>
            <p:ph type="title" idx="2"/>
          </p:nvPr>
        </p:nvSpPr>
        <p:spPr>
          <a:xfrm>
            <a:off x="1826275" y="1927077"/>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A New Era of Connectivity</a:t>
            </a:r>
            <a:endParaRPr sz="2000" dirty="0"/>
          </a:p>
        </p:txBody>
      </p:sp>
      <p:sp>
        <p:nvSpPr>
          <p:cNvPr id="187" name="Google Shape;187;p33"/>
          <p:cNvSpPr txBox="1">
            <a:spLocks noGrp="1"/>
          </p:cNvSpPr>
          <p:nvPr>
            <p:ph type="title" idx="3"/>
          </p:nvPr>
        </p:nvSpPr>
        <p:spPr>
          <a:xfrm>
            <a:off x="5940175" y="1902900"/>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Real-World Applications of 5G and IoT</a:t>
            </a:r>
            <a:endParaRPr sz="1800" dirty="0"/>
          </a:p>
        </p:txBody>
      </p:sp>
      <p:sp>
        <p:nvSpPr>
          <p:cNvPr id="189" name="Google Shape;189;p33"/>
          <p:cNvSpPr txBox="1">
            <a:spLocks noGrp="1"/>
          </p:cNvSpPr>
          <p:nvPr>
            <p:ph type="title" idx="5"/>
          </p:nvPr>
        </p:nvSpPr>
        <p:spPr>
          <a:xfrm>
            <a:off x="1826275" y="3568802"/>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Key Features of 5G Empowering IoT</a:t>
            </a:r>
            <a:endParaRPr sz="1800" dirty="0"/>
          </a:p>
        </p:txBody>
      </p:sp>
      <p:sp>
        <p:nvSpPr>
          <p:cNvPr id="191" name="Google Shape;191;p33"/>
          <p:cNvSpPr txBox="1">
            <a:spLocks noGrp="1"/>
          </p:cNvSpPr>
          <p:nvPr>
            <p:ph type="title" idx="7"/>
          </p:nvPr>
        </p:nvSpPr>
        <p:spPr>
          <a:xfrm>
            <a:off x="5940175" y="3566217"/>
            <a:ext cx="246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Challenges and Future Outlook of 5G-Enabled IoT</a:t>
            </a:r>
            <a:endParaRPr sz="1800" dirty="0"/>
          </a:p>
        </p:txBody>
      </p:sp>
      <p:sp>
        <p:nvSpPr>
          <p:cNvPr id="193" name="Google Shape;193;p33"/>
          <p:cNvSpPr txBox="1">
            <a:spLocks noGrp="1"/>
          </p:cNvSpPr>
          <p:nvPr>
            <p:ph type="title" idx="9"/>
          </p:nvPr>
        </p:nvSpPr>
        <p:spPr>
          <a:xfrm>
            <a:off x="81937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194" name="Google Shape;194;p33"/>
          <p:cNvSpPr txBox="1">
            <a:spLocks noGrp="1"/>
          </p:cNvSpPr>
          <p:nvPr>
            <p:ph type="title" idx="13"/>
          </p:nvPr>
        </p:nvSpPr>
        <p:spPr>
          <a:xfrm>
            <a:off x="819375" y="3568802"/>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195" name="Google Shape;195;p33"/>
          <p:cNvSpPr txBox="1">
            <a:spLocks noGrp="1"/>
          </p:cNvSpPr>
          <p:nvPr>
            <p:ph type="title" idx="14"/>
          </p:nvPr>
        </p:nvSpPr>
        <p:spPr>
          <a:xfrm>
            <a:off x="4970225" y="1902900"/>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196" name="Google Shape;196;p33"/>
          <p:cNvSpPr txBox="1">
            <a:spLocks noGrp="1"/>
          </p:cNvSpPr>
          <p:nvPr>
            <p:ph type="title" idx="15"/>
          </p:nvPr>
        </p:nvSpPr>
        <p:spPr>
          <a:xfrm>
            <a:off x="4970225" y="3569825"/>
            <a:ext cx="8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grpSp>
        <p:nvGrpSpPr>
          <p:cNvPr id="197" name="Google Shape;197;p33"/>
          <p:cNvGrpSpPr/>
          <p:nvPr/>
        </p:nvGrpSpPr>
        <p:grpSpPr>
          <a:xfrm>
            <a:off x="405288" y="860175"/>
            <a:ext cx="171000" cy="3574050"/>
            <a:chOff x="5816800" y="2392275"/>
            <a:chExt cx="171000" cy="3574050"/>
          </a:xfrm>
        </p:grpSpPr>
        <p:sp>
          <p:nvSpPr>
            <p:cNvPr id="198" name="Google Shape;198;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33"/>
            <p:cNvCxnSpPr>
              <a:stCxn id="198" idx="2"/>
              <a:endCxn id="184" idx="1"/>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0" name="Google Shape;200;p33"/>
          <p:cNvGrpSpPr/>
          <p:nvPr/>
        </p:nvGrpSpPr>
        <p:grpSpPr>
          <a:xfrm flipH="1">
            <a:off x="8567798" y="860175"/>
            <a:ext cx="171000" cy="3574050"/>
            <a:chOff x="5816800" y="2392275"/>
            <a:chExt cx="171000" cy="3574050"/>
          </a:xfrm>
        </p:grpSpPr>
        <p:sp>
          <p:nvSpPr>
            <p:cNvPr id="201" name="Google Shape;201;p33"/>
            <p:cNvSpPr/>
            <p:nvPr/>
          </p:nvSpPr>
          <p:spPr>
            <a:xfrm>
              <a:off x="5816800" y="58964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33"/>
            <p:cNvCxnSpPr>
              <a:stCxn id="201" idx="2"/>
              <a:endCxn id="184" idx="3"/>
            </p:cNvCxnSpPr>
            <p:nvPr/>
          </p:nvCxnSpPr>
          <p:spPr>
            <a:xfrm rot="10800000" flipH="1">
              <a:off x="5816800" y="2392275"/>
              <a:ext cx="171000" cy="3539100"/>
            </a:xfrm>
            <a:prstGeom prst="bentConnector3">
              <a:avLst>
                <a:gd name="adj1" fmla="val -139254"/>
              </a:avLst>
            </a:prstGeom>
            <a:noFill/>
            <a:ln w="9525" cap="flat" cmpd="sng">
              <a:solidFill>
                <a:schemeClr val="lt1"/>
              </a:solidFill>
              <a:prstDash val="solid"/>
              <a:round/>
              <a:headEnd type="none" w="med" len="med"/>
              <a:tailEnd type="none" w="med" len="med"/>
            </a:ln>
          </p:spPr>
        </p:cxnSp>
      </p:grpSp>
      <p:grpSp>
        <p:nvGrpSpPr>
          <p:cNvPr id="203" name="Google Shape;203;p33"/>
          <p:cNvGrpSpPr/>
          <p:nvPr/>
        </p:nvGrpSpPr>
        <p:grpSpPr>
          <a:xfrm>
            <a:off x="1222156" y="1621125"/>
            <a:ext cx="1294800" cy="163050"/>
            <a:chOff x="4588669" y="3153225"/>
            <a:chExt cx="1294800" cy="163050"/>
          </a:xfrm>
        </p:grpSpPr>
        <p:sp>
          <p:nvSpPr>
            <p:cNvPr id="204" name="Google Shape;204;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3"/>
            <p:cNvCxnSpPr>
              <a:stCxn id="204" idx="2"/>
              <a:endCxn id="183"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06" name="Google Shape;206;p33"/>
          <p:cNvGrpSpPr/>
          <p:nvPr/>
        </p:nvGrpSpPr>
        <p:grpSpPr>
          <a:xfrm>
            <a:off x="5417501" y="1621125"/>
            <a:ext cx="1261262" cy="162976"/>
            <a:chOff x="4625438" y="3153225"/>
            <a:chExt cx="1261262" cy="162976"/>
          </a:xfrm>
        </p:grpSpPr>
        <p:sp>
          <p:nvSpPr>
            <p:cNvPr id="207" name="Google Shape;207;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33"/>
            <p:cNvCxnSpPr>
              <a:stCxn id="207" idx="2"/>
              <a:endCxn id="181" idx="0"/>
            </p:cNvCxnSpPr>
            <p:nvPr/>
          </p:nvCxnSpPr>
          <p:spPr>
            <a:xfrm rot="10800000" flipV="1">
              <a:off x="4625438" y="3188174"/>
              <a:ext cx="1191363" cy="128027"/>
            </a:xfrm>
            <a:prstGeom prst="bentConnector2">
              <a:avLst/>
            </a:prstGeom>
            <a:noFill/>
            <a:ln w="9525" cap="flat" cmpd="sng">
              <a:solidFill>
                <a:schemeClr val="lt1"/>
              </a:solidFill>
              <a:prstDash val="solid"/>
              <a:round/>
              <a:headEnd type="none" w="med" len="med"/>
              <a:tailEnd type="none" w="med" len="med"/>
            </a:ln>
          </p:spPr>
        </p:cxnSp>
      </p:grpSp>
      <p:grpSp>
        <p:nvGrpSpPr>
          <p:cNvPr id="209" name="Google Shape;209;p33"/>
          <p:cNvGrpSpPr/>
          <p:nvPr/>
        </p:nvGrpSpPr>
        <p:grpSpPr>
          <a:xfrm>
            <a:off x="1222156" y="3286950"/>
            <a:ext cx="1294800" cy="163050"/>
            <a:chOff x="4588669" y="3153225"/>
            <a:chExt cx="1294800" cy="163050"/>
          </a:xfrm>
        </p:grpSpPr>
        <p:sp>
          <p:nvSpPr>
            <p:cNvPr id="210" name="Google Shape;210;p33"/>
            <p:cNvSpPr/>
            <p:nvPr/>
          </p:nvSpPr>
          <p:spPr>
            <a:xfrm>
              <a:off x="5813569"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a:stCxn id="210" idx="2"/>
              <a:endCxn id="182" idx="0"/>
            </p:cNvCxnSpPr>
            <p:nvPr/>
          </p:nvCxnSpPr>
          <p:spPr>
            <a:xfrm flipH="1">
              <a:off x="4588669" y="3188175"/>
              <a:ext cx="1224900" cy="128100"/>
            </a:xfrm>
            <a:prstGeom prst="bentConnector2">
              <a:avLst/>
            </a:prstGeom>
            <a:noFill/>
            <a:ln w="9525" cap="flat" cmpd="sng">
              <a:solidFill>
                <a:schemeClr val="lt1"/>
              </a:solidFill>
              <a:prstDash val="solid"/>
              <a:round/>
              <a:headEnd type="none" w="med" len="med"/>
              <a:tailEnd type="none" w="med" len="med"/>
            </a:ln>
          </p:spPr>
        </p:cxnSp>
      </p:grpSp>
      <p:grpSp>
        <p:nvGrpSpPr>
          <p:cNvPr id="212" name="Google Shape;212;p33"/>
          <p:cNvGrpSpPr/>
          <p:nvPr/>
        </p:nvGrpSpPr>
        <p:grpSpPr>
          <a:xfrm>
            <a:off x="5372863" y="3286950"/>
            <a:ext cx="1305900" cy="163050"/>
            <a:chOff x="4580800" y="3153225"/>
            <a:chExt cx="1305900" cy="163050"/>
          </a:xfrm>
        </p:grpSpPr>
        <p:sp>
          <p:nvSpPr>
            <p:cNvPr id="213" name="Google Shape;213;p33"/>
            <p:cNvSpPr/>
            <p:nvPr/>
          </p:nvSpPr>
          <p:spPr>
            <a:xfrm>
              <a:off x="5816800" y="3153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33"/>
            <p:cNvCxnSpPr>
              <a:stCxn id="213" idx="2"/>
              <a:endCxn id="180" idx="0"/>
            </p:cNvCxnSpPr>
            <p:nvPr/>
          </p:nvCxnSpPr>
          <p:spPr>
            <a:xfrm flipH="1">
              <a:off x="4580800" y="3188175"/>
              <a:ext cx="1236000" cy="128100"/>
            </a:xfrm>
            <a:prstGeom prst="bentConnector2">
              <a:avLst/>
            </a:prstGeom>
            <a:noFill/>
            <a:ln w="9525" cap="flat" cmpd="sng">
              <a:solidFill>
                <a:schemeClr val="lt1"/>
              </a:solidFill>
              <a:prstDash val="solid"/>
              <a:round/>
              <a:headEnd type="none" w="med" len="med"/>
              <a:tailEnd type="none" w="med" len="med"/>
            </a:ln>
          </p:spPr>
        </p:cxnSp>
      </p:grpSp>
      <p:sp>
        <p:nvSpPr>
          <p:cNvPr id="215" name="Google Shape;215;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TABLE OF CONTENTS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689625" y="2655575"/>
            <a:ext cx="3607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effectLst>
                  <a:outerShdw blurRad="38100" dist="38100" dir="2700000" algn="tl">
                    <a:srgbClr val="000000">
                      <a:alpha val="43137"/>
                    </a:srgbClr>
                  </a:outerShdw>
                </a:effectLst>
              </a:rPr>
              <a:t>A New Era of Connectivity</a:t>
            </a:r>
            <a:endParaRPr sz="2000" b="1" dirty="0">
              <a:effectLst>
                <a:outerShdw blurRad="38100" dist="38100" dir="2700000" algn="tl">
                  <a:srgbClr val="000000">
                    <a:alpha val="43137"/>
                  </a:srgbClr>
                </a:outerShdw>
              </a:effectLst>
            </a:endParaRPr>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Times New Roman" panose="02020603050405020304" pitchFamily="18" charset="0"/>
                <a:cs typeface="Times New Roman" panose="02020603050405020304" pitchFamily="18" charset="0"/>
              </a:rPr>
              <a:t>5G is the fifth generation of wireless technology, offering faster speeds, lower latency, and the ability to connect many devices at once. The Internet of Things (IoT) is a network of physical devices that collect and share data over the internet. Together, 5G and IoT enable smarter, faster, and more responsive systems across homes, cities, and industries. This powerful combination marks a major step toward a more connected and intelligent world.</a:t>
            </a:r>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986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stCxn id="237" idx="1"/>
            <a:endCxn id="234" idx="1"/>
          </p:cNvCxnSpPr>
          <p:nvPr/>
        </p:nvCxnSpPr>
        <p:spPr>
          <a:xfrm flipH="1">
            <a:off x="689475" y="1955774"/>
            <a:ext cx="1009200" cy="1120800"/>
          </a:xfrm>
          <a:prstGeom prst="bentConnector3">
            <a:avLst>
              <a:gd name="adj1" fmla="val 123581"/>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rot="10800000">
            <a:off x="3287925" y="1955675"/>
            <a:ext cx="1009200" cy="1120800"/>
          </a:xfrm>
          <a:prstGeom prst="bentConnector3">
            <a:avLst>
              <a:gd name="adj1" fmla="val -23595"/>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152650" y="3611699"/>
            <a:ext cx="2144475" cy="1142251"/>
            <a:chOff x="2423521" y="3622021"/>
            <a:chExt cx="1807828" cy="562826"/>
          </a:xfrm>
        </p:grpSpPr>
        <p:sp>
          <p:nvSpPr>
            <p:cNvPr id="241" name="Google Shape;241;p35"/>
            <p:cNvSpPr/>
            <p:nvPr/>
          </p:nvSpPr>
          <p:spPr>
            <a:xfrm>
              <a:off x="2423521" y="4125275"/>
              <a:ext cx="104860" cy="59572"/>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stCxn id="235" idx="3"/>
              <a:endCxn id="241" idx="6"/>
            </p:cNvCxnSpPr>
            <p:nvPr/>
          </p:nvCxnSpPr>
          <p:spPr>
            <a:xfrm flipH="1">
              <a:off x="2528381" y="3622021"/>
              <a:ext cx="1702968" cy="533040"/>
            </a:xfrm>
            <a:prstGeom prst="bentConnector3">
              <a:avLst>
                <a:gd name="adj1" fmla="val -11316"/>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56625"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01</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831850" y="2655575"/>
            <a:ext cx="271145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effectLst>
                  <a:outerShdw blurRad="38100" dist="38100" dir="2700000" algn="tl">
                    <a:srgbClr val="000000">
                      <a:alpha val="43137"/>
                    </a:srgbClr>
                  </a:outerShdw>
                </a:effectLst>
              </a:rPr>
              <a:t>Key Features of 5G</a:t>
            </a:r>
            <a:br>
              <a:rPr lang="en-US" sz="2000" b="1" dirty="0">
                <a:effectLst>
                  <a:outerShdw blurRad="38100" dist="38100" dir="2700000" algn="tl">
                    <a:srgbClr val="000000">
                      <a:alpha val="43137"/>
                    </a:srgbClr>
                  </a:outerShdw>
                </a:effectLst>
              </a:rPr>
            </a:br>
            <a:r>
              <a:rPr lang="en-US" sz="2000" b="1" dirty="0">
                <a:effectLst>
                  <a:outerShdw blurRad="38100" dist="38100" dir="2700000" algn="tl">
                    <a:srgbClr val="000000">
                      <a:alpha val="43137"/>
                    </a:srgbClr>
                  </a:outerShdw>
                </a:effectLst>
              </a:rPr>
              <a:t>Empowering IoT</a:t>
            </a:r>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Times New Roman" panose="02020603050405020304" pitchFamily="18" charset="0"/>
                <a:cs typeface="Times New Roman" panose="02020603050405020304" pitchFamily="18" charset="0"/>
              </a:rPr>
              <a:t>5G introduces several advanced features that greatly enhance IoT performance, including ultra-fast data speeds and ultra-low latency. It supports massive device connectivity, allowing up to a million devices per square kilometer to operate simultaneously. Network slicing in 5G enables the creation of customized virtual networks for different IoT applications. These features make 5G the ideal backbone for supporting complex, large-scale IoT environments like smart cities and industrial automation.</a:t>
            </a:r>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392875"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831851" y="1955773"/>
            <a:ext cx="561025" cy="1120701"/>
          </a:xfrm>
          <a:prstGeom prst="bentConnector3">
            <a:avLst>
              <a:gd name="adj1" fmla="val 140747"/>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2982275" y="1955774"/>
            <a:ext cx="561025" cy="1120701"/>
          </a:xfrm>
          <a:prstGeom prst="bentConnector3">
            <a:avLst>
              <a:gd name="adj1" fmla="val -40747"/>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089152" y="3611698"/>
            <a:ext cx="2207973" cy="1311852"/>
            <a:chOff x="2423248" y="3620871"/>
            <a:chExt cx="1825126" cy="574304"/>
          </a:xfrm>
        </p:grpSpPr>
        <p:sp>
          <p:nvSpPr>
            <p:cNvPr id="241" name="Google Shape;241;p35"/>
            <p:cNvSpPr/>
            <p:nvPr/>
          </p:nvSpPr>
          <p:spPr>
            <a:xfrm>
              <a:off x="2423248" y="4125275"/>
              <a:ext cx="105135"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stCxn id="235" idx="3"/>
              <a:endCxn id="241" idx="6"/>
            </p:cNvCxnSpPr>
            <p:nvPr/>
          </p:nvCxnSpPr>
          <p:spPr>
            <a:xfrm flipH="1">
              <a:off x="2528383" y="3620871"/>
              <a:ext cx="1719991" cy="539354"/>
            </a:xfrm>
            <a:prstGeom prst="bentConnector3">
              <a:avLst>
                <a:gd name="adj1" fmla="val -10986"/>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556020"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02</a:t>
            </a:r>
            <a:endParaRPr dirty="0">
              <a:solidFill>
                <a:schemeClr val="dk1"/>
              </a:solidFill>
            </a:endParaRPr>
          </a:p>
        </p:txBody>
      </p:sp>
    </p:spTree>
    <p:extLst>
      <p:ext uri="{BB962C8B-B14F-4D97-AF65-F5344CB8AC3E}">
        <p14:creationId xmlns:p14="http://schemas.microsoft.com/office/powerpoint/2010/main" val="319408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831849" y="2655575"/>
            <a:ext cx="340547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effectLst>
                  <a:outerShdw blurRad="38100" dist="38100" dir="2700000" algn="tl">
                    <a:srgbClr val="000000">
                      <a:alpha val="43137"/>
                    </a:srgbClr>
                  </a:outerShdw>
                </a:effectLst>
              </a:rPr>
              <a:t>Real-World Applications of 5G and IoT</a:t>
            </a:r>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Times New Roman" panose="02020603050405020304" pitchFamily="18" charset="0"/>
                <a:cs typeface="Times New Roman" panose="02020603050405020304" pitchFamily="18" charset="0"/>
              </a:rPr>
              <a:t>The combination of 5G and IoT is transforming industries through real-world applications. In smart cities, it enables intelligent traffic systems, energy management, and public safety monitoring. Healthcare benefits from remote patient monitoring and real-time data sharing through wearable devices. Other areas like autonomous vehicles, industrial automation, and smart farming are also advancing rapidly with the support of 5G-powered IoT solutions.</a:t>
            </a:r>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660938"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831850" y="1955773"/>
            <a:ext cx="829089" cy="1120701"/>
          </a:xfrm>
          <a:prstGeom prst="bentConnector3">
            <a:avLst>
              <a:gd name="adj1" fmla="val 127572"/>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250338" y="1955774"/>
            <a:ext cx="986986" cy="1120701"/>
          </a:xfrm>
          <a:prstGeom prst="bentConnector3">
            <a:avLst>
              <a:gd name="adj1" fmla="val -23161"/>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076452" y="3611698"/>
            <a:ext cx="2220674" cy="1311852"/>
            <a:chOff x="2412750" y="3620871"/>
            <a:chExt cx="1835625" cy="574304"/>
          </a:xfrm>
        </p:grpSpPr>
        <p:sp>
          <p:nvSpPr>
            <p:cNvPr id="241" name="Google Shape;241;p35"/>
            <p:cNvSpPr/>
            <p:nvPr/>
          </p:nvSpPr>
          <p:spPr>
            <a:xfrm>
              <a:off x="2412750" y="4125275"/>
              <a:ext cx="115632"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stCxn id="235" idx="3"/>
              <a:endCxn id="241" idx="6"/>
            </p:cNvCxnSpPr>
            <p:nvPr/>
          </p:nvCxnSpPr>
          <p:spPr>
            <a:xfrm flipH="1">
              <a:off x="2528382" y="3620871"/>
              <a:ext cx="1719993" cy="539354"/>
            </a:xfrm>
            <a:prstGeom prst="bentConnector3">
              <a:avLst>
                <a:gd name="adj1" fmla="val -10986"/>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824083"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03</a:t>
            </a:r>
            <a:endParaRPr dirty="0">
              <a:solidFill>
                <a:schemeClr val="dk1"/>
              </a:solidFill>
            </a:endParaRPr>
          </a:p>
        </p:txBody>
      </p:sp>
    </p:spTree>
    <p:extLst>
      <p:ext uri="{BB962C8B-B14F-4D97-AF65-F5344CB8AC3E}">
        <p14:creationId xmlns:p14="http://schemas.microsoft.com/office/powerpoint/2010/main" val="53884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p:nvPr/>
        </p:nvSpPr>
        <p:spPr>
          <a:xfrm>
            <a:off x="3925875" y="288950"/>
            <a:ext cx="5083500" cy="45660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749525" y="389550"/>
            <a:ext cx="3487800" cy="31326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txBox="1">
            <a:spLocks noGrp="1"/>
          </p:cNvSpPr>
          <p:nvPr>
            <p:ph type="title"/>
          </p:nvPr>
        </p:nvSpPr>
        <p:spPr>
          <a:xfrm>
            <a:off x="831849" y="2655575"/>
            <a:ext cx="352425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effectLst>
                  <a:outerShdw blurRad="38100" dist="38100" dir="2700000" algn="tl">
                    <a:srgbClr val="000000">
                      <a:alpha val="43137"/>
                    </a:srgbClr>
                  </a:outerShdw>
                </a:effectLst>
              </a:rPr>
              <a:t>Challenges and Future Outlook of 5G-Enabled IoT</a:t>
            </a:r>
          </a:p>
        </p:txBody>
      </p:sp>
      <p:sp>
        <p:nvSpPr>
          <p:cNvPr id="235" name="Google Shape;235;p35"/>
          <p:cNvSpPr txBox="1">
            <a:spLocks noGrp="1"/>
          </p:cNvSpPr>
          <p:nvPr>
            <p:ph type="subTitle" idx="1"/>
          </p:nvPr>
        </p:nvSpPr>
        <p:spPr>
          <a:xfrm>
            <a:off x="689625" y="3408300"/>
            <a:ext cx="3607500" cy="40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dirty="0">
                <a:latin typeface="Times New Roman" panose="02020603050405020304" pitchFamily="18" charset="0"/>
                <a:cs typeface="Times New Roman" panose="02020603050405020304" pitchFamily="18" charset="0"/>
              </a:rPr>
              <a:t>Despite its potential, the integration of 5G with IoT faces challenges such as high infrastructure costs, security concerns, and device compatibility issues. Ensuring data privacy and managing the massive number of connected devices require robust security solutions. However, the future of 5G-enabled IoT is promising, with ongoing investments in smart infrastructure and private 5G networks. As technology evolves, 5G will continue to drive innovation and transform how we live, work, and interact with the world.</a:t>
            </a:r>
          </a:p>
        </p:txBody>
      </p:sp>
      <p:pic>
        <p:nvPicPr>
          <p:cNvPr id="236" name="Google Shape;236;p35"/>
          <p:cNvPicPr preferRelativeResize="0"/>
          <p:nvPr/>
        </p:nvPicPr>
        <p:blipFill rotWithShape="1">
          <a:blip r:embed="rId3">
            <a:alphaModFix/>
          </a:blip>
          <a:srcRect/>
          <a:stretch/>
        </p:blipFill>
        <p:spPr>
          <a:xfrm>
            <a:off x="5648200" y="692100"/>
            <a:ext cx="3237400" cy="3759476"/>
          </a:xfrm>
          <a:prstGeom prst="rect">
            <a:avLst/>
          </a:prstGeom>
          <a:noFill/>
          <a:ln>
            <a:noFill/>
          </a:ln>
        </p:spPr>
      </p:pic>
      <p:sp>
        <p:nvSpPr>
          <p:cNvPr id="237" name="Google Shape;237;p35"/>
          <p:cNvSpPr/>
          <p:nvPr/>
        </p:nvSpPr>
        <p:spPr>
          <a:xfrm>
            <a:off x="1800638" y="1324574"/>
            <a:ext cx="1589400" cy="1262400"/>
          </a:xfrm>
          <a:prstGeom prst="rect">
            <a:avLst/>
          </a:prstGeom>
          <a:gradFill>
            <a:gsLst>
              <a:gs pos="0">
                <a:srgbClr val="00BCC2"/>
              </a:gs>
              <a:gs pos="100000">
                <a:srgbClr val="B2E4C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5"/>
          <p:cNvCxnSpPr>
            <a:cxnSpLocks/>
            <a:stCxn id="237" idx="1"/>
            <a:endCxn id="234" idx="1"/>
          </p:cNvCxnSpPr>
          <p:nvPr/>
        </p:nvCxnSpPr>
        <p:spPr>
          <a:xfrm rot="10800000" flipV="1">
            <a:off x="831850" y="1955773"/>
            <a:ext cx="968789" cy="1120701"/>
          </a:xfrm>
          <a:prstGeom prst="bentConnector3">
            <a:avLst>
              <a:gd name="adj1" fmla="val 123596"/>
            </a:avLst>
          </a:prstGeom>
          <a:noFill/>
          <a:ln w="9525" cap="flat" cmpd="sng">
            <a:solidFill>
              <a:schemeClr val="lt1"/>
            </a:solidFill>
            <a:prstDash val="solid"/>
            <a:round/>
            <a:headEnd type="none" w="med" len="med"/>
            <a:tailEnd type="none" w="med" len="med"/>
          </a:ln>
        </p:spPr>
      </p:cxnSp>
      <p:cxnSp>
        <p:nvCxnSpPr>
          <p:cNvPr id="239" name="Google Shape;239;p35"/>
          <p:cNvCxnSpPr>
            <a:cxnSpLocks/>
            <a:stCxn id="234" idx="3"/>
            <a:endCxn id="237" idx="3"/>
          </p:cNvCxnSpPr>
          <p:nvPr/>
        </p:nvCxnSpPr>
        <p:spPr>
          <a:xfrm flipH="1" flipV="1">
            <a:off x="3390038" y="1955774"/>
            <a:ext cx="966063" cy="1120701"/>
          </a:xfrm>
          <a:prstGeom prst="bentConnector3">
            <a:avLst>
              <a:gd name="adj1" fmla="val -23663"/>
            </a:avLst>
          </a:prstGeom>
          <a:noFill/>
          <a:ln w="9525" cap="flat" cmpd="sng">
            <a:solidFill>
              <a:schemeClr val="lt1"/>
            </a:solidFill>
            <a:prstDash val="solid"/>
            <a:round/>
            <a:headEnd type="none" w="med" len="med"/>
            <a:tailEnd type="none" w="med" len="med"/>
          </a:ln>
        </p:spPr>
      </p:cxnSp>
      <p:grpSp>
        <p:nvGrpSpPr>
          <p:cNvPr id="240" name="Google Shape;240;p35"/>
          <p:cNvGrpSpPr/>
          <p:nvPr/>
        </p:nvGrpSpPr>
        <p:grpSpPr>
          <a:xfrm>
            <a:off x="2057399" y="3611701"/>
            <a:ext cx="2239726" cy="1398450"/>
            <a:chOff x="2397002" y="3620312"/>
            <a:chExt cx="1851374" cy="574863"/>
          </a:xfrm>
        </p:grpSpPr>
        <p:sp>
          <p:nvSpPr>
            <p:cNvPr id="241" name="Google Shape;241;p35"/>
            <p:cNvSpPr/>
            <p:nvPr/>
          </p:nvSpPr>
          <p:spPr>
            <a:xfrm>
              <a:off x="2397002" y="4131376"/>
              <a:ext cx="131380" cy="63799"/>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35"/>
            <p:cNvCxnSpPr>
              <a:cxnSpLocks/>
              <a:stCxn id="235" idx="3"/>
              <a:endCxn id="241" idx="6"/>
            </p:cNvCxnSpPr>
            <p:nvPr/>
          </p:nvCxnSpPr>
          <p:spPr>
            <a:xfrm flipH="1">
              <a:off x="2528382" y="3620312"/>
              <a:ext cx="1719994" cy="542964"/>
            </a:xfrm>
            <a:prstGeom prst="bentConnector3">
              <a:avLst>
                <a:gd name="adj1" fmla="val -10986"/>
              </a:avLst>
            </a:prstGeom>
            <a:noFill/>
            <a:ln w="9525" cap="flat" cmpd="sng">
              <a:solidFill>
                <a:schemeClr val="lt1"/>
              </a:solidFill>
              <a:prstDash val="solid"/>
              <a:round/>
              <a:headEnd type="none" w="med" len="med"/>
              <a:tailEnd type="none" w="med" len="med"/>
            </a:ln>
          </p:spPr>
        </p:cxnSp>
      </p:grpSp>
      <p:sp>
        <p:nvSpPr>
          <p:cNvPr id="243" name="Google Shape;243;p35"/>
          <p:cNvSpPr txBox="1">
            <a:spLocks noGrp="1"/>
          </p:cNvSpPr>
          <p:nvPr>
            <p:ph type="title" idx="2"/>
          </p:nvPr>
        </p:nvSpPr>
        <p:spPr>
          <a:xfrm>
            <a:off x="1963783" y="1534875"/>
            <a:ext cx="127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04</a:t>
            </a:r>
            <a:endParaRPr dirty="0">
              <a:solidFill>
                <a:schemeClr val="dk1"/>
              </a:solidFill>
            </a:endParaRPr>
          </a:p>
        </p:txBody>
      </p:sp>
    </p:spTree>
    <p:extLst>
      <p:ext uri="{BB962C8B-B14F-4D97-AF65-F5344CB8AC3E}">
        <p14:creationId xmlns:p14="http://schemas.microsoft.com/office/powerpoint/2010/main" val="114769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9"/>
        <p:cNvGrpSpPr/>
        <p:nvPr/>
      </p:nvGrpSpPr>
      <p:grpSpPr>
        <a:xfrm>
          <a:off x="0" y="0"/>
          <a:ext cx="0" cy="0"/>
          <a:chOff x="0" y="0"/>
          <a:chExt cx="0" cy="0"/>
        </a:xfrm>
      </p:grpSpPr>
      <p:sp>
        <p:nvSpPr>
          <p:cNvPr id="710" name="Google Shape;710;p47"/>
          <p:cNvSpPr/>
          <p:nvPr/>
        </p:nvSpPr>
        <p:spPr>
          <a:xfrm>
            <a:off x="6623100" y="-1672500"/>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7"/>
          <p:cNvSpPr/>
          <p:nvPr/>
        </p:nvSpPr>
        <p:spPr>
          <a:xfrm flipH="1">
            <a:off x="6421548" y="3008617"/>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7"/>
          <p:cNvSpPr/>
          <p:nvPr/>
        </p:nvSpPr>
        <p:spPr>
          <a:xfrm flipH="1">
            <a:off x="6291648" y="683563"/>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5" name="Google Shape;715;p47"/>
          <p:cNvCxnSpPr>
            <a:stCxn id="714" idx="6"/>
            <a:endCxn id="713" idx="1"/>
          </p:cNvCxnSpPr>
          <p:nvPr/>
        </p:nvCxnSpPr>
        <p:spPr>
          <a:xfrm rot="10800000" flipV="1">
            <a:off x="3699676" y="718512"/>
            <a:ext cx="2591973" cy="677899"/>
          </a:xfrm>
          <a:prstGeom prst="bentConnector3">
            <a:avLst>
              <a:gd name="adj1" fmla="val 108820"/>
            </a:avLst>
          </a:prstGeom>
          <a:noFill/>
          <a:ln w="9525" cap="flat" cmpd="sng">
            <a:solidFill>
              <a:schemeClr val="lt1"/>
            </a:solidFill>
            <a:prstDash val="solid"/>
            <a:round/>
            <a:headEnd type="none" w="med" len="med"/>
            <a:tailEnd type="none" w="med" len="med"/>
          </a:ln>
        </p:spPr>
      </p:cxnSp>
      <p:sp>
        <p:nvSpPr>
          <p:cNvPr id="713" name="Google Shape;713;p47"/>
          <p:cNvSpPr txBox="1">
            <a:spLocks noGrp="1"/>
          </p:cNvSpPr>
          <p:nvPr>
            <p:ph type="title"/>
          </p:nvPr>
        </p:nvSpPr>
        <p:spPr>
          <a:xfrm>
            <a:off x="3699675" y="755912"/>
            <a:ext cx="4208400" cy="12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9" name="Google Shape;221;p34">
            <a:extLst>
              <a:ext uri="{FF2B5EF4-FFF2-40B4-BE49-F238E27FC236}">
                <a16:creationId xmlns:a16="http://schemas.microsoft.com/office/drawing/2014/main" id="{D50B6704-DAC3-4AD1-8E07-D3E9215D3F82}"/>
              </a:ext>
            </a:extLst>
          </p:cNvPr>
          <p:cNvSpPr txBox="1">
            <a:spLocks/>
          </p:cNvSpPr>
          <p:nvPr/>
        </p:nvSpPr>
        <p:spPr>
          <a:xfrm>
            <a:off x="4725450" y="1448563"/>
            <a:ext cx="3795300" cy="162995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bg1"/>
                </a:solidFill>
                <a:latin typeface="Times New Roman" panose="02020603050405020304" pitchFamily="18" charset="0"/>
                <a:cs typeface="Times New Roman" panose="02020603050405020304" pitchFamily="18" charset="0"/>
              </a:rPr>
              <a:t>5G is a game-changer for the IoT ecosystem. Its ability to handle high-speed, low-latency, and high-density connections unlocks new possibilities across industries. Despite challenges, the convergence of 5G and IoT is expected to revolutionize how devices interact and how data is used to make intelligent decisions.</a:t>
            </a:r>
          </a:p>
        </p:txBody>
      </p:sp>
      <p:cxnSp>
        <p:nvCxnSpPr>
          <p:cNvPr id="15" name="Google Shape;242;p35">
            <a:extLst>
              <a:ext uri="{FF2B5EF4-FFF2-40B4-BE49-F238E27FC236}">
                <a16:creationId xmlns:a16="http://schemas.microsoft.com/office/drawing/2014/main" id="{A3F609B0-18FF-46A2-90E4-1168B098F892}"/>
              </a:ext>
            </a:extLst>
          </p:cNvPr>
          <p:cNvCxnSpPr>
            <a:cxnSpLocks/>
          </p:cNvCxnSpPr>
          <p:nvPr/>
        </p:nvCxnSpPr>
        <p:spPr>
          <a:xfrm flipH="1">
            <a:off x="6491448" y="1730136"/>
            <a:ext cx="2080786" cy="1313431"/>
          </a:xfrm>
          <a:prstGeom prst="bentConnector3">
            <a:avLst>
              <a:gd name="adj1" fmla="val -10986"/>
            </a:avLst>
          </a:prstGeom>
          <a:noFill/>
          <a:ln w="9525" cap="flat" cmpd="sng">
            <a:solidFill>
              <a:schemeClr val="lt1"/>
            </a:solidFill>
            <a:prstDash val="solid"/>
            <a:round/>
            <a:headEnd type="none" w="med" len="med"/>
            <a:tailEnd type="none" w="med" len="med"/>
          </a:ln>
        </p:spPr>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48"/>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8"/>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8"/>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8"/>
          <p:cNvSpPr txBox="1">
            <a:spLocks noGrp="1"/>
          </p:cNvSpPr>
          <p:nvPr>
            <p:ph type="subTitle" idx="1"/>
          </p:nvPr>
        </p:nvSpPr>
        <p:spPr>
          <a:xfrm>
            <a:off x="713100" y="2921312"/>
            <a:ext cx="3235800" cy="17586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I believe 5G is a major step forward in technology that will change how we connect and communicate. Its high speed and low latency can improve daily life, from faster mobile internet to smarter homes and cities. However, I also think it's important to address challenges like data privacy, security, and equal access to make sure everyone benefits from this progress.</a:t>
            </a:r>
            <a:endParaRPr sz="1100" dirty="0">
              <a:latin typeface="Times New Roman" panose="02020603050405020304" pitchFamily="18" charset="0"/>
              <a:cs typeface="Times New Roman" panose="02020603050405020304" pitchFamily="18" charset="0"/>
            </a:endParaRPr>
          </a:p>
        </p:txBody>
      </p:sp>
      <p:pic>
        <p:nvPicPr>
          <p:cNvPr id="724" name="Google Shape;724;p48"/>
          <p:cNvPicPr preferRelativeResize="0"/>
          <p:nvPr/>
        </p:nvPicPr>
        <p:blipFill rotWithShape="1">
          <a:blip r:embed="rId3">
            <a:alphaModFix/>
          </a:blip>
          <a:srcRect t="19527" b="8493"/>
          <a:stretch/>
        </p:blipFill>
        <p:spPr>
          <a:xfrm>
            <a:off x="5255500" y="1123425"/>
            <a:ext cx="2895649" cy="2896650"/>
          </a:xfrm>
          <a:prstGeom prst="rect">
            <a:avLst/>
          </a:prstGeom>
          <a:noFill/>
          <a:ln>
            <a:noFill/>
          </a:ln>
        </p:spPr>
      </p:pic>
      <p:grpSp>
        <p:nvGrpSpPr>
          <p:cNvPr id="725" name="Google Shape;725;p48"/>
          <p:cNvGrpSpPr/>
          <p:nvPr/>
        </p:nvGrpSpPr>
        <p:grpSpPr>
          <a:xfrm>
            <a:off x="7593848" y="821225"/>
            <a:ext cx="70500" cy="3501050"/>
            <a:chOff x="7593848" y="821225"/>
            <a:chExt cx="70500" cy="3501050"/>
          </a:xfrm>
        </p:grpSpPr>
        <p:sp>
          <p:nvSpPr>
            <p:cNvPr id="726" name="Google Shape;726;p48"/>
            <p:cNvSpPr/>
            <p:nvPr/>
          </p:nvSpPr>
          <p:spPr>
            <a:xfrm flipH="1">
              <a:off x="7593848" y="425237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7" name="Google Shape;727;p48"/>
            <p:cNvCxnSpPr>
              <a:stCxn id="726" idx="2"/>
              <a:endCxn id="728" idx="2"/>
            </p:cNvCxnSpPr>
            <p:nvPr/>
          </p:nvCxnSpPr>
          <p:spPr>
            <a:xfrm rot="10800000" flipH="1">
              <a:off x="7663748" y="856225"/>
              <a:ext cx="600" cy="3431100"/>
            </a:xfrm>
            <a:prstGeom prst="bentConnector3">
              <a:avLst>
                <a:gd name="adj1" fmla="val 106662863"/>
              </a:avLst>
            </a:prstGeom>
            <a:noFill/>
            <a:ln w="9525" cap="flat" cmpd="sng">
              <a:solidFill>
                <a:schemeClr val="lt1"/>
              </a:solidFill>
              <a:prstDash val="solid"/>
              <a:round/>
              <a:headEnd type="none" w="med" len="med"/>
              <a:tailEnd type="none" w="med" len="med"/>
            </a:ln>
          </p:spPr>
        </p:cxnSp>
        <p:sp>
          <p:nvSpPr>
            <p:cNvPr id="728" name="Google Shape;728;p48"/>
            <p:cNvSpPr/>
            <p:nvPr/>
          </p:nvSpPr>
          <p:spPr>
            <a:xfrm flipH="1">
              <a:off x="7593848" y="821225"/>
              <a:ext cx="69900" cy="69900"/>
            </a:xfrm>
            <a:prstGeom prst="ellipse">
              <a:avLst/>
            </a:prstGeom>
            <a:gradFill>
              <a:gsLst>
                <a:gs pos="0">
                  <a:srgbClr val="82BCFE"/>
                </a:gs>
                <a:gs pos="100000">
                  <a:srgbClr val="0C77F1"/>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9" name="Google Shape;729;p48"/>
          <p:cNvCxnSpPr>
            <a:cxnSpLocks/>
          </p:cNvCxnSpPr>
          <p:nvPr/>
        </p:nvCxnSpPr>
        <p:spPr>
          <a:xfrm rot="10800000">
            <a:off x="444552" y="1568451"/>
            <a:ext cx="262250" cy="1962304"/>
          </a:xfrm>
          <a:prstGeom prst="bentConnector2">
            <a:avLst/>
          </a:prstGeom>
          <a:noFill/>
          <a:ln w="9525" cap="flat" cmpd="sng">
            <a:solidFill>
              <a:schemeClr val="lt1"/>
            </a:solidFill>
            <a:prstDash val="solid"/>
            <a:round/>
            <a:headEnd type="none" w="med" len="med"/>
            <a:tailEnd type="none" w="med" len="med"/>
          </a:ln>
        </p:spPr>
      </p:cxnSp>
      <p:sp>
        <p:nvSpPr>
          <p:cNvPr id="730" name="Google Shape;730;p48"/>
          <p:cNvSpPr txBox="1">
            <a:spLocks noGrp="1"/>
          </p:cNvSpPr>
          <p:nvPr>
            <p:ph type="title"/>
          </p:nvPr>
        </p:nvSpPr>
        <p:spPr>
          <a:xfrm>
            <a:off x="438254" y="1471556"/>
            <a:ext cx="4045195" cy="145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Thoughts on the 5G Network</a:t>
            </a:r>
            <a:endParaRPr dirty="0"/>
          </a:p>
        </p:txBody>
      </p:sp>
    </p:spTree>
  </p:cSld>
  <p:clrMapOvr>
    <a:masterClrMapping/>
  </p:clrMapOvr>
</p:sld>
</file>

<file path=ppt/theme/theme1.xml><?xml version="1.0" encoding="utf-8"?>
<a:theme xmlns:a="http://schemas.openxmlformats.org/drawingml/2006/main"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Ekran Gösterisi (16:9)</PresentationFormat>
  <Paragraphs>29</Paragraphs>
  <Slides>10</Slides>
  <Notes>10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Times New Roman</vt:lpstr>
      <vt:lpstr>Arial</vt:lpstr>
      <vt:lpstr>Fugaz One</vt:lpstr>
      <vt:lpstr>Catamaran</vt:lpstr>
      <vt:lpstr>Cloud Engineer CV by Slidesgo</vt:lpstr>
      <vt:lpstr>The Future of 5G and Its Impact on IoT Networks</vt:lpstr>
      <vt:lpstr>INTRODUCTION</vt:lpstr>
      <vt:lpstr>A New Era of Connectivity</vt:lpstr>
      <vt:lpstr>A New Era of Connectivity</vt:lpstr>
      <vt:lpstr>Key Features of 5G Empowering IoT</vt:lpstr>
      <vt:lpstr>Real-World Applications of 5G and IoT</vt:lpstr>
      <vt:lpstr>Challenges and Future Outlook of 5G-Enabled IoT</vt:lpstr>
      <vt:lpstr>Conclusion</vt:lpstr>
      <vt:lpstr>My Thoughts on the 5G Network</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5G and Its Impact on IoT Networks</dc:title>
  <cp:lastModifiedBy>alizadali04@outlook.com</cp:lastModifiedBy>
  <cp:revision>1</cp:revision>
  <dcterms:modified xsi:type="dcterms:W3CDTF">2025-05-14T16:14:23Z</dcterms:modified>
</cp:coreProperties>
</file>