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3e92b7542d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Google Shape;139;g3e92b754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3e92b7542d_0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Google Shape;145;g3e92b754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3e92b7542d_0_2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Google Shape;151;g3e92b7542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3e92b7542d_0_1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Google Shape;157;g3e92b7542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3e92b7542d_0_2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Google Shape;163;g3e92b7542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3e921d956d_1_1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Google Shape;169;g3e921d956d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3e921d956d_1_1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Google Shape;175;g3e921d956d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3e921d956d_0_4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Google Shape;180;g3e921d956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e921d956d_0_1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Google Shape;89;g3e921d956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3e921d956d_0_2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Google Shape;96;g3e921d956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e897605dd_0_26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Google Shape;101;g3e897605d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e921d956d_0_2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Google Shape;108;g3e921d956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3e921d956d_0_4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Google Shape;113;g3e921d956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3e921d956d_0_5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Google Shape;119;g3e921d956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3e921d956d_0_5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Google Shape;126;g3e921d956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3e921d956d_1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Google Shape;133;g3e921d956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2192250" y="174449"/>
            <a:ext cx="4759500" cy="32286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s"/>
              <a:t>Progressive Enhancement y Graceful Degradation</a:t>
            </a:r>
            <a:endParaRPr/>
          </a:p>
        </p:txBody>
      </p:sp>
      <p:sp>
        <p:nvSpPr>
          <p:cNvPr id="86" name="Google Shape;86;p13"/>
          <p:cNvSpPr txBox="1"/>
          <p:nvPr>
            <p:ph idx="1" type="subTitle"/>
          </p:nvPr>
        </p:nvSpPr>
        <p:spPr>
          <a:xfrm>
            <a:off x="672300" y="3710100"/>
            <a:ext cx="3747900" cy="9480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b="1" lang="es" sz="1200">
                <a:latin typeface="Arial"/>
                <a:ea typeface="Arial"/>
                <a:cs typeface="Arial"/>
                <a:sym typeface="Arial"/>
              </a:rPr>
              <a:t>Gloriana Angulo Alvarado</a:t>
            </a:r>
            <a:endParaRPr b="1" sz="1200">
              <a:latin typeface="Arial"/>
              <a:ea typeface="Arial"/>
              <a:cs typeface="Arial"/>
              <a:sym typeface="Arial"/>
            </a:endParaRPr>
          </a:p>
          <a:p>
            <a:pPr indent="0" lvl="0" marL="0" rtl="0">
              <a:lnSpc>
                <a:spcPct val="150000"/>
              </a:lnSpc>
              <a:spcBef>
                <a:spcPts val="0"/>
              </a:spcBef>
              <a:spcAft>
                <a:spcPts val="0"/>
              </a:spcAft>
              <a:buNone/>
            </a:pPr>
            <a:r>
              <a:rPr b="1" lang="es" sz="1200">
                <a:latin typeface="Arial"/>
                <a:ea typeface="Arial"/>
                <a:cs typeface="Arial"/>
                <a:sym typeface="Arial"/>
              </a:rPr>
              <a:t>Mariam Mora Robles</a:t>
            </a:r>
            <a:endParaRPr b="1" sz="1200">
              <a:latin typeface="Arial"/>
              <a:ea typeface="Arial"/>
              <a:cs typeface="Arial"/>
              <a:sym typeface="Arial"/>
            </a:endParaRPr>
          </a:p>
          <a:p>
            <a:pPr indent="0" lvl="0" marL="0" rtl="0">
              <a:lnSpc>
                <a:spcPct val="150000"/>
              </a:lnSpc>
              <a:spcBef>
                <a:spcPts val="0"/>
              </a:spcBef>
              <a:spcAft>
                <a:spcPts val="0"/>
              </a:spcAft>
              <a:buNone/>
            </a:pPr>
            <a:r>
              <a:rPr b="1" lang="es" sz="1200">
                <a:latin typeface="Arial"/>
                <a:ea typeface="Arial"/>
                <a:cs typeface="Arial"/>
                <a:sym typeface="Arial"/>
              </a:rPr>
              <a:t>Alisson Zamora Sánchez</a:t>
            </a:r>
            <a:endParaRPr b="1" sz="1200">
              <a:latin typeface="Arial"/>
              <a:ea typeface="Arial"/>
              <a:cs typeface="Arial"/>
              <a:sym typeface="Arial"/>
            </a:endParaRPr>
          </a:p>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Graceful Degradation</a:t>
            </a:r>
            <a:endParaRPr/>
          </a:p>
        </p:txBody>
      </p:sp>
      <p:sp>
        <p:nvSpPr>
          <p:cNvPr id="142" name="Google Shape;142;p22"/>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s">
                <a:solidFill>
                  <a:srgbClr val="000000"/>
                </a:solidFill>
                <a:latin typeface="Arial"/>
                <a:ea typeface="Arial"/>
                <a:cs typeface="Arial"/>
                <a:sym typeface="Arial"/>
              </a:rPr>
              <a:t>Ventajas:</a:t>
            </a:r>
            <a:endParaRPr b="1">
              <a:solidFill>
                <a:srgbClr val="000000"/>
              </a:solidFill>
              <a:latin typeface="Arial"/>
              <a:ea typeface="Arial"/>
              <a:cs typeface="Arial"/>
              <a:sym typeface="Arial"/>
            </a:endParaRPr>
          </a:p>
          <a:p>
            <a:pPr indent="-317500" lvl="0" marL="914400" rtl="0">
              <a:spcBef>
                <a:spcPts val="1600"/>
              </a:spcBef>
              <a:spcAft>
                <a:spcPts val="0"/>
              </a:spcAft>
              <a:buClr>
                <a:srgbClr val="000000"/>
              </a:buClr>
              <a:buSzPts val="1400"/>
              <a:buFont typeface="Arial"/>
              <a:buChar char="●"/>
            </a:pPr>
            <a:r>
              <a:rPr lang="es" sz="1400">
                <a:solidFill>
                  <a:srgbClr val="000000"/>
                </a:solidFill>
                <a:latin typeface="Arial"/>
                <a:ea typeface="Arial"/>
                <a:cs typeface="Arial"/>
                <a:sym typeface="Arial"/>
              </a:rPr>
              <a:t>Brinda una caja de herramientas clara.</a:t>
            </a:r>
            <a:endParaRPr sz="1400">
              <a:solidFill>
                <a:srgbClr val="000000"/>
              </a:solidFill>
              <a:latin typeface="Arial"/>
              <a:ea typeface="Arial"/>
              <a:cs typeface="Arial"/>
              <a:sym typeface="Arial"/>
            </a:endParaRPr>
          </a:p>
          <a:p>
            <a:pPr indent="-317500" lvl="0" marL="914400" rtl="0">
              <a:lnSpc>
                <a:spcPct val="150000"/>
              </a:lnSpc>
              <a:spcBef>
                <a:spcPts val="0"/>
              </a:spcBef>
              <a:spcAft>
                <a:spcPts val="0"/>
              </a:spcAft>
              <a:buClr>
                <a:srgbClr val="000000"/>
              </a:buClr>
              <a:buSzPts val="1400"/>
              <a:buFont typeface="Arial"/>
              <a:buChar char="●"/>
            </a:pPr>
            <a:r>
              <a:rPr lang="es" sz="1400">
                <a:solidFill>
                  <a:srgbClr val="000000"/>
                </a:solidFill>
                <a:latin typeface="Arial"/>
                <a:ea typeface="Arial"/>
                <a:cs typeface="Arial"/>
                <a:sym typeface="Arial"/>
              </a:rPr>
              <a:t> Utiliza clases de visibilidad. Organiza las características y los elementos en "debe tener" y "agradable de tener".</a:t>
            </a:r>
            <a:endParaRPr sz="1400">
              <a:solidFill>
                <a:srgbClr val="000000"/>
              </a:solidFill>
              <a:latin typeface="Arial"/>
              <a:ea typeface="Arial"/>
              <a:cs typeface="Arial"/>
              <a:sym typeface="Arial"/>
            </a:endParaRPr>
          </a:p>
          <a:p>
            <a:pPr indent="-317500" lvl="0" marL="914400" rtl="0">
              <a:lnSpc>
                <a:spcPct val="150000"/>
              </a:lnSpc>
              <a:spcBef>
                <a:spcPts val="0"/>
              </a:spcBef>
              <a:spcAft>
                <a:spcPts val="0"/>
              </a:spcAft>
              <a:buClr>
                <a:srgbClr val="000000"/>
              </a:buClr>
              <a:buSzPts val="1400"/>
              <a:buFont typeface="Arial"/>
              <a:buChar char="●"/>
            </a:pPr>
            <a:r>
              <a:rPr lang="es" sz="1400">
                <a:solidFill>
                  <a:srgbClr val="000000"/>
                </a:solidFill>
                <a:latin typeface="Arial"/>
                <a:ea typeface="Arial"/>
                <a:cs typeface="Arial"/>
                <a:sym typeface="Arial"/>
              </a:rPr>
              <a:t>Separa los sitios móviles. Redirige a los usuarios móviles a un segundo sitio. Mantener dos sitios puede duplicar el trabajo, pero resuelve el problema inmediato.</a:t>
            </a:r>
            <a:endParaRPr sz="1400">
              <a:solidFill>
                <a:srgbClr val="000000"/>
              </a:solidFill>
              <a:latin typeface="Arial"/>
              <a:ea typeface="Arial"/>
              <a:cs typeface="Arial"/>
              <a:sym typeface="Arial"/>
            </a:endParaRPr>
          </a:p>
          <a:p>
            <a:pPr indent="-317500" lvl="0" marL="914400" rtl="0">
              <a:lnSpc>
                <a:spcPct val="150000"/>
              </a:lnSpc>
              <a:spcBef>
                <a:spcPts val="0"/>
              </a:spcBef>
              <a:spcAft>
                <a:spcPts val="0"/>
              </a:spcAft>
              <a:buClr>
                <a:srgbClr val="000000"/>
              </a:buClr>
              <a:buSzPts val="1400"/>
              <a:buFont typeface="Arial"/>
              <a:buChar char="●"/>
            </a:pPr>
            <a:r>
              <a:rPr lang="es" sz="1400">
                <a:solidFill>
                  <a:srgbClr val="000000"/>
                </a:solidFill>
                <a:highlight>
                  <a:schemeClr val="lt1"/>
                </a:highlight>
                <a:latin typeface="Arial"/>
                <a:ea typeface="Arial"/>
                <a:cs typeface="Arial"/>
                <a:sym typeface="Arial"/>
              </a:rPr>
              <a:t> Permitir el acceso al contenido básico del sitio mientras se garantiza una experiencia de usuario óptima en dispositivos menos capaces.</a:t>
            </a:r>
            <a:endParaRPr sz="1400">
              <a:solidFill>
                <a:srgbClr val="000000"/>
              </a:solidFill>
              <a:highlight>
                <a:schemeClr val="lt1"/>
              </a:highlight>
              <a:latin typeface="Arial"/>
              <a:ea typeface="Arial"/>
              <a:cs typeface="Arial"/>
              <a:sym typeface="Arial"/>
            </a:endParaRPr>
          </a:p>
          <a:p>
            <a:pPr indent="-317500" lvl="0" marL="914400" rtl="0">
              <a:lnSpc>
                <a:spcPct val="150000"/>
              </a:lnSpc>
              <a:spcBef>
                <a:spcPts val="0"/>
              </a:spcBef>
              <a:spcAft>
                <a:spcPts val="0"/>
              </a:spcAft>
              <a:buClr>
                <a:srgbClr val="000000"/>
              </a:buClr>
              <a:buSzPts val="1400"/>
              <a:buFont typeface="Arial"/>
              <a:buChar char="●"/>
            </a:pPr>
            <a:r>
              <a:rPr lang="es" sz="1400">
                <a:solidFill>
                  <a:srgbClr val="000000"/>
                </a:solidFill>
                <a:highlight>
                  <a:schemeClr val="lt1"/>
                </a:highlight>
                <a:latin typeface="Arial"/>
                <a:ea typeface="Arial"/>
                <a:cs typeface="Arial"/>
                <a:sym typeface="Arial"/>
              </a:rPr>
              <a:t>Asegura que todos los usuarios puedan ver su sitio web, independientemente del navegador que usen</a:t>
            </a:r>
            <a:endParaRPr b="1" sz="14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Graceful Degradation</a:t>
            </a:r>
            <a:endParaRPr/>
          </a:p>
        </p:txBody>
      </p:sp>
      <p:sp>
        <p:nvSpPr>
          <p:cNvPr id="148" name="Google Shape;148;p23"/>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rgbClr val="000000"/>
              </a:buClr>
              <a:buSzPts val="1100"/>
              <a:buFont typeface="Arial"/>
              <a:buNone/>
            </a:pPr>
            <a:r>
              <a:rPr b="1" lang="es">
                <a:solidFill>
                  <a:srgbClr val="000000"/>
                </a:solidFill>
                <a:latin typeface="Arial"/>
                <a:ea typeface="Arial"/>
                <a:cs typeface="Arial"/>
                <a:sym typeface="Arial"/>
              </a:rPr>
              <a:t>Desventajas:</a:t>
            </a:r>
            <a:endParaRPr b="1">
              <a:solidFill>
                <a:srgbClr val="000000"/>
              </a:solidFill>
              <a:latin typeface="Arial"/>
              <a:ea typeface="Arial"/>
              <a:cs typeface="Arial"/>
              <a:sym typeface="Arial"/>
            </a:endParaRPr>
          </a:p>
          <a:p>
            <a:pPr indent="0" lvl="0" marL="0" rtl="0">
              <a:lnSpc>
                <a:spcPct val="100000"/>
              </a:lnSpc>
              <a:spcBef>
                <a:spcPts val="0"/>
              </a:spcBef>
              <a:spcAft>
                <a:spcPts val="0"/>
              </a:spcAft>
              <a:buClr>
                <a:srgbClr val="000000"/>
              </a:buClr>
              <a:buSzPts val="1100"/>
              <a:buFont typeface="Arial"/>
              <a:buNone/>
            </a:pPr>
            <a:r>
              <a:t/>
            </a:r>
            <a:endParaRPr sz="1400">
              <a:solidFill>
                <a:srgbClr val="000000"/>
              </a:solidFill>
              <a:latin typeface="Arial"/>
              <a:ea typeface="Arial"/>
              <a:cs typeface="Arial"/>
              <a:sym typeface="Arial"/>
            </a:endParaRPr>
          </a:p>
          <a:p>
            <a:pPr indent="-317500" lvl="0" marL="457200" rtl="0">
              <a:lnSpc>
                <a:spcPct val="150000"/>
              </a:lnSpc>
              <a:spcBef>
                <a:spcPts val="0"/>
              </a:spcBef>
              <a:spcAft>
                <a:spcPts val="0"/>
              </a:spcAft>
              <a:buClr>
                <a:srgbClr val="000000"/>
              </a:buClr>
              <a:buSzPts val="1400"/>
              <a:buFont typeface="Arial"/>
              <a:buChar char="●"/>
            </a:pPr>
            <a:r>
              <a:rPr lang="es" sz="1400">
                <a:solidFill>
                  <a:srgbClr val="000000"/>
                </a:solidFill>
                <a:latin typeface="Arial"/>
                <a:ea typeface="Arial"/>
                <a:cs typeface="Arial"/>
                <a:sym typeface="Arial"/>
              </a:rPr>
              <a:t>Limitar nuestros diseños a una sola audiencia,sin importar cuán extendidos estén, sigue siendo limitante.</a:t>
            </a:r>
            <a:endParaRPr sz="1400">
              <a:solidFill>
                <a:srgbClr val="000000"/>
              </a:solidFill>
              <a:latin typeface="Arial"/>
              <a:ea typeface="Arial"/>
              <a:cs typeface="Arial"/>
              <a:sym typeface="Arial"/>
            </a:endParaRPr>
          </a:p>
          <a:p>
            <a:pPr indent="0" lvl="0" marL="457200" rtl="0">
              <a:lnSpc>
                <a:spcPct val="150000"/>
              </a:lnSpc>
              <a:spcBef>
                <a:spcPts val="0"/>
              </a:spcBef>
              <a:spcAft>
                <a:spcPts val="0"/>
              </a:spcAft>
              <a:buNone/>
            </a:pPr>
            <a:r>
              <a:t/>
            </a:r>
            <a:endParaRPr sz="1400">
              <a:solidFill>
                <a:srgbClr val="000000"/>
              </a:solidFill>
              <a:latin typeface="Arial"/>
              <a:ea typeface="Arial"/>
              <a:cs typeface="Arial"/>
              <a:sym typeface="Arial"/>
            </a:endParaRPr>
          </a:p>
          <a:p>
            <a:pPr indent="-317500" lvl="0" marL="457200" rtl="0">
              <a:lnSpc>
                <a:spcPct val="150000"/>
              </a:lnSpc>
              <a:spcBef>
                <a:spcPts val="0"/>
              </a:spcBef>
              <a:spcAft>
                <a:spcPts val="0"/>
              </a:spcAft>
              <a:buClr>
                <a:srgbClr val="000000"/>
              </a:buClr>
              <a:buSzPts val="1400"/>
              <a:buFont typeface="Arial"/>
              <a:buChar char="●"/>
            </a:pPr>
            <a:r>
              <a:rPr lang="es" sz="1400">
                <a:solidFill>
                  <a:srgbClr val="000000"/>
                </a:solidFill>
                <a:latin typeface="Arial"/>
                <a:ea typeface="Arial"/>
                <a:cs typeface="Arial"/>
                <a:sym typeface="Arial"/>
              </a:rPr>
              <a:t>Los sitios atienden a navegadores antiguos en donde su diseño puede pasar de ser aceptable a ridículo.</a:t>
            </a:r>
            <a:endParaRPr sz="1400">
              <a:solidFill>
                <a:srgbClr val="000000"/>
              </a:solidFill>
              <a:latin typeface="Arial"/>
              <a:ea typeface="Arial"/>
              <a:cs typeface="Arial"/>
              <a:sym typeface="Arial"/>
            </a:endParaRPr>
          </a:p>
          <a:p>
            <a:pPr indent="0" lvl="0" marL="457200" rtl="0">
              <a:lnSpc>
                <a:spcPct val="150000"/>
              </a:lnSpc>
              <a:spcBef>
                <a:spcPts val="0"/>
              </a:spcBef>
              <a:spcAft>
                <a:spcPts val="0"/>
              </a:spcAft>
              <a:buNone/>
            </a:pPr>
            <a:r>
              <a:t/>
            </a:r>
            <a:endParaRPr sz="1400">
              <a:solidFill>
                <a:srgbClr val="000000"/>
              </a:solidFill>
              <a:latin typeface="Arial"/>
              <a:ea typeface="Arial"/>
              <a:cs typeface="Arial"/>
              <a:sym typeface="Arial"/>
            </a:endParaRPr>
          </a:p>
          <a:p>
            <a:pPr indent="-317500" lvl="0" marL="457200" rtl="0">
              <a:lnSpc>
                <a:spcPct val="150000"/>
              </a:lnSpc>
              <a:spcBef>
                <a:spcPts val="0"/>
              </a:spcBef>
              <a:spcAft>
                <a:spcPts val="0"/>
              </a:spcAft>
              <a:buClr>
                <a:srgbClr val="000000"/>
              </a:buClr>
              <a:buSzPts val="1400"/>
              <a:buFont typeface="Arial"/>
              <a:buChar char="●"/>
            </a:pPr>
            <a:r>
              <a:rPr lang="es" sz="1400">
                <a:solidFill>
                  <a:srgbClr val="000000"/>
                </a:solidFill>
                <a:latin typeface="Arial"/>
                <a:ea typeface="Arial"/>
                <a:cs typeface="Arial"/>
                <a:sym typeface="Arial"/>
              </a:rPr>
              <a:t>Las personas tienen que estar actualizando sus navegadores.</a:t>
            </a:r>
            <a:endParaRPr b="1" sz="14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84125" y="7244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Progressive Enhancement</a:t>
            </a:r>
            <a:endParaRPr/>
          </a:p>
        </p:txBody>
      </p:sp>
      <p:sp>
        <p:nvSpPr>
          <p:cNvPr id="154" name="Google Shape;154;p24"/>
          <p:cNvSpPr txBox="1"/>
          <p:nvPr/>
        </p:nvSpPr>
        <p:spPr>
          <a:xfrm>
            <a:off x="1167125" y="2390650"/>
            <a:ext cx="6954600" cy="81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400"/>
              <a:t>Ventajas y Desventajas</a:t>
            </a:r>
            <a:endParaRPr b="1"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Progressive Enhancement</a:t>
            </a:r>
            <a:endParaRPr/>
          </a:p>
        </p:txBody>
      </p:sp>
      <p:sp>
        <p:nvSpPr>
          <p:cNvPr id="160" name="Google Shape;160;p25"/>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b="1" lang="es">
                <a:solidFill>
                  <a:srgbClr val="000000"/>
                </a:solidFill>
                <a:latin typeface="Arial"/>
                <a:ea typeface="Arial"/>
                <a:cs typeface="Arial"/>
                <a:sym typeface="Arial"/>
              </a:rPr>
              <a:t>Ventajas:</a:t>
            </a:r>
            <a:endParaRPr b="1">
              <a:solidFill>
                <a:srgbClr val="000000"/>
              </a:solidFill>
              <a:latin typeface="Arial"/>
              <a:ea typeface="Arial"/>
              <a:cs typeface="Arial"/>
              <a:sym typeface="Arial"/>
            </a:endParaRPr>
          </a:p>
          <a:p>
            <a:pPr indent="-317500" lvl="0" marL="457200" rtl="0" algn="just">
              <a:lnSpc>
                <a:spcPct val="150000"/>
              </a:lnSpc>
              <a:spcBef>
                <a:spcPts val="1600"/>
              </a:spcBef>
              <a:spcAft>
                <a:spcPts val="0"/>
              </a:spcAft>
              <a:buClr>
                <a:srgbClr val="000000"/>
              </a:buClr>
              <a:buSzPts val="1400"/>
              <a:buChar char="●"/>
            </a:pPr>
            <a:r>
              <a:rPr b="1" lang="es" sz="1400">
                <a:solidFill>
                  <a:srgbClr val="000000"/>
                </a:solidFill>
                <a:latin typeface="Arial"/>
                <a:ea typeface="Arial"/>
                <a:cs typeface="Arial"/>
                <a:sym typeface="Arial"/>
              </a:rPr>
              <a:t>Accesibilidad: </a:t>
            </a:r>
            <a:r>
              <a:rPr lang="es" sz="1400">
                <a:solidFill>
                  <a:srgbClr val="000000"/>
                </a:solidFill>
                <a:latin typeface="Arial"/>
                <a:ea typeface="Arial"/>
                <a:cs typeface="Arial"/>
                <a:sym typeface="Arial"/>
              </a:rPr>
              <a:t>el contenido está al alcance de todos los visitantes.</a:t>
            </a:r>
            <a:endParaRPr sz="1400">
              <a:solidFill>
                <a:srgbClr val="000000"/>
              </a:solidFill>
              <a:latin typeface="Arial"/>
              <a:ea typeface="Arial"/>
              <a:cs typeface="Arial"/>
              <a:sym typeface="Arial"/>
            </a:endParaRPr>
          </a:p>
          <a:p>
            <a:pPr indent="-317500" lvl="0" marL="457200" rtl="0" algn="just">
              <a:lnSpc>
                <a:spcPct val="150000"/>
              </a:lnSpc>
              <a:spcBef>
                <a:spcPts val="0"/>
              </a:spcBef>
              <a:spcAft>
                <a:spcPts val="0"/>
              </a:spcAft>
              <a:buClr>
                <a:srgbClr val="000000"/>
              </a:buClr>
              <a:buSzPts val="1400"/>
              <a:buChar char="●"/>
            </a:pPr>
            <a:r>
              <a:rPr b="1" lang="es" sz="1400">
                <a:solidFill>
                  <a:srgbClr val="000000"/>
                </a:solidFill>
                <a:latin typeface="Arial"/>
                <a:ea typeface="Arial"/>
                <a:cs typeface="Arial"/>
                <a:sym typeface="Arial"/>
              </a:rPr>
              <a:t>Portabilidad:</a:t>
            </a:r>
            <a:r>
              <a:rPr lang="es" sz="1400">
                <a:solidFill>
                  <a:srgbClr val="000000"/>
                </a:solidFill>
                <a:latin typeface="Arial"/>
                <a:ea typeface="Arial"/>
                <a:cs typeface="Arial"/>
                <a:sym typeface="Arial"/>
              </a:rPr>
              <a:t> Soporte entre navegadores y dispositivos cruzados.</a:t>
            </a:r>
            <a:endParaRPr sz="1400">
              <a:solidFill>
                <a:srgbClr val="000000"/>
              </a:solidFill>
              <a:latin typeface="Arial"/>
              <a:ea typeface="Arial"/>
              <a:cs typeface="Arial"/>
              <a:sym typeface="Arial"/>
            </a:endParaRPr>
          </a:p>
          <a:p>
            <a:pPr indent="-317500" lvl="0" marL="457200" rtl="0" algn="just">
              <a:lnSpc>
                <a:spcPct val="150000"/>
              </a:lnSpc>
              <a:spcBef>
                <a:spcPts val="0"/>
              </a:spcBef>
              <a:spcAft>
                <a:spcPts val="0"/>
              </a:spcAft>
              <a:buClr>
                <a:srgbClr val="000000"/>
              </a:buClr>
              <a:buSzPts val="1400"/>
              <a:buChar char="●"/>
            </a:pPr>
            <a:r>
              <a:rPr b="1" lang="es" sz="1400">
                <a:solidFill>
                  <a:srgbClr val="000000"/>
                </a:solidFill>
                <a:latin typeface="Arial"/>
                <a:ea typeface="Arial"/>
                <a:cs typeface="Arial"/>
                <a:sym typeface="Arial"/>
              </a:rPr>
              <a:t>Modularidad:</a:t>
            </a:r>
            <a:r>
              <a:rPr lang="es" sz="1400">
                <a:solidFill>
                  <a:srgbClr val="000000"/>
                </a:solidFill>
                <a:latin typeface="Arial"/>
                <a:ea typeface="Arial"/>
                <a:cs typeface="Arial"/>
                <a:sym typeface="Arial"/>
              </a:rPr>
              <a:t> Tener componentes desacoplados con límites inteligentes hace que las construcciones de sitios sean más fáciles y más tolerantes a fallas.</a:t>
            </a:r>
            <a:endParaRPr sz="1400">
              <a:solidFill>
                <a:srgbClr val="000000"/>
              </a:solidFill>
              <a:latin typeface="Arial"/>
              <a:ea typeface="Arial"/>
              <a:cs typeface="Arial"/>
              <a:sym typeface="Arial"/>
            </a:endParaRPr>
          </a:p>
          <a:p>
            <a:pPr indent="-317500" lvl="0" marL="457200" rtl="0" algn="just">
              <a:lnSpc>
                <a:spcPct val="150000"/>
              </a:lnSpc>
              <a:spcBef>
                <a:spcPts val="0"/>
              </a:spcBef>
              <a:spcAft>
                <a:spcPts val="0"/>
              </a:spcAft>
              <a:buClr>
                <a:srgbClr val="000000"/>
              </a:buClr>
              <a:buSzPts val="1400"/>
              <a:buFont typeface="Arial"/>
              <a:buChar char="●"/>
            </a:pPr>
            <a:r>
              <a:rPr b="1" lang="es" sz="1400">
                <a:solidFill>
                  <a:srgbClr val="000000"/>
                </a:solidFill>
                <a:latin typeface="Arial"/>
                <a:ea typeface="Arial"/>
                <a:cs typeface="Arial"/>
                <a:sym typeface="Arial"/>
              </a:rPr>
              <a:t>Rendimiento del sitio: </a:t>
            </a:r>
            <a:r>
              <a:rPr lang="es" sz="1400">
                <a:solidFill>
                  <a:srgbClr val="000000"/>
                </a:solidFill>
                <a:latin typeface="Arial"/>
                <a:ea typeface="Arial"/>
                <a:cs typeface="Arial"/>
                <a:sym typeface="Arial"/>
              </a:rPr>
              <a:t>las mejoras en términos de tiempos de carga de página se implementan más fácilmente.</a:t>
            </a:r>
            <a:endParaRPr sz="1400">
              <a:solidFill>
                <a:srgbClr val="000000"/>
              </a:solidFill>
              <a:latin typeface="Arial"/>
              <a:ea typeface="Arial"/>
              <a:cs typeface="Arial"/>
              <a:sym typeface="Arial"/>
            </a:endParaRPr>
          </a:p>
          <a:p>
            <a:pPr indent="-317500" lvl="0" marL="457200" rtl="0" algn="just">
              <a:lnSpc>
                <a:spcPct val="150000"/>
              </a:lnSpc>
              <a:spcBef>
                <a:spcPts val="0"/>
              </a:spcBef>
              <a:spcAft>
                <a:spcPts val="0"/>
              </a:spcAft>
              <a:buClr>
                <a:srgbClr val="000000"/>
              </a:buClr>
              <a:buSzPts val="1400"/>
              <a:buFont typeface="Arial"/>
              <a:buChar char="●"/>
            </a:pPr>
            <a:r>
              <a:rPr lang="es" sz="1400">
                <a:solidFill>
                  <a:srgbClr val="000000"/>
                </a:solidFill>
                <a:latin typeface="Arial"/>
                <a:ea typeface="Arial"/>
                <a:cs typeface="Arial"/>
                <a:sym typeface="Arial"/>
              </a:rPr>
              <a:t>Es bueno para el usuario.</a:t>
            </a:r>
            <a:endParaRPr sz="1400">
              <a:solidFill>
                <a:srgbClr val="000000"/>
              </a:solidFill>
              <a:latin typeface="Arial"/>
              <a:ea typeface="Arial"/>
              <a:cs typeface="Arial"/>
              <a:sym typeface="Arial"/>
            </a:endParaRPr>
          </a:p>
          <a:p>
            <a:pPr indent="-317500" lvl="0" marL="457200" rtl="0" algn="just">
              <a:lnSpc>
                <a:spcPct val="150000"/>
              </a:lnSpc>
              <a:spcBef>
                <a:spcPts val="0"/>
              </a:spcBef>
              <a:spcAft>
                <a:spcPts val="0"/>
              </a:spcAft>
              <a:buClr>
                <a:srgbClr val="000000"/>
              </a:buClr>
              <a:buSzPts val="1400"/>
              <a:buFont typeface="Arial"/>
              <a:buChar char="●"/>
            </a:pPr>
            <a:r>
              <a:rPr lang="es" sz="1400">
                <a:solidFill>
                  <a:srgbClr val="000000"/>
                </a:solidFill>
                <a:latin typeface="Arial"/>
                <a:ea typeface="Arial"/>
                <a:cs typeface="Arial"/>
                <a:sym typeface="Arial"/>
              </a:rPr>
              <a:t>Es bueno para el desarrollador.</a:t>
            </a:r>
            <a:endParaRPr sz="1400">
              <a:solidFill>
                <a:srgbClr val="000000"/>
              </a:solidFill>
              <a:latin typeface="Arial"/>
              <a:ea typeface="Arial"/>
              <a:cs typeface="Arial"/>
              <a:sym typeface="Arial"/>
            </a:endParaRPr>
          </a:p>
          <a:p>
            <a:pPr indent="-317500" lvl="0" marL="457200" rtl="0">
              <a:spcBef>
                <a:spcPts val="0"/>
              </a:spcBef>
              <a:spcAft>
                <a:spcPts val="0"/>
              </a:spcAft>
              <a:buClr>
                <a:srgbClr val="000000"/>
              </a:buClr>
              <a:buSzPts val="1400"/>
              <a:buFont typeface="Arial"/>
              <a:buChar char="●"/>
            </a:pPr>
            <a:r>
              <a:rPr lang="es" sz="1400">
                <a:solidFill>
                  <a:srgbClr val="000000"/>
                </a:solidFill>
                <a:latin typeface="Arial"/>
                <a:ea typeface="Arial"/>
                <a:cs typeface="Arial"/>
                <a:sym typeface="Arial"/>
              </a:rPr>
              <a:t>Su código es más fácil de mantener y depurar.</a:t>
            </a:r>
            <a:endParaRPr b="1" sz="140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Progressive Enhancement</a:t>
            </a:r>
            <a:endParaRPr/>
          </a:p>
        </p:txBody>
      </p:sp>
      <p:sp>
        <p:nvSpPr>
          <p:cNvPr id="166" name="Google Shape;166;p26"/>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s">
                <a:solidFill>
                  <a:srgbClr val="000000"/>
                </a:solidFill>
                <a:latin typeface="Arial"/>
                <a:ea typeface="Arial"/>
                <a:cs typeface="Arial"/>
                <a:sym typeface="Arial"/>
              </a:rPr>
              <a:t>Desventaja:</a:t>
            </a:r>
            <a:endParaRPr b="1">
              <a:solidFill>
                <a:srgbClr val="000000"/>
              </a:solidFill>
              <a:latin typeface="Arial"/>
              <a:ea typeface="Arial"/>
              <a:cs typeface="Arial"/>
              <a:sym typeface="Arial"/>
            </a:endParaRPr>
          </a:p>
          <a:p>
            <a:pPr indent="0" lvl="0" marL="0" rtl="0">
              <a:lnSpc>
                <a:spcPct val="100000"/>
              </a:lnSpc>
              <a:spcBef>
                <a:spcPts val="0"/>
              </a:spcBef>
              <a:spcAft>
                <a:spcPts val="0"/>
              </a:spcAft>
              <a:buNone/>
            </a:pPr>
            <a:r>
              <a:t/>
            </a:r>
            <a:endParaRPr b="1">
              <a:solidFill>
                <a:srgbClr val="000000"/>
              </a:solidFill>
              <a:latin typeface="Arial"/>
              <a:ea typeface="Arial"/>
              <a:cs typeface="Arial"/>
              <a:sym typeface="Arial"/>
            </a:endParaRPr>
          </a:p>
          <a:p>
            <a:pPr indent="0" lvl="0" marL="0" rtl="0">
              <a:lnSpc>
                <a:spcPct val="100000"/>
              </a:lnSpc>
              <a:spcBef>
                <a:spcPts val="0"/>
              </a:spcBef>
              <a:spcAft>
                <a:spcPts val="0"/>
              </a:spcAft>
              <a:buNone/>
            </a:pPr>
            <a:r>
              <a:t/>
            </a:r>
            <a:endParaRPr sz="1200">
              <a:solidFill>
                <a:srgbClr val="000000"/>
              </a:solidFill>
              <a:latin typeface="Arial"/>
              <a:ea typeface="Arial"/>
              <a:cs typeface="Arial"/>
              <a:sym typeface="Arial"/>
            </a:endParaRPr>
          </a:p>
          <a:p>
            <a:pPr indent="-317500" lvl="0" marL="457200" rtl="0" algn="just">
              <a:lnSpc>
                <a:spcPct val="150000"/>
              </a:lnSpc>
              <a:spcBef>
                <a:spcPts val="0"/>
              </a:spcBef>
              <a:spcAft>
                <a:spcPts val="0"/>
              </a:spcAft>
              <a:buClr>
                <a:srgbClr val="000000"/>
              </a:buClr>
              <a:buSzPts val="1400"/>
              <a:buFont typeface="Arial"/>
              <a:buChar char="●"/>
            </a:pPr>
            <a:r>
              <a:rPr lang="es" sz="1400">
                <a:solidFill>
                  <a:srgbClr val="000000"/>
                </a:solidFill>
                <a:latin typeface="Arial"/>
                <a:ea typeface="Arial"/>
                <a:cs typeface="Arial"/>
                <a:sym typeface="Arial"/>
              </a:rPr>
              <a:t>Mayor costo y tiempo de desarrollo.</a:t>
            </a:r>
            <a:endParaRPr b="1" sz="140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10875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JavaScript</a:t>
            </a:r>
            <a:endParaRPr/>
          </a:p>
        </p:txBody>
      </p:sp>
      <p:sp>
        <p:nvSpPr>
          <p:cNvPr id="172" name="Google Shape;172;p27"/>
          <p:cNvSpPr txBox="1"/>
          <p:nvPr>
            <p:ph idx="1" type="body"/>
          </p:nvPr>
        </p:nvSpPr>
        <p:spPr>
          <a:xfrm>
            <a:off x="311700" y="716550"/>
            <a:ext cx="8520600" cy="3339000"/>
          </a:xfrm>
          <a:prstGeom prst="rect">
            <a:avLst/>
          </a:prstGeom>
        </p:spPr>
        <p:txBody>
          <a:bodyPr anchorCtr="0" anchor="t" bIns="91425" lIns="91425" spcFirstLastPara="1" rIns="91425" wrap="square" tIns="91425">
            <a:noAutofit/>
          </a:bodyPr>
          <a:lstStyle/>
          <a:p>
            <a:pPr indent="0" lvl="0" marL="0" rtl="0" algn="just">
              <a:lnSpc>
                <a:spcPct val="150000"/>
              </a:lnSpc>
              <a:spcBef>
                <a:spcPts val="1600"/>
              </a:spcBef>
              <a:spcAft>
                <a:spcPts val="0"/>
              </a:spcAft>
              <a:buNone/>
            </a:pPr>
            <a:r>
              <a:rPr lang="es" sz="1400">
                <a:solidFill>
                  <a:srgbClr val="000000"/>
                </a:solidFill>
                <a:latin typeface="Arial"/>
                <a:ea typeface="Arial"/>
                <a:cs typeface="Arial"/>
                <a:sym typeface="Arial"/>
              </a:rPr>
              <a:t>¿Qué hacer si falla Javascript?</a:t>
            </a:r>
            <a:endParaRPr sz="1400">
              <a:solidFill>
                <a:srgbClr val="000000"/>
              </a:solidFill>
              <a:latin typeface="Arial"/>
              <a:ea typeface="Arial"/>
              <a:cs typeface="Arial"/>
              <a:sym typeface="Arial"/>
            </a:endParaRPr>
          </a:p>
          <a:p>
            <a:pPr indent="0" lvl="0" marL="0" rtl="0" algn="just">
              <a:lnSpc>
                <a:spcPct val="150000"/>
              </a:lnSpc>
              <a:spcBef>
                <a:spcPts val="400"/>
              </a:spcBef>
              <a:spcAft>
                <a:spcPts val="0"/>
              </a:spcAft>
              <a:buNone/>
            </a:pPr>
            <a:r>
              <a:t/>
            </a:r>
            <a:endParaRPr b="1" sz="1400">
              <a:solidFill>
                <a:srgbClr val="000000"/>
              </a:solidFill>
              <a:latin typeface="Arial"/>
              <a:ea typeface="Arial"/>
              <a:cs typeface="Arial"/>
              <a:sym typeface="Arial"/>
            </a:endParaRPr>
          </a:p>
          <a:p>
            <a:pPr indent="0" lvl="0" marL="0" rtl="0" algn="just">
              <a:lnSpc>
                <a:spcPct val="150000"/>
              </a:lnSpc>
              <a:spcBef>
                <a:spcPts val="0"/>
              </a:spcBef>
              <a:spcAft>
                <a:spcPts val="0"/>
              </a:spcAft>
              <a:buNone/>
            </a:pPr>
            <a:r>
              <a:rPr lang="es" sz="1400">
                <a:solidFill>
                  <a:srgbClr val="000000"/>
                </a:solidFill>
                <a:latin typeface="Arial"/>
                <a:ea typeface="Arial"/>
                <a:cs typeface="Arial"/>
                <a:sym typeface="Arial"/>
              </a:rPr>
              <a:t>Es raro que hoy en día haya gente que tenga Javascript desactivado, pero podría haber motivos aparte por los cuales deje de funcionar (errores en el código, problemas de red...).</a:t>
            </a:r>
            <a:endParaRPr sz="1400">
              <a:solidFill>
                <a:srgbClr val="000000"/>
              </a:solidFill>
              <a:latin typeface="Arial"/>
              <a:ea typeface="Arial"/>
              <a:cs typeface="Arial"/>
              <a:sym typeface="Arial"/>
            </a:endParaRPr>
          </a:p>
          <a:p>
            <a:pPr indent="0" lvl="0" marL="0" rtl="0" algn="just">
              <a:lnSpc>
                <a:spcPct val="150000"/>
              </a:lnSpc>
              <a:spcBef>
                <a:spcPts val="0"/>
              </a:spcBef>
              <a:spcAft>
                <a:spcPts val="0"/>
              </a:spcAft>
              <a:buNone/>
            </a:pPr>
            <a:r>
              <a:t/>
            </a:r>
            <a:endParaRPr sz="1400">
              <a:solidFill>
                <a:srgbClr val="000000"/>
              </a:solidFill>
              <a:latin typeface="Arial"/>
              <a:ea typeface="Arial"/>
              <a:cs typeface="Arial"/>
              <a:sym typeface="Arial"/>
            </a:endParaRPr>
          </a:p>
          <a:p>
            <a:pPr indent="0" lvl="0" marL="0" rtl="0" algn="just">
              <a:lnSpc>
                <a:spcPct val="150000"/>
              </a:lnSpc>
              <a:spcBef>
                <a:spcPts val="0"/>
              </a:spcBef>
              <a:spcAft>
                <a:spcPts val="0"/>
              </a:spcAft>
              <a:buNone/>
            </a:pPr>
            <a:r>
              <a:rPr lang="es" sz="1400">
                <a:solidFill>
                  <a:srgbClr val="000000"/>
                </a:solidFill>
                <a:latin typeface="Arial"/>
                <a:ea typeface="Arial"/>
                <a:cs typeface="Arial"/>
                <a:sym typeface="Arial"/>
              </a:rPr>
              <a:t>Hay técnicas que nos ayudan a resolver este problema. Podemos generar el HTML de la página en el servidor, de forma que si Javascript falla, al menos el contenido de la página se podrá ver, aunque no se encuentre totalmente funcional.</a:t>
            </a:r>
            <a:endParaRPr sz="140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1541575"/>
            <a:ext cx="8520600" cy="10890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s"/>
              <a:t>¿Cómo habilitar o deshabilitar JavaScript en Google Chrome?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s"/>
              <a:t>¿Cuál es la </a:t>
            </a:r>
            <a:r>
              <a:rPr lang="es"/>
              <a:t>más</a:t>
            </a:r>
            <a:r>
              <a:rPr lang="es"/>
              <a:t> recomendada?</a:t>
            </a:r>
            <a:endParaRPr/>
          </a:p>
        </p:txBody>
      </p:sp>
      <p:sp>
        <p:nvSpPr>
          <p:cNvPr id="183" name="Google Shape;183;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es" sz="1400">
                <a:solidFill>
                  <a:srgbClr val="000000"/>
                </a:solidFill>
                <a:latin typeface="Arial"/>
                <a:ea typeface="Arial"/>
                <a:cs typeface="Arial"/>
                <a:sym typeface="Arial"/>
              </a:rPr>
              <a:t>La mejor opción para un diseñador es elegir el enfoque de mejora progresiva porque es lógico. Cuando comienzas con una experiencia de visualización básica y creas tu sitio web progresivamente para agregar más funciones, no solo estás brindando una base sólida, sino que también estás permitiendo que las nuevas tecnologías </a:t>
            </a:r>
            <a:r>
              <a:rPr lang="es" sz="1400">
                <a:solidFill>
                  <a:srgbClr val="000000"/>
                </a:solidFill>
                <a:latin typeface="Arial"/>
                <a:ea typeface="Arial"/>
                <a:cs typeface="Arial"/>
                <a:sym typeface="Arial"/>
              </a:rPr>
              <a:t>avanzan</a:t>
            </a:r>
            <a:r>
              <a:rPr lang="es" sz="1400">
                <a:solidFill>
                  <a:srgbClr val="000000"/>
                </a:solidFill>
                <a:latin typeface="Arial"/>
                <a:ea typeface="Arial"/>
                <a:cs typeface="Arial"/>
                <a:sym typeface="Arial"/>
              </a:rPr>
              <a:t> a medida que surgen. Esto también significa un menor mantenimiento y puede ahorrar en estos costos. Tendrá una nota positiva con los espectadores y podrás estar en una mejor posición para atraer más tráfico a tus páginas. La degradación elegante comienza en una complejidad  final y trata de arreglar las cosas para las experiencias de los usuarios más bajas frente a la mejora progresiva que comienza con un mínimo que funciona de forma muy básica, pero que permite extenderla de forma constante en futuros entornos.</a:t>
            </a:r>
            <a:endParaRPr sz="1400">
              <a:solidFill>
                <a:srgbClr val="000000"/>
              </a:solidFill>
              <a:latin typeface="Arial"/>
              <a:ea typeface="Arial"/>
              <a:cs typeface="Arial"/>
              <a:sym typeface="Arial"/>
            </a:endParaRPr>
          </a:p>
          <a:p>
            <a:pPr indent="0" lvl="0" marL="0">
              <a:spcBef>
                <a:spcPts val="11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337550"/>
            <a:ext cx="8520600" cy="6078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s"/>
              <a:t>Graceful Degradation </a:t>
            </a:r>
            <a:endParaRPr/>
          </a:p>
        </p:txBody>
      </p:sp>
      <p:sp>
        <p:nvSpPr>
          <p:cNvPr id="92" name="Google Shape;92;p14"/>
          <p:cNvSpPr txBox="1"/>
          <p:nvPr>
            <p:ph idx="1" type="body"/>
          </p:nvPr>
        </p:nvSpPr>
        <p:spPr>
          <a:xfrm>
            <a:off x="311700" y="1097050"/>
            <a:ext cx="8520600" cy="33390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000000"/>
              </a:buClr>
              <a:buSzPts val="1800"/>
              <a:buChar char="●"/>
            </a:pPr>
            <a:r>
              <a:rPr lang="es">
                <a:solidFill>
                  <a:srgbClr val="000000"/>
                </a:solidFill>
              </a:rPr>
              <a:t>Su enfoque es  desarrollar o diseñar sitios web con las mejores funciones para los últimos navegadores o dispositivos, y agrega mejoras y  funcionalidades para degradar su código según sea necesario para navegadores o dispositivos menos capaces.</a:t>
            </a:r>
            <a:endParaRPr>
              <a:solidFill>
                <a:srgbClr val="000000"/>
              </a:solidFill>
              <a:highlight>
                <a:srgbClr val="FFFFFF"/>
              </a:highlight>
            </a:endParaRPr>
          </a:p>
          <a:p>
            <a:pPr indent="0" lvl="0" marL="0">
              <a:spcBef>
                <a:spcPts val="1700"/>
              </a:spcBef>
              <a:spcAft>
                <a:spcPts val="1600"/>
              </a:spcAft>
              <a:buNone/>
            </a:pPr>
            <a:r>
              <a:t/>
            </a:r>
            <a:endParaRPr/>
          </a:p>
        </p:txBody>
      </p:sp>
      <p:pic>
        <p:nvPicPr>
          <p:cNvPr id="93" name="Google Shape;93;p14"/>
          <p:cNvPicPr preferRelativeResize="0"/>
          <p:nvPr/>
        </p:nvPicPr>
        <p:blipFill>
          <a:blip r:embed="rId3">
            <a:alphaModFix/>
          </a:blip>
          <a:stretch>
            <a:fillRect/>
          </a:stretch>
        </p:blipFill>
        <p:spPr>
          <a:xfrm>
            <a:off x="1227100" y="2880900"/>
            <a:ext cx="6689800" cy="2178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idx="1" type="body"/>
          </p:nvPr>
        </p:nvSpPr>
        <p:spPr>
          <a:xfrm>
            <a:off x="360000" y="367000"/>
            <a:ext cx="8520600" cy="39435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000000"/>
              </a:buClr>
              <a:buSzPts val="1800"/>
              <a:buChar char="●"/>
            </a:pPr>
            <a:r>
              <a:rPr lang="es">
                <a:solidFill>
                  <a:srgbClr val="000000"/>
                </a:solidFill>
                <a:highlight>
                  <a:srgbClr val="FFFFFF"/>
                </a:highlight>
              </a:rPr>
              <a:t>Casi todas las características nuevas que se añaden a la web han sido diseñadas de una manera que permitan la degradación gradual.</a:t>
            </a:r>
            <a:endParaRPr>
              <a:solidFill>
                <a:srgbClr val="000000"/>
              </a:solidFill>
              <a:highlight>
                <a:srgbClr val="FFFFFF"/>
              </a:highlight>
            </a:endParaRPr>
          </a:p>
          <a:p>
            <a:pPr indent="-342900" lvl="0" marL="457200" rtl="0" algn="just">
              <a:lnSpc>
                <a:spcPct val="150000"/>
              </a:lnSpc>
              <a:spcBef>
                <a:spcPts val="0"/>
              </a:spcBef>
              <a:spcAft>
                <a:spcPts val="0"/>
              </a:spcAft>
              <a:buClr>
                <a:srgbClr val="000000"/>
              </a:buClr>
              <a:buSzPts val="1800"/>
              <a:buChar char="●"/>
            </a:pPr>
            <a:r>
              <a:rPr lang="es">
                <a:solidFill>
                  <a:srgbClr val="000000"/>
                </a:solidFill>
              </a:rPr>
              <a:t> Por eso esta  técnica crea páginas para los navegadores más modernos primero y luego los convierte para trabajar con navegadores menos funcionales.</a:t>
            </a:r>
            <a:endParaRPr>
              <a:solidFill>
                <a:srgbClr val="000000"/>
              </a:solidFill>
            </a:endParaRPr>
          </a:p>
          <a:p>
            <a:pPr indent="-342900" lvl="0" marL="457200" rtl="0" algn="just">
              <a:lnSpc>
                <a:spcPct val="150000"/>
              </a:lnSpc>
              <a:spcBef>
                <a:spcPts val="0"/>
              </a:spcBef>
              <a:spcAft>
                <a:spcPts val="0"/>
              </a:spcAft>
              <a:buClr>
                <a:srgbClr val="000000"/>
              </a:buClr>
              <a:buSzPts val="1800"/>
              <a:buChar char="●"/>
            </a:pPr>
            <a:r>
              <a:rPr lang="es">
                <a:solidFill>
                  <a:srgbClr val="000000"/>
                </a:solidFill>
                <a:highlight>
                  <a:srgbClr val="FFFFFF"/>
                </a:highlight>
              </a:rPr>
              <a:t>La degradación agraciada es el proceso de decidir cómo un sitio grande debe ajustarse a pantallas más pequeñas o navegadores menos ricos en funciones</a:t>
            </a:r>
            <a:r>
              <a:rPr lang="es">
                <a:solidFill>
                  <a:srgbClr val="000000"/>
                </a:solidFill>
                <a:highlight>
                  <a:srgbClr val="FFFFFF"/>
                </a:highlight>
              </a:rPr>
              <a:t>.</a:t>
            </a:r>
            <a:endParaRPr>
              <a:solidFill>
                <a:srgbClr val="000000"/>
              </a:solidFill>
              <a:highlight>
                <a:srgbClr val="FFFFFF"/>
              </a:highlight>
            </a:endParaRPr>
          </a:p>
          <a:p>
            <a:pPr indent="0" lvl="0" marL="0" rtl="0" algn="just">
              <a:lnSpc>
                <a:spcPct val="150000"/>
              </a:lnSpc>
              <a:spcBef>
                <a:spcPts val="1700"/>
              </a:spcBef>
              <a:spcAft>
                <a:spcPts val="0"/>
              </a:spcAft>
              <a:buNone/>
            </a:pPr>
            <a:r>
              <a:t/>
            </a:r>
            <a:endParaRPr sz="1400">
              <a:solidFill>
                <a:srgbClr val="000000"/>
              </a:solidFill>
              <a:highlight>
                <a:srgbClr val="FFFFFF"/>
              </a:highlight>
            </a:endParaRPr>
          </a:p>
          <a:p>
            <a:pPr indent="0" lvl="0" marL="0" rtl="0" algn="just">
              <a:lnSpc>
                <a:spcPct val="150000"/>
              </a:lnSpc>
              <a:spcBef>
                <a:spcPts val="1700"/>
              </a:spcBef>
              <a:spcAft>
                <a:spcPts val="1700"/>
              </a:spcAft>
              <a:buNone/>
            </a:pPr>
            <a:r>
              <a:t/>
            </a:r>
            <a:endParaRPr sz="1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132275"/>
            <a:ext cx="8520600" cy="6078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s"/>
              <a:t>Progressive Enhancement</a:t>
            </a:r>
            <a:endParaRPr/>
          </a:p>
        </p:txBody>
      </p:sp>
      <p:sp>
        <p:nvSpPr>
          <p:cNvPr id="104" name="Google Shape;104;p16"/>
          <p:cNvSpPr txBox="1"/>
          <p:nvPr>
            <p:ph idx="1" type="body"/>
          </p:nvPr>
        </p:nvSpPr>
        <p:spPr>
          <a:xfrm>
            <a:off x="360000" y="1017775"/>
            <a:ext cx="8520600" cy="33390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000000"/>
              </a:buClr>
              <a:buSzPts val="1800"/>
              <a:buChar char="●"/>
            </a:pPr>
            <a:r>
              <a:rPr lang="es">
                <a:solidFill>
                  <a:srgbClr val="000000"/>
                </a:solidFill>
              </a:rPr>
              <a:t>Consiste en comenzar ofreciendo una web que funcione en cualquier dispositivo y navegador, e ir agregando características según aumenten las capacidades del navegador, la pantalla del dispositivo, la velocidad de la red, entre otras.</a:t>
            </a:r>
            <a:endParaRPr>
              <a:solidFill>
                <a:srgbClr val="000000"/>
              </a:solidFill>
            </a:endParaRPr>
          </a:p>
          <a:p>
            <a:pPr indent="0" lvl="0" marL="0">
              <a:spcBef>
                <a:spcPts val="0"/>
              </a:spcBef>
              <a:spcAft>
                <a:spcPts val="1600"/>
              </a:spcAft>
              <a:buNone/>
            </a:pPr>
            <a:r>
              <a:t/>
            </a:r>
            <a:endParaRPr/>
          </a:p>
        </p:txBody>
      </p:sp>
      <p:pic>
        <p:nvPicPr>
          <p:cNvPr id="105" name="Google Shape;105;p16"/>
          <p:cNvPicPr preferRelativeResize="0"/>
          <p:nvPr/>
        </p:nvPicPr>
        <p:blipFill rotWithShape="1">
          <a:blip r:embed="rId3">
            <a:alphaModFix/>
          </a:blip>
          <a:srcRect b="4027" l="3920" r="0" t="4018"/>
          <a:stretch/>
        </p:blipFill>
        <p:spPr>
          <a:xfrm>
            <a:off x="931125" y="2706300"/>
            <a:ext cx="7378350" cy="2292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idx="1" type="body"/>
          </p:nvPr>
        </p:nvSpPr>
        <p:spPr>
          <a:xfrm>
            <a:off x="78450" y="109650"/>
            <a:ext cx="8987100" cy="40290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600"/>
              </a:spcBef>
              <a:spcAft>
                <a:spcPts val="0"/>
              </a:spcAft>
              <a:buClr>
                <a:srgbClr val="000000"/>
              </a:buClr>
              <a:buSzPts val="1800"/>
              <a:buChar char="●"/>
            </a:pPr>
            <a:r>
              <a:rPr lang="es">
                <a:solidFill>
                  <a:srgbClr val="000000"/>
                </a:solidFill>
                <a:highlight>
                  <a:srgbClr val="FFFFFF"/>
                </a:highlight>
              </a:rPr>
              <a:t>Comienza con una base sólida que funciona en todas partes, HTML, y una vez que estamos seguros de que esta experiencia central es funcional para todos, podemos comenzar a aplicar el estilo y la interacción para proporcionar una mejor experiencia a los dispositivos que la admiten.</a:t>
            </a:r>
            <a:endParaRPr>
              <a:solidFill>
                <a:srgbClr val="000000"/>
              </a:solidFill>
              <a:highlight>
                <a:srgbClr val="FFFFFF"/>
              </a:highlight>
            </a:endParaRPr>
          </a:p>
          <a:p>
            <a:pPr indent="0" lvl="0" marL="457200" rtl="0" algn="just">
              <a:lnSpc>
                <a:spcPct val="150000"/>
              </a:lnSpc>
              <a:spcBef>
                <a:spcPts val="600"/>
              </a:spcBef>
              <a:spcAft>
                <a:spcPts val="0"/>
              </a:spcAft>
              <a:buNone/>
            </a:pPr>
            <a:r>
              <a:t/>
            </a:r>
            <a:endParaRPr>
              <a:solidFill>
                <a:srgbClr val="000000"/>
              </a:solidFill>
              <a:highlight>
                <a:srgbClr val="FFFFFF"/>
              </a:highlight>
            </a:endParaRPr>
          </a:p>
          <a:p>
            <a:pPr indent="-342900" lvl="0" marL="457200" rtl="0" algn="just">
              <a:lnSpc>
                <a:spcPct val="150000"/>
              </a:lnSpc>
              <a:spcBef>
                <a:spcPts val="0"/>
              </a:spcBef>
              <a:spcAft>
                <a:spcPts val="0"/>
              </a:spcAft>
              <a:buClr>
                <a:srgbClr val="000000"/>
              </a:buClr>
              <a:buSzPts val="1800"/>
              <a:buChar char="●"/>
            </a:pPr>
            <a:r>
              <a:rPr lang="es">
                <a:solidFill>
                  <a:srgbClr val="000000"/>
                </a:solidFill>
                <a:highlight>
                  <a:schemeClr val="lt1"/>
                </a:highlight>
              </a:rPr>
              <a:t>Se enfoca en el  desarrollo web que tiene como objetivo ofrecer la mejor experiencia posible al público más amplio posible, y simplifica también la codificación y las pruebas. Para que su experiencia sea fácil de entender y usar, y lo más completa y funcional posible.</a:t>
            </a:r>
            <a:endParaRPr>
              <a:solidFill>
                <a:srgbClr val="000000"/>
              </a:solidFill>
              <a:highlight>
                <a:schemeClr val="lt1"/>
              </a:highlight>
            </a:endParaRPr>
          </a:p>
          <a:p>
            <a:pPr indent="0" lvl="0" marL="457200" rtl="0" algn="just">
              <a:lnSpc>
                <a:spcPct val="150000"/>
              </a:lnSpc>
              <a:spcBef>
                <a:spcPts val="0"/>
              </a:spcBef>
              <a:spcAft>
                <a:spcPts val="0"/>
              </a:spcAft>
              <a:buNone/>
            </a:pPr>
            <a:r>
              <a:t/>
            </a:r>
            <a:endParaRPr>
              <a:solidFill>
                <a:srgbClr val="000000"/>
              </a:solidFill>
              <a:highlight>
                <a:schemeClr val="lt1"/>
              </a:highlight>
            </a:endParaRPr>
          </a:p>
          <a:p>
            <a:pPr indent="-342900" lvl="0" marL="457200" rtl="0" algn="just">
              <a:lnSpc>
                <a:spcPct val="150000"/>
              </a:lnSpc>
              <a:spcBef>
                <a:spcPts val="0"/>
              </a:spcBef>
              <a:spcAft>
                <a:spcPts val="0"/>
              </a:spcAft>
              <a:buClr>
                <a:srgbClr val="000000"/>
              </a:buClr>
              <a:buSzPts val="1800"/>
              <a:buChar char="●"/>
            </a:pPr>
            <a:r>
              <a:rPr lang="es">
                <a:solidFill>
                  <a:srgbClr val="000000"/>
                </a:solidFill>
                <a:highlight>
                  <a:schemeClr val="lt1"/>
                </a:highlight>
              </a:rPr>
              <a:t>Es tolerante a errores.</a:t>
            </a:r>
            <a:endParaRPr>
              <a:solidFill>
                <a:srgbClr val="000000"/>
              </a:solidFill>
              <a:highlight>
                <a:schemeClr val="lt1"/>
              </a:highlight>
            </a:endParaRPr>
          </a:p>
          <a:p>
            <a:pPr indent="0" lvl="0" marL="457200" rtl="0" algn="just">
              <a:lnSpc>
                <a:spcPct val="150000"/>
              </a:lnSpc>
              <a:spcBef>
                <a:spcPts val="0"/>
              </a:spcBef>
              <a:spcAft>
                <a:spcPts val="0"/>
              </a:spcAft>
              <a:buNone/>
            </a:pPr>
            <a:r>
              <a:t/>
            </a:r>
            <a:endParaRPr sz="1400">
              <a:solidFill>
                <a:srgbClr val="000000"/>
              </a:solidFill>
              <a:highlight>
                <a:schemeClr val="lt1"/>
              </a:highlight>
            </a:endParaRPr>
          </a:p>
          <a:p>
            <a:pPr indent="0" lvl="0" marL="457200" rtl="0" algn="just">
              <a:lnSpc>
                <a:spcPct val="150000"/>
              </a:lnSpc>
              <a:spcBef>
                <a:spcPts val="600"/>
              </a:spcBef>
              <a:spcAft>
                <a:spcPts val="0"/>
              </a:spcAft>
              <a:buNone/>
            </a:pPr>
            <a:r>
              <a:t/>
            </a:r>
            <a:endParaRPr sz="1400">
              <a:solidFill>
                <a:srgbClr val="000000"/>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s"/>
              <a:t>Cutting the </a:t>
            </a:r>
            <a:r>
              <a:rPr lang="es"/>
              <a:t>mustard</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450000" lvl="0" marL="0" rtl="0" algn="just">
              <a:lnSpc>
                <a:spcPct val="150000"/>
              </a:lnSpc>
              <a:spcBef>
                <a:spcPts val="600"/>
              </a:spcBef>
              <a:spcAft>
                <a:spcPts val="0"/>
              </a:spcAft>
              <a:buNone/>
            </a:pPr>
            <a:r>
              <a:rPr lang="es">
                <a:solidFill>
                  <a:srgbClr val="000000"/>
                </a:solidFill>
                <a:highlight>
                  <a:srgbClr val="FFFFFF"/>
                </a:highlight>
              </a:rPr>
              <a:t>Es una</a:t>
            </a:r>
            <a:r>
              <a:rPr b="1" lang="es">
                <a:solidFill>
                  <a:srgbClr val="000000"/>
                </a:solidFill>
                <a:highlight>
                  <a:srgbClr val="FFFFFF"/>
                </a:highlight>
              </a:rPr>
              <a:t> </a:t>
            </a:r>
            <a:r>
              <a:rPr lang="es">
                <a:solidFill>
                  <a:srgbClr val="000000"/>
                </a:solidFill>
                <a:highlight>
                  <a:srgbClr val="FFFFFF"/>
                </a:highlight>
              </a:rPr>
              <a:t>técnica que la BBC acuno para ejecutar una prueba simple cuando carga nuestro sitio web que verifica la existencia de características 'modernas' y luego carga el archivo apropiado en función del resultado. Los navegadores modernos obtienen el código moderno, los navegadores antiguos obtienen el código más grande compatible con versiones anteriores, y los navegadores </a:t>
            </a:r>
            <a:r>
              <a:rPr i="1" lang="es">
                <a:solidFill>
                  <a:srgbClr val="000000"/>
                </a:solidFill>
                <a:highlight>
                  <a:srgbClr val="FFFFFF"/>
                </a:highlight>
              </a:rPr>
              <a:t>muy</a:t>
            </a:r>
            <a:r>
              <a:rPr lang="es">
                <a:solidFill>
                  <a:srgbClr val="000000"/>
                </a:solidFill>
                <a:highlight>
                  <a:srgbClr val="FFFFFF"/>
                </a:highlight>
              </a:rPr>
              <a:t> antiguos no obtienen ninguna de las mejoras.</a:t>
            </a:r>
            <a:endParaRPr>
              <a:solidFill>
                <a:srgbClr val="000000"/>
              </a:solidFill>
              <a:highlight>
                <a:srgbClr val="FFFFFF"/>
              </a:highlight>
            </a:endParaRPr>
          </a:p>
          <a:p>
            <a:pPr indent="0" lvl="0" marL="0">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s"/>
              <a:t>Tipos de navegadores</a:t>
            </a:r>
            <a:endParaRPr/>
          </a:p>
        </p:txBody>
      </p:sp>
      <p:pic>
        <p:nvPicPr>
          <p:cNvPr id="122" name="Google Shape;122;p19"/>
          <p:cNvPicPr preferRelativeResize="0"/>
          <p:nvPr/>
        </p:nvPicPr>
        <p:blipFill rotWithShape="1">
          <a:blip r:embed="rId3">
            <a:alphaModFix/>
          </a:blip>
          <a:srcRect b="11995" l="0" r="35971" t="0"/>
          <a:stretch/>
        </p:blipFill>
        <p:spPr>
          <a:xfrm>
            <a:off x="205775" y="1476827"/>
            <a:ext cx="4441225" cy="2501450"/>
          </a:xfrm>
          <a:prstGeom prst="rect">
            <a:avLst/>
          </a:prstGeom>
          <a:noFill/>
          <a:ln>
            <a:noFill/>
          </a:ln>
        </p:spPr>
      </p:pic>
      <p:pic>
        <p:nvPicPr>
          <p:cNvPr id="123" name="Google Shape;123;p19"/>
          <p:cNvPicPr preferRelativeResize="0"/>
          <p:nvPr/>
        </p:nvPicPr>
        <p:blipFill>
          <a:blip r:embed="rId4">
            <a:alphaModFix/>
          </a:blip>
          <a:stretch>
            <a:fillRect/>
          </a:stretch>
        </p:blipFill>
        <p:spPr>
          <a:xfrm>
            <a:off x="4760550" y="1017803"/>
            <a:ext cx="4130600" cy="343025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s"/>
              <a:t>¿</a:t>
            </a:r>
            <a:r>
              <a:rPr lang="es"/>
              <a:t>Cómo</a:t>
            </a:r>
            <a:r>
              <a:rPr lang="es"/>
              <a:t> averiguar el navegador?</a:t>
            </a:r>
            <a:endParaRPr/>
          </a:p>
        </p:txBody>
      </p:sp>
      <p:sp>
        <p:nvSpPr>
          <p:cNvPr id="129" name="Google Shape;129;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s">
                <a:solidFill>
                  <a:srgbClr val="000000"/>
                </a:solidFill>
              </a:rPr>
              <a:t>Con estas </a:t>
            </a:r>
            <a:r>
              <a:rPr lang="es">
                <a:solidFill>
                  <a:srgbClr val="000000"/>
                </a:solidFill>
              </a:rPr>
              <a:t>líneas</a:t>
            </a:r>
            <a:r>
              <a:rPr lang="es">
                <a:solidFill>
                  <a:srgbClr val="000000"/>
                </a:solidFill>
              </a:rPr>
              <a:t> en JavaScript se puede verificar desde el </a:t>
            </a:r>
            <a:r>
              <a:rPr lang="es">
                <a:solidFill>
                  <a:srgbClr val="000000"/>
                </a:solidFill>
              </a:rPr>
              <a:t>inicio</a:t>
            </a:r>
            <a:r>
              <a:rPr lang="es">
                <a:solidFill>
                  <a:srgbClr val="000000"/>
                </a:solidFill>
              </a:rPr>
              <a:t> en cuál navegador se </a:t>
            </a:r>
            <a:r>
              <a:rPr lang="es">
                <a:solidFill>
                  <a:srgbClr val="000000"/>
                </a:solidFill>
              </a:rPr>
              <a:t>está</a:t>
            </a:r>
            <a:r>
              <a:rPr lang="es">
                <a:solidFill>
                  <a:srgbClr val="000000"/>
                </a:solidFill>
              </a:rPr>
              <a:t> abriendo el sitio.Y </a:t>
            </a:r>
            <a:r>
              <a:rPr lang="es">
                <a:solidFill>
                  <a:srgbClr val="000000"/>
                </a:solidFill>
              </a:rPr>
              <a:t>así</a:t>
            </a:r>
            <a:r>
              <a:rPr lang="es">
                <a:solidFill>
                  <a:srgbClr val="000000"/>
                </a:solidFill>
              </a:rPr>
              <a:t> el usuario se ahorra el descargar y ejecutar el </a:t>
            </a:r>
            <a:r>
              <a:rPr lang="es">
                <a:solidFill>
                  <a:srgbClr val="000000"/>
                </a:solidFill>
              </a:rPr>
              <a:t>código</a:t>
            </a:r>
            <a:r>
              <a:rPr lang="es">
                <a:solidFill>
                  <a:srgbClr val="000000"/>
                </a:solidFill>
              </a:rPr>
              <a:t> </a:t>
            </a:r>
            <a:r>
              <a:rPr lang="es">
                <a:solidFill>
                  <a:srgbClr val="000000"/>
                </a:solidFill>
              </a:rPr>
              <a:t>innecesario.</a:t>
            </a:r>
            <a:r>
              <a:rPr lang="es">
                <a:solidFill>
                  <a:srgbClr val="000000"/>
                </a:solidFill>
              </a:rPr>
              <a:t> </a:t>
            </a:r>
            <a:endParaRPr>
              <a:solidFill>
                <a:srgbClr val="000000"/>
              </a:solidFill>
            </a:endParaRPr>
          </a:p>
        </p:txBody>
      </p:sp>
      <p:pic>
        <p:nvPicPr>
          <p:cNvPr id="130" name="Google Shape;130;p20"/>
          <p:cNvPicPr preferRelativeResize="0"/>
          <p:nvPr/>
        </p:nvPicPr>
        <p:blipFill>
          <a:blip r:embed="rId3">
            <a:alphaModFix/>
          </a:blip>
          <a:stretch>
            <a:fillRect/>
          </a:stretch>
        </p:blipFill>
        <p:spPr>
          <a:xfrm>
            <a:off x="335150" y="2504575"/>
            <a:ext cx="8473700" cy="181579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84125" y="7244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Graceful Degradation</a:t>
            </a:r>
            <a:endParaRPr/>
          </a:p>
        </p:txBody>
      </p:sp>
      <p:sp>
        <p:nvSpPr>
          <p:cNvPr id="136" name="Google Shape;136;p21"/>
          <p:cNvSpPr txBox="1"/>
          <p:nvPr/>
        </p:nvSpPr>
        <p:spPr>
          <a:xfrm>
            <a:off x="1167125" y="2390650"/>
            <a:ext cx="6954600" cy="8115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s" sz="2400"/>
              <a:t>Ventajas y Desventajas</a:t>
            </a:r>
            <a:endParaRPr b="1" sz="24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