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9" r:id="rId19"/>
    <p:sldId id="280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162C7-3DF7-41E7-ADE6-48EF9AD70742}" v="2141" dt="2023-01-10T20:36:07.531"/>
    <p1510:client id="{F8D706EF-EFF8-CFA9-8927-70A3662F4ED5}" v="1924" dt="2023-01-12T21:51:18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12/01/2023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12/01/2023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12/01/2023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Projet </a:t>
            </a:r>
            <a:r>
              <a:rPr lang="fr-FR" dirty="0" err="1"/>
              <a:t>WeB</a:t>
            </a:r>
            <a:r>
              <a:rPr lang="fr-FR" dirty="0"/>
              <a:t> 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Ali Bouteflika et Alizé Baudin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F27EC-D17C-2424-C57A-261CD5F7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155" y="212937"/>
            <a:ext cx="7925157" cy="802603"/>
          </a:xfrm>
        </p:spPr>
        <p:txBody>
          <a:bodyPr>
            <a:normAutofit/>
          </a:bodyPr>
          <a:lstStyle/>
          <a:p>
            <a:r>
              <a:rPr lang="en-US" sz="3200" b="1" dirty="0"/>
              <a:t>REPOSITORY</a:t>
            </a:r>
            <a:r>
              <a:rPr lang="en-US" sz="3200" dirty="0"/>
              <a:t> – </a:t>
            </a:r>
            <a:r>
              <a:rPr lang="en-US" sz="2800" dirty="0"/>
              <a:t>find by begin and end date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08C6DD5-8DF5-0480-B24C-E5D497CB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93" y="1167939"/>
            <a:ext cx="2861545" cy="51940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/>
              <a:t>Ici on </a:t>
            </a:r>
            <a:r>
              <a:rPr lang="en-US" sz="2000" dirty="0" err="1"/>
              <a:t>modifie</a:t>
            </a:r>
            <a:r>
              <a:rPr lang="en-US" sz="2000" dirty="0"/>
              <a:t> </a:t>
            </a:r>
            <a:r>
              <a:rPr lang="en-US" sz="2000" dirty="0" err="1"/>
              <a:t>légèrement</a:t>
            </a:r>
            <a:r>
              <a:rPr lang="en-US" sz="2000" dirty="0"/>
              <a:t> le </a:t>
            </a:r>
            <a:r>
              <a:rPr lang="en-US" sz="2000" dirty="0" err="1"/>
              <a:t>findByDate</a:t>
            </a:r>
            <a:r>
              <a:rPr lang="en-US" sz="2000" dirty="0"/>
              <a:t> pour </a:t>
            </a:r>
            <a:r>
              <a:rPr lang="en-US" sz="2000" dirty="0" err="1"/>
              <a:t>inclure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boucle while qui </a:t>
            </a:r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récupérer</a:t>
            </a:r>
            <a:r>
              <a:rPr lang="en-US" sz="2000" dirty="0"/>
              <a:t> </a:t>
            </a:r>
            <a:r>
              <a:rPr lang="en-US" sz="2000" dirty="0" err="1"/>
              <a:t>l'ensemble</a:t>
            </a:r>
            <a:r>
              <a:rPr lang="en-US" sz="2000" dirty="0"/>
              <a:t> des dates, </a:t>
            </a:r>
            <a:r>
              <a:rPr lang="en-US" sz="2000" dirty="0" err="1"/>
              <a:t>ici</a:t>
            </a:r>
            <a:r>
              <a:rPr lang="en-US" sz="2000" dirty="0"/>
              <a:t> des </a:t>
            </a:r>
            <a:r>
              <a:rPr lang="en-US" sz="2000" dirty="0" err="1"/>
              <a:t>clés</a:t>
            </a:r>
            <a:r>
              <a:rPr lang="en-US" sz="2000" dirty="0"/>
              <a:t> </a:t>
            </a:r>
            <a:r>
              <a:rPr lang="en-US" sz="2000" dirty="0" err="1"/>
              <a:t>primaires</a:t>
            </a:r>
            <a:r>
              <a:rPr lang="en-US" sz="2000" dirty="0"/>
              <a:t>, </a:t>
            </a:r>
            <a:r>
              <a:rPr lang="en-US" sz="2000" dirty="0" err="1"/>
              <a:t>compris</a:t>
            </a:r>
            <a:r>
              <a:rPr lang="en-US" sz="2000" dirty="0"/>
              <a:t> entre les deux dates </a:t>
            </a:r>
            <a:r>
              <a:rPr lang="en-US" sz="2000" dirty="0" err="1"/>
              <a:t>demandées</a:t>
            </a:r>
            <a:r>
              <a:rPr lang="en-US" sz="2000" dirty="0"/>
              <a:t> par les client</a:t>
            </a:r>
          </a:p>
          <a:p>
            <a:r>
              <a:rPr lang="en-US" sz="2000" dirty="0"/>
              <a:t>On stock </a:t>
            </a:r>
            <a:r>
              <a:rPr lang="en-US" sz="2000" dirty="0" err="1"/>
              <a:t>l'ensemble</a:t>
            </a:r>
            <a:r>
              <a:rPr lang="en-US" sz="2000" dirty="0"/>
              <a:t> de </a:t>
            </a:r>
            <a:r>
              <a:rPr lang="en-US" sz="2000" dirty="0" err="1"/>
              <a:t>chaque</a:t>
            </a:r>
            <a:r>
              <a:rPr lang="en-US" sz="2000" dirty="0"/>
              <a:t> hash par </a:t>
            </a:r>
            <a:r>
              <a:rPr lang="en-US" sz="2000" dirty="0" err="1"/>
              <a:t>une</a:t>
            </a:r>
            <a:r>
              <a:rPr lang="en-US" sz="2000" dirty="0"/>
              <a:t> boucle dans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liste</a:t>
            </a:r>
            <a:r>
              <a:rPr lang="en-US" sz="2000" dirty="0"/>
              <a:t> Map qui </a:t>
            </a:r>
            <a:r>
              <a:rPr lang="en-US" sz="2000" dirty="0" err="1"/>
              <a:t>affichera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l'ensemble</a:t>
            </a:r>
            <a:r>
              <a:rPr lang="en-US" sz="2000" dirty="0"/>
              <a:t> des dates </a:t>
            </a:r>
            <a:r>
              <a:rPr lang="en-US" sz="2000" dirty="0" err="1"/>
              <a:t>demandées</a:t>
            </a:r>
            <a:r>
              <a:rPr lang="en-US" sz="2000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8DC41D4-BF0B-5ECB-74A9-681EBC322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549" y="1073761"/>
            <a:ext cx="8664052" cy="55581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7579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5954-0D65-B6B8-5483-1CFB826D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187" y="212938"/>
            <a:ext cx="7325031" cy="691990"/>
          </a:xfrm>
        </p:spPr>
        <p:txBody>
          <a:bodyPr>
            <a:normAutofit/>
          </a:bodyPr>
          <a:lstStyle/>
          <a:p>
            <a:r>
              <a:rPr lang="en-US" b="1" dirty="0"/>
              <a:t>Repository</a:t>
            </a:r>
            <a:r>
              <a:rPr lang="en-US" dirty="0"/>
              <a:t> – </a:t>
            </a:r>
            <a:r>
              <a:rPr lang="en-US" sz="3200" dirty="0" err="1"/>
              <a:t>compteur</a:t>
            </a:r>
            <a:r>
              <a:rPr lang="en-US" sz="3200" dirty="0"/>
              <a:t> de </a:t>
            </a:r>
            <a:r>
              <a:rPr lang="en-US" sz="3200" dirty="0" err="1"/>
              <a:t>clic</a:t>
            </a:r>
            <a:endParaRPr 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E7E45E-F8F2-CFCF-952E-CB3D883F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6" y="1143359"/>
            <a:ext cx="6278581" cy="52457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3C809B-9E32-F0E3-C161-F6C415F0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501" y="1438326"/>
            <a:ext cx="3788909" cy="45372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Ici on </a:t>
            </a:r>
            <a:r>
              <a:rPr lang="en-US" dirty="0" err="1"/>
              <a:t>définit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compteur</a:t>
            </a:r>
            <a:r>
              <a:rPr lang="en-US" dirty="0"/>
              <a:t> de clique. Elle </a:t>
            </a:r>
            <a:r>
              <a:rPr lang="en-US" dirty="0" err="1"/>
              <a:t>donne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framework qui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d'afficher</a:t>
            </a:r>
            <a:r>
              <a:rPr lang="en-US" dirty="0"/>
              <a:t> </a:t>
            </a:r>
            <a:r>
              <a:rPr lang="en-US" dirty="0" err="1"/>
              <a:t>quelles</a:t>
            </a:r>
            <a:r>
              <a:rPr lang="en-US" dirty="0"/>
              <a:t> dates sera le plus </a:t>
            </a:r>
            <a:r>
              <a:rPr lang="en-US" dirty="0" err="1"/>
              <a:t>demandées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Ceci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fait </a:t>
            </a:r>
            <a:r>
              <a:rPr lang="en-US" dirty="0" err="1"/>
              <a:t>automatiquement</a:t>
            </a:r>
            <a:r>
              <a:rPr lang="en-US" dirty="0"/>
              <a:t> à </a:t>
            </a:r>
            <a:r>
              <a:rPr lang="en-US" dirty="0" err="1"/>
              <a:t>l'aide</a:t>
            </a:r>
            <a:r>
              <a:rPr lang="en-US" dirty="0"/>
              <a:t> de </a:t>
            </a:r>
            <a:r>
              <a:rPr lang="en-US" dirty="0" err="1"/>
              <a:t>JFrame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bibliothèque</a:t>
            </a:r>
            <a:r>
              <a:rPr lang="en-US" dirty="0"/>
              <a:t> qui </a:t>
            </a:r>
            <a:r>
              <a:rPr lang="en-US" dirty="0" err="1"/>
              <a:t>récupère</a:t>
            </a:r>
            <a:r>
              <a:rPr lang="en-US" dirty="0"/>
              <a:t> le </a:t>
            </a:r>
            <a:r>
              <a:rPr lang="en-US" dirty="0" err="1"/>
              <a:t>nombre</a:t>
            </a:r>
            <a:r>
              <a:rPr lang="en-US" dirty="0"/>
              <a:t> de clique sur </a:t>
            </a:r>
            <a:r>
              <a:rPr lang="en-US" dirty="0" err="1"/>
              <a:t>chacune</a:t>
            </a:r>
            <a:r>
              <a:rPr lang="en-US" dirty="0"/>
              <a:t> des </a:t>
            </a:r>
            <a:r>
              <a:rPr lang="en-US" dirty="0" err="1"/>
              <a:t>requêtes</a:t>
            </a:r>
            <a:r>
              <a:rPr lang="en-US" dirty="0"/>
              <a:t> </a:t>
            </a:r>
            <a:r>
              <a:rPr lang="en-US" dirty="0" err="1"/>
              <a:t>donnée</a:t>
            </a:r>
            <a:r>
              <a:rPr lang="en-US" dirty="0"/>
              <a:t> par le client.</a:t>
            </a:r>
          </a:p>
        </p:txBody>
      </p:sp>
    </p:spTree>
    <p:extLst>
      <p:ext uri="{BB962C8B-B14F-4D97-AF65-F5344CB8AC3E}">
        <p14:creationId xmlns:p14="http://schemas.microsoft.com/office/powerpoint/2010/main" val="170720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22895-08C7-A07A-81EB-13A61D92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25" y="53163"/>
            <a:ext cx="732293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Running</a:t>
            </a:r>
            <a:r>
              <a:rPr lang="en-US" sz="3200" dirty="0"/>
              <a:t> – </a:t>
            </a:r>
            <a:r>
              <a:rPr lang="en-US" sz="2800" dirty="0" err="1"/>
              <a:t>Projet</a:t>
            </a:r>
            <a:r>
              <a:rPr lang="en-US" sz="2800" dirty="0"/>
              <a:t> web application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337293-D530-54A7-3FCC-F25DB060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51" y="1450617"/>
            <a:ext cx="3771028" cy="5120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Nous </a:t>
            </a:r>
            <a:r>
              <a:rPr lang="en-US" sz="2000" dirty="0" err="1"/>
              <a:t>allons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r>
              <a:rPr lang="en-US" sz="2000" dirty="0"/>
              <a:t> passer au </a:t>
            </a:r>
            <a:r>
              <a:rPr lang="en-US" sz="2000" dirty="0" err="1"/>
              <a:t>ProjetWebApplication</a:t>
            </a:r>
            <a:r>
              <a:rPr lang="en-US" sz="2000" dirty="0"/>
              <a:t> qui </a:t>
            </a:r>
            <a:r>
              <a:rPr lang="en-US" sz="2000" dirty="0" err="1"/>
              <a:t>permet</a:t>
            </a:r>
            <a:r>
              <a:rPr lang="en-US" sz="2000" dirty="0"/>
              <a:t> </a:t>
            </a:r>
            <a:r>
              <a:rPr lang="en-US" sz="2000" dirty="0" err="1"/>
              <a:t>d'exécuter</a:t>
            </a:r>
            <a:r>
              <a:rPr lang="en-US" sz="2000" dirty="0"/>
              <a:t> le </a:t>
            </a:r>
            <a:r>
              <a:rPr lang="en-US" sz="2000" dirty="0" err="1"/>
              <a:t>programme</a:t>
            </a:r>
            <a:r>
              <a:rPr lang="en-US" sz="2000" dirty="0"/>
              <a:t>, </a:t>
            </a:r>
            <a:r>
              <a:rPr lang="en-US" sz="2000" dirty="0" err="1"/>
              <a:t>c'est</a:t>
            </a:r>
            <a:r>
              <a:rPr lang="en-US" sz="2000" dirty="0"/>
              <a:t>-à-dire de lancer le </a:t>
            </a:r>
            <a:r>
              <a:rPr lang="en-US" sz="2000" dirty="0" err="1"/>
              <a:t>terminale</a:t>
            </a:r>
            <a:r>
              <a:rPr lang="en-US" sz="2000" dirty="0"/>
              <a:t> pour que le shell </a:t>
            </a:r>
            <a:r>
              <a:rPr lang="en-US" sz="2000" dirty="0" err="1"/>
              <a:t>puisse</a:t>
            </a:r>
            <a:r>
              <a:rPr lang="en-US" sz="2000" dirty="0"/>
              <a:t> </a:t>
            </a:r>
            <a:r>
              <a:rPr lang="en-US" sz="2000" dirty="0" err="1"/>
              <a:t>expliciter</a:t>
            </a:r>
            <a:r>
              <a:rPr lang="en-US" sz="2000" dirty="0"/>
              <a:t> le </a:t>
            </a:r>
            <a:r>
              <a:rPr lang="en-US" sz="2000" dirty="0" err="1"/>
              <a:t>fichier</a:t>
            </a:r>
            <a:r>
              <a:rPr lang="en-US" sz="2000" dirty="0"/>
              <a:t> log de </a:t>
            </a:r>
            <a:r>
              <a:rPr lang="en-US" sz="2000" dirty="0" err="1"/>
              <a:t>l'exécution</a:t>
            </a:r>
            <a:r>
              <a:rPr lang="en-US" sz="2000" dirty="0"/>
              <a:t> </a:t>
            </a:r>
            <a:r>
              <a:rPr lang="en-US" sz="2000" dirty="0" err="1"/>
              <a:t>programme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Voici</a:t>
            </a:r>
            <a:r>
              <a:rPr lang="en-US" sz="2000" dirty="0"/>
              <a:t> les </a:t>
            </a:r>
            <a:r>
              <a:rPr lang="en-US" sz="2000" dirty="0" err="1"/>
              <a:t>bibliothèques</a:t>
            </a:r>
            <a:r>
              <a:rPr lang="en-US" sz="2000" dirty="0"/>
              <a:t> </a:t>
            </a:r>
            <a:r>
              <a:rPr lang="en-US" sz="2000" dirty="0" err="1"/>
              <a:t>dont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r>
              <a:rPr lang="en-US" sz="2000" dirty="0"/>
              <a:t> nous </a:t>
            </a:r>
            <a:r>
              <a:rPr lang="en-US" sz="2000" dirty="0" err="1"/>
              <a:t>avons</a:t>
            </a:r>
            <a:r>
              <a:rPr lang="en-US" sz="2000" dirty="0"/>
              <a:t> </a:t>
            </a:r>
            <a:r>
              <a:rPr lang="en-US" sz="2000" dirty="0" err="1"/>
              <a:t>besoin</a:t>
            </a:r>
            <a:r>
              <a:rPr lang="en-US" sz="2000" dirty="0"/>
              <a:t> pour </a:t>
            </a:r>
            <a:r>
              <a:rPr lang="en-US" sz="2000" dirty="0" err="1"/>
              <a:t>pouvoir</a:t>
            </a:r>
            <a:r>
              <a:rPr lang="en-US" sz="2000" dirty="0"/>
              <a:t> lancer </a:t>
            </a:r>
            <a:r>
              <a:rPr lang="en-US" sz="2000" dirty="0" err="1"/>
              <a:t>l'exécution</a:t>
            </a:r>
            <a:r>
              <a:rPr lang="en-US" sz="2000" dirty="0"/>
              <a:t> </a:t>
            </a:r>
            <a:r>
              <a:rPr lang="en-US" sz="2000" dirty="0" err="1"/>
              <a:t>programme</a:t>
            </a:r>
            <a:r>
              <a:rPr lang="en-US" sz="2000" dirty="0"/>
              <a:t> et le connecter à </a:t>
            </a:r>
            <a:r>
              <a:rPr lang="en-US" sz="2000" dirty="0" err="1"/>
              <a:t>ElephantSQL</a:t>
            </a:r>
            <a:r>
              <a:rPr lang="en-US" sz="2000" dirty="0"/>
              <a:t>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9E135ED-944B-DD98-2FC1-57B985BFF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742" y="1811846"/>
            <a:ext cx="7766859" cy="32339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94135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46B-58CB-42AB-489F-81DC0661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412" y="618518"/>
            <a:ext cx="4645740" cy="1478570"/>
          </a:xfrm>
        </p:spPr>
        <p:txBody>
          <a:bodyPr>
            <a:normAutofit/>
          </a:bodyPr>
          <a:lstStyle/>
          <a:p>
            <a:r>
              <a:rPr lang="en-US" b="1" dirty="0"/>
              <a:t>Running</a:t>
            </a:r>
            <a:r>
              <a:rPr lang="en-US" dirty="0"/>
              <a:t> –</a:t>
            </a:r>
            <a:r>
              <a:rPr lang="en-US" sz="3100" dirty="0"/>
              <a:t> interface Postgre.java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FC35B8-C9BC-50A8-1F60-D2D2A974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0" y="614874"/>
            <a:ext cx="6266341" cy="541777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75E0C5-461A-FB1B-D109-6AAD6901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243" y="2249487"/>
            <a:ext cx="371516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 </a:t>
            </a:r>
            <a:r>
              <a:rPr lang="en-US" dirty="0" err="1"/>
              <a:t>suivant</a:t>
            </a:r>
            <a:r>
              <a:rPr lang="en-US" dirty="0"/>
              <a:t> la documentation </a:t>
            </a:r>
            <a:r>
              <a:rPr lang="en-US" dirty="0" err="1"/>
              <a:t>d'Elephant</a:t>
            </a:r>
            <a:r>
              <a:rPr lang="en-US" dirty="0"/>
              <a:t> SQL pour se connection, on doit </a:t>
            </a:r>
            <a:r>
              <a:rPr lang="en-US" dirty="0" err="1"/>
              <a:t>d'abord</a:t>
            </a:r>
            <a:r>
              <a:rPr lang="en-US" dirty="0"/>
              <a:t> se connecter à la base de </a:t>
            </a:r>
            <a:r>
              <a:rPr lang="en-US" dirty="0" err="1"/>
              <a:t>donnée</a:t>
            </a:r>
            <a:r>
              <a:rPr lang="en-US" dirty="0"/>
              <a:t> vias </a:t>
            </a:r>
            <a:r>
              <a:rPr lang="en-US" dirty="0" err="1"/>
              <a:t>une</a:t>
            </a:r>
            <a:r>
              <a:rPr lang="en-US" dirty="0"/>
              <a:t> interface Postgres.java avec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64438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3289-CBD3-86E0-0B7C-0E63C9E3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638" y="65453"/>
            <a:ext cx="6671545" cy="1245054"/>
          </a:xfrm>
        </p:spPr>
        <p:txBody>
          <a:bodyPr>
            <a:normAutofit/>
          </a:bodyPr>
          <a:lstStyle/>
          <a:p>
            <a:r>
              <a:rPr lang="en-US" sz="3200" b="1" dirty="0"/>
              <a:t>Running</a:t>
            </a:r>
            <a:r>
              <a:rPr lang="en-US" sz="3200" dirty="0"/>
              <a:t> – </a:t>
            </a:r>
            <a:r>
              <a:rPr lang="en-US" sz="2800" dirty="0"/>
              <a:t>connect to </a:t>
            </a:r>
            <a:r>
              <a:rPr lang="en-US" sz="2800" dirty="0" err="1"/>
              <a:t>ElephantSQL</a:t>
            </a:r>
            <a:endParaRPr lang="en-US" sz="28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098ECE7-3E21-2843-03AC-6A3D6841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025" y="1315423"/>
            <a:ext cx="9965351" cy="14578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Nous </a:t>
            </a:r>
            <a:r>
              <a:rPr lang="en-US" sz="2000" dirty="0" err="1"/>
              <a:t>avons</a:t>
            </a:r>
            <a:r>
              <a:rPr lang="en-US" sz="2000" dirty="0"/>
              <a:t> </a:t>
            </a:r>
            <a:r>
              <a:rPr lang="en-US" sz="2000" dirty="0" err="1"/>
              <a:t>donc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r>
              <a:rPr lang="en-US" sz="2000" dirty="0"/>
              <a:t> la connection à </a:t>
            </a:r>
            <a:r>
              <a:rPr lang="en-US" sz="2000" dirty="0" err="1"/>
              <a:t>ElephantSQL</a:t>
            </a:r>
            <a:r>
              <a:rPr lang="en-US" sz="2000" dirty="0"/>
              <a:t> via </a:t>
            </a:r>
            <a:r>
              <a:rPr lang="en-US" sz="2000" dirty="0" err="1"/>
              <a:t>l'interface</a:t>
            </a:r>
            <a:r>
              <a:rPr lang="en-US" sz="2000" dirty="0"/>
              <a:t> Postgres.java vu au slide </a:t>
            </a:r>
            <a:r>
              <a:rPr lang="en-US" sz="2000" dirty="0" err="1"/>
              <a:t>précédent</a:t>
            </a:r>
            <a:r>
              <a:rPr lang="en-US" sz="2000" dirty="0"/>
              <a:t>. On a </a:t>
            </a:r>
            <a:r>
              <a:rPr lang="en-US" sz="2000" dirty="0" err="1"/>
              <a:t>crée</a:t>
            </a:r>
            <a:r>
              <a:rPr lang="en-US" sz="2000" dirty="0"/>
              <a:t> un </a:t>
            </a:r>
            <a:r>
              <a:rPr lang="en-US" sz="2000" dirty="0" err="1"/>
              <a:t>exemple</a:t>
            </a:r>
            <a:r>
              <a:rPr lang="en-US" sz="2000" dirty="0"/>
              <a:t> pour </a:t>
            </a:r>
            <a:r>
              <a:rPr lang="en-US" sz="2000" dirty="0" err="1"/>
              <a:t>construire</a:t>
            </a:r>
            <a:r>
              <a:rPr lang="en-US" sz="2000" dirty="0"/>
              <a:t> la table avec les champs </a:t>
            </a:r>
            <a:r>
              <a:rPr lang="en-US" sz="2000" dirty="0" err="1"/>
              <a:t>nécessaire</a:t>
            </a:r>
            <a:r>
              <a:rPr lang="en-US" sz="2000" dirty="0"/>
              <a:t> pour </a:t>
            </a:r>
            <a:r>
              <a:rPr lang="en-US" sz="2000" dirty="0" err="1"/>
              <a:t>accueillir</a:t>
            </a:r>
            <a:r>
              <a:rPr lang="en-US" sz="2000" dirty="0"/>
              <a:t> les </a:t>
            </a:r>
            <a:r>
              <a:rPr lang="en-US" sz="2000" dirty="0" err="1"/>
              <a:t>donnée</a:t>
            </a:r>
            <a:r>
              <a:rPr lang="en-US" sz="2000" dirty="0"/>
              <a:t> </a:t>
            </a:r>
            <a:r>
              <a:rPr lang="en-US" sz="2000" dirty="0" err="1"/>
              <a:t>récupéré</a:t>
            </a:r>
            <a:r>
              <a:rPr lang="en-US" sz="2000" dirty="0"/>
              <a:t> via </a:t>
            </a:r>
            <a:r>
              <a:rPr lang="en-US" sz="2000" dirty="0" err="1"/>
              <a:t>l'url</a:t>
            </a:r>
          </a:p>
          <a:p>
            <a:pPr marL="0" indent="0">
              <a:buNone/>
            </a:pPr>
            <a:r>
              <a:rPr lang="en-US" sz="2000" dirty="0"/>
              <a:t>À la </a:t>
            </a:r>
            <a:r>
              <a:rPr lang="en-US" sz="2000" dirty="0" err="1"/>
              <a:t>ligne</a:t>
            </a:r>
            <a:r>
              <a:rPr lang="en-US" sz="2000" dirty="0"/>
              <a:t>, nous </a:t>
            </a:r>
            <a:r>
              <a:rPr lang="en-US" sz="2000" dirty="0" err="1"/>
              <a:t>avons</a:t>
            </a:r>
            <a:r>
              <a:rPr lang="en-US" sz="2000" dirty="0"/>
              <a:t> la sortie </a:t>
            </a:r>
            <a:r>
              <a:rPr lang="en-US" sz="2000" dirty="0" err="1"/>
              <a:t>classique</a:t>
            </a:r>
            <a:r>
              <a:rPr lang="en-US" sz="2000" dirty="0"/>
              <a:t> du </a:t>
            </a:r>
            <a:r>
              <a:rPr lang="en-US" sz="2000" dirty="0" err="1"/>
              <a:t>programme</a:t>
            </a:r>
            <a:r>
              <a:rPr lang="en-US" sz="2000" dirty="0"/>
              <a:t> qui </a:t>
            </a:r>
            <a:r>
              <a:rPr lang="en-US" sz="2000" dirty="0" err="1"/>
              <a:t>permet</a:t>
            </a:r>
            <a:r>
              <a:rPr lang="en-US" sz="2000" dirty="0"/>
              <a:t> </a:t>
            </a:r>
            <a:r>
              <a:rPr lang="en-US" sz="2000" dirty="0" err="1"/>
              <a:t>ainsi</a:t>
            </a:r>
            <a:r>
              <a:rPr lang="en-US" sz="2000" dirty="0"/>
              <a:t> </a:t>
            </a:r>
            <a:r>
              <a:rPr lang="en-US" sz="2000" dirty="0" err="1"/>
              <a:t>d'afficher</a:t>
            </a:r>
            <a:r>
              <a:rPr lang="en-US" sz="2000" dirty="0"/>
              <a:t> le log de </a:t>
            </a:r>
            <a:r>
              <a:rPr lang="en-US" sz="2000" dirty="0" err="1"/>
              <a:t>l'exécution</a:t>
            </a:r>
            <a:r>
              <a:rPr lang="en-US" sz="2000" dirty="0"/>
              <a:t> du </a:t>
            </a:r>
            <a:r>
              <a:rPr lang="en-US" sz="2000" dirty="0" err="1"/>
              <a:t>programme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87CE9D-229F-DCA3-AC28-C6AA97CE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85" y="2982126"/>
            <a:ext cx="8356794" cy="33637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7718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889-D8A4-08B4-F250-328282D1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25" y="311260"/>
            <a:ext cx="5287861" cy="81489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Application.properties</a:t>
            </a:r>
            <a:r>
              <a:rPr lang="en-US" b="1" dirty="0"/>
              <a:t> et context.xml</a:t>
            </a:r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7481AD-36D9-B876-7AFD-97CBCF67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1" y="1232538"/>
            <a:ext cx="7966259" cy="203080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59D6985-F64C-E915-715B-3551C8DFB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" y="3741293"/>
            <a:ext cx="8199776" cy="178252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65172-3A5D-34A6-5185-379B0EE7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18" y="1364584"/>
            <a:ext cx="2792926" cy="44266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Ici on configure </a:t>
            </a:r>
            <a:r>
              <a:rPr lang="en-US" dirty="0" err="1"/>
              <a:t>l'application.propertie</a:t>
            </a:r>
            <a:r>
              <a:rPr lang="en-US" dirty="0"/>
              <a:t> pour connecter à </a:t>
            </a:r>
            <a:r>
              <a:rPr lang="en-US" dirty="0" err="1"/>
              <a:t>ElephantSQL</a:t>
            </a:r>
          </a:p>
          <a:p>
            <a:r>
              <a:rPr lang="en-US" dirty="0" err="1"/>
              <a:t>Puis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context.xml </a:t>
            </a:r>
            <a:r>
              <a:rPr lang="en-US" dirty="0" err="1"/>
              <a:t>fut</a:t>
            </a:r>
            <a:r>
              <a:rPr lang="en-US" dirty="0"/>
              <a:t> </a:t>
            </a:r>
            <a:r>
              <a:rPr lang="en-US" dirty="0" err="1"/>
              <a:t>obligé</a:t>
            </a:r>
            <a:r>
              <a:rPr lang="en-US" dirty="0"/>
              <a:t> d'être mis </a:t>
            </a:r>
            <a:r>
              <a:rPr lang="en-US" dirty="0" err="1"/>
              <a:t>en</a:t>
            </a:r>
            <a:r>
              <a:rPr lang="en-US" dirty="0"/>
              <a:t> place pour </a:t>
            </a:r>
            <a:r>
              <a:rPr lang="en-US" dirty="0" err="1"/>
              <a:t>implémenté</a:t>
            </a:r>
            <a:r>
              <a:rPr lang="en-US" dirty="0"/>
              <a:t> un bean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d'exécuter</a:t>
            </a:r>
            <a:r>
              <a:rPr lang="en-US" dirty="0"/>
              <a:t> la connection à </a:t>
            </a:r>
            <a:r>
              <a:rPr lang="en-US" dirty="0" err="1"/>
              <a:t>ElelphantSQL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040A9-971F-2933-2ED7-2F2FD7AA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2" y="1363458"/>
            <a:ext cx="3797771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Application </a:t>
            </a:r>
            <a:r>
              <a:rPr lang="en-US" sz="3200" b="1" dirty="0" err="1">
                <a:solidFill>
                  <a:srgbClr val="FFFFFF"/>
                </a:solidFill>
              </a:rPr>
              <a:t>yaml</a:t>
            </a:r>
            <a:endParaRPr lang="en-US" sz="3200" b="1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3BAC3EC8-B608-4708-093F-6780364A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66" y="636477"/>
            <a:ext cx="7507722" cy="5125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68BD9-DD46-108D-1741-A8A62E116607}"/>
              </a:ext>
            </a:extLst>
          </p:cNvPr>
          <p:cNvSpPr txBox="1"/>
          <p:nvPr/>
        </p:nvSpPr>
        <p:spPr>
          <a:xfrm>
            <a:off x="426492" y="2843283"/>
            <a:ext cx="33266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Ici nous </a:t>
            </a:r>
            <a:r>
              <a:rPr lang="en-US" sz="2000" dirty="0" err="1">
                <a:solidFill>
                  <a:schemeClr val="bg1"/>
                </a:solidFill>
              </a:rPr>
              <a:t>apportons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précision</a:t>
            </a:r>
            <a:r>
              <a:rPr lang="en-US" sz="2000" dirty="0">
                <a:solidFill>
                  <a:schemeClr val="bg1"/>
                </a:solidFill>
              </a:rPr>
              <a:t> sur le connection au </a:t>
            </a:r>
            <a:r>
              <a:rPr lang="en-US" sz="2000" dirty="0" err="1">
                <a:solidFill>
                  <a:schemeClr val="bg1"/>
                </a:solidFill>
              </a:rPr>
              <a:t>serveur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ElephantSQL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3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6E97C-CAD9-CC2D-0DC1-1AF2AA14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252" y="397292"/>
            <a:ext cx="6634673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Tests</a:t>
            </a:r>
            <a:r>
              <a:rPr lang="en-US" sz="3200" dirty="0"/>
              <a:t> – les </a:t>
            </a:r>
            <a:r>
              <a:rPr lang="en-US" sz="3200" dirty="0" err="1"/>
              <a:t>bibliothèques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07F33E-E756-8CD8-F4AA-BFA32E3E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6" y="2310939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Nous </a:t>
            </a:r>
            <a:r>
              <a:rPr lang="en-US" sz="2000" dirty="0" err="1"/>
              <a:t>allons</a:t>
            </a:r>
            <a:r>
              <a:rPr lang="en-US" sz="2000" dirty="0"/>
              <a:t> </a:t>
            </a:r>
            <a:r>
              <a:rPr lang="en-US" sz="2000" dirty="0" err="1"/>
              <a:t>venir</a:t>
            </a:r>
            <a:r>
              <a:rPr lang="en-US" sz="2000" dirty="0"/>
              <a:t> à la </a:t>
            </a:r>
            <a:r>
              <a:rPr lang="en-US" sz="2000" dirty="0" err="1"/>
              <a:t>partie</a:t>
            </a:r>
            <a:r>
              <a:rPr lang="en-US" sz="2000" dirty="0"/>
              <a:t> test qui </a:t>
            </a:r>
            <a:r>
              <a:rPr lang="en-US" sz="2000" dirty="0" err="1"/>
              <a:t>sont</a:t>
            </a:r>
            <a:r>
              <a:rPr lang="en-US" sz="2000" dirty="0"/>
              <a:t> des tests simple </a:t>
            </a:r>
            <a:r>
              <a:rPr lang="en-US" sz="2000" dirty="0" err="1"/>
              <a:t>ayant</a:t>
            </a:r>
            <a:r>
              <a:rPr lang="en-US" sz="2000" dirty="0"/>
              <a:t> pour but de prendre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valeur</a:t>
            </a:r>
            <a:r>
              <a:rPr lang="en-US" sz="2000" dirty="0"/>
              <a:t> et de la comparer à la sortie de la </a:t>
            </a:r>
            <a:r>
              <a:rPr lang="en-US" sz="2000" dirty="0" err="1"/>
              <a:t>fonction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F84393-1AFB-58C8-EE5C-E3F35F4B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52" y="2547641"/>
            <a:ext cx="6746762" cy="22170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50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4EAD-D6E9-CD6C-8E6C-0C8A52B3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66" y="385002"/>
            <a:ext cx="7251290" cy="937796"/>
          </a:xfrm>
        </p:spPr>
        <p:txBody>
          <a:bodyPr>
            <a:normAutofit/>
          </a:bodyPr>
          <a:lstStyle/>
          <a:p>
            <a:r>
              <a:rPr lang="en-US" b="1" dirty="0"/>
              <a:t>Tests</a:t>
            </a:r>
            <a:r>
              <a:rPr lang="en-US" dirty="0"/>
              <a:t> - première </a:t>
            </a:r>
            <a:r>
              <a:rPr lang="en-US" dirty="0" err="1"/>
              <a:t>partie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B204B3-3634-566F-C2B1-2FDA16393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47" y="1417251"/>
            <a:ext cx="7749524" cy="45135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8371A4-199B-6866-32A9-AC781DBB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243" y="1536648"/>
            <a:ext cx="3567683" cy="427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Comme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introduction nous ne </a:t>
            </a:r>
            <a:r>
              <a:rPr lang="en-US" dirty="0" err="1"/>
              <a:t>ferons</a:t>
            </a:r>
            <a:r>
              <a:rPr lang="en-US" dirty="0"/>
              <a:t> que des tests qui </a:t>
            </a:r>
            <a:r>
              <a:rPr lang="en-US" dirty="0" err="1"/>
              <a:t>apporterons</a:t>
            </a:r>
            <a:r>
              <a:rPr lang="en-US" dirty="0"/>
              <a:t> au finale </a:t>
            </a:r>
            <a:r>
              <a:rPr lang="en-US" dirty="0" err="1"/>
              <a:t>qu'une</a:t>
            </a:r>
            <a:r>
              <a:rPr lang="en-US" dirty="0"/>
              <a:t> égalité des </a:t>
            </a:r>
            <a:r>
              <a:rPr lang="en-US" dirty="0" err="1"/>
              <a:t>résultat</a:t>
            </a:r>
            <a:r>
              <a:rPr lang="en-US" dirty="0"/>
              <a:t> via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assertEquals</a:t>
            </a:r>
            <a:r>
              <a:rPr lang="en-US" dirty="0"/>
              <a:t> fait </a:t>
            </a:r>
            <a:r>
              <a:rPr lang="en-US" dirty="0" err="1"/>
              <a:t>en</a:t>
            </a:r>
            <a:r>
              <a:rPr lang="en-US" dirty="0"/>
              <a:t> dernier </a:t>
            </a:r>
            <a:r>
              <a:rPr lang="en-US" dirty="0" err="1"/>
              <a:t>partie</a:t>
            </a:r>
            <a:r>
              <a:rPr lang="en-US" dirty="0"/>
              <a:t> de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AB7DB-B9B2-DC2A-295C-1368D5F2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768" y="4002"/>
            <a:ext cx="6450318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Tests</a:t>
            </a:r>
            <a:r>
              <a:rPr lang="en-US" sz="3200" dirty="0"/>
              <a:t> - </a:t>
            </a:r>
            <a:r>
              <a:rPr lang="en-US" sz="3200" dirty="0" err="1"/>
              <a:t>deuxième</a:t>
            </a:r>
            <a:r>
              <a:rPr lang="en-US" sz="3200" dirty="0"/>
              <a:t> </a:t>
            </a:r>
            <a:r>
              <a:rPr lang="en-US" sz="3200" dirty="0" err="1"/>
              <a:t>partie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9B824-7601-38BB-3C88-A9E29955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54" y="1438326"/>
            <a:ext cx="4410126" cy="46164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Dans </a:t>
            </a:r>
            <a:r>
              <a:rPr lang="en-US" sz="2000" dirty="0" err="1"/>
              <a:t>cette</a:t>
            </a:r>
            <a:r>
              <a:rPr lang="en-US" sz="2000" dirty="0"/>
              <a:t> </a:t>
            </a:r>
            <a:r>
              <a:rPr lang="en-US" sz="2000" dirty="0" err="1"/>
              <a:t>dernière</a:t>
            </a:r>
            <a:r>
              <a:rPr lang="en-US" sz="2000" dirty="0"/>
              <a:t> </a:t>
            </a:r>
            <a:r>
              <a:rPr lang="en-US" sz="2000" dirty="0" err="1"/>
              <a:t>partie</a:t>
            </a:r>
            <a:r>
              <a:rPr lang="en-US" sz="2000" dirty="0"/>
              <a:t> on test la </a:t>
            </a:r>
            <a:r>
              <a:rPr lang="en-US" sz="2000" dirty="0" err="1"/>
              <a:t>fonction</a:t>
            </a:r>
            <a:r>
              <a:rPr lang="en-US" sz="2000" dirty="0"/>
              <a:t> </a:t>
            </a:r>
            <a:r>
              <a:rPr lang="en-US" sz="2000" dirty="0" err="1"/>
              <a:t>reccorClick</a:t>
            </a:r>
            <a:r>
              <a:rPr lang="en-US" sz="2000" dirty="0"/>
              <a:t>() qui </a:t>
            </a:r>
            <a:r>
              <a:rPr lang="en-US" sz="2000" dirty="0" err="1"/>
              <a:t>retourne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valeur</a:t>
            </a:r>
            <a:r>
              <a:rPr lang="en-US" sz="2000" dirty="0"/>
              <a:t> </a:t>
            </a:r>
            <a:r>
              <a:rPr lang="en-US" sz="2000" dirty="0" err="1"/>
              <a:t>booleen</a:t>
            </a:r>
            <a:r>
              <a:rPr lang="en-US" sz="2000" dirty="0"/>
              <a:t>.</a:t>
            </a:r>
          </a:p>
          <a:p>
            <a:r>
              <a:rPr lang="en-US" sz="2000" dirty="0"/>
              <a:t>La </a:t>
            </a:r>
            <a:r>
              <a:rPr lang="en-US" sz="2000" dirty="0" err="1"/>
              <a:t>fonction</a:t>
            </a:r>
            <a:r>
              <a:rPr lang="en-US" sz="2000" dirty="0"/>
              <a:t> HTTPCOOKIE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bibliothèque</a:t>
            </a:r>
            <a:r>
              <a:rPr lang="en-US" sz="2000" dirty="0"/>
              <a:t> </a:t>
            </a:r>
            <a:r>
              <a:rPr lang="en-US" sz="2000" dirty="0" err="1"/>
              <a:t>associée</a:t>
            </a:r>
            <a:r>
              <a:rPr lang="en-US" sz="2000" dirty="0"/>
              <a:t> au </a:t>
            </a:r>
            <a:r>
              <a:rPr lang="en-US" sz="2000" dirty="0" err="1"/>
              <a:t>compteur</a:t>
            </a:r>
            <a:r>
              <a:rPr lang="en-US" sz="2000" dirty="0"/>
              <a:t> de click de la </a:t>
            </a:r>
            <a:r>
              <a:rPr lang="en-US" sz="2000" dirty="0" err="1"/>
              <a:t>fonction</a:t>
            </a:r>
            <a:r>
              <a:rPr lang="en-US" sz="2000" dirty="0"/>
              <a:t> </a:t>
            </a:r>
            <a:r>
              <a:rPr lang="en-US" sz="2000" dirty="0" err="1"/>
              <a:t>reccordClick</a:t>
            </a:r>
            <a:r>
              <a:rPr lang="en-US" sz="2000" dirty="0"/>
              <a:t>() du repository</a:t>
            </a:r>
          </a:p>
          <a:p>
            <a:r>
              <a:rPr lang="en-US" sz="2000" dirty="0"/>
              <a:t>Et </a:t>
            </a:r>
            <a:r>
              <a:rPr lang="en-US" sz="2000" dirty="0" err="1"/>
              <a:t>enfin</a:t>
            </a:r>
            <a:r>
              <a:rPr lang="en-US" sz="2000" dirty="0"/>
              <a:t>, à la </a:t>
            </a:r>
            <a:r>
              <a:rPr lang="en-US" sz="2000" dirty="0" err="1"/>
              <a:t>ligne</a:t>
            </a:r>
            <a:r>
              <a:rPr lang="en-US" sz="2000" dirty="0"/>
              <a:t> 58, nous </a:t>
            </a:r>
            <a:r>
              <a:rPr lang="en-US" sz="2000" dirty="0" err="1"/>
              <a:t>avons</a:t>
            </a:r>
            <a:r>
              <a:rPr lang="en-US" sz="2000" dirty="0"/>
              <a:t> la </a:t>
            </a:r>
            <a:r>
              <a:rPr lang="en-US" sz="2000" dirty="0" err="1"/>
              <a:t>fonction</a:t>
            </a:r>
            <a:r>
              <a:rPr lang="en-US" sz="2000" dirty="0"/>
              <a:t> </a:t>
            </a:r>
            <a:r>
              <a:rPr lang="en-US" sz="2000" dirty="0" err="1"/>
              <a:t>assertEquals</a:t>
            </a:r>
            <a:r>
              <a:rPr lang="en-US" sz="2000" dirty="0"/>
              <a:t> qui </a:t>
            </a:r>
            <a:r>
              <a:rPr lang="en-US" sz="2000" dirty="0" err="1"/>
              <a:t>permet</a:t>
            </a:r>
            <a:r>
              <a:rPr lang="en-US" sz="2000" dirty="0"/>
              <a:t> de faire un test </a:t>
            </a:r>
            <a:r>
              <a:rPr lang="en-US" sz="2000" dirty="0" err="1"/>
              <a:t>booléen</a:t>
            </a:r>
            <a:r>
              <a:rPr lang="en-US" sz="2000" dirty="0"/>
              <a:t> entre deux String, </a:t>
            </a:r>
            <a:r>
              <a:rPr lang="en-US" sz="2000" dirty="0" err="1"/>
              <a:t>soit</a:t>
            </a:r>
            <a:r>
              <a:rPr lang="en-US" sz="2000" dirty="0"/>
              <a:t> de tester la </a:t>
            </a:r>
            <a:r>
              <a:rPr lang="en-US" sz="2000" dirty="0" err="1"/>
              <a:t>valeur</a:t>
            </a:r>
            <a:r>
              <a:rPr lang="en-US" sz="2000" dirty="0"/>
              <a:t> retour des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définis</a:t>
            </a:r>
            <a:r>
              <a:rPr lang="en-US" sz="2000" dirty="0"/>
              <a:t> dans Repository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4F05E7-27DD-3BFA-0E71-62172B29B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37" y="1329294"/>
            <a:ext cx="6746762" cy="47275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378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5CC5-AB34-D4D0-101F-E0886229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Présentation</a:t>
            </a:r>
            <a:r>
              <a:rPr lang="en-US" b="1" dirty="0"/>
              <a:t> du </a:t>
            </a:r>
            <a:r>
              <a:rPr lang="en-US" b="1" dirty="0" err="1"/>
              <a:t>sujet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D6FD-BA09-92AC-6F1D-0E3FB944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Nous </a:t>
            </a:r>
            <a:r>
              <a:rPr lang="en-US" dirty="0" err="1"/>
              <a:t>devons</a:t>
            </a:r>
            <a:r>
              <a:rPr lang="en-US" dirty="0"/>
              <a:t> </a:t>
            </a:r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place </a:t>
            </a:r>
            <a:r>
              <a:rPr lang="en-US" dirty="0" err="1"/>
              <a:t>une</a:t>
            </a:r>
            <a:r>
              <a:rPr lang="en-US" dirty="0"/>
              <a:t> API pour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</a:t>
            </a:r>
            <a:r>
              <a:rPr lang="en-US" dirty="0" err="1"/>
              <a:t>où</a:t>
            </a:r>
            <a:r>
              <a:rPr lang="en-US" dirty="0"/>
              <a:t> le client </a:t>
            </a:r>
            <a:r>
              <a:rPr lang="en-US" dirty="0" err="1"/>
              <a:t>pourra</a:t>
            </a:r>
            <a:r>
              <a:rPr lang="en-US" dirty="0"/>
              <a:t> </a:t>
            </a:r>
            <a:r>
              <a:rPr lang="en-US" dirty="0" err="1"/>
              <a:t>intéragir</a:t>
            </a:r>
            <a:r>
              <a:rPr lang="en-US" dirty="0"/>
              <a:t> avec les </a:t>
            </a:r>
            <a:r>
              <a:rPr lang="en-US" dirty="0" err="1"/>
              <a:t>données</a:t>
            </a:r>
            <a:r>
              <a:rPr lang="en-US" dirty="0"/>
              <a:t> qui </a:t>
            </a:r>
            <a:r>
              <a:rPr lang="en-US" dirty="0" err="1"/>
              <a:t>décrivent</a:t>
            </a:r>
            <a:r>
              <a:rPr lang="en-US" dirty="0"/>
              <a:t> le </a:t>
            </a:r>
            <a:r>
              <a:rPr lang="en-US" dirty="0" err="1"/>
              <a:t>cours</a:t>
            </a:r>
            <a:r>
              <a:rPr lang="en-US" dirty="0"/>
              <a:t> de </a:t>
            </a:r>
            <a:r>
              <a:rPr lang="en-US" dirty="0" err="1"/>
              <a:t>l'action</a:t>
            </a:r>
            <a:r>
              <a:rPr lang="en-US" dirty="0"/>
              <a:t> </a:t>
            </a:r>
            <a:r>
              <a:rPr lang="en-US" dirty="0" err="1"/>
              <a:t>d'IBM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B41279-22D8-2A42-7F35-9029E4A43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003"/>
          <a:stretch/>
        </p:blipFill>
        <p:spPr>
          <a:xfrm>
            <a:off x="6404626" y="2165881"/>
            <a:ext cx="4937752" cy="3232246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48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22ACB2-51DB-78CC-BC2B-170AB4D7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Front end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A0DFBE-002F-712B-24A3-588D77811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484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EAF9E6-AD7C-C569-0F6C-E737E342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Après </a:t>
            </a:r>
            <a:r>
              <a:rPr lang="en-US" sz="1800" dirty="0" err="1"/>
              <a:t>avoir</a:t>
            </a:r>
            <a:r>
              <a:rPr lang="en-US" sz="1800" dirty="0"/>
              <a:t> </a:t>
            </a:r>
            <a:r>
              <a:rPr lang="en-US" sz="1800" dirty="0" err="1"/>
              <a:t>présenté</a:t>
            </a:r>
            <a:r>
              <a:rPr lang="en-US" sz="1800" dirty="0"/>
              <a:t> back end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détail</a:t>
            </a:r>
            <a:r>
              <a:rPr lang="en-US" sz="1800" dirty="0"/>
              <a:t>, nous </a:t>
            </a:r>
            <a:r>
              <a:rPr lang="en-US" sz="1800" dirty="0" err="1"/>
              <a:t>allons</a:t>
            </a:r>
            <a:r>
              <a:rPr lang="en-US" sz="1800" dirty="0"/>
              <a:t> </a:t>
            </a:r>
            <a:r>
              <a:rPr lang="en-US" sz="1800" dirty="0" err="1"/>
              <a:t>présenter</a:t>
            </a:r>
            <a:r>
              <a:rPr lang="en-US" sz="1800" dirty="0"/>
              <a:t> le front end </a:t>
            </a:r>
            <a:r>
              <a:rPr lang="en-US" sz="1800" dirty="0" err="1"/>
              <a:t>ainsi</a:t>
            </a:r>
            <a:r>
              <a:rPr lang="en-US" sz="1800" dirty="0"/>
              <a:t> que les </a:t>
            </a:r>
            <a:r>
              <a:rPr lang="en-US" sz="1800" dirty="0" err="1"/>
              <a:t>différent</a:t>
            </a:r>
            <a:r>
              <a:rPr lang="en-US" sz="1800" dirty="0"/>
              <a:t> </a:t>
            </a:r>
            <a:r>
              <a:rPr lang="en-US" sz="1800" dirty="0" err="1"/>
              <a:t>élément</a:t>
            </a:r>
            <a:r>
              <a:rPr lang="en-US" sz="1800" dirty="0"/>
              <a:t> qui </a:t>
            </a:r>
            <a:r>
              <a:rPr lang="en-US" sz="1800" dirty="0" err="1"/>
              <a:t>permet</a:t>
            </a:r>
            <a:r>
              <a:rPr lang="en-US" sz="1800" dirty="0"/>
              <a:t> la communication avec le back end. </a:t>
            </a:r>
            <a:endParaRPr lang="en-US" sz="1800"/>
          </a:p>
          <a:p>
            <a:r>
              <a:rPr lang="en-US" sz="1800" dirty="0"/>
              <a:t>Cette </a:t>
            </a:r>
            <a:r>
              <a:rPr lang="en-US" sz="1800" dirty="0" err="1"/>
              <a:t>partie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donc</a:t>
            </a:r>
            <a:r>
              <a:rPr lang="en-US" sz="1800" dirty="0"/>
              <a:t> </a:t>
            </a:r>
            <a:r>
              <a:rPr lang="en-US" sz="1800" dirty="0" err="1"/>
              <a:t>assez</a:t>
            </a:r>
            <a:r>
              <a:rPr lang="en-US" sz="1800" dirty="0"/>
              <a:t> </a:t>
            </a:r>
            <a:r>
              <a:rPr lang="en-US" sz="1800" dirty="0" err="1"/>
              <a:t>succincte</a:t>
            </a:r>
            <a:r>
              <a:rPr lang="en-US" sz="1800" dirty="0"/>
              <a:t> et </a:t>
            </a:r>
            <a:r>
              <a:rPr lang="en-US" sz="1800" dirty="0" err="1"/>
              <a:t>amènera</a:t>
            </a:r>
            <a:r>
              <a:rPr lang="en-US" sz="1800" dirty="0"/>
              <a:t> plus de </a:t>
            </a:r>
            <a:r>
              <a:rPr lang="en-US" sz="1800" dirty="0" err="1"/>
              <a:t>précision</a:t>
            </a:r>
            <a:r>
              <a:rPr lang="en-US" sz="1800" dirty="0"/>
              <a:t> à </a:t>
            </a:r>
            <a:r>
              <a:rPr lang="en-US" sz="1800" dirty="0" err="1"/>
              <a:t>l'oral</a:t>
            </a:r>
          </a:p>
        </p:txBody>
      </p:sp>
    </p:spTree>
    <p:extLst>
      <p:ext uri="{BB962C8B-B14F-4D97-AF65-F5344CB8AC3E}">
        <p14:creationId xmlns:p14="http://schemas.microsoft.com/office/powerpoint/2010/main" val="355548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BBF94-7D66-BA53-F7EE-386D4BB6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Cours</a:t>
            </a:r>
            <a:r>
              <a:rPr lang="en-US" sz="3200" b="1" dirty="0"/>
              <a:t>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ECB04-E488-BD20-B8A2-F465E547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28809"/>
            <a:ext cx="4459287" cy="3485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Nous </a:t>
            </a:r>
            <a:r>
              <a:rPr lang="en-US" sz="2000" dirty="0" err="1"/>
              <a:t>explicitons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r>
              <a:rPr lang="en-US" sz="2000" dirty="0"/>
              <a:t> les </a:t>
            </a:r>
            <a:r>
              <a:rPr lang="en-US" sz="2000" dirty="0" err="1"/>
              <a:t>différentes</a:t>
            </a:r>
            <a:r>
              <a:rPr lang="en-US" sz="2000" dirty="0"/>
              <a:t> </a:t>
            </a:r>
            <a:r>
              <a:rPr lang="en-US" sz="2000" dirty="0" err="1"/>
              <a:t>composante</a:t>
            </a:r>
            <a:r>
              <a:rPr lang="en-US" sz="2000" dirty="0"/>
              <a:t> </a:t>
            </a:r>
            <a:r>
              <a:rPr lang="en-US" sz="2000" dirty="0" err="1"/>
              <a:t>nécessaire</a:t>
            </a:r>
            <a:r>
              <a:rPr lang="en-US" sz="2000" dirty="0"/>
              <a:t> que nous </a:t>
            </a:r>
            <a:r>
              <a:rPr lang="en-US" sz="2000" dirty="0" err="1"/>
              <a:t>avont</a:t>
            </a:r>
            <a:r>
              <a:rPr lang="en-US" sz="2000" dirty="0"/>
              <a:t> </a:t>
            </a:r>
            <a:r>
              <a:rPr lang="en-US" sz="2000" dirty="0" err="1"/>
              <a:t>développer</a:t>
            </a:r>
            <a:r>
              <a:rPr lang="en-US" sz="2000" dirty="0"/>
              <a:t> dans la </a:t>
            </a:r>
            <a:r>
              <a:rPr lang="en-US" sz="2000" dirty="0" err="1"/>
              <a:t>classe</a:t>
            </a:r>
            <a:r>
              <a:rPr lang="en-US" sz="2000" dirty="0"/>
              <a:t> </a:t>
            </a:r>
            <a:r>
              <a:rPr lang="en-US" sz="2000" dirty="0" err="1"/>
              <a:t>CoursModel</a:t>
            </a:r>
            <a:r>
              <a:rPr lang="en-US" sz="2000" dirty="0"/>
              <a:t> du backend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540AEA9-2E2E-76D5-B776-392D7E5F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84" y="618518"/>
            <a:ext cx="433691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8074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51969-A1B5-AC31-0830-5502FD00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</a:rPr>
              <a:t>CoursModel</a:t>
            </a:r>
            <a:r>
              <a:rPr lang="en-US" sz="2800" b="1" dirty="0">
                <a:solidFill>
                  <a:srgbClr val="FFFFFF"/>
                </a:solidFill>
              </a:rPr>
              <a:t> component</a:t>
            </a:r>
            <a:r>
              <a:rPr lang="en-US" sz="2800" dirty="0">
                <a:solidFill>
                  <a:srgbClr val="FFFFFF"/>
                </a:solidFill>
              </a:rPr>
              <a:t> - </a:t>
            </a:r>
            <a:r>
              <a:rPr lang="en-US" sz="2800" dirty="0" err="1">
                <a:solidFill>
                  <a:srgbClr val="FFFFFF"/>
                </a:solidFill>
              </a:rPr>
              <a:t>bibliothèques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71A911-9744-4173-02FA-48626DCD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18" y="1643396"/>
            <a:ext cx="6935833" cy="356574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8641F0-BADC-939A-AD7D-8499E4040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Nous </a:t>
            </a:r>
            <a:r>
              <a:rPr lang="en-US" sz="1800" dirty="0" err="1">
                <a:solidFill>
                  <a:srgbClr val="FFFFFF"/>
                </a:solidFill>
              </a:rPr>
              <a:t>avons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décidé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rester</a:t>
            </a:r>
            <a:r>
              <a:rPr lang="en-US" sz="1800" dirty="0">
                <a:solidFill>
                  <a:srgbClr val="FFFFFF"/>
                </a:solidFill>
              </a:rPr>
              <a:t> succinct dans la communication avec la back et nous </a:t>
            </a:r>
            <a:r>
              <a:rPr lang="en-US" sz="1800" dirty="0" err="1">
                <a:solidFill>
                  <a:srgbClr val="FFFFFF"/>
                </a:solidFill>
              </a:rPr>
              <a:t>avons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décidé</a:t>
            </a:r>
            <a:r>
              <a:rPr lang="en-US" sz="1800" dirty="0">
                <a:solidFill>
                  <a:srgbClr val="FFFFFF"/>
                </a:solidFill>
              </a:rPr>
              <a:t> de connecter les </a:t>
            </a:r>
            <a:r>
              <a:rPr lang="en-US" sz="1800" dirty="0" err="1">
                <a:solidFill>
                  <a:srgbClr val="FFFFFF"/>
                </a:solidFill>
              </a:rPr>
              <a:t>élément</a:t>
            </a:r>
            <a:r>
              <a:rPr lang="en-US" sz="1800" dirty="0">
                <a:solidFill>
                  <a:srgbClr val="FFFFFF"/>
                </a:solidFill>
              </a:rPr>
              <a:t> du back-end avec le font-end à </a:t>
            </a:r>
            <a:r>
              <a:rPr lang="en-US" sz="1800" dirty="0" err="1">
                <a:solidFill>
                  <a:srgbClr val="FFFFFF"/>
                </a:solidFill>
              </a:rPr>
              <a:t>l'ai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ce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modèle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407635-8ABF-8E81-67D3-4EBD85AC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93" y="139196"/>
            <a:ext cx="3773189" cy="203163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FFFF"/>
                </a:solidFill>
                <a:ea typeface="+mj-lt"/>
                <a:cs typeface="+mj-lt"/>
              </a:rPr>
              <a:t>CoursModel</a:t>
            </a:r>
            <a:r>
              <a:rPr lang="en-US" sz="3200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a typeface="+mj-lt"/>
                <a:cs typeface="+mj-lt"/>
              </a:rPr>
              <a:t>componentlist</a:t>
            </a:r>
            <a:r>
              <a:rPr lang="en-US" sz="3200" b="1" dirty="0">
                <a:solidFill>
                  <a:srgbClr val="FFFFFF"/>
                </a:solidFill>
                <a:ea typeface="+mj-lt"/>
                <a:cs typeface="+mj-lt"/>
              </a:rPr>
              <a:t> – </a:t>
            </a:r>
            <a:r>
              <a:rPr lang="en-US" sz="2700" dirty="0">
                <a:solidFill>
                  <a:srgbClr val="000000"/>
                </a:solidFill>
                <a:ea typeface="+mj-lt"/>
                <a:cs typeface="+mj-lt"/>
              </a:rPr>
              <a:t>class </a:t>
            </a:r>
            <a:r>
              <a:rPr lang="en-US" sz="2700" dirty="0" err="1">
                <a:solidFill>
                  <a:srgbClr val="000000"/>
                </a:solidFill>
                <a:ea typeface="+mj-lt"/>
                <a:cs typeface="+mj-lt"/>
              </a:rPr>
              <a:t>cours</a:t>
            </a:r>
            <a:r>
              <a:rPr lang="en-US" sz="27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2700" dirty="0" err="1">
                <a:solidFill>
                  <a:srgbClr val="000000"/>
                </a:solidFill>
                <a:ea typeface="+mj-lt"/>
                <a:cs typeface="+mj-lt"/>
              </a:rPr>
              <a:t>modelListcomponent</a:t>
            </a:r>
            <a:endParaRPr lang="en-US" sz="2700" dirty="0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1FEE4F-C573-B04B-F95A-F3958750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Pour </a:t>
            </a:r>
            <a:r>
              <a:rPr lang="en-US" sz="2000" dirty="0" err="1">
                <a:solidFill>
                  <a:srgbClr val="FFFFFF"/>
                </a:solidFill>
              </a:rPr>
              <a:t>présenter</a:t>
            </a:r>
            <a:r>
              <a:rPr lang="en-US" sz="2000" dirty="0">
                <a:solidFill>
                  <a:srgbClr val="FFFFFF"/>
                </a:solidFill>
              </a:rPr>
              <a:t> les communication entre le back-end et le front-end nous </a:t>
            </a:r>
            <a:r>
              <a:rPr lang="en-US" sz="2000" dirty="0" err="1">
                <a:solidFill>
                  <a:srgbClr val="FFFFFF"/>
                </a:solidFill>
              </a:rPr>
              <a:t>avons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développer</a:t>
            </a:r>
            <a:r>
              <a:rPr lang="en-US" sz="2000" dirty="0">
                <a:solidFill>
                  <a:srgbClr val="FFFFFF"/>
                </a:solidFill>
              </a:rPr>
              <a:t> la connection avec le </a:t>
            </a:r>
            <a:r>
              <a:rPr lang="en-US" sz="2000" dirty="0" err="1">
                <a:solidFill>
                  <a:srgbClr val="FFFFFF"/>
                </a:solidFill>
              </a:rPr>
              <a:t>getCoursByDate</a:t>
            </a:r>
            <a:r>
              <a:rPr lang="en-US" sz="2000" dirty="0">
                <a:solidFill>
                  <a:srgbClr val="FFFFFF"/>
                </a:solidFill>
              </a:rPr>
              <a:t> du </a:t>
            </a:r>
            <a:r>
              <a:rPr lang="en-US" sz="2000" dirty="0" err="1">
                <a:solidFill>
                  <a:srgbClr val="FFFFFF"/>
                </a:solidFill>
              </a:rPr>
              <a:t>backEnd</a:t>
            </a:r>
            <a:r>
              <a:rPr lang="en-US" sz="2000" dirty="0">
                <a:solidFill>
                  <a:srgbClr val="FFFFFF"/>
                </a:solidFill>
              </a:rPr>
              <a:t>. 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On doit </a:t>
            </a:r>
            <a:r>
              <a:rPr lang="en-US" sz="2000" dirty="0" err="1">
                <a:solidFill>
                  <a:srgbClr val="FFFFFF"/>
                </a:solidFill>
              </a:rPr>
              <a:t>récupéré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l'url</a:t>
            </a:r>
            <a:r>
              <a:rPr lang="en-US" sz="2000" dirty="0">
                <a:solidFill>
                  <a:srgbClr val="FFFFFF"/>
                </a:solidFill>
              </a:rPr>
              <a:t> de la base de </a:t>
            </a:r>
            <a:r>
              <a:rPr lang="en-US" sz="2000" dirty="0" err="1">
                <a:solidFill>
                  <a:srgbClr val="FFFFFF"/>
                </a:solidFill>
              </a:rPr>
              <a:t>donnée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d'ElephantSQL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ainsi</a:t>
            </a:r>
            <a:r>
              <a:rPr lang="en-US" sz="2000" dirty="0">
                <a:solidFill>
                  <a:srgbClr val="FFFFFF"/>
                </a:solidFill>
              </a:rPr>
              <a:t> que les </a:t>
            </a:r>
            <a:r>
              <a:rPr lang="en-US" sz="2000" dirty="0" err="1">
                <a:solidFill>
                  <a:srgbClr val="FFFFFF"/>
                </a:solidFill>
              </a:rPr>
              <a:t>accès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requis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B29C56CA-A94A-68E9-94BD-4CC95EC3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303" y="1269355"/>
            <a:ext cx="8003457" cy="49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4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F61D2-5ADB-C851-09D7-C5376467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TW Cen MT"/>
              </a:rPr>
              <a:t>CoursModel</a:t>
            </a:r>
            <a:r>
              <a:rPr lang="en-US" sz="2800" b="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W Cen MT"/>
              </a:rPr>
              <a:t>componentlist</a:t>
            </a:r>
            <a:r>
              <a:rPr lang="en-US" sz="2800" b="1" dirty="0">
                <a:solidFill>
                  <a:srgbClr val="FFFFFF"/>
                </a:solidFill>
                <a:latin typeface="TW Cen MT"/>
              </a:rPr>
              <a:t> - </a:t>
            </a:r>
            <a:r>
              <a:rPr lang="en-US" sz="2800" dirty="0">
                <a:solidFill>
                  <a:srgbClr val="FFFFFF"/>
                </a:solidFill>
                <a:latin typeface="TW Cen MT"/>
              </a:rPr>
              <a:t>execution</a:t>
            </a:r>
            <a:endParaRPr lang="en-US" dirty="0"/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5E82D0-35E3-02D8-049C-D4BE7774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4" y="301880"/>
            <a:ext cx="7190567" cy="61873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76D8C9-E6FB-9197-4A3C-55A4922E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On passe au final à la </a:t>
            </a:r>
            <a:r>
              <a:rPr lang="en-US" sz="1800" dirty="0" err="1">
                <a:solidFill>
                  <a:srgbClr val="FFFFFF"/>
                </a:solidFill>
              </a:rPr>
              <a:t>partie</a:t>
            </a:r>
            <a:r>
              <a:rPr lang="en-US" sz="1800" dirty="0">
                <a:solidFill>
                  <a:srgbClr val="FFFFFF"/>
                </a:solidFill>
              </a:rPr>
              <a:t> qui vas </a:t>
            </a:r>
            <a:r>
              <a:rPr lang="en-US" sz="1800" dirty="0" err="1">
                <a:solidFill>
                  <a:srgbClr val="FFFFFF"/>
                </a:solidFill>
              </a:rPr>
              <a:t>communiquer</a:t>
            </a:r>
            <a:r>
              <a:rPr lang="en-US" sz="1800" dirty="0">
                <a:solidFill>
                  <a:srgbClr val="FFFFFF"/>
                </a:solidFill>
              </a:rPr>
              <a:t> au terminal et </a:t>
            </a:r>
            <a:r>
              <a:rPr lang="en-US" sz="1800" dirty="0" err="1">
                <a:solidFill>
                  <a:srgbClr val="FFFFFF"/>
                </a:solidFill>
              </a:rPr>
              <a:t>définir</a:t>
            </a:r>
            <a:r>
              <a:rPr lang="en-US" sz="1800" dirty="0">
                <a:solidFill>
                  <a:srgbClr val="FFFFFF"/>
                </a:solidFill>
              </a:rPr>
              <a:t> le log de </a:t>
            </a:r>
            <a:r>
              <a:rPr lang="en-US" sz="1800" dirty="0" err="1">
                <a:solidFill>
                  <a:srgbClr val="FFFFFF"/>
                </a:solidFill>
              </a:rPr>
              <a:t>l'exécution</a:t>
            </a:r>
            <a:r>
              <a:rPr lang="en-US" sz="1800" dirty="0">
                <a:solidFill>
                  <a:srgbClr val="FFFFFF"/>
                </a:solidFill>
              </a:rPr>
              <a:t> du </a:t>
            </a:r>
            <a:r>
              <a:rPr lang="en-US" sz="1800" dirty="0" err="1">
                <a:solidFill>
                  <a:srgbClr val="FFFFFF"/>
                </a:solidFill>
              </a:rPr>
              <a:t>programme</a:t>
            </a:r>
            <a:r>
              <a:rPr lang="en-US" sz="1800" dirty="0">
                <a:solidFill>
                  <a:srgbClr val="FFFFFF"/>
                </a:solidFill>
              </a:rPr>
              <a:t> pour angular. 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On </a:t>
            </a:r>
            <a:r>
              <a:rPr lang="en-US" sz="1800" dirty="0" err="1">
                <a:solidFill>
                  <a:srgbClr val="FFFFFF"/>
                </a:solidFill>
              </a:rPr>
              <a:t>importe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ainsi</a:t>
            </a:r>
            <a:r>
              <a:rPr lang="en-US" sz="1800" dirty="0">
                <a:solidFill>
                  <a:srgbClr val="FFFFFF"/>
                </a:solidFill>
              </a:rPr>
              <a:t> les </a:t>
            </a:r>
            <a:r>
              <a:rPr lang="en-US" sz="1800" dirty="0" err="1">
                <a:solidFill>
                  <a:srgbClr val="FFFFFF"/>
                </a:solidFill>
              </a:rPr>
              <a:t>différente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bibliothèque</a:t>
            </a:r>
            <a:r>
              <a:rPr lang="en-US" sz="1800" dirty="0">
                <a:solidFill>
                  <a:srgbClr val="FFFFFF"/>
                </a:solidFill>
              </a:rPr>
              <a:t> et </a:t>
            </a:r>
            <a:r>
              <a:rPr lang="en-US" sz="1800" dirty="0" err="1">
                <a:solidFill>
                  <a:srgbClr val="FFFFFF"/>
                </a:solidFill>
              </a:rPr>
              <a:t>ainsi</a:t>
            </a:r>
            <a:r>
              <a:rPr lang="en-US" sz="1800" dirty="0">
                <a:solidFill>
                  <a:srgbClr val="FFFFFF"/>
                </a:solidFill>
              </a:rPr>
              <a:t> le </a:t>
            </a:r>
            <a:r>
              <a:rPr lang="en-US" sz="1800" dirty="0" err="1">
                <a:solidFill>
                  <a:srgbClr val="FFFFFF"/>
                </a:solidFill>
              </a:rPr>
              <a:t>programme</a:t>
            </a:r>
            <a:r>
              <a:rPr lang="en-US" sz="1800" dirty="0">
                <a:solidFill>
                  <a:srgbClr val="FFFFFF"/>
                </a:solidFill>
              </a:rPr>
              <a:t> vu dans le slide </a:t>
            </a:r>
            <a:r>
              <a:rPr lang="en-US" sz="1800" dirty="0" err="1">
                <a:solidFill>
                  <a:srgbClr val="FFFFFF"/>
                </a:solidFill>
              </a:rPr>
              <a:t>précédent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244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D7A332E-18FC-2670-2AF8-5E2D3A7C1F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" r="46558" b="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17DF-BB96-EDFB-F7E8-5E3B3D7C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293" y="1843906"/>
            <a:ext cx="4031246" cy="4672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Le client </a:t>
            </a:r>
            <a:r>
              <a:rPr lang="en-US" dirty="0" err="1"/>
              <a:t>pourra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lire le prix de </a:t>
            </a:r>
            <a:r>
              <a:rPr lang="en-US" dirty="0" err="1"/>
              <a:t>l'action</a:t>
            </a:r>
            <a:r>
              <a:rPr lang="en-US" dirty="0"/>
              <a:t> à </a:t>
            </a:r>
            <a:r>
              <a:rPr lang="en-US" dirty="0" err="1"/>
              <a:t>l'ouverture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la plus haute et la plus </a:t>
            </a:r>
            <a:r>
              <a:rPr lang="en-US" dirty="0" err="1"/>
              <a:t>basse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cherchant</a:t>
            </a:r>
            <a:r>
              <a:rPr lang="en-US" dirty="0"/>
              <a:t> 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Une </a:t>
            </a:r>
            <a:r>
              <a:rPr lang="en-US" dirty="0" err="1"/>
              <a:t>seule</a:t>
            </a:r>
            <a:r>
              <a:rPr lang="en-US" dirty="0"/>
              <a:t> date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Entre deux dates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À </a:t>
            </a:r>
            <a:r>
              <a:rPr lang="en-US" dirty="0" err="1"/>
              <a:t>voir</a:t>
            </a:r>
            <a:r>
              <a:rPr lang="en-US" dirty="0"/>
              <a:t> la date qui est la plus </a:t>
            </a:r>
            <a:r>
              <a:rPr lang="en-US" dirty="0" err="1"/>
              <a:t>recherchée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85EDC-7B2F-662A-9B95-9DF81F3C4FBB}"/>
              </a:ext>
            </a:extLst>
          </p:cNvPr>
          <p:cNvSpPr txBox="1"/>
          <p:nvPr/>
        </p:nvSpPr>
        <p:spPr>
          <a:xfrm>
            <a:off x="7620000" y="356420"/>
            <a:ext cx="427088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BACKEND - </a:t>
            </a:r>
            <a:r>
              <a:rPr lang="en-US" sz="4000" dirty="0" err="1"/>
              <a:t>Objectifs</a:t>
            </a:r>
            <a:r>
              <a:rPr lang="en-US" sz="4000" dirty="0"/>
              <a:t> de </a:t>
            </a:r>
            <a:r>
              <a:rPr lang="en-US" sz="4000" dirty="0" err="1"/>
              <a:t>l'API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691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E7597-4760-6BE0-F75A-638E3081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50" y="286679"/>
            <a:ext cx="2236901" cy="10484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Model</a:t>
            </a:r>
            <a:r>
              <a:rPr lang="en-US" sz="3200" dirty="0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2B1985-396B-9C88-DD20-6926F527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136" y="1340003"/>
            <a:ext cx="3464669" cy="502655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Ici on </a:t>
            </a:r>
            <a:r>
              <a:rPr lang="en-US" sz="2000" err="1">
                <a:solidFill>
                  <a:srgbClr val="FFFFFF"/>
                </a:solidFill>
              </a:rPr>
              <a:t>constitue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un premier temps le model qui </a:t>
            </a:r>
            <a:r>
              <a:rPr lang="en-US" sz="2000" err="1">
                <a:solidFill>
                  <a:srgbClr val="FFFFFF"/>
                </a:solidFill>
              </a:rPr>
              <a:t>définira</a:t>
            </a:r>
            <a:r>
              <a:rPr lang="en-US" sz="2000" dirty="0">
                <a:solidFill>
                  <a:srgbClr val="FFFFFF"/>
                </a:solidFill>
              </a:rPr>
              <a:t> la structure des </a:t>
            </a:r>
            <a:r>
              <a:rPr lang="en-US" sz="2000" err="1">
                <a:solidFill>
                  <a:srgbClr val="FFFFFF"/>
                </a:solidFill>
              </a:rPr>
              <a:t>données</a:t>
            </a:r>
            <a:r>
              <a:rPr lang="en-US" sz="2000" dirty="0">
                <a:solidFill>
                  <a:srgbClr val="FFFFFF"/>
                </a:solidFill>
              </a:rPr>
              <a:t> que </a:t>
            </a:r>
            <a:r>
              <a:rPr lang="en-US" sz="2000" err="1">
                <a:solidFill>
                  <a:srgbClr val="FFFFFF"/>
                </a:solidFill>
              </a:rPr>
              <a:t>l'on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récupérera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On </a:t>
            </a:r>
            <a:r>
              <a:rPr lang="en-US" sz="2000" err="1">
                <a:solidFill>
                  <a:srgbClr val="FFFFFF"/>
                </a:solidFill>
              </a:rPr>
              <a:t>utilise</a:t>
            </a:r>
            <a:r>
              <a:rPr lang="en-US" sz="2000" dirty="0">
                <a:solidFill>
                  <a:srgbClr val="FFFFFF"/>
                </a:solidFill>
              </a:rPr>
              <a:t> @Jasonproperty("name") pour </a:t>
            </a:r>
            <a:r>
              <a:rPr lang="en-US" sz="2000" err="1">
                <a:solidFill>
                  <a:srgbClr val="FFFFFF"/>
                </a:solidFill>
              </a:rPr>
              <a:t>explicité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l'appel</a:t>
            </a:r>
            <a:r>
              <a:rPr lang="en-US" sz="2000" dirty="0">
                <a:solidFill>
                  <a:srgbClr val="FFFFFF"/>
                </a:solidFill>
              </a:rPr>
              <a:t> de la variable que </a:t>
            </a:r>
            <a:r>
              <a:rPr lang="en-US" sz="2000" err="1">
                <a:solidFill>
                  <a:srgbClr val="FFFFFF"/>
                </a:solidFill>
              </a:rPr>
              <a:t>l'on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va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err="1">
                <a:solidFill>
                  <a:srgbClr val="FFFFFF"/>
                </a:solidFill>
              </a:rPr>
              <a:t>récupéré</a:t>
            </a:r>
            <a:r>
              <a:rPr lang="en-US" sz="2000" dirty="0">
                <a:solidFill>
                  <a:srgbClr val="FFFFFF"/>
                </a:solidFill>
              </a:rPr>
              <a:t> dans le </a:t>
            </a:r>
            <a:r>
              <a:rPr lang="en-US" sz="2000" err="1">
                <a:solidFill>
                  <a:srgbClr val="FFFFFF"/>
                </a:solidFill>
              </a:rPr>
              <a:t>fichier</a:t>
            </a:r>
            <a:r>
              <a:rPr lang="en-US" sz="2000" dirty="0">
                <a:solidFill>
                  <a:srgbClr val="FFFFFF"/>
                </a:solidFill>
              </a:rPr>
              <a:t> Json </a:t>
            </a:r>
            <a:r>
              <a:rPr lang="en-US" sz="2000" err="1">
                <a:solidFill>
                  <a:srgbClr val="FFFFFF"/>
                </a:solidFill>
              </a:rPr>
              <a:t>présenté</a:t>
            </a:r>
            <a:r>
              <a:rPr lang="en-US" sz="2000" dirty="0">
                <a:solidFill>
                  <a:srgbClr val="FFFFFF"/>
                </a:solidFill>
              </a:rPr>
              <a:t> u </a:t>
            </a:r>
            <a:r>
              <a:rPr lang="en-US" sz="2000" err="1">
                <a:solidFill>
                  <a:srgbClr val="FFFFFF"/>
                </a:solidFill>
              </a:rPr>
              <a:t>deuxième</a:t>
            </a:r>
            <a:r>
              <a:rPr lang="en-US" sz="2000" dirty="0">
                <a:solidFill>
                  <a:srgbClr val="FFFFFF"/>
                </a:solidFill>
              </a:rPr>
              <a:t> slide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@Id </a:t>
            </a:r>
            <a:r>
              <a:rPr lang="en-US" sz="2000" dirty="0" err="1">
                <a:solidFill>
                  <a:srgbClr val="FFFFFF"/>
                </a:solidFill>
              </a:rPr>
              <a:t>est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posé</a:t>
            </a:r>
            <a:r>
              <a:rPr lang="en-US" sz="2000" dirty="0">
                <a:solidFill>
                  <a:srgbClr val="FFFFFF"/>
                </a:solidFill>
              </a:rPr>
              <a:t> pour la date </a:t>
            </a:r>
            <a:r>
              <a:rPr lang="en-US" sz="2000" dirty="0" err="1">
                <a:solidFill>
                  <a:srgbClr val="FFFFFF"/>
                </a:solidFill>
              </a:rPr>
              <a:t>puisque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c'est</a:t>
            </a:r>
            <a:r>
              <a:rPr lang="en-US" sz="2000" dirty="0">
                <a:solidFill>
                  <a:srgbClr val="FFFFFF"/>
                </a:solidFill>
              </a:rPr>
              <a:t> à </a:t>
            </a:r>
            <a:r>
              <a:rPr lang="en-US" sz="2000" dirty="0" err="1">
                <a:solidFill>
                  <a:srgbClr val="FFFFFF"/>
                </a:solidFill>
              </a:rPr>
              <a:t>partir</a:t>
            </a:r>
            <a:r>
              <a:rPr lang="en-US" sz="2000" dirty="0">
                <a:solidFill>
                  <a:srgbClr val="FFFFFF"/>
                </a:solidFill>
              </a:rPr>
              <a:t> de la que client vas </a:t>
            </a:r>
            <a:r>
              <a:rPr lang="en-US" sz="2000" dirty="0" err="1">
                <a:solidFill>
                  <a:srgbClr val="FFFFFF"/>
                </a:solidFill>
              </a:rPr>
              <a:t>chercher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qu'il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veut</a:t>
            </a:r>
            <a:r>
              <a:rPr lang="en-US" sz="2000" dirty="0">
                <a:solidFill>
                  <a:srgbClr val="FFFFFF"/>
                </a:solidFill>
              </a:rPr>
              <a:t> : la date </a:t>
            </a:r>
            <a:r>
              <a:rPr lang="en-US" sz="2000" dirty="0" err="1">
                <a:solidFill>
                  <a:srgbClr val="FFFFFF"/>
                </a:solidFill>
              </a:rPr>
              <a:t>est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notre</a:t>
            </a:r>
            <a:r>
              <a:rPr lang="en-US" sz="2000" dirty="0">
                <a:solidFill>
                  <a:srgbClr val="FFFFFF"/>
                </a:solidFill>
              </a:rPr>
              <a:t> clef </a:t>
            </a:r>
            <a:r>
              <a:rPr lang="en-US" sz="2000" dirty="0" err="1">
                <a:solidFill>
                  <a:srgbClr val="FFFFFF"/>
                </a:solidFill>
              </a:rPr>
              <a:t>primaire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cette</a:t>
            </a:r>
            <a:r>
              <a:rPr lang="en-US" sz="2000" dirty="0">
                <a:solidFill>
                  <a:srgbClr val="FFFFFF"/>
                </a:solidFill>
              </a:rPr>
              <a:t> table.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EA8BBBBC-53C8-545C-0956-36092CE0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37" y="93413"/>
            <a:ext cx="8613850" cy="67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9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ontent Placeholder 7">
            <a:extLst>
              <a:ext uri="{FF2B5EF4-FFF2-40B4-BE49-F238E27FC236}">
                <a16:creationId xmlns:a16="http://schemas.microsoft.com/office/drawing/2014/main" id="{DB0D2DB2-9180-0AFB-4DFB-96C6AB1C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47" y="1487487"/>
            <a:ext cx="2763223" cy="46655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Par la suite on fait </a:t>
            </a:r>
            <a:r>
              <a:rPr lang="en-US" sz="2000" dirty="0" err="1"/>
              <a:t>l'API</a:t>
            </a:r>
            <a:r>
              <a:rPr lang="en-US" sz="2000" dirty="0"/>
              <a:t> controller, </a:t>
            </a:r>
            <a:r>
              <a:rPr lang="en-US" sz="2000" dirty="0" err="1"/>
              <a:t>c'est</a:t>
            </a:r>
            <a:r>
              <a:rPr lang="en-US" sz="2000" dirty="0"/>
              <a:t>-à-dire, la </a:t>
            </a:r>
            <a:r>
              <a:rPr lang="en-US" sz="2000" dirty="0" err="1"/>
              <a:t>partir</a:t>
            </a:r>
            <a:r>
              <a:rPr lang="en-US" sz="2000" dirty="0"/>
              <a:t> </a:t>
            </a:r>
            <a:r>
              <a:rPr lang="en-US" sz="2000" dirty="0" err="1"/>
              <a:t>où</a:t>
            </a:r>
            <a:r>
              <a:rPr lang="en-US" sz="2000" dirty="0"/>
              <a:t> </a:t>
            </a:r>
            <a:r>
              <a:rPr lang="en-US" sz="2000" dirty="0" err="1"/>
              <a:t>l'on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qualifier les actions de </a:t>
            </a:r>
            <a:r>
              <a:rPr lang="en-US" sz="2000" dirty="0" err="1"/>
              <a:t>chacune</a:t>
            </a:r>
            <a:r>
              <a:rPr lang="en-US" sz="2000" dirty="0"/>
              <a:t> de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donnée</a:t>
            </a:r>
            <a:r>
              <a:rPr lang="en-US" sz="2000" dirty="0"/>
              <a:t> </a:t>
            </a:r>
            <a:r>
              <a:rPr lang="en-US" sz="2000" dirty="0" err="1"/>
              <a:t>où</a:t>
            </a:r>
            <a:r>
              <a:rPr lang="en-US" sz="2000" dirty="0"/>
              <a:t> le client aura </a:t>
            </a:r>
            <a:r>
              <a:rPr lang="en-US" sz="2000" dirty="0" err="1"/>
              <a:t>accès</a:t>
            </a:r>
            <a:r>
              <a:rPr lang="en-US" sz="2000" dirty="0"/>
              <a:t> via les Services sans </a:t>
            </a:r>
            <a:r>
              <a:rPr lang="en-US" sz="2000" dirty="0" err="1"/>
              <a:t>avoir</a:t>
            </a:r>
            <a:r>
              <a:rPr lang="en-US" sz="2000" dirty="0"/>
              <a:t> </a:t>
            </a:r>
            <a:r>
              <a:rPr lang="en-US" sz="2000" dirty="0" err="1"/>
              <a:t>accès</a:t>
            </a:r>
            <a:r>
              <a:rPr lang="en-US" sz="2000" dirty="0"/>
              <a:t> aux </a:t>
            </a:r>
            <a:r>
              <a:rPr lang="en-US" sz="2000" dirty="0" err="1"/>
              <a:t>données</a:t>
            </a:r>
            <a:r>
              <a:rPr lang="en-US" sz="2000" dirty="0"/>
              <a:t> brutes.  </a:t>
            </a:r>
          </a:p>
          <a:p>
            <a:pPr marL="0" indent="0">
              <a:buNone/>
            </a:pPr>
            <a:r>
              <a:rPr lang="en-US" sz="2000" dirty="0"/>
              <a:t>Ici il </a:t>
            </a:r>
            <a:r>
              <a:rPr lang="en-US" sz="2000" dirty="0" err="1"/>
              <a:t>n'y</a:t>
            </a:r>
            <a:r>
              <a:rPr lang="en-US" sz="2000" dirty="0"/>
              <a:t> a que des </a:t>
            </a:r>
            <a:r>
              <a:rPr lang="en-US" sz="2000" dirty="0" err="1"/>
              <a:t>requête</a:t>
            </a:r>
            <a:r>
              <a:rPr lang="en-US" sz="2000" dirty="0"/>
              <a:t> GET </a:t>
            </a:r>
            <a:r>
              <a:rPr lang="en-US" sz="2000" dirty="0" err="1"/>
              <a:t>puisque</a:t>
            </a:r>
            <a:r>
              <a:rPr lang="en-US" sz="2000" dirty="0"/>
              <a:t> </a:t>
            </a:r>
            <a:r>
              <a:rPr lang="en-US" sz="2000" dirty="0" err="1"/>
              <a:t>c'est</a:t>
            </a:r>
            <a:r>
              <a:rPr lang="en-US" sz="2000" dirty="0"/>
              <a:t> le client qui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récupérer</a:t>
            </a:r>
            <a:r>
              <a:rPr lang="en-US" sz="2000" dirty="0"/>
              <a:t>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informations</a:t>
            </a:r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443E31-A6CB-C1CE-A818-4E206256A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904" y="693974"/>
            <a:ext cx="8934439" cy="52976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4536BC-C204-3256-AB19-2E3C6A64705E}"/>
              </a:ext>
            </a:extLst>
          </p:cNvPr>
          <p:cNvSpPr txBox="1"/>
          <p:nvPr/>
        </p:nvSpPr>
        <p:spPr>
          <a:xfrm>
            <a:off x="387144" y="528484"/>
            <a:ext cx="22306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72739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78F4-12EB-1815-2D28-4F8607A9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122" y="471034"/>
            <a:ext cx="2372031" cy="1478570"/>
          </a:xfrm>
        </p:spPr>
        <p:txBody>
          <a:bodyPr>
            <a:normAutofit/>
          </a:bodyPr>
          <a:lstStyle/>
          <a:p>
            <a:r>
              <a:rPr lang="en-US" b="1" dirty="0" err="1"/>
              <a:t>Sercvice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DB1352-A936-9570-EC5E-D3785497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" y="805383"/>
            <a:ext cx="9224361" cy="498760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2B7B82-2D1C-D7FD-32EE-F6D4ED4A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726" y="1893068"/>
            <a:ext cx="2436974" cy="35417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Voici</a:t>
            </a:r>
            <a:r>
              <a:rPr lang="en-US" dirty="0"/>
              <a:t> la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l'APIController</a:t>
            </a:r>
            <a:r>
              <a:rPr lang="en-US" dirty="0"/>
              <a:t> </a:t>
            </a:r>
            <a:r>
              <a:rPr lang="en-US" dirty="0" err="1"/>
              <a:t>viendra</a:t>
            </a:r>
            <a:r>
              <a:rPr lang="en-US" dirty="0"/>
              <a:t> </a:t>
            </a:r>
            <a:r>
              <a:rPr lang="en-US" dirty="0" err="1"/>
              <a:t>chercher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que </a:t>
            </a:r>
            <a:r>
              <a:rPr lang="en-US" dirty="0" err="1"/>
              <a:t>réclame</a:t>
            </a:r>
            <a:r>
              <a:rPr lang="en-US" dirty="0"/>
              <a:t> le client. </a:t>
            </a:r>
          </a:p>
          <a:p>
            <a:pPr marL="0" indent="0">
              <a:buNone/>
            </a:pPr>
            <a:r>
              <a:rPr lang="en-US" dirty="0" err="1"/>
              <a:t>CoursService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de </a:t>
            </a:r>
            <a:r>
              <a:rPr lang="en-US" dirty="0" err="1"/>
              <a:t>récupérer</a:t>
            </a:r>
            <a:r>
              <a:rPr lang="en-US" dirty="0"/>
              <a:t> les </a:t>
            </a:r>
            <a:r>
              <a:rPr lang="en-US" dirty="0" err="1"/>
              <a:t>donnée</a:t>
            </a:r>
            <a:r>
              <a:rPr lang="en-US" dirty="0"/>
              <a:t> </a:t>
            </a:r>
            <a:r>
              <a:rPr lang="en-US" dirty="0" err="1"/>
              <a:t>directement</a:t>
            </a:r>
            <a:r>
              <a:rPr lang="en-US" dirty="0"/>
              <a:t> de la base de </a:t>
            </a:r>
            <a:r>
              <a:rPr lang="en-US" dirty="0" err="1"/>
              <a:t>donnée</a:t>
            </a:r>
            <a:r>
              <a:rPr lang="en-US" dirty="0"/>
              <a:t> via le Repository.</a:t>
            </a:r>
          </a:p>
        </p:txBody>
      </p:sp>
    </p:spTree>
    <p:extLst>
      <p:ext uri="{BB962C8B-B14F-4D97-AF65-F5344CB8AC3E}">
        <p14:creationId xmlns:p14="http://schemas.microsoft.com/office/powerpoint/2010/main" val="38380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B2F74-58D5-E751-F3C8-B4221A3B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90" y="114615"/>
            <a:ext cx="6069318" cy="900925"/>
          </a:xfrm>
        </p:spPr>
        <p:txBody>
          <a:bodyPr>
            <a:normAutofit/>
          </a:bodyPr>
          <a:lstStyle/>
          <a:p>
            <a:r>
              <a:rPr lang="en-US" sz="3200" b="1" dirty="0"/>
              <a:t>Repository</a:t>
            </a:r>
            <a:r>
              <a:rPr lang="en-US" sz="3200" dirty="0"/>
              <a:t> - I</a:t>
            </a:r>
            <a:r>
              <a:rPr lang="en-US" sz="2800" dirty="0"/>
              <a:t>mportation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6A8A43-9650-5AE5-7059-B7667395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80" y="1204810"/>
            <a:ext cx="4115158" cy="4874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Le Repository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où</a:t>
            </a:r>
            <a:r>
              <a:rPr lang="en-US" sz="2000" dirty="0"/>
              <a:t> </a:t>
            </a:r>
            <a:r>
              <a:rPr lang="en-US" sz="2000" dirty="0" err="1"/>
              <a:t>l'on</a:t>
            </a:r>
            <a:r>
              <a:rPr lang="en-US" sz="2000" dirty="0"/>
              <a:t> </a:t>
            </a:r>
            <a:r>
              <a:rPr lang="en-US" sz="2000" dirty="0" err="1"/>
              <a:t>récupérera</a:t>
            </a:r>
            <a:r>
              <a:rPr lang="en-US" sz="2000" dirty="0"/>
              <a:t> les </a:t>
            </a:r>
            <a:r>
              <a:rPr lang="en-US" sz="2000" dirty="0" err="1"/>
              <a:t>donnée</a:t>
            </a:r>
            <a:r>
              <a:rPr lang="en-US" sz="2000" dirty="0"/>
              <a:t>. </a:t>
            </a:r>
            <a:r>
              <a:rPr lang="en-US" sz="2000" dirty="0" err="1"/>
              <a:t>C'est</a:t>
            </a:r>
            <a:r>
              <a:rPr lang="en-US" sz="2000" dirty="0"/>
              <a:t> la </a:t>
            </a:r>
            <a:r>
              <a:rPr lang="en-US" sz="2000" dirty="0" err="1"/>
              <a:t>partie</a:t>
            </a:r>
            <a:r>
              <a:rPr lang="en-US" sz="2000" dirty="0"/>
              <a:t> du </a:t>
            </a:r>
            <a:r>
              <a:rPr lang="en-US" sz="2000" dirty="0" err="1"/>
              <a:t>programme</a:t>
            </a:r>
            <a:r>
              <a:rPr lang="en-US" sz="2000" dirty="0"/>
              <a:t> qui </a:t>
            </a:r>
            <a:r>
              <a:rPr lang="en-US" sz="2000" dirty="0" err="1"/>
              <a:t>permet</a:t>
            </a:r>
            <a:r>
              <a:rPr lang="en-US" sz="2000" dirty="0"/>
              <a:t> de </a:t>
            </a:r>
            <a:r>
              <a:rPr lang="en-US" sz="2000" dirty="0" err="1"/>
              <a:t>récupérer</a:t>
            </a:r>
            <a:r>
              <a:rPr lang="en-US" sz="2000" dirty="0"/>
              <a:t> les </a:t>
            </a:r>
            <a:r>
              <a:rPr lang="en-US" sz="2000" dirty="0" err="1"/>
              <a:t>donnée</a:t>
            </a:r>
            <a:r>
              <a:rPr lang="en-US" sz="2000" dirty="0"/>
              <a:t> sur la base de </a:t>
            </a:r>
            <a:r>
              <a:rPr lang="en-US" sz="2000" dirty="0" err="1"/>
              <a:t>donnée</a:t>
            </a:r>
            <a:r>
              <a:rPr lang="en-US" sz="2000" dirty="0"/>
              <a:t>.</a:t>
            </a:r>
          </a:p>
          <a:p>
            <a:r>
              <a:rPr lang="en-US" sz="2000" dirty="0"/>
              <a:t>Le client </a:t>
            </a:r>
            <a:r>
              <a:rPr lang="en-US" sz="2000" dirty="0" err="1"/>
              <a:t>n'y</a:t>
            </a:r>
            <a:r>
              <a:rPr lang="en-US" sz="2000" dirty="0"/>
              <a:t> a pas </a:t>
            </a:r>
            <a:r>
              <a:rPr lang="en-US" sz="2000" dirty="0" err="1"/>
              <a:t>accès</a:t>
            </a:r>
            <a:r>
              <a:rPr lang="en-US" sz="2000" dirty="0"/>
              <a:t>.</a:t>
            </a:r>
          </a:p>
          <a:p>
            <a:r>
              <a:rPr lang="en-US" sz="2000" dirty="0"/>
              <a:t>Dans le premier </a:t>
            </a:r>
            <a:r>
              <a:rPr lang="en-US" sz="2000" dirty="0" err="1"/>
              <a:t>paragraphe</a:t>
            </a:r>
            <a:r>
              <a:rPr lang="en-US" sz="2000" dirty="0"/>
              <a:t> du </a:t>
            </a:r>
            <a:r>
              <a:rPr lang="en-US" sz="2000" dirty="0" err="1"/>
              <a:t>programme</a:t>
            </a:r>
            <a:r>
              <a:rPr lang="en-US" sz="2000" dirty="0"/>
              <a:t> nous </a:t>
            </a:r>
            <a:r>
              <a:rPr lang="en-US" sz="2000" dirty="0" err="1"/>
              <a:t>inportons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r>
              <a:rPr lang="en-US" sz="2000" dirty="0"/>
              <a:t> le </a:t>
            </a:r>
            <a:r>
              <a:rPr lang="en-US" sz="2000" dirty="0" err="1"/>
              <a:t>framwork</a:t>
            </a:r>
            <a:r>
              <a:rPr lang="en-US" sz="2000" dirty="0"/>
              <a:t> pour </a:t>
            </a:r>
            <a:r>
              <a:rPr lang="en-US" sz="2000" dirty="0" err="1"/>
              <a:t>construire</a:t>
            </a:r>
            <a:r>
              <a:rPr lang="en-US" sz="2000" dirty="0"/>
              <a:t> le repository. </a:t>
            </a:r>
            <a:r>
              <a:rPr lang="en-US" sz="2000" dirty="0" err="1"/>
              <a:t>Ces</a:t>
            </a:r>
            <a:r>
              <a:rPr lang="en-US" sz="2000" dirty="0"/>
              <a:t> </a:t>
            </a:r>
            <a:r>
              <a:rPr lang="en-US" sz="2000" dirty="0" err="1"/>
              <a:t>bibliothèques</a:t>
            </a:r>
            <a:r>
              <a:rPr lang="en-US" sz="2000" dirty="0"/>
              <a:t> son </a:t>
            </a:r>
            <a:r>
              <a:rPr lang="en-US" sz="2000" dirty="0" err="1"/>
              <a:t>là</a:t>
            </a:r>
            <a:r>
              <a:rPr lang="en-US" sz="2000" dirty="0"/>
              <a:t> pour que la gestion des </a:t>
            </a:r>
            <a:r>
              <a:rPr lang="en-US" sz="2000" dirty="0" err="1"/>
              <a:t>données</a:t>
            </a:r>
            <a:r>
              <a:rPr lang="en-US" sz="2000" dirty="0"/>
              <a:t> </a:t>
            </a:r>
            <a:r>
              <a:rPr lang="en-US" sz="2000" dirty="0" err="1"/>
              <a:t>soient</a:t>
            </a:r>
            <a:r>
              <a:rPr lang="en-US" sz="2000" dirty="0"/>
              <a:t> les plus </a:t>
            </a:r>
            <a:r>
              <a:rPr lang="en-US" sz="2000" dirty="0" err="1"/>
              <a:t>fluides</a:t>
            </a:r>
            <a:r>
              <a:rPr lang="en-US" sz="2000" dirty="0"/>
              <a:t> </a:t>
            </a:r>
            <a:r>
              <a:rPr lang="en-US" sz="2000" dirty="0" err="1"/>
              <a:t>possibles</a:t>
            </a:r>
            <a:r>
              <a:rPr lang="en-US" sz="2000" dirty="0"/>
              <a:t>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921367-FECC-DFF0-5C3A-EC804CE9D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142306"/>
            <a:ext cx="6832795" cy="500317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2368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25E0E-1139-8D3B-A496-437F8EDB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02" y="200647"/>
            <a:ext cx="9203352" cy="593667"/>
          </a:xfrm>
        </p:spPr>
        <p:txBody>
          <a:bodyPr>
            <a:normAutofit/>
          </a:bodyPr>
          <a:lstStyle/>
          <a:p>
            <a:r>
              <a:rPr lang="en-US" sz="3200" b="1" dirty="0"/>
              <a:t>Repository</a:t>
            </a:r>
            <a:r>
              <a:rPr lang="en-US" sz="3200" dirty="0"/>
              <a:t> - </a:t>
            </a:r>
            <a:r>
              <a:rPr lang="en-US" sz="2800" dirty="0" err="1"/>
              <a:t>Récupération</a:t>
            </a:r>
            <a:r>
              <a:rPr lang="en-US" sz="2800" dirty="0"/>
              <a:t> des </a:t>
            </a:r>
            <a:r>
              <a:rPr lang="en-US" sz="2800" dirty="0" err="1"/>
              <a:t>données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0A7258-8091-EFC9-B412-A8624A47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70" y="885262"/>
            <a:ext cx="3598964" cy="5243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Ici 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donnée</a:t>
            </a:r>
            <a:r>
              <a:rPr lang="en-US" dirty="0"/>
              <a:t> via </a:t>
            </a:r>
            <a:r>
              <a:rPr lang="en-US" dirty="0" err="1"/>
              <a:t>l'url</a:t>
            </a:r>
            <a:r>
              <a:rPr lang="en-US" dirty="0"/>
              <a:t> </a:t>
            </a:r>
            <a:r>
              <a:rPr lang="en-US" dirty="0" err="1"/>
              <a:t>donné</a:t>
            </a:r>
            <a:r>
              <a:rPr lang="en-US" dirty="0"/>
              <a:t>. </a:t>
            </a:r>
          </a:p>
          <a:p>
            <a:r>
              <a:rPr lang="en-US" dirty="0"/>
              <a:t>On </a:t>
            </a:r>
            <a:r>
              <a:rPr lang="en-US" dirty="0" err="1"/>
              <a:t>crée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readAll</a:t>
            </a:r>
            <a:r>
              <a:rPr lang="en-US" dirty="0"/>
              <a:t> pour lire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quelconque</a:t>
            </a:r>
            <a:r>
              <a:rPr lang="en-US" dirty="0"/>
              <a:t>. StringBuilder </a:t>
            </a:r>
            <a:r>
              <a:rPr lang="en-US" dirty="0" err="1"/>
              <a:t>va</a:t>
            </a:r>
            <a:r>
              <a:rPr lang="en-US" dirty="0"/>
              <a:t> lire </a:t>
            </a:r>
            <a:r>
              <a:rPr lang="en-US" dirty="0" err="1"/>
              <a:t>n'importe</a:t>
            </a:r>
            <a:r>
              <a:rPr lang="en-US" dirty="0"/>
              <a:t>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donne</a:t>
            </a:r>
            <a:r>
              <a:rPr lang="en-US" dirty="0"/>
              <a:t> à lire</a:t>
            </a:r>
          </a:p>
          <a:p>
            <a:r>
              <a:rPr lang="en-US" dirty="0" err="1"/>
              <a:t>ReadJsonFromUrl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lire le </a:t>
            </a:r>
            <a:r>
              <a:rPr lang="en-US" dirty="0" err="1"/>
              <a:t>fichier</a:t>
            </a:r>
            <a:r>
              <a:rPr lang="en-US" dirty="0"/>
              <a:t> JSON via </a:t>
            </a:r>
            <a:r>
              <a:rPr lang="en-US" dirty="0" err="1"/>
              <a:t>l'url</a:t>
            </a:r>
            <a:r>
              <a:rPr lang="en-US" dirty="0"/>
              <a:t> </a:t>
            </a:r>
            <a:r>
              <a:rPr lang="en-US" dirty="0" err="1"/>
              <a:t>donnée</a:t>
            </a:r>
            <a:endParaRPr lang="en-US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3FC086-F701-A559-7D75-7A755690D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035" y="1140615"/>
            <a:ext cx="8135567" cy="50925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591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3D64-5BE0-F82C-B95E-5E807724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01" y="151485"/>
            <a:ext cx="8492613" cy="9992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Repository</a:t>
            </a:r>
            <a:r>
              <a:rPr lang="en-US" dirty="0"/>
              <a:t> – </a:t>
            </a:r>
            <a:r>
              <a:rPr lang="en-US" sz="3200" dirty="0"/>
              <a:t>find by Date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80712D-DFDC-8484-F0F7-CCD0917D9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169"/>
          <a:stretch/>
        </p:blipFill>
        <p:spPr>
          <a:xfrm>
            <a:off x="305670" y="1293268"/>
            <a:ext cx="7366010" cy="481769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5F454C-49C3-4CF9-8794-73490C21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672" y="1106487"/>
            <a:ext cx="4193134" cy="522548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 err="1"/>
              <a:t>FindById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qui vas </a:t>
            </a:r>
            <a:r>
              <a:rPr lang="en-US" dirty="0" err="1"/>
              <a:t>permettre</a:t>
            </a:r>
            <a:r>
              <a:rPr lang="en-US" dirty="0"/>
              <a:t> de </a:t>
            </a:r>
            <a:r>
              <a:rPr lang="en-US" dirty="0" err="1"/>
              <a:t>récupérer</a:t>
            </a:r>
            <a:r>
              <a:rPr lang="en-US" dirty="0"/>
              <a:t> les date</a:t>
            </a:r>
          </a:p>
          <a:p>
            <a:r>
              <a:rPr lang="en-US" dirty="0"/>
              <a:t>On </a:t>
            </a:r>
            <a:r>
              <a:rPr lang="en-US" dirty="0" err="1"/>
              <a:t>utilise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readJsonFromUrl</a:t>
            </a:r>
            <a:r>
              <a:rPr lang="en-US" dirty="0"/>
              <a:t> et à </a:t>
            </a:r>
            <a:r>
              <a:rPr lang="en-US" dirty="0" err="1"/>
              <a:t>l'aide</a:t>
            </a:r>
            <a:r>
              <a:rPr lang="en-US" dirty="0"/>
              <a:t> du Model on </a:t>
            </a:r>
            <a:r>
              <a:rPr lang="en-US" dirty="0" err="1"/>
              <a:t>récupère</a:t>
            </a:r>
            <a:r>
              <a:rPr lang="en-US" dirty="0"/>
              <a:t> 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demandé</a:t>
            </a:r>
            <a:r>
              <a:rPr lang="en-US" dirty="0"/>
              <a:t> via </a:t>
            </a:r>
            <a:r>
              <a:rPr lang="en-US" dirty="0" err="1"/>
              <a:t>json.get</a:t>
            </a:r>
            <a:r>
              <a:rPr lang="en-US" dirty="0"/>
              <a:t>("nom"). @JsonProperty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facilité</a:t>
            </a:r>
            <a:r>
              <a:rPr lang="en-US" dirty="0"/>
              <a:t> de gestion des </a:t>
            </a:r>
            <a:r>
              <a:rPr lang="en-US" dirty="0" err="1"/>
              <a:t>donnée</a:t>
            </a:r>
            <a:r>
              <a:rPr lang="en-US" dirty="0"/>
              <a:t> </a:t>
            </a:r>
            <a:r>
              <a:rPr lang="en-US" dirty="0" err="1"/>
              <a:t>puisqu'elle</a:t>
            </a:r>
            <a:r>
              <a:rPr lang="en-US" dirty="0"/>
              <a:t> </a:t>
            </a:r>
            <a:r>
              <a:rPr lang="en-US" dirty="0" err="1"/>
              <a:t>appel</a:t>
            </a:r>
            <a:r>
              <a:rPr lang="en-US" dirty="0"/>
              <a:t> au framework de </a:t>
            </a:r>
            <a:r>
              <a:rPr lang="en-US" dirty="0" err="1"/>
              <a:t>SpringBoot</a:t>
            </a:r>
          </a:p>
          <a:p>
            <a:r>
              <a:rPr lang="en-US" dirty="0"/>
              <a:t>On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&lt;</a:t>
            </a:r>
            <a:r>
              <a:rPr lang="en-US" dirty="0" err="1"/>
              <a:t>key,value</a:t>
            </a:r>
            <a:r>
              <a:rPr lang="en-US" dirty="0"/>
              <a:t>&gt;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la </a:t>
            </a:r>
            <a:r>
              <a:rPr lang="en-US" dirty="0" err="1"/>
              <a:t>clé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date (</a:t>
            </a:r>
            <a:r>
              <a:rPr lang="en-US" dirty="0" err="1"/>
              <a:t>clé</a:t>
            </a:r>
            <a:r>
              <a:rPr lang="en-US" dirty="0"/>
              <a:t> </a:t>
            </a:r>
            <a:r>
              <a:rPr lang="en-US" dirty="0" err="1"/>
              <a:t>primaire</a:t>
            </a:r>
            <a:r>
              <a:rPr lang="en-US" dirty="0"/>
              <a:t>) et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associée</a:t>
            </a:r>
            <a:r>
              <a:rPr lang="en-US" dirty="0"/>
              <a:t> à </a:t>
            </a:r>
            <a:r>
              <a:rPr lang="en-US" dirty="0" err="1"/>
              <a:t>cette</a:t>
            </a:r>
            <a:r>
              <a:rPr lang="en-US" dirty="0"/>
              <a:t> date. Ce </a:t>
            </a:r>
            <a:r>
              <a:rPr lang="en-US" dirty="0" err="1"/>
              <a:t>chiox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garder</a:t>
            </a:r>
            <a:r>
              <a:rPr lang="en-US" dirty="0"/>
              <a:t> le format de la base de </a:t>
            </a:r>
            <a:r>
              <a:rPr lang="en-US" dirty="0" err="1"/>
              <a:t>donné</a:t>
            </a:r>
            <a:r>
              <a:rPr lang="en-US" dirty="0"/>
              <a:t> et </a:t>
            </a:r>
            <a:r>
              <a:rPr lang="en-US" dirty="0" err="1"/>
              <a:t>facilite</a:t>
            </a:r>
            <a:r>
              <a:rPr lang="en-US" dirty="0"/>
              <a:t> </a:t>
            </a:r>
            <a:r>
              <a:rPr lang="en-US" dirty="0" err="1"/>
              <a:t>l'exploitation</a:t>
            </a:r>
            <a:r>
              <a:rPr lang="en-US" dirty="0"/>
              <a:t> des </a:t>
            </a:r>
            <a:r>
              <a:rPr lang="en-US" dirty="0" err="1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402507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Projet WeB Java</vt:lpstr>
      <vt:lpstr>Présentation du sujet</vt:lpstr>
      <vt:lpstr>PowerPoint Presentation</vt:lpstr>
      <vt:lpstr>Model </vt:lpstr>
      <vt:lpstr>PowerPoint Presentation</vt:lpstr>
      <vt:lpstr>Sercvice</vt:lpstr>
      <vt:lpstr>Repository - Importation</vt:lpstr>
      <vt:lpstr>Repository - Récupération des données</vt:lpstr>
      <vt:lpstr>Repository – find by Date</vt:lpstr>
      <vt:lpstr>REPOSITORY – find by begin and end date</vt:lpstr>
      <vt:lpstr>Repository – compteur de clic</vt:lpstr>
      <vt:lpstr>Running – Projet web application</vt:lpstr>
      <vt:lpstr>Running – interface Postgre.java</vt:lpstr>
      <vt:lpstr>Running – connect to ElephantSQL</vt:lpstr>
      <vt:lpstr>Application.properties et context.xml</vt:lpstr>
      <vt:lpstr>Application yaml</vt:lpstr>
      <vt:lpstr>Tests – les bibliothèques</vt:lpstr>
      <vt:lpstr>Tests - première partie</vt:lpstr>
      <vt:lpstr>Tests - deuxième partie</vt:lpstr>
      <vt:lpstr>Front end</vt:lpstr>
      <vt:lpstr>Cours model</vt:lpstr>
      <vt:lpstr>CoursModel component - bibliothèques</vt:lpstr>
      <vt:lpstr>CoursModel componentlist – class cours modelListcomponent</vt:lpstr>
      <vt:lpstr>CoursModel componentlist -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752</cp:revision>
  <dcterms:created xsi:type="dcterms:W3CDTF">2023-01-10T19:14:39Z</dcterms:created>
  <dcterms:modified xsi:type="dcterms:W3CDTF">2023-01-12T21:51:47Z</dcterms:modified>
</cp:coreProperties>
</file>