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492beb150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492beb150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82e7c5d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82e7c5d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fr">
                <a:solidFill>
                  <a:schemeClr val="dk1"/>
                </a:solidFill>
              </a:rPr>
              <a:t>Rôles clairs</a:t>
            </a:r>
            <a:r>
              <a:rPr lang="fr">
                <a:solidFill>
                  <a:schemeClr val="dk1"/>
                </a:solidFill>
              </a:rPr>
              <a:t> : L'équipe Scrum se compose de trois rôles principaux : le Scrum Master (vous), le Product Owner (responsable du produit) et l'équipe de développement (les personnes créant le produit).</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a:solidFill>
                  <a:schemeClr val="dk1"/>
                </a:solidFill>
              </a:rPr>
              <a:t>Transparence</a:t>
            </a:r>
            <a:r>
              <a:rPr lang="fr">
                <a:solidFill>
                  <a:schemeClr val="dk1"/>
                </a:solidFill>
              </a:rPr>
              <a:t> : Tous les membres de l'équipe partagent de manière ouverte et honnête les informations pertinentes pour le projet.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a:solidFill>
                  <a:schemeClr val="dk1"/>
                </a:solidFill>
              </a:rPr>
              <a:t>Inspection</a:t>
            </a:r>
            <a:r>
              <a:rPr lang="fr">
                <a:solidFill>
                  <a:schemeClr val="dk1"/>
                </a:solidFill>
              </a:rPr>
              <a:t> : L'équipe examine régulièrement son travail pour s'assurer qu'il respecte les normes de qualité attendues.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a:solidFill>
                  <a:schemeClr val="dk1"/>
                </a:solidFill>
              </a:rPr>
              <a:t>Adaptation</a:t>
            </a:r>
            <a:r>
              <a:rPr lang="fr">
                <a:solidFill>
                  <a:schemeClr val="dk1"/>
                </a:solidFill>
              </a:rPr>
              <a:t> : En se basant sur les inspections, l'équipe ajuste constamment ses pratiques et ses priorités pour améliorer la qualité et la livraison du produit.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a:solidFill>
                  <a:schemeClr val="dk1"/>
                </a:solidFill>
              </a:rPr>
              <a:t>Travail incrémental</a:t>
            </a:r>
            <a:r>
              <a:rPr lang="fr">
                <a:solidFill>
                  <a:schemeClr val="dk1"/>
                </a:solidFill>
              </a:rPr>
              <a:t> : Le travail est découpé en itérations appelées "Sprints" de courte durée (habituellement 2 à 4 semaines) pour produire un incrément de produit fonctionnel.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a:solidFill>
                  <a:schemeClr val="dk1"/>
                </a:solidFill>
              </a:rPr>
              <a:t>Auto-organisation</a:t>
            </a:r>
            <a:r>
              <a:rPr lang="fr">
                <a:solidFill>
                  <a:schemeClr val="dk1"/>
                </a:solidFill>
              </a:rPr>
              <a:t> : Les membres de l'équipe sont responsables de la gestion de leur propre travail et prennent des décisions collectives pour atteindre les objectifs du Sprint.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rPr>
              <a:t>En suivant ces principes, une équipe Scrum peut gérer efficacement un projet, s'adapter aux changements et produire un produit de haute qualité de manière itérative et collaborative.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82e7c5d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82e7c5d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Imaginez que vous gérez un projet de construction. Le "Product Backlog" est comme votre liste de souhaits, décrivant tout ce que vous voulez construire.</a:t>
            </a:r>
            <a:endParaRPr/>
          </a:p>
          <a:p>
            <a:pPr indent="0" lvl="0" marL="0" rtl="0" algn="l">
              <a:lnSpc>
                <a:spcPct val="115000"/>
              </a:lnSpc>
              <a:spcBef>
                <a:spcPts val="1200"/>
              </a:spcBef>
              <a:spcAft>
                <a:spcPts val="0"/>
              </a:spcAft>
              <a:buNone/>
            </a:pPr>
            <a:r>
              <a:rPr lang="fr"/>
              <a:t>Maintenant, avant de commencer chaque phase de construction, vous avez un "Sprint Planning". C'est comme une réunion pour décider quels éléments du "Product Backlog" vous allez construire dans la prochaine étape, appelée le "Sprint".</a:t>
            </a:r>
            <a:endParaRPr/>
          </a:p>
          <a:p>
            <a:pPr indent="0" lvl="0" marL="0" rtl="0" algn="l">
              <a:lnSpc>
                <a:spcPct val="115000"/>
              </a:lnSpc>
              <a:spcBef>
                <a:spcPts val="1200"/>
              </a:spcBef>
              <a:spcAft>
                <a:spcPts val="0"/>
              </a:spcAft>
              <a:buNone/>
            </a:pPr>
            <a:r>
              <a:rPr lang="fr"/>
              <a:t>La création du "Sprint Backlog" lance le Sprint, il est la liste spécifique des tâches à accomplir pendant le Sprint. Chaque jour, il y a une "Daily Scrum", une courte réunion pour discuter des progrès et des ajustements.</a:t>
            </a:r>
            <a:endParaRPr/>
          </a:p>
          <a:p>
            <a:pPr indent="0" lvl="0" marL="0" rtl="0" algn="l">
              <a:lnSpc>
                <a:spcPct val="115000"/>
              </a:lnSpc>
              <a:spcBef>
                <a:spcPts val="1200"/>
              </a:spcBef>
              <a:spcAft>
                <a:spcPts val="0"/>
              </a:spcAft>
              <a:buNone/>
            </a:pPr>
            <a:r>
              <a:rPr lang="fr"/>
              <a:t>À la fin du "Sprint", il y a une "Sprint Review", où vous montrez ce que vous avez construit. </a:t>
            </a:r>
            <a:r>
              <a:rPr lang="fr">
                <a:solidFill>
                  <a:schemeClr val="dk1"/>
                </a:solidFill>
              </a:rPr>
              <a:t>Tout le monde participe. C’est une présentation qui est principalement adressée au Product Owner.</a:t>
            </a:r>
            <a:r>
              <a:rPr lang="fr"/>
              <a:t> C'est comme une réunion de démonstration.</a:t>
            </a:r>
            <a:endParaRPr/>
          </a:p>
          <a:p>
            <a:pPr indent="0" lvl="0" marL="0" rtl="0" algn="l">
              <a:lnSpc>
                <a:spcPct val="115000"/>
              </a:lnSpc>
              <a:spcBef>
                <a:spcPts val="1200"/>
              </a:spcBef>
              <a:spcAft>
                <a:spcPts val="0"/>
              </a:spcAft>
              <a:buNone/>
            </a:pPr>
            <a:r>
              <a:rPr lang="fr"/>
              <a:t>Les "Increments" sont les morceaux de produit que vous construisez à chaque sprint. Chaque incrément ajoute de la valeur.</a:t>
            </a:r>
            <a:endParaRPr/>
          </a:p>
          <a:p>
            <a:pPr indent="0" lvl="0" marL="0" rtl="0" algn="l">
              <a:lnSpc>
                <a:spcPct val="115000"/>
              </a:lnSpc>
              <a:spcBef>
                <a:spcPts val="1200"/>
              </a:spcBef>
              <a:spcAft>
                <a:spcPts val="0"/>
              </a:spcAft>
              <a:buNone/>
            </a:pPr>
            <a:r>
              <a:rPr lang="fr"/>
              <a:t>Enfin, après chaque Sprint, il y a une "Sprint Retrospective", où vous regardez ce qui a bien fonctionné et ce qui peut être amélioré. C'est comme une séance d'amélioration continue.</a:t>
            </a:r>
            <a:endParaRPr/>
          </a:p>
          <a:p>
            <a:pPr indent="0" lvl="0" marL="0" rtl="0" algn="l">
              <a:lnSpc>
                <a:spcPct val="115000"/>
              </a:lnSpc>
              <a:spcBef>
                <a:spcPts val="1200"/>
              </a:spcBef>
              <a:spcAft>
                <a:spcPts val="0"/>
              </a:spcAft>
              <a:buNone/>
            </a:pPr>
            <a:r>
              <a:rPr lang="fr"/>
              <a:t>Scrum est un moyen agile de travailler qui favorise la transparence, la collaboration et l'adaptabilité pour créer un produit de haute qualité.</a:t>
            </a:r>
            <a:endParaRPr/>
          </a:p>
          <a:p>
            <a:pPr indent="0" lvl="0" marL="0" rtl="0" algn="l">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fr"/>
              <a:t>Pendant chaque mi-temps, votre équipe se rassemble pour discuter de la stratégie, c'est comme la "réunion de planification de sprint". Ensuite, vous jouez le match en essayant de marquer autant de buts que possible. De la même manière, pendant un sprint, l'équipe accomplit un ensemble de tâches, appelées "user stories", pour progresser vers l'objectif du produit.</a:t>
            </a:r>
            <a:endParaRPr/>
          </a:p>
          <a:p>
            <a:pPr indent="0" lvl="0" marL="0" rtl="0" algn="l">
              <a:lnSpc>
                <a:spcPct val="115000"/>
              </a:lnSpc>
              <a:spcBef>
                <a:spcPts val="1200"/>
              </a:spcBef>
              <a:spcAft>
                <a:spcPts val="0"/>
              </a:spcAft>
              <a:buClr>
                <a:schemeClr val="dk1"/>
              </a:buClr>
              <a:buSzPts val="1100"/>
              <a:buFont typeface="Arial"/>
              <a:buNone/>
            </a:pPr>
            <a:r>
              <a:rPr lang="fr"/>
              <a:t>À la fin de chaque mi-temps, il y a une "réunion de revue" où vous examinez ce qui s'est bien passé et ce qui peut être amélioré. Scrum a une "réunion de revue de sprint" similaire pour évaluer le travail accompli.</a:t>
            </a:r>
            <a:endParaRPr/>
          </a:p>
          <a:p>
            <a:pPr indent="0" lvl="0" marL="0" rtl="0" algn="l">
              <a:lnSpc>
                <a:spcPct val="115000"/>
              </a:lnSpc>
              <a:spcBef>
                <a:spcPts val="1200"/>
              </a:spcBef>
              <a:spcAft>
                <a:spcPts val="0"/>
              </a:spcAft>
              <a:buClr>
                <a:schemeClr val="dk1"/>
              </a:buClr>
              <a:buSzPts val="1100"/>
              <a:buFont typeface="Arial"/>
              <a:buNone/>
            </a:pPr>
            <a:r>
              <a:rPr lang="fr"/>
              <a:t>Après le match, vous avez une "réunion de rétrospective" pour discuter des leçons apprises. C'est comme la "réunion de rétrospective de sprint" dans Scrum.</a:t>
            </a:r>
            <a:endParaRPr/>
          </a:p>
          <a:p>
            <a:pPr indent="0" lvl="0" marL="0" rtl="0" algn="l">
              <a:lnSpc>
                <a:spcPct val="115000"/>
              </a:lnSpc>
              <a:spcBef>
                <a:spcPts val="1200"/>
              </a:spcBef>
              <a:spcAft>
                <a:spcPts val="0"/>
              </a:spcAft>
              <a:buClr>
                <a:schemeClr val="dk1"/>
              </a:buClr>
              <a:buSzPts val="1100"/>
              <a:buFont typeface="Arial"/>
              <a:buNone/>
            </a:pPr>
            <a:r>
              <a:rPr lang="fr"/>
              <a:t>Scrum favorise la communication, l'adaptabilité et la livraison régulière de résultats, tout comme dans un match de sport bien organisé. C'est une approche agile qui permet aux équipes de mieux travailler ensemble et de marquer des "but" en termes de développement de produits.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492beb15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492beb15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492beb15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492beb15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492beb1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492beb1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492beb1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492beb1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fr" sz="1200">
                <a:solidFill>
                  <a:schemeClr val="dk1"/>
                </a:solidFill>
              </a:rPr>
              <a:t>Dans une équipe Scrum, la collaboration et la transparence sont essentielles. Imaginez une ruche d'abeilles : chaque abeille a un rôle spécifique, mais elles travaillent ensemble pour produire du miel de haute qualité.</a:t>
            </a:r>
            <a:endParaRPr sz="1200">
              <a:solidFill>
                <a:schemeClr val="dk1"/>
              </a:solidFill>
            </a:endParaRPr>
          </a:p>
          <a:p>
            <a:pPr indent="0" lvl="0" marL="0" rtl="0" algn="l">
              <a:lnSpc>
                <a:spcPct val="115000"/>
              </a:lnSpc>
              <a:spcBef>
                <a:spcPts val="1200"/>
              </a:spcBef>
              <a:spcAft>
                <a:spcPts val="0"/>
              </a:spcAft>
              <a:buNone/>
            </a:pPr>
            <a:r>
              <a:rPr lang="fr" sz="1200">
                <a:solidFill>
                  <a:schemeClr val="dk1"/>
                </a:solidFill>
              </a:rPr>
              <a:t>De même, dans Scrum, chaque membre de l'équipe a un rôle unique, mais ils collaborent étroitement pour atteindre les objectifs du sprint. La transparence signifie qu'ils partagent ouvertement leurs progrès, leurs défis et leurs idées.</a:t>
            </a:r>
            <a:endParaRPr sz="1200">
              <a:solidFill>
                <a:schemeClr val="dk1"/>
              </a:solidFill>
            </a:endParaRPr>
          </a:p>
          <a:p>
            <a:pPr indent="0" lvl="0" marL="0" rtl="0" algn="l">
              <a:lnSpc>
                <a:spcPct val="115000"/>
              </a:lnSpc>
              <a:spcBef>
                <a:spcPts val="1200"/>
              </a:spcBef>
              <a:spcAft>
                <a:spcPts val="0"/>
              </a:spcAft>
              <a:buNone/>
            </a:pPr>
            <a:r>
              <a:rPr lang="fr" sz="1200">
                <a:solidFill>
                  <a:schemeClr val="dk1"/>
                </a:solidFill>
              </a:rPr>
              <a:t>Cela crée un environnement de confiance où chacun peut contribuer au succès commun. La collaboration et la transparence permettent à l'équipe de s'adapter rapidement aux changements, de résoudre les problèmes ensemble et de livrer un produit de grande valeur. C'est une formule gagnante pour le succès dans Scrum.</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Montserrat"/>
                <a:ea typeface="Montserrat"/>
                <a:cs typeface="Montserrat"/>
                <a:sym typeface="Montserrat"/>
              </a:rPr>
              <a:t>Planification Scrum des Semaines à Venir</a:t>
            </a:r>
            <a:endParaRPr>
              <a:latin typeface="Montserrat"/>
              <a:ea typeface="Montserrat"/>
              <a:cs typeface="Montserrat"/>
              <a:sym typeface="Montserrat"/>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latin typeface="Montserrat"/>
                <a:ea typeface="Montserrat"/>
                <a:cs typeface="Montserrat"/>
                <a:sym typeface="Montserrat"/>
              </a:rPr>
              <a:t>Scrum Master - Alizéa Massé</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0"/>
              </a:spcAft>
              <a:buNone/>
            </a:pPr>
            <a:r>
              <a:rPr lang="fr"/>
              <a:t>Objectif de la présentation :</a:t>
            </a:r>
            <a:endParaRPr/>
          </a:p>
          <a:p>
            <a:pPr indent="0" lvl="0" marL="0" rtl="0" algn="ctr">
              <a:spcBef>
                <a:spcPts val="1200"/>
              </a:spcBef>
              <a:spcAft>
                <a:spcPts val="0"/>
              </a:spcAft>
              <a:buNone/>
            </a:pPr>
            <a:r>
              <a:rPr lang="fr"/>
              <a:t>Expliquer la p</a:t>
            </a:r>
            <a:r>
              <a:rPr lang="fr"/>
              <a:t>lanification Scrum des Semaines à Venir</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L’équipe du site</a:t>
            </a:r>
            <a:endParaRPr/>
          </a:p>
        </p:txBody>
      </p:sp>
      <p:sp>
        <p:nvSpPr>
          <p:cNvPr id="141" name="Google Shape;141;p15"/>
          <p:cNvSpPr txBox="1"/>
          <p:nvPr>
            <p:ph idx="1" type="body"/>
          </p:nvPr>
        </p:nvSpPr>
        <p:spPr>
          <a:xfrm>
            <a:off x="505700" y="1551925"/>
            <a:ext cx="7505700" cy="31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pic>
        <p:nvPicPr>
          <p:cNvPr id="142" name="Google Shape;142;p15"/>
          <p:cNvPicPr preferRelativeResize="0"/>
          <p:nvPr/>
        </p:nvPicPr>
        <p:blipFill>
          <a:blip r:embed="rId3">
            <a:alphaModFix/>
          </a:blip>
          <a:stretch>
            <a:fillRect/>
          </a:stretch>
        </p:blipFill>
        <p:spPr>
          <a:xfrm>
            <a:off x="505715" y="1551925"/>
            <a:ext cx="1275076" cy="1142950"/>
          </a:xfrm>
          <a:prstGeom prst="rect">
            <a:avLst/>
          </a:prstGeom>
          <a:noFill/>
          <a:ln>
            <a:noFill/>
          </a:ln>
        </p:spPr>
      </p:pic>
      <p:pic>
        <p:nvPicPr>
          <p:cNvPr id="143" name="Google Shape;143;p15"/>
          <p:cNvPicPr preferRelativeResize="0"/>
          <p:nvPr/>
        </p:nvPicPr>
        <p:blipFill>
          <a:blip r:embed="rId3">
            <a:alphaModFix/>
          </a:blip>
          <a:stretch>
            <a:fillRect/>
          </a:stretch>
        </p:blipFill>
        <p:spPr>
          <a:xfrm>
            <a:off x="5121503" y="1582100"/>
            <a:ext cx="1275076" cy="1142950"/>
          </a:xfrm>
          <a:prstGeom prst="rect">
            <a:avLst/>
          </a:prstGeom>
          <a:noFill/>
          <a:ln>
            <a:noFill/>
          </a:ln>
        </p:spPr>
      </p:pic>
      <p:pic>
        <p:nvPicPr>
          <p:cNvPr id="144" name="Google Shape;144;p15"/>
          <p:cNvPicPr preferRelativeResize="0"/>
          <p:nvPr/>
        </p:nvPicPr>
        <p:blipFill>
          <a:blip r:embed="rId3">
            <a:alphaModFix/>
          </a:blip>
          <a:stretch>
            <a:fillRect/>
          </a:stretch>
        </p:blipFill>
        <p:spPr>
          <a:xfrm>
            <a:off x="2013978" y="1498400"/>
            <a:ext cx="1275076" cy="1142950"/>
          </a:xfrm>
          <a:prstGeom prst="rect">
            <a:avLst/>
          </a:prstGeom>
          <a:noFill/>
          <a:ln>
            <a:noFill/>
          </a:ln>
        </p:spPr>
      </p:pic>
      <p:pic>
        <p:nvPicPr>
          <p:cNvPr id="145" name="Google Shape;145;p15"/>
          <p:cNvPicPr preferRelativeResize="0"/>
          <p:nvPr/>
        </p:nvPicPr>
        <p:blipFill>
          <a:blip r:embed="rId4">
            <a:alphaModFix/>
          </a:blip>
          <a:stretch>
            <a:fillRect/>
          </a:stretch>
        </p:blipFill>
        <p:spPr>
          <a:xfrm>
            <a:off x="3512675" y="1551922"/>
            <a:ext cx="1342375" cy="1203303"/>
          </a:xfrm>
          <a:prstGeom prst="rect">
            <a:avLst/>
          </a:prstGeom>
          <a:noFill/>
          <a:ln>
            <a:noFill/>
          </a:ln>
        </p:spPr>
      </p:pic>
      <p:pic>
        <p:nvPicPr>
          <p:cNvPr id="146" name="Google Shape;146;p15"/>
          <p:cNvPicPr preferRelativeResize="0"/>
          <p:nvPr/>
        </p:nvPicPr>
        <p:blipFill>
          <a:blip r:embed="rId4">
            <a:alphaModFix/>
          </a:blip>
          <a:stretch>
            <a:fillRect/>
          </a:stretch>
        </p:blipFill>
        <p:spPr>
          <a:xfrm>
            <a:off x="6509100" y="1551923"/>
            <a:ext cx="1342375" cy="1203303"/>
          </a:xfrm>
          <a:prstGeom prst="rect">
            <a:avLst/>
          </a:prstGeom>
          <a:noFill/>
          <a:ln>
            <a:noFill/>
          </a:ln>
        </p:spPr>
      </p:pic>
      <p:sp>
        <p:nvSpPr>
          <p:cNvPr id="147" name="Google Shape;147;p15"/>
          <p:cNvSpPr txBox="1"/>
          <p:nvPr/>
        </p:nvSpPr>
        <p:spPr>
          <a:xfrm>
            <a:off x="378088" y="2748400"/>
            <a:ext cx="15303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2"/>
                </a:solidFill>
                <a:latin typeface="Calibri"/>
                <a:ea typeface="Calibri"/>
                <a:cs typeface="Calibri"/>
                <a:sym typeface="Calibri"/>
              </a:rPr>
              <a:t>            Cécile </a:t>
            </a:r>
            <a:br>
              <a:rPr lang="fr" sz="1300">
                <a:solidFill>
                  <a:schemeClr val="dk2"/>
                </a:solidFill>
                <a:latin typeface="Calibri"/>
                <a:ea typeface="Calibri"/>
                <a:cs typeface="Calibri"/>
                <a:sym typeface="Calibri"/>
              </a:rPr>
            </a:br>
            <a:r>
              <a:rPr lang="fr" sz="1300">
                <a:solidFill>
                  <a:schemeClr val="dk2"/>
                </a:solidFill>
                <a:latin typeface="Calibri"/>
                <a:ea typeface="Calibri"/>
                <a:cs typeface="Calibri"/>
                <a:sym typeface="Calibri"/>
              </a:rPr>
              <a:t>   Product Owner</a:t>
            </a:r>
            <a:endParaRPr>
              <a:latin typeface="Calibri"/>
              <a:ea typeface="Calibri"/>
              <a:cs typeface="Calibri"/>
              <a:sym typeface="Calibri"/>
            </a:endParaRPr>
          </a:p>
        </p:txBody>
      </p:sp>
      <p:sp>
        <p:nvSpPr>
          <p:cNvPr id="148" name="Google Shape;148;p15"/>
          <p:cNvSpPr txBox="1"/>
          <p:nvPr/>
        </p:nvSpPr>
        <p:spPr>
          <a:xfrm>
            <a:off x="2013963" y="2748400"/>
            <a:ext cx="15303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2"/>
                </a:solidFill>
                <a:latin typeface="Calibri"/>
                <a:ea typeface="Calibri"/>
                <a:cs typeface="Calibri"/>
                <a:sym typeface="Calibri"/>
              </a:rPr>
              <a:t>          Alizéa</a:t>
            </a:r>
            <a:br>
              <a:rPr lang="fr" sz="1300">
                <a:solidFill>
                  <a:schemeClr val="dk2"/>
                </a:solidFill>
                <a:latin typeface="Calibri"/>
                <a:ea typeface="Calibri"/>
                <a:cs typeface="Calibri"/>
                <a:sym typeface="Calibri"/>
              </a:rPr>
            </a:br>
            <a:r>
              <a:rPr lang="fr" sz="1300">
                <a:solidFill>
                  <a:schemeClr val="dk2"/>
                </a:solidFill>
                <a:latin typeface="Calibri"/>
                <a:ea typeface="Calibri"/>
                <a:cs typeface="Calibri"/>
                <a:sym typeface="Calibri"/>
              </a:rPr>
              <a:t>    Scrum Master</a:t>
            </a:r>
            <a:endParaRPr>
              <a:latin typeface="Calibri"/>
              <a:ea typeface="Calibri"/>
              <a:cs typeface="Calibri"/>
              <a:sym typeface="Calibri"/>
            </a:endParaRPr>
          </a:p>
        </p:txBody>
      </p:sp>
      <p:sp>
        <p:nvSpPr>
          <p:cNvPr id="149" name="Google Shape;149;p15"/>
          <p:cNvSpPr txBox="1"/>
          <p:nvPr/>
        </p:nvSpPr>
        <p:spPr>
          <a:xfrm>
            <a:off x="3443588" y="2748400"/>
            <a:ext cx="15303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2"/>
                </a:solidFill>
                <a:latin typeface="Calibri"/>
                <a:ea typeface="Calibri"/>
                <a:cs typeface="Calibri"/>
                <a:sym typeface="Calibri"/>
              </a:rPr>
              <a:t>            Benoit</a:t>
            </a:r>
            <a:br>
              <a:rPr lang="fr" sz="1300">
                <a:solidFill>
                  <a:schemeClr val="dk2"/>
                </a:solidFill>
                <a:latin typeface="Calibri"/>
                <a:ea typeface="Calibri"/>
                <a:cs typeface="Calibri"/>
                <a:sym typeface="Calibri"/>
              </a:rPr>
            </a:br>
            <a:r>
              <a:rPr lang="fr" sz="1300">
                <a:solidFill>
                  <a:schemeClr val="dk2"/>
                </a:solidFill>
                <a:latin typeface="Calibri"/>
                <a:ea typeface="Calibri"/>
                <a:cs typeface="Calibri"/>
                <a:sym typeface="Calibri"/>
              </a:rPr>
              <a:t>       Développeur</a:t>
            </a:r>
            <a:endParaRPr>
              <a:latin typeface="Calibri"/>
              <a:ea typeface="Calibri"/>
              <a:cs typeface="Calibri"/>
              <a:sym typeface="Calibri"/>
            </a:endParaRPr>
          </a:p>
        </p:txBody>
      </p:sp>
      <p:sp>
        <p:nvSpPr>
          <p:cNvPr id="150" name="Google Shape;150;p15"/>
          <p:cNvSpPr txBox="1"/>
          <p:nvPr/>
        </p:nvSpPr>
        <p:spPr>
          <a:xfrm>
            <a:off x="4916925" y="2748400"/>
            <a:ext cx="15303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2"/>
                </a:solidFill>
                <a:latin typeface="Calibri"/>
                <a:ea typeface="Calibri"/>
                <a:cs typeface="Calibri"/>
                <a:sym typeface="Calibri"/>
              </a:rPr>
              <a:t>            Séverine</a:t>
            </a:r>
            <a:br>
              <a:rPr lang="fr" sz="1300">
                <a:solidFill>
                  <a:schemeClr val="dk2"/>
                </a:solidFill>
                <a:latin typeface="Calibri"/>
                <a:ea typeface="Calibri"/>
                <a:cs typeface="Calibri"/>
                <a:sym typeface="Calibri"/>
              </a:rPr>
            </a:br>
            <a:r>
              <a:rPr lang="fr" sz="1300">
                <a:solidFill>
                  <a:schemeClr val="dk2"/>
                </a:solidFill>
                <a:latin typeface="Calibri"/>
                <a:ea typeface="Calibri"/>
                <a:cs typeface="Calibri"/>
                <a:sym typeface="Calibri"/>
              </a:rPr>
              <a:t>       Développeuse</a:t>
            </a:r>
            <a:endParaRPr>
              <a:latin typeface="Calibri"/>
              <a:ea typeface="Calibri"/>
              <a:cs typeface="Calibri"/>
              <a:sym typeface="Calibri"/>
            </a:endParaRPr>
          </a:p>
        </p:txBody>
      </p:sp>
      <p:sp>
        <p:nvSpPr>
          <p:cNvPr id="151" name="Google Shape;151;p15"/>
          <p:cNvSpPr txBox="1"/>
          <p:nvPr/>
        </p:nvSpPr>
        <p:spPr>
          <a:xfrm>
            <a:off x="6509088" y="2748400"/>
            <a:ext cx="15303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2"/>
                </a:solidFill>
                <a:latin typeface="Calibri"/>
                <a:ea typeface="Calibri"/>
                <a:cs typeface="Calibri"/>
                <a:sym typeface="Calibri"/>
              </a:rPr>
              <a:t>          Raphael</a:t>
            </a:r>
            <a:br>
              <a:rPr lang="fr" sz="1300">
                <a:solidFill>
                  <a:schemeClr val="dk2"/>
                </a:solidFill>
                <a:latin typeface="Calibri"/>
                <a:ea typeface="Calibri"/>
                <a:cs typeface="Calibri"/>
                <a:sym typeface="Calibri"/>
              </a:rPr>
            </a:br>
            <a:r>
              <a:rPr lang="fr" sz="1300">
                <a:solidFill>
                  <a:schemeClr val="dk2"/>
                </a:solidFill>
                <a:latin typeface="Calibri"/>
                <a:ea typeface="Calibri"/>
                <a:cs typeface="Calibri"/>
                <a:sym typeface="Calibri"/>
              </a:rPr>
              <a:t>       Développeur</a:t>
            </a:r>
            <a:endParaRPr>
              <a:latin typeface="Calibri"/>
              <a:ea typeface="Calibri"/>
              <a:cs typeface="Calibri"/>
              <a:sym typeface="Calibri"/>
            </a:endParaRPr>
          </a:p>
        </p:txBody>
      </p:sp>
      <p:sp>
        <p:nvSpPr>
          <p:cNvPr id="152" name="Google Shape;152;p15"/>
          <p:cNvSpPr txBox="1"/>
          <p:nvPr/>
        </p:nvSpPr>
        <p:spPr>
          <a:xfrm>
            <a:off x="599325" y="3456825"/>
            <a:ext cx="7252200" cy="109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t/>
            </a:r>
            <a:endParaRPr b="1" sz="1100"/>
          </a:p>
          <a:p>
            <a:pPr indent="0" lvl="0" marL="0" rtl="0" algn="ctr">
              <a:lnSpc>
                <a:spcPct val="115000"/>
              </a:lnSpc>
              <a:spcBef>
                <a:spcPts val="1200"/>
              </a:spcBef>
              <a:spcAft>
                <a:spcPts val="1200"/>
              </a:spcAft>
              <a:buNone/>
            </a:pPr>
            <a:r>
              <a:rPr b="1" lang="fr" sz="1100"/>
              <a:t>Rôles clairs - Transparence</a:t>
            </a:r>
            <a:r>
              <a:rPr lang="fr" sz="1100"/>
              <a:t> - </a:t>
            </a:r>
            <a:r>
              <a:rPr b="1" lang="fr" sz="1100"/>
              <a:t>Inspection</a:t>
            </a:r>
            <a:r>
              <a:rPr lang="fr" sz="1100"/>
              <a:t> - </a:t>
            </a:r>
            <a:r>
              <a:rPr b="1" lang="fr" sz="1100"/>
              <a:t>Adaptation</a:t>
            </a:r>
            <a:r>
              <a:rPr lang="fr" sz="1100"/>
              <a:t> - </a:t>
            </a:r>
            <a:r>
              <a:rPr b="1" lang="fr" sz="1100"/>
              <a:t>Travail incrémental - Auto-organisation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Processus Scrum</a:t>
            </a:r>
            <a:endParaRPr/>
          </a:p>
        </p:txBody>
      </p:sp>
      <p:sp>
        <p:nvSpPr>
          <p:cNvPr id="158" name="Google Shape;15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16"/>
          <p:cNvPicPr preferRelativeResize="0"/>
          <p:nvPr/>
        </p:nvPicPr>
        <p:blipFill>
          <a:blip r:embed="rId3">
            <a:alphaModFix/>
          </a:blip>
          <a:stretch>
            <a:fillRect/>
          </a:stretch>
        </p:blipFill>
        <p:spPr>
          <a:xfrm>
            <a:off x="819150" y="1552376"/>
            <a:ext cx="7505702" cy="314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Sprint 0 - Conceptions Front &amp; Back | 3 semaines</a:t>
            </a:r>
            <a:endParaRPr/>
          </a:p>
        </p:txBody>
      </p:sp>
      <p:sp>
        <p:nvSpPr>
          <p:cNvPr id="165" name="Google Shape;16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Conception Front :</a:t>
            </a:r>
            <a:endParaRPr/>
          </a:p>
          <a:p>
            <a:pPr indent="-311150" lvl="0" marL="457200" rtl="0" algn="l">
              <a:spcBef>
                <a:spcPts val="1200"/>
              </a:spcBef>
              <a:spcAft>
                <a:spcPts val="0"/>
              </a:spcAft>
              <a:buSzPts val="1300"/>
              <a:buChar char="●"/>
            </a:pPr>
            <a:r>
              <a:rPr lang="fr"/>
              <a:t>Liste des routes </a:t>
            </a:r>
            <a:endParaRPr/>
          </a:p>
          <a:p>
            <a:pPr indent="-311150" lvl="0" marL="457200" rtl="0" algn="l">
              <a:spcBef>
                <a:spcPts val="0"/>
              </a:spcBef>
              <a:spcAft>
                <a:spcPts val="0"/>
              </a:spcAft>
              <a:buSzPts val="1300"/>
              <a:buChar char="●"/>
            </a:pPr>
            <a:r>
              <a:rPr lang="fr"/>
              <a:t>Arborescence en fonction des types d’utilisateur</a:t>
            </a:r>
            <a:endParaRPr/>
          </a:p>
          <a:p>
            <a:pPr indent="-311150" lvl="0" marL="457200" rtl="0" algn="l">
              <a:spcBef>
                <a:spcPts val="0"/>
              </a:spcBef>
              <a:spcAft>
                <a:spcPts val="0"/>
              </a:spcAft>
              <a:buSzPts val="1300"/>
              <a:buChar char="●"/>
            </a:pPr>
            <a:r>
              <a:rPr lang="fr"/>
              <a:t>Technologies employées</a:t>
            </a:r>
            <a:endParaRPr/>
          </a:p>
          <a:p>
            <a:pPr indent="-311150" lvl="0" marL="457200" rtl="0" algn="l">
              <a:spcBef>
                <a:spcPts val="0"/>
              </a:spcBef>
              <a:spcAft>
                <a:spcPts val="0"/>
              </a:spcAft>
              <a:buSzPts val="1300"/>
              <a:buChar char="●"/>
            </a:pPr>
            <a:r>
              <a:rPr lang="fr"/>
              <a:t>Wireframes</a:t>
            </a:r>
            <a:endParaRPr/>
          </a:p>
          <a:p>
            <a:pPr indent="-311150" lvl="0" marL="457200" rtl="0" algn="l">
              <a:spcBef>
                <a:spcPts val="0"/>
              </a:spcBef>
              <a:spcAft>
                <a:spcPts val="0"/>
              </a:spcAft>
              <a:buSzPts val="1300"/>
              <a:buChar char="●"/>
            </a:pPr>
            <a:r>
              <a:rPr lang="fr"/>
              <a:t>Charte graphique</a:t>
            </a:r>
            <a:endParaRPr/>
          </a:p>
          <a:p>
            <a:pPr indent="-311150" lvl="0" marL="457200" rtl="0" algn="l">
              <a:spcBef>
                <a:spcPts val="0"/>
              </a:spcBef>
              <a:spcAft>
                <a:spcPts val="0"/>
              </a:spcAft>
              <a:buSzPts val="1300"/>
              <a:buChar char="●"/>
            </a:pPr>
            <a:r>
              <a:rPr lang="fr"/>
              <a:t>Maquettes</a:t>
            </a:r>
            <a:endParaRPr/>
          </a:p>
          <a:p>
            <a:pPr indent="-311150" lvl="0" marL="457200" rtl="0" algn="l">
              <a:spcBef>
                <a:spcPts val="0"/>
              </a:spcBef>
              <a:spcAft>
                <a:spcPts val="0"/>
              </a:spcAft>
              <a:buSzPts val="1300"/>
              <a:buChar char="●"/>
            </a:pPr>
            <a:r>
              <a:rPr lang="fr"/>
              <a:t>Bibliothèque de visuels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Conception Back : </a:t>
            </a:r>
            <a:endParaRPr/>
          </a:p>
          <a:p>
            <a:pPr indent="-311150" lvl="0" marL="457200" rtl="0" algn="l">
              <a:spcBef>
                <a:spcPts val="1200"/>
              </a:spcBef>
              <a:spcAft>
                <a:spcPts val="0"/>
              </a:spcAft>
              <a:buSzPts val="1300"/>
              <a:buChar char="●"/>
            </a:pPr>
            <a:r>
              <a:rPr lang="fr"/>
              <a:t>Liste des routes </a:t>
            </a:r>
            <a:endParaRPr/>
          </a:p>
          <a:p>
            <a:pPr indent="-311150" lvl="0" marL="457200" rtl="0" algn="l">
              <a:spcBef>
                <a:spcPts val="0"/>
              </a:spcBef>
              <a:spcAft>
                <a:spcPts val="0"/>
              </a:spcAft>
              <a:buSzPts val="1300"/>
              <a:buChar char="●"/>
            </a:pPr>
            <a:r>
              <a:rPr lang="fr"/>
              <a:t>Technologies employées </a:t>
            </a:r>
            <a:endParaRPr/>
          </a:p>
          <a:p>
            <a:pPr indent="-311150" lvl="0" marL="457200" rtl="0" algn="l">
              <a:spcBef>
                <a:spcPts val="0"/>
              </a:spcBef>
              <a:spcAft>
                <a:spcPts val="0"/>
              </a:spcAft>
              <a:buSzPts val="1300"/>
              <a:buChar char="●"/>
            </a:pPr>
            <a:r>
              <a:rPr lang="fr"/>
              <a:t>MCD</a:t>
            </a:r>
            <a:endParaRPr/>
          </a:p>
          <a:p>
            <a:pPr indent="-311150" lvl="0" marL="457200" rtl="0" algn="l">
              <a:spcBef>
                <a:spcPts val="0"/>
              </a:spcBef>
              <a:spcAft>
                <a:spcPts val="0"/>
              </a:spcAft>
              <a:buSzPts val="1300"/>
              <a:buChar char="●"/>
            </a:pPr>
            <a:r>
              <a:rPr lang="fr"/>
              <a:t>MLD</a:t>
            </a:r>
            <a:endParaRPr/>
          </a:p>
          <a:p>
            <a:pPr indent="-311150" lvl="0" marL="457200" rtl="0" algn="l">
              <a:spcBef>
                <a:spcPts val="0"/>
              </a:spcBef>
              <a:spcAft>
                <a:spcPts val="0"/>
              </a:spcAft>
              <a:buSzPts val="1300"/>
              <a:buChar char="●"/>
            </a:pPr>
            <a:r>
              <a:rPr lang="fr"/>
              <a:t>Dictionnaire des données</a:t>
            </a:r>
            <a:endParaRPr/>
          </a:p>
          <a:p>
            <a:pPr indent="-311150" lvl="0" marL="457200" rtl="0" algn="l">
              <a:spcBef>
                <a:spcPts val="0"/>
              </a:spcBef>
              <a:spcAft>
                <a:spcPts val="0"/>
              </a:spcAft>
              <a:buSzPts val="1300"/>
              <a:buChar char="●"/>
            </a:pPr>
            <a:r>
              <a:rPr lang="fr"/>
              <a:t>Seeding de données fictives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Processus Scrum en Action</a:t>
            </a:r>
            <a:endParaRPr/>
          </a:p>
        </p:txBody>
      </p:sp>
      <p:sp>
        <p:nvSpPr>
          <p:cNvPr id="177" name="Google Shape;17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fr"/>
              <a:t>Importance de la communication et de la collaboration dans l'équipe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78" name="Google Shape;178;p19"/>
          <p:cNvPicPr preferRelativeResize="0"/>
          <p:nvPr/>
        </p:nvPicPr>
        <p:blipFill>
          <a:blip r:embed="rId3">
            <a:alphaModFix/>
          </a:blip>
          <a:stretch>
            <a:fillRect/>
          </a:stretch>
        </p:blipFill>
        <p:spPr>
          <a:xfrm>
            <a:off x="213313" y="490913"/>
            <a:ext cx="8717375" cy="4161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184" name="Google Shape;18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Encouragement à la collaboration et à la transparence dans l'équipe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