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55"/>
  </p:notesMasterIdLst>
  <p:sldIdLst>
    <p:sldId id="256" r:id="rId38"/>
    <p:sldId id="257" r:id="rId39"/>
    <p:sldId id="258" r:id="rId40"/>
    <p:sldId id="259" r:id="rId41"/>
    <p:sldId id="260" r:id="rId42"/>
    <p:sldId id="261" r:id="rId43"/>
    <p:sldId id="262" r:id="rId44"/>
    <p:sldId id="263" r:id="rId45"/>
    <p:sldId id="264" r:id="rId46"/>
    <p:sldId id="265" r:id="rId47"/>
    <p:sldId id="266" r:id="rId48"/>
    <p:sldId id="267" r:id="rId49"/>
    <p:sldId id="268" r:id="rId50"/>
    <p:sldId id="269" r:id="rId51"/>
    <p:sldId id="270" r:id="rId52"/>
    <p:sldId id="271" r:id="rId53"/>
    <p:sldId id="272" r:id="rId54"/>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Antonio" charset="1" panose="02000503000000000000"/>
      <p:regular r:id="rId10"/>
    </p:embeddedFont>
    <p:embeddedFont>
      <p:font typeface="Antonio Bold" charset="1" panose="02000803000000000000"/>
      <p:regular r:id="rId11"/>
    </p:embeddedFont>
    <p:embeddedFont>
      <p:font typeface="Antonio Italics" charset="1" panose="02000503000000000000"/>
      <p:regular r:id="rId12"/>
    </p:embeddedFont>
    <p:embeddedFont>
      <p:font typeface="Antonio Bold Italics" charset="1" panose="02000803000000000000"/>
      <p:regular r:id="rId13"/>
    </p:embeddedFont>
    <p:embeddedFont>
      <p:font typeface="Antonio Light" charset="1" panose="02000303000000000000"/>
      <p:regular r:id="rId14"/>
    </p:embeddedFont>
    <p:embeddedFont>
      <p:font typeface="Antonio Light Italics" charset="1" panose="02000303000000000000"/>
      <p:regular r:id="rId15"/>
    </p:embeddedFont>
    <p:embeddedFont>
      <p:font typeface="Antonio Ultra-Bold" charset="1" panose="02000803000000000000"/>
      <p:regular r:id="rId16"/>
    </p:embeddedFont>
    <p:embeddedFont>
      <p:font typeface="Antonio Ultra-Bold Italics" charset="1" panose="02000803000000000000"/>
      <p:regular r:id="rId17"/>
    </p:embeddedFont>
    <p:embeddedFont>
      <p:font typeface="Open Sauce" charset="1" panose="00000500000000000000"/>
      <p:regular r:id="rId18"/>
    </p:embeddedFont>
    <p:embeddedFont>
      <p:font typeface="Open Sauce Bold" charset="1" panose="00000800000000000000"/>
      <p:regular r:id="rId19"/>
    </p:embeddedFont>
    <p:embeddedFont>
      <p:font typeface="Open Sauce Italics" charset="1" panose="00000500000000000000"/>
      <p:regular r:id="rId20"/>
    </p:embeddedFont>
    <p:embeddedFont>
      <p:font typeface="Open Sauce Bold Italics" charset="1" panose="00000800000000000000"/>
      <p:regular r:id="rId21"/>
    </p:embeddedFont>
    <p:embeddedFont>
      <p:font typeface="Open Sauce Light" charset="1" panose="00000400000000000000"/>
      <p:regular r:id="rId22"/>
    </p:embeddedFont>
    <p:embeddedFont>
      <p:font typeface="Open Sauce Light Italics" charset="1" panose="00000400000000000000"/>
      <p:regular r:id="rId23"/>
    </p:embeddedFont>
    <p:embeddedFont>
      <p:font typeface="Open Sauce Medium" charset="1" panose="00000600000000000000"/>
      <p:regular r:id="rId24"/>
    </p:embeddedFont>
    <p:embeddedFont>
      <p:font typeface="Open Sauce Medium Italics" charset="1" panose="00000600000000000000"/>
      <p:regular r:id="rId25"/>
    </p:embeddedFont>
    <p:embeddedFont>
      <p:font typeface="Open Sauce Semi-Bold" charset="1" panose="00000700000000000000"/>
      <p:regular r:id="rId26"/>
    </p:embeddedFont>
    <p:embeddedFont>
      <p:font typeface="Open Sauce Semi-Bold Italics" charset="1" panose="00000700000000000000"/>
      <p:regular r:id="rId27"/>
    </p:embeddedFont>
    <p:embeddedFont>
      <p:font typeface="Open Sauce Heavy" charset="1" panose="00000A00000000000000"/>
      <p:regular r:id="rId28"/>
    </p:embeddedFont>
    <p:embeddedFont>
      <p:font typeface="Open Sauce Heavy Italics" charset="1" panose="00000A00000000000000"/>
      <p:regular r:id="rId29"/>
    </p:embeddedFont>
    <p:embeddedFont>
      <p:font typeface="Open Sans" charset="1" panose="020B0606030504020204"/>
      <p:regular r:id="rId30"/>
    </p:embeddedFont>
    <p:embeddedFont>
      <p:font typeface="Open Sans Bold" charset="1" panose="020B0806030504020204"/>
      <p:regular r:id="rId31"/>
    </p:embeddedFont>
    <p:embeddedFont>
      <p:font typeface="Open Sans Italics" charset="1" panose="020B0606030504020204"/>
      <p:regular r:id="rId32"/>
    </p:embeddedFont>
    <p:embeddedFont>
      <p:font typeface="Open Sans Bold Italics" charset="1" panose="020B0806030504020204"/>
      <p:regular r:id="rId33"/>
    </p:embeddedFont>
    <p:embeddedFont>
      <p:font typeface="Open Sans Light" charset="1" panose="020B0306030504020204"/>
      <p:regular r:id="rId34"/>
    </p:embeddedFont>
    <p:embeddedFont>
      <p:font typeface="Open Sans Light Italics" charset="1" panose="020B0306030504020204"/>
      <p:regular r:id="rId35"/>
    </p:embeddedFont>
    <p:embeddedFont>
      <p:font typeface="Open Sans Ultra-Bold" charset="1" panose="00000000000000000000"/>
      <p:regular r:id="rId36"/>
    </p:embeddedFont>
    <p:embeddedFont>
      <p:font typeface="Open Sans Ultra-Bold Italics" charset="1" panose="00000000000000000000"/>
      <p:regular r:id="rId3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32" Target="fonts/font32.fntdata" Type="http://schemas.openxmlformats.org/officeDocument/2006/relationships/font"/><Relationship Id="rId33" Target="fonts/font33.fntdata" Type="http://schemas.openxmlformats.org/officeDocument/2006/relationships/font"/><Relationship Id="rId34" Target="fonts/font34.fntdata" Type="http://schemas.openxmlformats.org/officeDocument/2006/relationships/font"/><Relationship Id="rId35" Target="fonts/font35.fntdata" Type="http://schemas.openxmlformats.org/officeDocument/2006/relationships/font"/><Relationship Id="rId36" Target="fonts/font36.fntdata" Type="http://schemas.openxmlformats.org/officeDocument/2006/relationships/font"/><Relationship Id="rId37" Target="fonts/font37.fntdata" Type="http://schemas.openxmlformats.org/officeDocument/2006/relationships/font"/><Relationship Id="rId38" Target="slides/slide1.xml" Type="http://schemas.openxmlformats.org/officeDocument/2006/relationships/slide"/><Relationship Id="rId39" Target="slides/slide2.xml" Type="http://schemas.openxmlformats.org/officeDocument/2006/relationships/slide"/><Relationship Id="rId4" Target="theme/theme1.xml" Type="http://schemas.openxmlformats.org/officeDocument/2006/relationships/theme"/><Relationship Id="rId40" Target="slides/slide3.xml" Type="http://schemas.openxmlformats.org/officeDocument/2006/relationships/slide"/><Relationship Id="rId41" Target="slides/slide4.xml" Type="http://schemas.openxmlformats.org/officeDocument/2006/relationships/slide"/><Relationship Id="rId42" Target="slides/slide5.xml" Type="http://schemas.openxmlformats.org/officeDocument/2006/relationships/slide"/><Relationship Id="rId43" Target="slides/slide6.xml" Type="http://schemas.openxmlformats.org/officeDocument/2006/relationships/slide"/><Relationship Id="rId44" Target="slides/slide7.xml" Type="http://schemas.openxmlformats.org/officeDocument/2006/relationships/slide"/><Relationship Id="rId45" Target="slides/slide8.xml" Type="http://schemas.openxmlformats.org/officeDocument/2006/relationships/slide"/><Relationship Id="rId46" Target="slides/slide9.xml" Type="http://schemas.openxmlformats.org/officeDocument/2006/relationships/slide"/><Relationship Id="rId47" Target="slides/slide10.xml" Type="http://schemas.openxmlformats.org/officeDocument/2006/relationships/slide"/><Relationship Id="rId48" Target="slides/slide11.xml" Type="http://schemas.openxmlformats.org/officeDocument/2006/relationships/slide"/><Relationship Id="rId49" Target="slides/slide12.xml" Type="http://schemas.openxmlformats.org/officeDocument/2006/relationships/slide"/><Relationship Id="rId5" Target="tableStyles.xml" Type="http://schemas.openxmlformats.org/officeDocument/2006/relationships/tableStyles"/><Relationship Id="rId50" Target="slides/slide13.xml" Type="http://schemas.openxmlformats.org/officeDocument/2006/relationships/slide"/><Relationship Id="rId51" Target="slides/slide14.xml" Type="http://schemas.openxmlformats.org/officeDocument/2006/relationships/slide"/><Relationship Id="rId52" Target="slides/slide15.xml" Type="http://schemas.openxmlformats.org/officeDocument/2006/relationships/slide"/><Relationship Id="rId53" Target="slides/slide16.xml" Type="http://schemas.openxmlformats.org/officeDocument/2006/relationships/slide"/><Relationship Id="rId54" Target="slides/slide17.xml" Type="http://schemas.openxmlformats.org/officeDocument/2006/relationships/slide"/><Relationship Id="rId55" Target="notesMasters/notesMaster1.xml" Type="http://schemas.openxmlformats.org/officeDocument/2006/relationships/notesMaster"/><Relationship Id="rId56" Target="theme/theme2.xml" Type="http://schemas.openxmlformats.org/officeDocument/2006/relationships/theme"/><Relationship Id="rId57" Target="notesSlides/notesSlide1.xml" Type="http://schemas.openxmlformats.org/officeDocument/2006/relationships/notesSlide"/><Relationship Id="rId58" Target="notesSlides/notesSlide2.xml" Type="http://schemas.openxmlformats.org/officeDocument/2006/relationships/notesSlide"/><Relationship Id="rId59" Target="notesSlides/notesSlide3.xml" Type="http://schemas.openxmlformats.org/officeDocument/2006/relationships/notesSlide"/><Relationship Id="rId6" Target="fonts/font6.fntdata" Type="http://schemas.openxmlformats.org/officeDocument/2006/relationships/font"/><Relationship Id="rId60" Target="notesSlides/notesSlide4.xml" Type="http://schemas.openxmlformats.org/officeDocument/2006/relationships/notesSlide"/><Relationship Id="rId61" Target="notesSlides/notesSlide5.xml" Type="http://schemas.openxmlformats.org/officeDocument/2006/relationships/notesSlide"/><Relationship Id="rId62" Target="notesSlides/notesSlide6.xml" Type="http://schemas.openxmlformats.org/officeDocument/2006/relationships/notesSlide"/><Relationship Id="rId63" Target="notesSlides/notesSlide7.xml" Type="http://schemas.openxmlformats.org/officeDocument/2006/relationships/notesSlide"/><Relationship Id="rId64" Target="notesSlides/notesSlide8.xml" Type="http://schemas.openxmlformats.org/officeDocument/2006/relationships/notesSlide"/><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notesMasters/_rels/notesMaster1.xml.rels><?xml version="1.0" encoding="UTF-8" standalone="no"?><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4.xml" Type="http://schemas.openxmlformats.org/officeDocument/2006/relationships/slide"/></Relationships>
</file>

<file path=ppt/notesSlides/_rels/notesSlide2.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7.xml" Type="http://schemas.openxmlformats.org/officeDocument/2006/relationships/slide"/></Relationships>
</file>

<file path=ppt/notesSlides/_rels/notesSlide3.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8.xml" Type="http://schemas.openxmlformats.org/officeDocument/2006/relationships/slide"/></Relationships>
</file>

<file path=ppt/notesSlides/_rels/notesSlide4.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12.xml" Type="http://schemas.openxmlformats.org/officeDocument/2006/relationships/slide"/></Relationships>
</file>

<file path=ppt/notesSlides/_rels/notesSlide5.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13.xml" Type="http://schemas.openxmlformats.org/officeDocument/2006/relationships/slide"/></Relationships>
</file>

<file path=ppt/notesSlides/_rels/notesSlide6.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14.xml" Type="http://schemas.openxmlformats.org/officeDocument/2006/relationships/slide"/></Relationships>
</file>

<file path=ppt/notesSlides/_rels/notesSlide7.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16.xml" Type="http://schemas.openxmlformats.org/officeDocument/2006/relationships/slide"/></Relationships>
</file>

<file path=ppt/notesSlides/_rels/notesSlide8.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17.xml" Type="http://schemas.openxmlformats.org/officeDocument/2006/relationships/slide"/></Relationships>
</file>

<file path=ppt/notesSlides/notesSlide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Afin de garantir le succès de ce projet de développement, nous avons choisi d'utiliser le modèle du Cycle en V. Le cycle en V est une méthode d’organisation très connue dont l’origine remonte à l’industrie et qui a été adaptée à l’informatique dans les années 80. La méthode en V divise le processus de développement en deux phases principales : la phase ascendante, où les exigences du système sont spécifiées, conçues et développées, et la phase descendante, où les tests, la vérification et la validation sont effectués pour s'assurer que le système répond aux exigences établies. Ce modèle en forme de "V" symbolise la relation entre les phases ascendantes et descendantes, mettant l'accent sur l'importance de la validation et de la vérification à chaque étape du processus pour garantir la qualité et la fiabilité du système final.</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2.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Le modèle en V assure une correspondance entre les étapes de développement et de test, garantissant ainsi une validation continue du logiciel tout au long du processus. Cela réduit les risques d'erreurs et de non-conformités, améliorant la qualité du produit final.</a:t>
            </a:r>
          </a:p>
          <a:p>
            <a:r>
              <a:rPr lang="en-US"/>
              <a:t/>
            </a:r>
          </a:p>
          <a:p>
            <a:r>
              <a:rPr lang="en-US"/>
              <a:t>    Des règles claires sont établies à chaque étape du processus, permettant la détection précoce et la correction des erreurs. Cela économise du temps et de l'argent, conduisant à un produit de haute qualité répondant aux besoins sans risque d'omissions importantes.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3.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En deux points :</a:t>
            </a:r>
          </a:p>
          <a:p>
            <a:r>
              <a:rPr lang="en-US"/>
              <a:t/>
            </a:r>
          </a:p>
          <a:p>
            <a:r>
              <a:rPr lang="en-US"/>
              <a:t>    Le modèle en V simplifie la planification du projet en offrant une structure claire avec des étapes distinctes, commençant par la collecte des exigences pour une définition précise du projet, réduisant les modifications constantes.</a:t>
            </a:r>
          </a:p>
          <a:p>
            <a:r>
              <a:rPr lang="en-US"/>
              <a:t/>
            </a:r>
          </a:p>
          <a:p>
            <a:r>
              <a:rPr lang="en-US"/>
              <a:t>    Chaque étape est accompagnée d'une documentation détaillée, ce qui facilite la maintenance future et la compréhension du système. De plus, en mettant l'accent sur les tests à chaque étape, il permet d'identifier et de corriger les problèmes plus tôt, réduisant ainsi les risques.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4.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La première étape sert à définir des exigences claires et essentielles, on distingue les exigences métier et fonctionnelles assurant ainsi qu'elles soient nécessaires, cohérentes et vérifiables. Ensuite, le cahier des charges est la livrable associée.  C'est un document crucial en gestion de projet, il résume les demandes du client, précisant les objectifs, ressources et contraintes sans les détailler. Il doit suivre une structure précise et ne peut évoluer après la signature du contrat.</a:t>
            </a:r>
          </a:p>
          <a:p>
            <a:r>
              <a:rPr lang="en-US"/>
              <a:t/>
            </a:r>
          </a:p>
          <a:p>
            <a:r>
              <a:rPr lang="en-US"/>
              <a:t>Ensuite, les spécifications viennent s'ajouter au cahier des charges et jouent un rôle très important en tant que lien entre le client et l'entreprise pendant tout le développement. Ce document doit être extrêmement précis, couvrant chaque scénario, chaque fonctionnalité et cela en détail. Une chose à retenir, c'est que les spécifications peuvent évoluer avec le temps, contrairement au cahier des charges qui reste inchangé une fois établi.</a:t>
            </a:r>
          </a:p>
          <a:p>
            <a:r>
              <a:rPr lang="en-US"/>
              <a:t/>
            </a:r>
          </a:p>
          <a:p>
            <a:r>
              <a:rPr lang="en-US"/>
              <a:t>La conception générale, aussi appelée conception architecturale ou préliminaire, transforme les idées sur le fonctionnement du logiciel en détails techniques. L'équipe du projet va déterminer, dans le dossier d’architecture technique, les technologies nécessaires pour construire le logiciel et créer une structure qui satisfait les besoins du client</a:t>
            </a:r>
          </a:p>
          <a:p>
            <a:r>
              <a:rPr lang="en-US"/>
              <a:t/>
            </a:r>
          </a:p>
          <a:p>
            <a:r>
              <a:rPr lang="en-US"/>
              <a:t>La phase de conception détaillée va plus en profondeur en identifiant et en décrivant en détail tous les éléments essentiels nécessaires pour créer un produit ou un logiciel. Aussi, c'est au cours de cette étape que nous décidons comment ces composants vont travailler ensemble pour satisfaire les besoins du client. Pour s'assurer que tout se passe bien, nous documentons toutes ces informations dans un document. Cela peut ressembler à un manuel qui guide les développeurs dans l'écriture du code du logiciel, en fournissant des instructions détaillées étape par étape.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5.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Après la validation de la conception, la phase de mise en œuvre technique est courte mais déterminante. Les développeurs suivent des spécifications détaillées pour créer le "Code Source", le cœur du logiciel, accompagné d'une documentation technique. Cette documentation explique le fonctionnement du code, favorisant la maintenance future et la collaboration entre développeurs.</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6.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Les tests unitaires s'assurent que chaque partie du logiciel fonctionne correctement, même lorsqu'elle est utilisée toute seule. S'ils réussissent, un dossier de test est créé pour documenter le processus, garantissant ainsi la qualité et la fiabilité du logiciel.</a:t>
            </a:r>
          </a:p>
          <a:p>
            <a:r>
              <a:rPr lang="en-US"/>
              <a:t/>
            </a:r>
          </a:p>
          <a:p>
            <a:r>
              <a:rPr lang="en-US"/>
              <a:t>L'objectif principal des tests d’intégration est de vérifier que les interactions entre les composants fonctionnent comme prévu. Cela signifie qu'il faut s'assurer que les interfaces (les endroits où les composants se connectent) et les dépendances (comment un composant dépend d'un autre) sont correctement gérées. Si les interactions se déroulent sans problème, alors le test d'intégration est réussi. S'ils réussissent, un dossier de test est également créé pour documenter le processus. </a:t>
            </a:r>
          </a:p>
          <a:p>
            <a:r>
              <a:rPr lang="en-US"/>
              <a:t/>
            </a:r>
          </a:p>
          <a:p>
            <a:r>
              <a:rPr lang="en-US"/>
              <a:t>Les tests fonctionnels sont une étape plus globale du processus de test. Ils évaluent l'ensemble du système ou du logiciel dans son intégralité pour déterminer s'il correspond aux attentes du client. Pour ce faire, ils se penchent sur des aspects concrets, comme les cas d'utilisation réels, les scénarios clés, et les situations auxquelles le logiciel sera confronté lorsqu'il sera utilisé dans des conditions réelles. Ils visent à s'assurer que le système fonctionne correctement non seulement dans des scénarios isolés, mais aussi dans des situations complètes et réalistes d'utilisation. Une documentation est aussi associer à ce processus. </a:t>
            </a:r>
          </a:p>
          <a:p>
            <a:r>
              <a:rPr lang="en-US"/>
              <a:t/>
            </a:r>
          </a:p>
          <a:p>
            <a:r>
              <a:rPr lang="en-US"/>
              <a:t>Pour finir, la recette permet au client de vérifier que le produit final correspond à ses besoins et à ses exigences tels qu'ils ont été identifiés lors de la phase initiale d'analyse de besoins. C'est comme la phase de vérification finale pour s'assurer que le logiciel répond bien à ce qui avait été convenu au départ.</a:t>
            </a:r>
          </a:p>
          <a:p>
            <a:r>
              <a:rPr lang="en-US"/>
              <a:t>La cahier de recette guide et documente le test final par le client pour s'assurer que le logiciel est prêt pour la production ou la livraison, offrant au client la certitude que ses besoins sont respectés.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7.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Déploiement : </a:t>
            </a:r>
          </a:p>
          <a:p>
            <a:r>
              <a:rPr lang="en-US"/>
              <a:t>Cette phase consiste à déployer le logiciel dans l'environnement de production. Cela inclut la mise en place de l'infrastructure, la configuration des serveurs, l'installation du logiciel sur les systèmes de production, et la préparation pour l'utilisation par les utilisateurs finaux. Le déploiement peut être une étape délicate, car il est essentiel de garantir que le logiciel fonctionne correctement dans un environnement de production réel.</a:t>
            </a:r>
          </a:p>
          <a:p>
            <a:r>
              <a:rPr lang="en-US"/>
              <a:t/>
            </a:r>
          </a:p>
          <a:p>
            <a:r>
              <a:rPr lang="en-US"/>
              <a:t/>
            </a:r>
          </a:p>
          <a:p>
            <a:r>
              <a:rPr lang="en-US"/>
              <a:t>Maintenance : </a:t>
            </a:r>
          </a:p>
          <a:p>
            <a:r>
              <a:rPr lang="en-US"/>
              <a:t>Le modèle en V encourage la prise en compte de la maintenance dès le début du processus de développement en mettant l'accent sur la qualité du code et des tests. Cela réduit le nombre de problèmes à corriger dans la phase de maintenance, mais elle reste incontournable pour assurer le bon fonctionnement continu du logiciel et son adaptation aux besoins changeants des utilisateurs. Cette phase englobe la gestion des problèmes, les correctifs, les mises à jour, et l'assistance aux utilisateurs. </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8.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En conclusion, notre entreprise est à l'aube d'une opportunité exceptionnelle pour devenir un leader dans le secteur de la domotique, avec le potentiel d'améliorer considérablement la vie de nos clients grâce à des solutions d'automatisation de maisons connectées. Le modèle du Cycle en V est notre choix pour garantir le succès de ce projet. Il offre une structure claire qui assure la cohérence entre les étapes de développement et de validation, et guide le processus de la phase d'analyse des exigences jusqu'à la validation finale.</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 Id="rId2" Target="../notesSlides/notesSlide4.xml" Type="http://schemas.openxmlformats.org/officeDocument/2006/relationships/notesSlide"/><Relationship Id="rId3" Target="../media/image9.png" Type="http://schemas.openxmlformats.org/officeDocument/2006/relationships/image"/></Relationships>
</file>

<file path=ppt/slides/_rels/slide13.xml.rels><?xml version="1.0" encoding="UTF-8" standalone="no"?><Relationships xmlns="http://schemas.openxmlformats.org/package/2006/relationships"><Relationship Id="rId1" Target="../slideLayouts/slideLayout7.xml" Type="http://schemas.openxmlformats.org/officeDocument/2006/relationships/slideLayout"/><Relationship Id="rId2" Target="../notesSlides/notesSlide5.xml" Type="http://schemas.openxmlformats.org/officeDocument/2006/relationships/notesSlide"/><Relationship Id="rId3" Target="../media/image10.png" Type="http://schemas.openxmlformats.org/officeDocument/2006/relationships/image"/></Relationships>
</file>

<file path=ppt/slides/_rels/slide14.xml.rels><?xml version="1.0" encoding="UTF-8" standalone="no"?><Relationships xmlns="http://schemas.openxmlformats.org/package/2006/relationships"><Relationship Id="rId1" Target="../slideLayouts/slideLayout7.xml" Type="http://schemas.openxmlformats.org/officeDocument/2006/relationships/slideLayout"/><Relationship Id="rId2" Target="../notesSlides/notesSlide6.xml" Type="http://schemas.openxmlformats.org/officeDocument/2006/relationships/notesSlide"/><Relationship Id="rId3" Target="../media/image11.png" Type="http://schemas.openxmlformats.org/officeDocument/2006/relationships/image"/></Relationships>
</file>

<file path=ppt/slides/_rels/slide15.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6.xml.rels><?xml version="1.0" encoding="UTF-8" standalone="no"?><Relationships xmlns="http://schemas.openxmlformats.org/package/2006/relationships"><Relationship Id="rId1" Target="../slideLayouts/slideLayout7.xml" Type="http://schemas.openxmlformats.org/officeDocument/2006/relationships/slideLayout"/><Relationship Id="rId2" Target="../notesSlides/notesSlide7.xml" Type="http://schemas.openxmlformats.org/officeDocument/2006/relationships/notesSlide"/><Relationship Id="rId3" Target="../media/image12.png" Type="http://schemas.openxmlformats.org/officeDocument/2006/relationships/image"/></Relationships>
</file>

<file path=ppt/slides/_rels/slide17.xml.rels><?xml version="1.0" encoding="UTF-8" standalone="no"?><Relationships xmlns="http://schemas.openxmlformats.org/package/2006/relationships"><Relationship Id="rId1" Target="../slideLayouts/slideLayout7.xml" Type="http://schemas.openxmlformats.org/officeDocument/2006/relationships/slideLayout"/><Relationship Id="rId2" Target="../notesSlides/notesSlide8.xml" Type="http://schemas.openxmlformats.org/officeDocument/2006/relationships/notesSlid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3.pn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notesSlides/notesSlide2.xml" Type="http://schemas.openxmlformats.org/officeDocument/2006/relationships/notesSlide"/><Relationship Id="rId3" Target="../media/image5.jpe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notesSlides/notesSlide3.xml" Type="http://schemas.openxmlformats.org/officeDocument/2006/relationships/notesSlide"/><Relationship Id="rId3" Target="../media/image6.pn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3188304" y="-1513365"/>
            <a:ext cx="13313729" cy="13313729"/>
            <a:chOff x="0" y="0"/>
            <a:chExt cx="6350000" cy="6350000"/>
          </a:xfrm>
        </p:grpSpPr>
        <p:sp>
          <p:nvSpPr>
            <p:cNvPr name="Freeform 3" id="3"/>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48B281"/>
            </a:solidFill>
          </p:spPr>
        </p:sp>
      </p:grpSp>
      <p:grpSp>
        <p:nvGrpSpPr>
          <p:cNvPr name="Group 4" id="4"/>
          <p:cNvGrpSpPr/>
          <p:nvPr/>
        </p:nvGrpSpPr>
        <p:grpSpPr>
          <a:xfrm rot="-3270436">
            <a:off x="9315878" y="102642"/>
            <a:ext cx="12098771" cy="6654453"/>
            <a:chOff x="0" y="0"/>
            <a:chExt cx="4060919" cy="2233549"/>
          </a:xfrm>
        </p:grpSpPr>
        <p:sp>
          <p:nvSpPr>
            <p:cNvPr name="Freeform 5" id="5"/>
            <p:cNvSpPr/>
            <p:nvPr/>
          </p:nvSpPr>
          <p:spPr>
            <a:xfrm flipH="false" flipV="false" rot="0">
              <a:off x="19050" y="19050"/>
              <a:ext cx="4022947" cy="2195449"/>
            </a:xfrm>
            <a:custGeom>
              <a:avLst/>
              <a:gdLst/>
              <a:ahLst/>
              <a:cxnLst/>
              <a:rect r="r" b="b" t="t" l="l"/>
              <a:pathLst>
                <a:path h="2195449" w="4022947">
                  <a:moveTo>
                    <a:pt x="2925031" y="2195449"/>
                  </a:moveTo>
                  <a:lnTo>
                    <a:pt x="1097788" y="2195449"/>
                  </a:lnTo>
                  <a:cubicBezTo>
                    <a:pt x="491490" y="2195449"/>
                    <a:pt x="0" y="1703959"/>
                    <a:pt x="0" y="1097661"/>
                  </a:cubicBezTo>
                  <a:cubicBezTo>
                    <a:pt x="0" y="491490"/>
                    <a:pt x="491490" y="0"/>
                    <a:pt x="1097788" y="0"/>
                  </a:cubicBezTo>
                  <a:lnTo>
                    <a:pt x="2925158" y="0"/>
                  </a:lnTo>
                  <a:cubicBezTo>
                    <a:pt x="3531457" y="0"/>
                    <a:pt x="4022947" y="491490"/>
                    <a:pt x="4022947" y="1097788"/>
                  </a:cubicBezTo>
                  <a:cubicBezTo>
                    <a:pt x="4022820" y="1703959"/>
                    <a:pt x="3531329" y="2195449"/>
                    <a:pt x="2925031" y="2195449"/>
                  </a:cubicBezTo>
                  <a:close/>
                </a:path>
              </a:pathLst>
            </a:custGeom>
            <a:solidFill>
              <a:srgbClr val="F1EEEE"/>
            </a:solidFill>
          </p:spPr>
        </p:sp>
        <p:sp>
          <p:nvSpPr>
            <p:cNvPr name="Freeform 6" id="6"/>
            <p:cNvSpPr/>
            <p:nvPr/>
          </p:nvSpPr>
          <p:spPr>
            <a:xfrm flipH="false" flipV="false" rot="0">
              <a:off x="0" y="0"/>
              <a:ext cx="4060920" cy="2233549"/>
            </a:xfrm>
            <a:custGeom>
              <a:avLst/>
              <a:gdLst/>
              <a:ahLst/>
              <a:cxnLst/>
              <a:rect r="r" b="b" t="t" l="l"/>
              <a:pathLst>
                <a:path h="2233549" w="4060920">
                  <a:moveTo>
                    <a:pt x="2944081" y="2233549"/>
                  </a:moveTo>
                  <a:lnTo>
                    <a:pt x="1116838" y="2233549"/>
                  </a:lnTo>
                  <a:cubicBezTo>
                    <a:pt x="501015" y="2233549"/>
                    <a:pt x="0" y="1732534"/>
                    <a:pt x="0" y="1116838"/>
                  </a:cubicBezTo>
                  <a:cubicBezTo>
                    <a:pt x="0" y="501015"/>
                    <a:pt x="501015" y="0"/>
                    <a:pt x="1116838" y="0"/>
                  </a:cubicBezTo>
                  <a:lnTo>
                    <a:pt x="2944208" y="0"/>
                  </a:lnTo>
                  <a:cubicBezTo>
                    <a:pt x="3559904" y="0"/>
                    <a:pt x="4060920" y="501015"/>
                    <a:pt x="4060920" y="1116838"/>
                  </a:cubicBezTo>
                  <a:cubicBezTo>
                    <a:pt x="4060920" y="1732534"/>
                    <a:pt x="3559904" y="2233549"/>
                    <a:pt x="2944081" y="2233549"/>
                  </a:cubicBezTo>
                  <a:close/>
                  <a:moveTo>
                    <a:pt x="1116838" y="38100"/>
                  </a:moveTo>
                  <a:cubicBezTo>
                    <a:pt x="521970" y="38100"/>
                    <a:pt x="38100" y="521970"/>
                    <a:pt x="38100" y="1116838"/>
                  </a:cubicBezTo>
                  <a:cubicBezTo>
                    <a:pt x="38100" y="1711579"/>
                    <a:pt x="521970" y="2195576"/>
                    <a:pt x="1116838" y="2195576"/>
                  </a:cubicBezTo>
                  <a:lnTo>
                    <a:pt x="2944208" y="2195576"/>
                  </a:lnTo>
                  <a:cubicBezTo>
                    <a:pt x="3538950" y="2195576"/>
                    <a:pt x="4022947" y="1711706"/>
                    <a:pt x="4022947" y="1116838"/>
                  </a:cubicBezTo>
                  <a:cubicBezTo>
                    <a:pt x="4022820" y="521970"/>
                    <a:pt x="3538949" y="38100"/>
                    <a:pt x="2944081" y="38100"/>
                  </a:cubicBezTo>
                  <a:lnTo>
                    <a:pt x="1116838" y="38100"/>
                  </a:lnTo>
                  <a:close/>
                </a:path>
              </a:pathLst>
            </a:custGeom>
            <a:solidFill>
              <a:srgbClr val="F1EEEE"/>
            </a:solidFill>
          </p:spPr>
        </p:sp>
      </p:grpSp>
      <p:grpSp>
        <p:nvGrpSpPr>
          <p:cNvPr name="Group 7" id="7"/>
          <p:cNvGrpSpPr>
            <a:grpSpLocks noChangeAspect="true"/>
          </p:cNvGrpSpPr>
          <p:nvPr/>
        </p:nvGrpSpPr>
        <p:grpSpPr>
          <a:xfrm rot="0">
            <a:off x="11207104" y="2944648"/>
            <a:ext cx="5246391" cy="5246370"/>
            <a:chOff x="0" y="0"/>
            <a:chExt cx="6350000" cy="6349975"/>
          </a:xfrm>
        </p:grpSpPr>
        <p:sp>
          <p:nvSpPr>
            <p:cNvPr name="Freeform 8" id="8"/>
            <p:cNvSpPr/>
            <p:nvPr/>
          </p:nvSpPr>
          <p:spPr>
            <a:xfrm flipH="false" flipV="false" rot="0">
              <a:off x="0" y="0"/>
              <a:ext cx="6350000" cy="6349974"/>
            </a:xfrm>
            <a:custGeom>
              <a:avLst/>
              <a:gdLst/>
              <a:ahLst/>
              <a:cxnLst/>
              <a:rect r="r" b="b" t="t" l="l"/>
              <a:pathLst>
                <a:path h="6349974" w="6350000">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a:blip r:embed="rId2"/>
              <a:stretch>
                <a:fillRect l="-25046" t="0" r="-25046" b="0"/>
              </a:stretch>
            </a:blipFill>
          </p:spPr>
        </p:sp>
      </p:grpSp>
      <p:grpSp>
        <p:nvGrpSpPr>
          <p:cNvPr name="Group 9" id="9"/>
          <p:cNvGrpSpPr/>
          <p:nvPr/>
        </p:nvGrpSpPr>
        <p:grpSpPr>
          <a:xfrm rot="0">
            <a:off x="933450" y="2414612"/>
            <a:ext cx="8391022" cy="5172050"/>
            <a:chOff x="0" y="0"/>
            <a:chExt cx="11188030" cy="6896067"/>
          </a:xfrm>
        </p:grpSpPr>
        <p:sp>
          <p:nvSpPr>
            <p:cNvPr name="TextBox 10" id="10"/>
            <p:cNvSpPr txBox="true"/>
            <p:nvPr/>
          </p:nvSpPr>
          <p:spPr>
            <a:xfrm rot="0">
              <a:off x="0" y="133350"/>
              <a:ext cx="11061030" cy="5708650"/>
            </a:xfrm>
            <a:prstGeom prst="rect">
              <a:avLst/>
            </a:prstGeom>
          </p:spPr>
          <p:txBody>
            <a:bodyPr anchor="t" rtlCol="false" tIns="0" lIns="0" bIns="0" rIns="0">
              <a:spAutoFit/>
            </a:bodyPr>
            <a:lstStyle/>
            <a:p>
              <a:pPr>
                <a:lnSpc>
                  <a:spcPts val="16500"/>
                </a:lnSpc>
              </a:pPr>
              <a:r>
                <a:rPr lang="en-US" sz="15000" spc="-675">
                  <a:solidFill>
                    <a:srgbClr val="000000"/>
                  </a:solidFill>
                  <a:latin typeface="Antonio Bold"/>
                </a:rPr>
                <a:t>LA MÉTHODE CYCLE EN V</a:t>
              </a:r>
            </a:p>
          </p:txBody>
        </p:sp>
        <p:sp>
          <p:nvSpPr>
            <p:cNvPr name="TextBox 11" id="11"/>
            <p:cNvSpPr txBox="true"/>
            <p:nvPr/>
          </p:nvSpPr>
          <p:spPr>
            <a:xfrm rot="0">
              <a:off x="127000" y="6349967"/>
              <a:ext cx="11061030" cy="546100"/>
            </a:xfrm>
            <a:prstGeom prst="rect">
              <a:avLst/>
            </a:prstGeom>
          </p:spPr>
          <p:txBody>
            <a:bodyPr anchor="t" rtlCol="false" tIns="0" lIns="0" bIns="0" rIns="0">
              <a:spAutoFit/>
            </a:bodyPr>
            <a:lstStyle/>
            <a:p>
              <a:pPr>
                <a:lnSpc>
                  <a:spcPts val="3240"/>
                </a:lnSpc>
              </a:pPr>
              <a:r>
                <a:rPr lang="en-US" sz="2700">
                  <a:solidFill>
                    <a:srgbClr val="000000"/>
                  </a:solidFill>
                  <a:latin typeface="Open Sauce Bold"/>
                </a:rPr>
                <a:t>Implémentation au sein de l’entreprise</a:t>
              </a:r>
            </a:p>
          </p:txBody>
        </p:sp>
      </p:gr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275864" y="-1513365"/>
            <a:ext cx="13313729" cy="13313729"/>
            <a:chOff x="0" y="0"/>
            <a:chExt cx="6350000" cy="6350000"/>
          </a:xfrm>
        </p:grpSpPr>
        <p:sp>
          <p:nvSpPr>
            <p:cNvPr name="Freeform 3" id="3"/>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1EEEE"/>
            </a:solidFill>
          </p:spPr>
        </p:sp>
      </p:grpSp>
      <p:sp>
        <p:nvSpPr>
          <p:cNvPr name="Freeform 4" id="4"/>
          <p:cNvSpPr/>
          <p:nvPr/>
        </p:nvSpPr>
        <p:spPr>
          <a:xfrm flipH="false" flipV="false" rot="0">
            <a:off x="9388865" y="527999"/>
            <a:ext cx="6818843" cy="6818843"/>
          </a:xfrm>
          <a:custGeom>
            <a:avLst/>
            <a:gdLst/>
            <a:ahLst/>
            <a:cxnLst/>
            <a:rect r="r" b="b" t="t" l="l"/>
            <a:pathLst>
              <a:path h="6818843" w="6818843">
                <a:moveTo>
                  <a:pt x="0" y="0"/>
                </a:moveTo>
                <a:lnTo>
                  <a:pt x="6818842" y="0"/>
                </a:lnTo>
                <a:lnTo>
                  <a:pt x="6818842" y="6818843"/>
                </a:lnTo>
                <a:lnTo>
                  <a:pt x="0" y="6818843"/>
                </a:lnTo>
                <a:lnTo>
                  <a:pt x="0" y="0"/>
                </a:lnTo>
                <a:close/>
              </a:path>
            </a:pathLst>
          </a:custGeom>
          <a:blipFill>
            <a:blip r:embed="rId2"/>
            <a:stretch>
              <a:fillRect l="0" t="0" r="0" b="0"/>
            </a:stretch>
          </a:blipFill>
        </p:spPr>
      </p:sp>
      <p:grpSp>
        <p:nvGrpSpPr>
          <p:cNvPr name="Group 5" id="5"/>
          <p:cNvGrpSpPr/>
          <p:nvPr/>
        </p:nvGrpSpPr>
        <p:grpSpPr>
          <a:xfrm rot="0">
            <a:off x="1028700" y="3937421"/>
            <a:ext cx="5293709" cy="3734967"/>
            <a:chOff x="0" y="0"/>
            <a:chExt cx="7058278" cy="4979956"/>
          </a:xfrm>
        </p:grpSpPr>
        <p:sp>
          <p:nvSpPr>
            <p:cNvPr name="TextBox 6" id="6"/>
            <p:cNvSpPr txBox="true"/>
            <p:nvPr/>
          </p:nvSpPr>
          <p:spPr>
            <a:xfrm rot="0">
              <a:off x="0" y="9503"/>
              <a:ext cx="7058278" cy="2809875"/>
            </a:xfrm>
            <a:prstGeom prst="rect">
              <a:avLst/>
            </a:prstGeom>
          </p:spPr>
          <p:txBody>
            <a:bodyPr anchor="t" rtlCol="false" tIns="0" lIns="0" bIns="0" rIns="0">
              <a:spAutoFit/>
            </a:bodyPr>
            <a:lstStyle/>
            <a:p>
              <a:pPr marL="0" indent="0" lvl="0">
                <a:lnSpc>
                  <a:spcPts val="8399"/>
                </a:lnSpc>
              </a:pPr>
              <a:r>
                <a:rPr lang="en-US" sz="6999" spc="-139">
                  <a:solidFill>
                    <a:srgbClr val="000000"/>
                  </a:solidFill>
                  <a:latin typeface="Antonio Bold"/>
                </a:rPr>
                <a:t>Simplification de la formation</a:t>
              </a:r>
            </a:p>
          </p:txBody>
        </p:sp>
        <p:sp>
          <p:nvSpPr>
            <p:cNvPr name="TextBox 7" id="7"/>
            <p:cNvSpPr txBox="true"/>
            <p:nvPr/>
          </p:nvSpPr>
          <p:spPr>
            <a:xfrm rot="0">
              <a:off x="0" y="3480262"/>
              <a:ext cx="7058278" cy="1597660"/>
            </a:xfrm>
            <a:prstGeom prst="rect">
              <a:avLst/>
            </a:prstGeom>
          </p:spPr>
          <p:txBody>
            <a:bodyPr anchor="t" rtlCol="false" tIns="0" lIns="0" bIns="0" rIns="0">
              <a:spAutoFit/>
            </a:bodyPr>
            <a:lstStyle/>
            <a:p>
              <a:pPr>
                <a:lnSpc>
                  <a:spcPts val="3254"/>
                </a:lnSpc>
              </a:pPr>
            </a:p>
            <a:p>
              <a:pPr>
                <a:lnSpc>
                  <a:spcPts val="3254"/>
                </a:lnSpc>
              </a:pPr>
            </a:p>
            <a:p>
              <a:pPr>
                <a:lnSpc>
                  <a:spcPts val="3254"/>
                </a:lnSpc>
              </a:pPr>
            </a:p>
          </p:txBody>
        </p:sp>
      </p:grpSp>
      <p:sp>
        <p:nvSpPr>
          <p:cNvPr name="TextBox 8" id="8"/>
          <p:cNvSpPr txBox="true"/>
          <p:nvPr/>
        </p:nvSpPr>
        <p:spPr>
          <a:xfrm rot="0">
            <a:off x="7037865" y="7529513"/>
            <a:ext cx="10979428" cy="2917825"/>
          </a:xfrm>
          <a:prstGeom prst="rect">
            <a:avLst/>
          </a:prstGeom>
        </p:spPr>
        <p:txBody>
          <a:bodyPr anchor="t" rtlCol="false" tIns="0" lIns="0" bIns="0" rIns="0">
            <a:spAutoFit/>
          </a:bodyPr>
          <a:lstStyle/>
          <a:p>
            <a:pPr>
              <a:lnSpc>
                <a:spcPts val="6080"/>
              </a:lnSpc>
            </a:pPr>
          </a:p>
          <a:p>
            <a:pPr marL="820421" indent="-410210" lvl="1">
              <a:lnSpc>
                <a:spcPts val="6080"/>
              </a:lnSpc>
              <a:buFont typeface="Arial"/>
              <a:buChar char="•"/>
            </a:pPr>
            <a:r>
              <a:rPr lang="en-US" sz="3800">
                <a:solidFill>
                  <a:srgbClr val="000000"/>
                </a:solidFill>
                <a:latin typeface="Open Sans"/>
              </a:rPr>
              <a:t>Formation simplifiée</a:t>
            </a:r>
          </a:p>
          <a:p>
            <a:pPr>
              <a:lnSpc>
                <a:spcPts val="6080"/>
              </a:lnSpc>
            </a:pPr>
          </a:p>
          <a:p>
            <a:pPr>
              <a:lnSpc>
                <a:spcPts val="4759"/>
              </a:lnSpc>
            </a:pPr>
          </a:p>
        </p:txBody>
      </p:sp>
    </p:spTree>
  </p:cSld>
  <p:clrMapOvr>
    <a:masterClrMapping/>
  </p:clrMapOvr>
</p:sld>
</file>

<file path=ppt/slides/slide1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6275864" y="-1513365"/>
            <a:ext cx="13313729" cy="13313729"/>
            <a:chOff x="0" y="0"/>
            <a:chExt cx="6350000" cy="6350000"/>
          </a:xfrm>
        </p:grpSpPr>
        <p:sp>
          <p:nvSpPr>
            <p:cNvPr name="Freeform 3" id="3"/>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48B281"/>
            </a:solidFill>
          </p:spPr>
        </p:sp>
      </p:grpSp>
      <p:sp>
        <p:nvSpPr>
          <p:cNvPr name="TextBox 4" id="4"/>
          <p:cNvSpPr txBox="true"/>
          <p:nvPr/>
        </p:nvSpPr>
        <p:spPr>
          <a:xfrm rot="0">
            <a:off x="603107" y="3038475"/>
            <a:ext cx="5538095" cy="4219575"/>
          </a:xfrm>
          <a:prstGeom prst="rect">
            <a:avLst/>
          </a:prstGeom>
        </p:spPr>
        <p:txBody>
          <a:bodyPr anchor="t" rtlCol="false" tIns="0" lIns="0" bIns="0" rIns="0">
            <a:spAutoFit/>
          </a:bodyPr>
          <a:lstStyle/>
          <a:p>
            <a:pPr marL="0" indent="0" lvl="0">
              <a:lnSpc>
                <a:spcPts val="8399"/>
              </a:lnSpc>
            </a:pPr>
            <a:r>
              <a:rPr lang="en-US" sz="6999" spc="-139">
                <a:solidFill>
                  <a:srgbClr val="FFFFFF"/>
                </a:solidFill>
                <a:latin typeface="Antonio Bold"/>
              </a:rPr>
              <a:t>Les étapes du modèle du cycle en V et leurs livrables</a:t>
            </a:r>
          </a:p>
        </p:txBody>
      </p:sp>
      <p:sp>
        <p:nvSpPr>
          <p:cNvPr name="TextBox 5" id="5"/>
          <p:cNvSpPr txBox="true"/>
          <p:nvPr/>
        </p:nvSpPr>
        <p:spPr>
          <a:xfrm rot="0">
            <a:off x="7674950" y="4572630"/>
            <a:ext cx="10215134" cy="405130"/>
          </a:xfrm>
          <a:prstGeom prst="rect">
            <a:avLst/>
          </a:prstGeom>
        </p:spPr>
        <p:txBody>
          <a:bodyPr anchor="t" rtlCol="false" tIns="0" lIns="0" bIns="0" rIns="0">
            <a:spAutoFit/>
          </a:bodyPr>
          <a:lstStyle/>
          <a:p>
            <a:pPr>
              <a:lnSpc>
                <a:spcPts val="3380"/>
              </a:lnSpc>
            </a:pPr>
            <a:r>
              <a:rPr lang="en-US" sz="2600">
                <a:solidFill>
                  <a:srgbClr val="000000"/>
                </a:solidFill>
                <a:latin typeface="Open Sauce Bold"/>
              </a:rPr>
              <a:t>LA PHASE CENTRALE DE DÉVELOPPEMENT</a:t>
            </a:r>
          </a:p>
        </p:txBody>
      </p:sp>
      <p:sp>
        <p:nvSpPr>
          <p:cNvPr name="TextBox 6" id="6"/>
          <p:cNvSpPr txBox="true"/>
          <p:nvPr/>
        </p:nvSpPr>
        <p:spPr>
          <a:xfrm rot="0">
            <a:off x="7674950" y="5827708"/>
            <a:ext cx="10215134" cy="405130"/>
          </a:xfrm>
          <a:prstGeom prst="rect">
            <a:avLst/>
          </a:prstGeom>
        </p:spPr>
        <p:txBody>
          <a:bodyPr anchor="t" rtlCol="false" tIns="0" lIns="0" bIns="0" rIns="0">
            <a:spAutoFit/>
          </a:bodyPr>
          <a:lstStyle/>
          <a:p>
            <a:pPr>
              <a:lnSpc>
                <a:spcPts val="3380"/>
              </a:lnSpc>
            </a:pPr>
            <a:r>
              <a:rPr lang="en-US" sz="2600">
                <a:solidFill>
                  <a:srgbClr val="000000"/>
                </a:solidFill>
                <a:latin typeface="Open Sauce Bold"/>
              </a:rPr>
              <a:t>LES QUATRES DERNIÈRES PHASES ASCENDANTES</a:t>
            </a:r>
          </a:p>
        </p:txBody>
      </p:sp>
      <p:sp>
        <p:nvSpPr>
          <p:cNvPr name="TextBox 7" id="7"/>
          <p:cNvSpPr txBox="true"/>
          <p:nvPr/>
        </p:nvSpPr>
        <p:spPr>
          <a:xfrm rot="0">
            <a:off x="7674950" y="6866250"/>
            <a:ext cx="10215134" cy="833755"/>
          </a:xfrm>
          <a:prstGeom prst="rect">
            <a:avLst/>
          </a:prstGeom>
        </p:spPr>
        <p:txBody>
          <a:bodyPr anchor="t" rtlCol="false" tIns="0" lIns="0" bIns="0" rIns="0">
            <a:spAutoFit/>
          </a:bodyPr>
          <a:lstStyle/>
          <a:p>
            <a:pPr>
              <a:lnSpc>
                <a:spcPts val="3380"/>
              </a:lnSpc>
            </a:pPr>
            <a:r>
              <a:rPr lang="en-US" sz="2600">
                <a:solidFill>
                  <a:srgbClr val="000000"/>
                </a:solidFill>
                <a:latin typeface="Open Sauce Bold"/>
              </a:rPr>
              <a:t>APRÈS LA CONCEPTION ET LE DÉVELOPPEMENT TECHNIQUE DU LOGICIEL DEUX PHASES SE FONT FACE </a:t>
            </a:r>
          </a:p>
        </p:txBody>
      </p:sp>
      <p:sp>
        <p:nvSpPr>
          <p:cNvPr name="TextBox 8" id="8"/>
          <p:cNvSpPr txBox="true"/>
          <p:nvPr/>
        </p:nvSpPr>
        <p:spPr>
          <a:xfrm rot="0">
            <a:off x="7674950" y="3319775"/>
            <a:ext cx="10215134" cy="405130"/>
          </a:xfrm>
          <a:prstGeom prst="rect">
            <a:avLst/>
          </a:prstGeom>
        </p:spPr>
        <p:txBody>
          <a:bodyPr anchor="t" rtlCol="false" tIns="0" lIns="0" bIns="0" rIns="0">
            <a:spAutoFit/>
          </a:bodyPr>
          <a:lstStyle/>
          <a:p>
            <a:pPr>
              <a:lnSpc>
                <a:spcPts val="3380"/>
              </a:lnSpc>
            </a:pPr>
            <a:r>
              <a:rPr lang="en-US" sz="2600">
                <a:solidFill>
                  <a:srgbClr val="000000"/>
                </a:solidFill>
                <a:latin typeface="Open Sauce Bold"/>
              </a:rPr>
              <a:t>LES QUATRES PREMIÈRES PHASES DESCENDANTES</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275864" y="-1513365"/>
            <a:ext cx="13313729" cy="13313729"/>
            <a:chOff x="0" y="0"/>
            <a:chExt cx="6350000" cy="6350000"/>
          </a:xfrm>
        </p:grpSpPr>
        <p:sp>
          <p:nvSpPr>
            <p:cNvPr name="Freeform 3" id="3"/>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1EEEE"/>
            </a:solidFill>
          </p:spPr>
        </p:sp>
      </p:grpSp>
      <p:sp>
        <p:nvSpPr>
          <p:cNvPr name="Freeform 4" id="4"/>
          <p:cNvSpPr/>
          <p:nvPr/>
        </p:nvSpPr>
        <p:spPr>
          <a:xfrm flipH="false" flipV="false" rot="0">
            <a:off x="9592990" y="1028700"/>
            <a:ext cx="5839250" cy="5283932"/>
          </a:xfrm>
          <a:custGeom>
            <a:avLst/>
            <a:gdLst/>
            <a:ahLst/>
            <a:cxnLst/>
            <a:rect r="r" b="b" t="t" l="l"/>
            <a:pathLst>
              <a:path h="5283932" w="5839250">
                <a:moveTo>
                  <a:pt x="0" y="0"/>
                </a:moveTo>
                <a:lnTo>
                  <a:pt x="5839250" y="0"/>
                </a:lnTo>
                <a:lnTo>
                  <a:pt x="5839250" y="5283932"/>
                </a:lnTo>
                <a:lnTo>
                  <a:pt x="0" y="5283932"/>
                </a:lnTo>
                <a:lnTo>
                  <a:pt x="0" y="0"/>
                </a:lnTo>
                <a:close/>
              </a:path>
            </a:pathLst>
          </a:custGeom>
          <a:blipFill>
            <a:blip r:embed="rId3"/>
            <a:stretch>
              <a:fillRect l="0" t="0" r="0" b="0"/>
            </a:stretch>
          </a:blipFill>
        </p:spPr>
      </p:sp>
      <p:grpSp>
        <p:nvGrpSpPr>
          <p:cNvPr name="Group 5" id="5"/>
          <p:cNvGrpSpPr/>
          <p:nvPr/>
        </p:nvGrpSpPr>
        <p:grpSpPr>
          <a:xfrm rot="0">
            <a:off x="1028700" y="3408783"/>
            <a:ext cx="5941408" cy="4792242"/>
            <a:chOff x="0" y="0"/>
            <a:chExt cx="7921877" cy="6389656"/>
          </a:xfrm>
        </p:grpSpPr>
        <p:sp>
          <p:nvSpPr>
            <p:cNvPr name="TextBox 6" id="6"/>
            <p:cNvSpPr txBox="true"/>
            <p:nvPr/>
          </p:nvSpPr>
          <p:spPr>
            <a:xfrm rot="0">
              <a:off x="0" y="9503"/>
              <a:ext cx="7921877" cy="4219575"/>
            </a:xfrm>
            <a:prstGeom prst="rect">
              <a:avLst/>
            </a:prstGeom>
          </p:spPr>
          <p:txBody>
            <a:bodyPr anchor="t" rtlCol="false" tIns="0" lIns="0" bIns="0" rIns="0">
              <a:spAutoFit/>
            </a:bodyPr>
            <a:lstStyle/>
            <a:p>
              <a:pPr marL="0" indent="0" lvl="0">
                <a:lnSpc>
                  <a:spcPts val="8399"/>
                </a:lnSpc>
              </a:pPr>
              <a:r>
                <a:rPr lang="en-US" sz="6999" spc="-139">
                  <a:solidFill>
                    <a:srgbClr val="000000"/>
                  </a:solidFill>
                  <a:latin typeface="Antonio Bold"/>
                </a:rPr>
                <a:t>Les quatres premières phases descendantes</a:t>
              </a:r>
            </a:p>
          </p:txBody>
        </p:sp>
        <p:sp>
          <p:nvSpPr>
            <p:cNvPr name="TextBox 7" id="7"/>
            <p:cNvSpPr txBox="true"/>
            <p:nvPr/>
          </p:nvSpPr>
          <p:spPr>
            <a:xfrm rot="0">
              <a:off x="0" y="4889962"/>
              <a:ext cx="7921877" cy="1597660"/>
            </a:xfrm>
            <a:prstGeom prst="rect">
              <a:avLst/>
            </a:prstGeom>
          </p:spPr>
          <p:txBody>
            <a:bodyPr anchor="t" rtlCol="false" tIns="0" lIns="0" bIns="0" rIns="0">
              <a:spAutoFit/>
            </a:bodyPr>
            <a:lstStyle/>
            <a:p>
              <a:pPr>
                <a:lnSpc>
                  <a:spcPts val="3254"/>
                </a:lnSpc>
              </a:pPr>
            </a:p>
            <a:p>
              <a:pPr>
                <a:lnSpc>
                  <a:spcPts val="3254"/>
                </a:lnSpc>
              </a:pPr>
            </a:p>
            <a:p>
              <a:pPr>
                <a:lnSpc>
                  <a:spcPts val="3254"/>
                </a:lnSpc>
              </a:pPr>
            </a:p>
          </p:txBody>
        </p:sp>
      </p:grpSp>
      <p:sp>
        <p:nvSpPr>
          <p:cNvPr name="TextBox 8" id="8"/>
          <p:cNvSpPr txBox="true"/>
          <p:nvPr/>
        </p:nvSpPr>
        <p:spPr>
          <a:xfrm rot="0">
            <a:off x="6149439" y="6671973"/>
            <a:ext cx="13644706" cy="4289425"/>
          </a:xfrm>
          <a:prstGeom prst="rect">
            <a:avLst/>
          </a:prstGeom>
        </p:spPr>
        <p:txBody>
          <a:bodyPr anchor="t" rtlCol="false" tIns="0" lIns="0" bIns="0" rIns="0">
            <a:spAutoFit/>
          </a:bodyPr>
          <a:lstStyle/>
          <a:p>
            <a:pPr marL="820421" indent="-410210" lvl="1">
              <a:lnSpc>
                <a:spcPts val="6080"/>
              </a:lnSpc>
              <a:buFont typeface="Arial"/>
              <a:buChar char="•"/>
            </a:pPr>
            <a:r>
              <a:rPr lang="en-US" sz="3800">
                <a:solidFill>
                  <a:srgbClr val="000000"/>
                </a:solidFill>
                <a:latin typeface="Open Sans"/>
              </a:rPr>
              <a:t>Expression de besoins -&gt; Cahier des charges</a:t>
            </a:r>
          </a:p>
          <a:p>
            <a:pPr marL="820421" indent="-410210" lvl="1">
              <a:lnSpc>
                <a:spcPts val="6080"/>
              </a:lnSpc>
              <a:buFont typeface="Arial"/>
              <a:buChar char="•"/>
            </a:pPr>
            <a:r>
              <a:rPr lang="en-US" sz="3800">
                <a:solidFill>
                  <a:srgbClr val="000000"/>
                </a:solidFill>
                <a:latin typeface="Open Sans"/>
              </a:rPr>
              <a:t>Spécifications -&gt; Spécifications fonctionnelles</a:t>
            </a:r>
          </a:p>
          <a:p>
            <a:pPr marL="820421" indent="-410210" lvl="1">
              <a:lnSpc>
                <a:spcPts val="6080"/>
              </a:lnSpc>
              <a:buFont typeface="Arial"/>
              <a:buChar char="•"/>
            </a:pPr>
            <a:r>
              <a:rPr lang="en-US" sz="3800">
                <a:solidFill>
                  <a:srgbClr val="000000"/>
                </a:solidFill>
                <a:latin typeface="Open Sans"/>
              </a:rPr>
              <a:t>Conception générale -&gt; Dossier d'architecture </a:t>
            </a:r>
          </a:p>
          <a:p>
            <a:pPr marL="820421" indent="-410210" lvl="1">
              <a:lnSpc>
                <a:spcPts val="6080"/>
              </a:lnSpc>
              <a:buFont typeface="Arial"/>
              <a:buChar char="•"/>
            </a:pPr>
            <a:r>
              <a:rPr lang="en-US" sz="3800">
                <a:solidFill>
                  <a:srgbClr val="000000"/>
                </a:solidFill>
                <a:latin typeface="Open Sans"/>
              </a:rPr>
              <a:t>Conception détaillée -&gt; Spécifications détaillées</a:t>
            </a:r>
          </a:p>
          <a:p>
            <a:pPr>
              <a:lnSpc>
                <a:spcPts val="4759"/>
              </a:lnSpc>
            </a:pPr>
          </a:p>
          <a:p>
            <a:pPr>
              <a:lnSpc>
                <a:spcPts val="4759"/>
              </a:lnSpc>
            </a:pP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275864" y="-1513365"/>
            <a:ext cx="13313729" cy="13313729"/>
            <a:chOff x="0" y="0"/>
            <a:chExt cx="6350000" cy="6350000"/>
          </a:xfrm>
        </p:grpSpPr>
        <p:sp>
          <p:nvSpPr>
            <p:cNvPr name="Freeform 3" id="3"/>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1EEEE"/>
            </a:solidFill>
          </p:spPr>
        </p:sp>
      </p:grpSp>
      <p:sp>
        <p:nvSpPr>
          <p:cNvPr name="Freeform 4" id="4"/>
          <p:cNvSpPr/>
          <p:nvPr/>
        </p:nvSpPr>
        <p:spPr>
          <a:xfrm flipH="false" flipV="false" rot="0">
            <a:off x="7999780" y="3644989"/>
            <a:ext cx="8951634" cy="2997023"/>
          </a:xfrm>
          <a:custGeom>
            <a:avLst/>
            <a:gdLst/>
            <a:ahLst/>
            <a:cxnLst/>
            <a:rect r="r" b="b" t="t" l="l"/>
            <a:pathLst>
              <a:path h="2997023" w="8951634">
                <a:moveTo>
                  <a:pt x="0" y="0"/>
                </a:moveTo>
                <a:lnTo>
                  <a:pt x="8951634" y="0"/>
                </a:lnTo>
                <a:lnTo>
                  <a:pt x="8951634" y="2997022"/>
                </a:lnTo>
                <a:lnTo>
                  <a:pt x="0" y="2997022"/>
                </a:lnTo>
                <a:lnTo>
                  <a:pt x="0" y="0"/>
                </a:lnTo>
                <a:close/>
              </a:path>
            </a:pathLst>
          </a:custGeom>
          <a:blipFill>
            <a:blip r:embed="rId3"/>
            <a:stretch>
              <a:fillRect l="0" t="0" r="0" b="0"/>
            </a:stretch>
          </a:blipFill>
        </p:spPr>
      </p:sp>
      <p:grpSp>
        <p:nvGrpSpPr>
          <p:cNvPr name="Group 5" id="5"/>
          <p:cNvGrpSpPr/>
          <p:nvPr/>
        </p:nvGrpSpPr>
        <p:grpSpPr>
          <a:xfrm rot="0">
            <a:off x="374500" y="4191895"/>
            <a:ext cx="6663365" cy="3734967"/>
            <a:chOff x="0" y="0"/>
            <a:chExt cx="8884487" cy="4979956"/>
          </a:xfrm>
        </p:grpSpPr>
        <p:sp>
          <p:nvSpPr>
            <p:cNvPr name="TextBox 6" id="6"/>
            <p:cNvSpPr txBox="true"/>
            <p:nvPr/>
          </p:nvSpPr>
          <p:spPr>
            <a:xfrm rot="0">
              <a:off x="0" y="9503"/>
              <a:ext cx="8884487" cy="2809875"/>
            </a:xfrm>
            <a:prstGeom prst="rect">
              <a:avLst/>
            </a:prstGeom>
          </p:spPr>
          <p:txBody>
            <a:bodyPr anchor="t" rtlCol="false" tIns="0" lIns="0" bIns="0" rIns="0">
              <a:spAutoFit/>
            </a:bodyPr>
            <a:lstStyle/>
            <a:p>
              <a:pPr marL="0" indent="0" lvl="0">
                <a:lnSpc>
                  <a:spcPts val="8399"/>
                </a:lnSpc>
              </a:pPr>
              <a:r>
                <a:rPr lang="en-US" sz="6999" spc="-139">
                  <a:solidFill>
                    <a:srgbClr val="000000"/>
                  </a:solidFill>
                  <a:latin typeface="Antonio Bold"/>
                </a:rPr>
                <a:t>La phase centrale de développement</a:t>
              </a:r>
            </a:p>
          </p:txBody>
        </p:sp>
        <p:sp>
          <p:nvSpPr>
            <p:cNvPr name="TextBox 7" id="7"/>
            <p:cNvSpPr txBox="true"/>
            <p:nvPr/>
          </p:nvSpPr>
          <p:spPr>
            <a:xfrm rot="0">
              <a:off x="0" y="3480262"/>
              <a:ext cx="8884487" cy="1597660"/>
            </a:xfrm>
            <a:prstGeom prst="rect">
              <a:avLst/>
            </a:prstGeom>
          </p:spPr>
          <p:txBody>
            <a:bodyPr anchor="t" rtlCol="false" tIns="0" lIns="0" bIns="0" rIns="0">
              <a:spAutoFit/>
            </a:bodyPr>
            <a:lstStyle/>
            <a:p>
              <a:pPr>
                <a:lnSpc>
                  <a:spcPts val="3254"/>
                </a:lnSpc>
              </a:pPr>
            </a:p>
            <a:p>
              <a:pPr>
                <a:lnSpc>
                  <a:spcPts val="3254"/>
                </a:lnSpc>
              </a:pPr>
            </a:p>
            <a:p>
              <a:pPr>
                <a:lnSpc>
                  <a:spcPts val="3254"/>
                </a:lnSpc>
              </a:pPr>
            </a:p>
          </p:txBody>
        </p:sp>
      </p:grpSp>
      <p:sp>
        <p:nvSpPr>
          <p:cNvPr name="TextBox 8" id="8"/>
          <p:cNvSpPr txBox="true"/>
          <p:nvPr/>
        </p:nvSpPr>
        <p:spPr>
          <a:xfrm rot="0">
            <a:off x="7308572" y="8140700"/>
            <a:ext cx="10979428" cy="2146300"/>
          </a:xfrm>
          <a:prstGeom prst="rect">
            <a:avLst/>
          </a:prstGeom>
        </p:spPr>
        <p:txBody>
          <a:bodyPr anchor="t" rtlCol="false" tIns="0" lIns="0" bIns="0" rIns="0">
            <a:spAutoFit/>
          </a:bodyPr>
          <a:lstStyle/>
          <a:p>
            <a:pPr marL="820421" indent="-410210" lvl="1">
              <a:lnSpc>
                <a:spcPts val="6080"/>
              </a:lnSpc>
              <a:buFont typeface="Arial"/>
              <a:buChar char="•"/>
            </a:pPr>
            <a:r>
              <a:rPr lang="en-US" sz="3800">
                <a:solidFill>
                  <a:srgbClr val="000000"/>
                </a:solidFill>
                <a:latin typeface="Open Sans"/>
              </a:rPr>
              <a:t>Code source et documentation associée</a:t>
            </a:r>
          </a:p>
          <a:p>
            <a:pPr>
              <a:lnSpc>
                <a:spcPts val="6080"/>
              </a:lnSpc>
            </a:pPr>
          </a:p>
          <a:p>
            <a:pPr>
              <a:lnSpc>
                <a:spcPts val="4759"/>
              </a:lnSpc>
            </a:pP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275864" y="-1513365"/>
            <a:ext cx="13313729" cy="13313729"/>
            <a:chOff x="0" y="0"/>
            <a:chExt cx="6350000" cy="6350000"/>
          </a:xfrm>
        </p:grpSpPr>
        <p:sp>
          <p:nvSpPr>
            <p:cNvPr name="Freeform 3" id="3"/>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1EEEE"/>
            </a:solidFill>
          </p:spPr>
        </p:sp>
      </p:grpSp>
      <p:sp>
        <p:nvSpPr>
          <p:cNvPr name="Freeform 4" id="4"/>
          <p:cNvSpPr/>
          <p:nvPr/>
        </p:nvSpPr>
        <p:spPr>
          <a:xfrm flipH="false" flipV="false" rot="0">
            <a:off x="9944089" y="1028700"/>
            <a:ext cx="6055406" cy="5272966"/>
          </a:xfrm>
          <a:custGeom>
            <a:avLst/>
            <a:gdLst/>
            <a:ahLst/>
            <a:cxnLst/>
            <a:rect r="r" b="b" t="t" l="l"/>
            <a:pathLst>
              <a:path h="5272966" w="6055406">
                <a:moveTo>
                  <a:pt x="0" y="0"/>
                </a:moveTo>
                <a:lnTo>
                  <a:pt x="6055406" y="0"/>
                </a:lnTo>
                <a:lnTo>
                  <a:pt x="6055406" y="5272966"/>
                </a:lnTo>
                <a:lnTo>
                  <a:pt x="0" y="5272966"/>
                </a:lnTo>
                <a:lnTo>
                  <a:pt x="0" y="0"/>
                </a:lnTo>
                <a:close/>
              </a:path>
            </a:pathLst>
          </a:custGeom>
          <a:blipFill>
            <a:blip r:embed="rId3"/>
            <a:stretch>
              <a:fillRect l="0" t="0" r="0" b="0"/>
            </a:stretch>
          </a:blipFill>
        </p:spPr>
      </p:sp>
      <p:grpSp>
        <p:nvGrpSpPr>
          <p:cNvPr name="Group 5" id="5"/>
          <p:cNvGrpSpPr/>
          <p:nvPr/>
        </p:nvGrpSpPr>
        <p:grpSpPr>
          <a:xfrm rot="0">
            <a:off x="1028700" y="3408783"/>
            <a:ext cx="5941408" cy="4792242"/>
            <a:chOff x="0" y="0"/>
            <a:chExt cx="7921877" cy="6389656"/>
          </a:xfrm>
        </p:grpSpPr>
        <p:sp>
          <p:nvSpPr>
            <p:cNvPr name="TextBox 6" id="6"/>
            <p:cNvSpPr txBox="true"/>
            <p:nvPr/>
          </p:nvSpPr>
          <p:spPr>
            <a:xfrm rot="0">
              <a:off x="0" y="9503"/>
              <a:ext cx="7921877" cy="4219575"/>
            </a:xfrm>
            <a:prstGeom prst="rect">
              <a:avLst/>
            </a:prstGeom>
          </p:spPr>
          <p:txBody>
            <a:bodyPr anchor="t" rtlCol="false" tIns="0" lIns="0" bIns="0" rIns="0">
              <a:spAutoFit/>
            </a:bodyPr>
            <a:lstStyle/>
            <a:p>
              <a:pPr marL="0" indent="0" lvl="0">
                <a:lnSpc>
                  <a:spcPts val="8399"/>
                </a:lnSpc>
              </a:pPr>
              <a:r>
                <a:rPr lang="en-US" sz="6999" spc="-139">
                  <a:solidFill>
                    <a:srgbClr val="000000"/>
                  </a:solidFill>
                  <a:latin typeface="Antonio Bold"/>
                </a:rPr>
                <a:t>Les quatres dernières phases ascendantes</a:t>
              </a:r>
            </a:p>
          </p:txBody>
        </p:sp>
        <p:sp>
          <p:nvSpPr>
            <p:cNvPr name="TextBox 7" id="7"/>
            <p:cNvSpPr txBox="true"/>
            <p:nvPr/>
          </p:nvSpPr>
          <p:spPr>
            <a:xfrm rot="0">
              <a:off x="0" y="4889962"/>
              <a:ext cx="7921877" cy="1597660"/>
            </a:xfrm>
            <a:prstGeom prst="rect">
              <a:avLst/>
            </a:prstGeom>
          </p:spPr>
          <p:txBody>
            <a:bodyPr anchor="t" rtlCol="false" tIns="0" lIns="0" bIns="0" rIns="0">
              <a:spAutoFit/>
            </a:bodyPr>
            <a:lstStyle/>
            <a:p>
              <a:pPr>
                <a:lnSpc>
                  <a:spcPts val="3254"/>
                </a:lnSpc>
              </a:pPr>
            </a:p>
            <a:p>
              <a:pPr>
                <a:lnSpc>
                  <a:spcPts val="3254"/>
                </a:lnSpc>
              </a:pPr>
            </a:p>
            <a:p>
              <a:pPr>
                <a:lnSpc>
                  <a:spcPts val="3254"/>
                </a:lnSpc>
              </a:pPr>
            </a:p>
          </p:txBody>
        </p:sp>
      </p:grpSp>
      <p:sp>
        <p:nvSpPr>
          <p:cNvPr name="TextBox 8" id="8"/>
          <p:cNvSpPr txBox="true"/>
          <p:nvPr/>
        </p:nvSpPr>
        <p:spPr>
          <a:xfrm rot="0">
            <a:off x="6149439" y="6671973"/>
            <a:ext cx="13644706" cy="4289425"/>
          </a:xfrm>
          <a:prstGeom prst="rect">
            <a:avLst/>
          </a:prstGeom>
        </p:spPr>
        <p:txBody>
          <a:bodyPr anchor="t" rtlCol="false" tIns="0" lIns="0" bIns="0" rIns="0">
            <a:spAutoFit/>
          </a:bodyPr>
          <a:lstStyle/>
          <a:p>
            <a:pPr marL="820421" indent="-410210" lvl="1">
              <a:lnSpc>
                <a:spcPts val="6080"/>
              </a:lnSpc>
              <a:buFont typeface="Arial"/>
              <a:buChar char="•"/>
            </a:pPr>
            <a:r>
              <a:rPr lang="en-US" sz="3800">
                <a:solidFill>
                  <a:srgbClr val="000000"/>
                </a:solidFill>
                <a:latin typeface="Open Sans"/>
              </a:rPr>
              <a:t>Tests unitaires -&gt; Dossier de tests unitaires</a:t>
            </a:r>
          </a:p>
          <a:p>
            <a:pPr marL="820421" indent="-410210" lvl="1">
              <a:lnSpc>
                <a:spcPts val="6080"/>
              </a:lnSpc>
              <a:buFont typeface="Arial"/>
              <a:buChar char="•"/>
            </a:pPr>
            <a:r>
              <a:rPr lang="en-US" sz="3800">
                <a:solidFill>
                  <a:srgbClr val="000000"/>
                </a:solidFill>
                <a:latin typeface="Open Sans"/>
              </a:rPr>
              <a:t>Tests d’intégration -&gt; Dossier de tests d’intégration</a:t>
            </a:r>
          </a:p>
          <a:p>
            <a:pPr marL="820421" indent="-410210" lvl="1">
              <a:lnSpc>
                <a:spcPts val="6080"/>
              </a:lnSpc>
              <a:buFont typeface="Arial"/>
              <a:buChar char="•"/>
            </a:pPr>
            <a:r>
              <a:rPr lang="en-US" sz="3800">
                <a:solidFill>
                  <a:srgbClr val="000000"/>
                </a:solidFill>
                <a:latin typeface="Open Sans"/>
              </a:rPr>
              <a:t>Tests fonctionnels -&gt; Dossier de tests fonctionnels</a:t>
            </a:r>
          </a:p>
          <a:p>
            <a:pPr marL="820421" indent="-410210" lvl="1">
              <a:lnSpc>
                <a:spcPts val="6080"/>
              </a:lnSpc>
              <a:buFont typeface="Arial"/>
              <a:buChar char="•"/>
            </a:pPr>
            <a:r>
              <a:rPr lang="en-US" sz="3800">
                <a:solidFill>
                  <a:srgbClr val="000000"/>
                </a:solidFill>
                <a:latin typeface="Open Sans"/>
              </a:rPr>
              <a:t>Recette -&gt; Cahier de Recette </a:t>
            </a:r>
          </a:p>
          <a:p>
            <a:pPr>
              <a:lnSpc>
                <a:spcPts val="4759"/>
              </a:lnSpc>
            </a:pPr>
          </a:p>
          <a:p>
            <a:pPr>
              <a:lnSpc>
                <a:spcPts val="4759"/>
              </a:lnSpc>
            </a:pPr>
          </a:p>
        </p:txBody>
      </p:sp>
    </p:spTree>
  </p:cSld>
  <p:clrMapOvr>
    <a:masterClrMapping/>
  </p:clrMapOvr>
</p:sld>
</file>

<file path=ppt/slides/slide1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6275864" y="-1513365"/>
            <a:ext cx="13313729" cy="13313729"/>
            <a:chOff x="0" y="0"/>
            <a:chExt cx="6350000" cy="6350000"/>
          </a:xfrm>
        </p:grpSpPr>
        <p:sp>
          <p:nvSpPr>
            <p:cNvPr name="Freeform 3" id="3"/>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48B281"/>
            </a:solidFill>
          </p:spPr>
        </p:sp>
      </p:grpSp>
      <p:sp>
        <p:nvSpPr>
          <p:cNvPr name="TextBox 4" id="4"/>
          <p:cNvSpPr txBox="true"/>
          <p:nvPr/>
        </p:nvSpPr>
        <p:spPr>
          <a:xfrm rot="0">
            <a:off x="133350" y="3338825"/>
            <a:ext cx="7037865" cy="4219575"/>
          </a:xfrm>
          <a:prstGeom prst="rect">
            <a:avLst/>
          </a:prstGeom>
        </p:spPr>
        <p:txBody>
          <a:bodyPr anchor="t" rtlCol="false" tIns="0" lIns="0" bIns="0" rIns="0">
            <a:spAutoFit/>
          </a:bodyPr>
          <a:lstStyle/>
          <a:p>
            <a:pPr marL="0" indent="0" lvl="0">
              <a:lnSpc>
                <a:spcPts val="8399"/>
              </a:lnSpc>
            </a:pPr>
            <a:r>
              <a:rPr lang="en-US" sz="6999" spc="-139">
                <a:solidFill>
                  <a:srgbClr val="FFFFFF"/>
                </a:solidFill>
                <a:latin typeface="Antonio Bold"/>
              </a:rPr>
              <a:t>Après la conception et le développement technique deux phases se font face </a:t>
            </a:r>
          </a:p>
        </p:txBody>
      </p:sp>
      <p:sp>
        <p:nvSpPr>
          <p:cNvPr name="TextBox 5" id="5"/>
          <p:cNvSpPr txBox="true"/>
          <p:nvPr/>
        </p:nvSpPr>
        <p:spPr>
          <a:xfrm rot="0">
            <a:off x="8822500" y="5562600"/>
            <a:ext cx="10215134" cy="405130"/>
          </a:xfrm>
          <a:prstGeom prst="rect">
            <a:avLst/>
          </a:prstGeom>
        </p:spPr>
        <p:txBody>
          <a:bodyPr anchor="t" rtlCol="false" tIns="0" lIns="0" bIns="0" rIns="0">
            <a:spAutoFit/>
          </a:bodyPr>
          <a:lstStyle/>
          <a:p>
            <a:pPr>
              <a:lnSpc>
                <a:spcPts val="3380"/>
              </a:lnSpc>
            </a:pPr>
            <a:r>
              <a:rPr lang="en-US" sz="2600">
                <a:solidFill>
                  <a:srgbClr val="000000"/>
                </a:solidFill>
                <a:latin typeface="Open Sauce Bold"/>
              </a:rPr>
              <a:t>MAINTENANCE </a:t>
            </a:r>
          </a:p>
        </p:txBody>
      </p:sp>
      <p:sp>
        <p:nvSpPr>
          <p:cNvPr name="TextBox 6" id="6"/>
          <p:cNvSpPr txBox="true"/>
          <p:nvPr/>
        </p:nvSpPr>
        <p:spPr>
          <a:xfrm rot="0">
            <a:off x="8822500" y="4309745"/>
            <a:ext cx="10215134" cy="405130"/>
          </a:xfrm>
          <a:prstGeom prst="rect">
            <a:avLst/>
          </a:prstGeom>
        </p:spPr>
        <p:txBody>
          <a:bodyPr anchor="t" rtlCol="false" tIns="0" lIns="0" bIns="0" rIns="0">
            <a:spAutoFit/>
          </a:bodyPr>
          <a:lstStyle/>
          <a:p>
            <a:pPr>
              <a:lnSpc>
                <a:spcPts val="3380"/>
              </a:lnSpc>
            </a:pPr>
            <a:r>
              <a:rPr lang="en-US" sz="2600">
                <a:solidFill>
                  <a:srgbClr val="000000"/>
                </a:solidFill>
                <a:latin typeface="Open Sauce Bold"/>
              </a:rPr>
              <a:t>DÉPLOIEMENT </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275864" y="-1513365"/>
            <a:ext cx="13313729" cy="13313729"/>
            <a:chOff x="0" y="0"/>
            <a:chExt cx="6350000" cy="6350000"/>
          </a:xfrm>
        </p:grpSpPr>
        <p:sp>
          <p:nvSpPr>
            <p:cNvPr name="Freeform 3" id="3"/>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1EEEE"/>
            </a:solidFill>
          </p:spPr>
        </p:sp>
      </p:grpSp>
      <p:sp>
        <p:nvSpPr>
          <p:cNvPr name="Freeform 4" id="4"/>
          <p:cNvSpPr/>
          <p:nvPr/>
        </p:nvSpPr>
        <p:spPr>
          <a:xfrm flipH="false" flipV="false" rot="0">
            <a:off x="9144000" y="519752"/>
            <a:ext cx="5778062" cy="5778062"/>
          </a:xfrm>
          <a:custGeom>
            <a:avLst/>
            <a:gdLst/>
            <a:ahLst/>
            <a:cxnLst/>
            <a:rect r="r" b="b" t="t" l="l"/>
            <a:pathLst>
              <a:path h="5778062" w="5778062">
                <a:moveTo>
                  <a:pt x="0" y="0"/>
                </a:moveTo>
                <a:lnTo>
                  <a:pt x="5778062" y="0"/>
                </a:lnTo>
                <a:lnTo>
                  <a:pt x="5778062" y="5778062"/>
                </a:lnTo>
                <a:lnTo>
                  <a:pt x="0" y="5778062"/>
                </a:lnTo>
                <a:lnTo>
                  <a:pt x="0" y="0"/>
                </a:lnTo>
                <a:close/>
              </a:path>
            </a:pathLst>
          </a:custGeom>
          <a:blipFill>
            <a:blip r:embed="rId3"/>
            <a:stretch>
              <a:fillRect l="0" t="0" r="0" b="0"/>
            </a:stretch>
          </a:blipFill>
        </p:spPr>
      </p:sp>
      <p:grpSp>
        <p:nvGrpSpPr>
          <p:cNvPr name="Group 5" id="5"/>
          <p:cNvGrpSpPr/>
          <p:nvPr/>
        </p:nvGrpSpPr>
        <p:grpSpPr>
          <a:xfrm rot="0">
            <a:off x="381001" y="3408783"/>
            <a:ext cx="5941408" cy="4792242"/>
            <a:chOff x="0" y="0"/>
            <a:chExt cx="7921877" cy="6389656"/>
          </a:xfrm>
        </p:grpSpPr>
        <p:sp>
          <p:nvSpPr>
            <p:cNvPr name="TextBox 6" id="6"/>
            <p:cNvSpPr txBox="true"/>
            <p:nvPr/>
          </p:nvSpPr>
          <p:spPr>
            <a:xfrm rot="0">
              <a:off x="0" y="9503"/>
              <a:ext cx="7921877" cy="4219575"/>
            </a:xfrm>
            <a:prstGeom prst="rect">
              <a:avLst/>
            </a:prstGeom>
          </p:spPr>
          <p:txBody>
            <a:bodyPr anchor="t" rtlCol="false" tIns="0" lIns="0" bIns="0" rIns="0">
              <a:spAutoFit/>
            </a:bodyPr>
            <a:lstStyle/>
            <a:p>
              <a:pPr marL="0" indent="0" lvl="0">
                <a:lnSpc>
                  <a:spcPts val="8399"/>
                </a:lnSpc>
              </a:pPr>
              <a:r>
                <a:rPr lang="en-US" sz="6999" spc="-139">
                  <a:solidFill>
                    <a:srgbClr val="000000"/>
                  </a:solidFill>
                  <a:latin typeface="Antonio Bold"/>
                </a:rPr>
                <a:t>Plan de déploiement et de maintenance</a:t>
              </a:r>
            </a:p>
          </p:txBody>
        </p:sp>
        <p:sp>
          <p:nvSpPr>
            <p:cNvPr name="TextBox 7" id="7"/>
            <p:cNvSpPr txBox="true"/>
            <p:nvPr/>
          </p:nvSpPr>
          <p:spPr>
            <a:xfrm rot="0">
              <a:off x="0" y="4889962"/>
              <a:ext cx="7921877" cy="1597660"/>
            </a:xfrm>
            <a:prstGeom prst="rect">
              <a:avLst/>
            </a:prstGeom>
          </p:spPr>
          <p:txBody>
            <a:bodyPr anchor="t" rtlCol="false" tIns="0" lIns="0" bIns="0" rIns="0">
              <a:spAutoFit/>
            </a:bodyPr>
            <a:lstStyle/>
            <a:p>
              <a:pPr>
                <a:lnSpc>
                  <a:spcPts val="3254"/>
                </a:lnSpc>
              </a:pPr>
            </a:p>
            <a:p>
              <a:pPr>
                <a:lnSpc>
                  <a:spcPts val="3254"/>
                </a:lnSpc>
              </a:pPr>
            </a:p>
            <a:p>
              <a:pPr>
                <a:lnSpc>
                  <a:spcPts val="3254"/>
                </a:lnSpc>
              </a:pPr>
            </a:p>
          </p:txBody>
        </p:sp>
      </p:grpSp>
      <p:sp>
        <p:nvSpPr>
          <p:cNvPr name="TextBox 8" id="8"/>
          <p:cNvSpPr txBox="true"/>
          <p:nvPr/>
        </p:nvSpPr>
        <p:spPr>
          <a:xfrm rot="0">
            <a:off x="6322409" y="7112000"/>
            <a:ext cx="11438285" cy="2146300"/>
          </a:xfrm>
          <a:prstGeom prst="rect">
            <a:avLst/>
          </a:prstGeom>
        </p:spPr>
        <p:txBody>
          <a:bodyPr anchor="t" rtlCol="false" tIns="0" lIns="0" bIns="0" rIns="0">
            <a:spAutoFit/>
          </a:bodyPr>
          <a:lstStyle/>
          <a:p>
            <a:pPr marL="820421" indent="-410210" lvl="1">
              <a:lnSpc>
                <a:spcPts val="6080"/>
              </a:lnSpc>
              <a:buFont typeface="Arial"/>
              <a:buChar char="•"/>
            </a:pPr>
            <a:r>
              <a:rPr lang="en-US" sz="3800">
                <a:solidFill>
                  <a:srgbClr val="000000"/>
                </a:solidFill>
                <a:latin typeface="Open Sans"/>
              </a:rPr>
              <a:t>Plan de déploiement  </a:t>
            </a:r>
          </a:p>
          <a:p>
            <a:pPr marL="820421" indent="-410210" lvl="1">
              <a:lnSpc>
                <a:spcPts val="6080"/>
              </a:lnSpc>
              <a:buFont typeface="Arial"/>
              <a:buChar char="•"/>
            </a:pPr>
            <a:r>
              <a:rPr lang="en-US" sz="3800">
                <a:solidFill>
                  <a:srgbClr val="000000"/>
                </a:solidFill>
                <a:latin typeface="Open Sans"/>
              </a:rPr>
              <a:t>Plan de maintenance </a:t>
            </a:r>
          </a:p>
          <a:p>
            <a:pPr>
              <a:lnSpc>
                <a:spcPts val="4759"/>
              </a:lnSpc>
            </a:pPr>
          </a:p>
        </p:txBody>
      </p:sp>
    </p:spTree>
  </p:cSld>
  <p:clrMapOvr>
    <a:masterClrMapping/>
  </p:clrMapOvr>
</p:sld>
</file>

<file path=ppt/slides/slide1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6275864" y="-1513365"/>
            <a:ext cx="13313729" cy="13313729"/>
            <a:chOff x="0" y="0"/>
            <a:chExt cx="6350000" cy="6350000"/>
          </a:xfrm>
        </p:grpSpPr>
        <p:sp>
          <p:nvSpPr>
            <p:cNvPr name="Freeform 3" id="3"/>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48B281"/>
            </a:solidFill>
          </p:spPr>
        </p:sp>
      </p:grpSp>
      <p:sp>
        <p:nvSpPr>
          <p:cNvPr name="TextBox 4" id="4"/>
          <p:cNvSpPr txBox="true"/>
          <p:nvPr/>
        </p:nvSpPr>
        <p:spPr>
          <a:xfrm rot="0">
            <a:off x="646319" y="4624387"/>
            <a:ext cx="5693396" cy="1047750"/>
          </a:xfrm>
          <a:prstGeom prst="rect">
            <a:avLst/>
          </a:prstGeom>
        </p:spPr>
        <p:txBody>
          <a:bodyPr anchor="t" rtlCol="false" tIns="0" lIns="0" bIns="0" rIns="0">
            <a:spAutoFit/>
          </a:bodyPr>
          <a:lstStyle/>
          <a:p>
            <a:pPr marL="0" indent="0" lvl="0">
              <a:lnSpc>
                <a:spcPts val="8399"/>
              </a:lnSpc>
            </a:pPr>
            <a:r>
              <a:rPr lang="en-US" sz="6999" spc="-139">
                <a:solidFill>
                  <a:srgbClr val="FFFFFF"/>
                </a:solidFill>
                <a:latin typeface="Antonio Bold"/>
              </a:rPr>
              <a:t>Conclusion</a:t>
            </a:r>
          </a:p>
        </p:txBody>
      </p:sp>
      <p:sp>
        <p:nvSpPr>
          <p:cNvPr name="TextBox 5" id="5"/>
          <p:cNvSpPr txBox="true"/>
          <p:nvPr/>
        </p:nvSpPr>
        <p:spPr>
          <a:xfrm rot="0">
            <a:off x="7648550" y="4308634"/>
            <a:ext cx="10215134" cy="405130"/>
          </a:xfrm>
          <a:prstGeom prst="rect">
            <a:avLst/>
          </a:prstGeom>
        </p:spPr>
        <p:txBody>
          <a:bodyPr anchor="t" rtlCol="false" tIns="0" lIns="0" bIns="0" rIns="0">
            <a:spAutoFit/>
          </a:bodyPr>
          <a:lstStyle/>
          <a:p>
            <a:pPr>
              <a:lnSpc>
                <a:spcPts val="3380"/>
              </a:lnSpc>
            </a:pPr>
            <a:r>
              <a:rPr lang="en-US" sz="2600">
                <a:solidFill>
                  <a:srgbClr val="000000"/>
                </a:solidFill>
                <a:latin typeface="Open Sauce Bold"/>
              </a:rPr>
              <a:t>RÉCAPITULATION DES PRINCIPAUX POINTS</a:t>
            </a:r>
          </a:p>
        </p:txBody>
      </p:sp>
      <p:sp>
        <p:nvSpPr>
          <p:cNvPr name="TextBox 6" id="6"/>
          <p:cNvSpPr txBox="true"/>
          <p:nvPr/>
        </p:nvSpPr>
        <p:spPr>
          <a:xfrm rot="0">
            <a:off x="7648550" y="5349399"/>
            <a:ext cx="10215134" cy="833755"/>
          </a:xfrm>
          <a:prstGeom prst="rect">
            <a:avLst/>
          </a:prstGeom>
        </p:spPr>
        <p:txBody>
          <a:bodyPr anchor="t" rtlCol="false" tIns="0" lIns="0" bIns="0" rIns="0">
            <a:spAutoFit/>
          </a:bodyPr>
          <a:lstStyle/>
          <a:p>
            <a:pPr>
              <a:lnSpc>
                <a:spcPts val="3380"/>
              </a:lnSpc>
            </a:pPr>
            <a:r>
              <a:rPr lang="en-US" sz="2600">
                <a:solidFill>
                  <a:srgbClr val="000000"/>
                </a:solidFill>
                <a:latin typeface="Open Sauce Bold"/>
              </a:rPr>
              <a:t>L'EFFICACITÉ DE LA MÉTHODOLOGIE CYCLE EN V POUR LE PROJET</a:t>
            </a:r>
          </a:p>
        </p:txBody>
      </p:sp>
      <p:sp>
        <p:nvSpPr>
          <p:cNvPr name="TextBox 7" id="7"/>
          <p:cNvSpPr txBox="true"/>
          <p:nvPr/>
        </p:nvSpPr>
        <p:spPr>
          <a:xfrm rot="0">
            <a:off x="7648550" y="6602254"/>
            <a:ext cx="10215134" cy="833755"/>
          </a:xfrm>
          <a:prstGeom prst="rect">
            <a:avLst/>
          </a:prstGeom>
        </p:spPr>
        <p:txBody>
          <a:bodyPr anchor="t" rtlCol="false" tIns="0" lIns="0" bIns="0" rIns="0">
            <a:spAutoFit/>
          </a:bodyPr>
          <a:lstStyle/>
          <a:p>
            <a:pPr>
              <a:lnSpc>
                <a:spcPts val="3380"/>
              </a:lnSpc>
            </a:pPr>
            <a:r>
              <a:rPr lang="en-US" sz="2600">
                <a:solidFill>
                  <a:srgbClr val="000000"/>
                </a:solidFill>
                <a:latin typeface="Open Sauce Bold"/>
              </a:rPr>
              <a:t>AVEZ VOUS DES QUESTIONS ?</a:t>
            </a:r>
          </a:p>
          <a:p>
            <a:pPr>
              <a:lnSpc>
                <a:spcPts val="3380"/>
              </a:lnSpc>
            </a:pP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48B281"/>
        </a:solidFill>
      </p:bgPr>
    </p:bg>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3303308" y="-680073"/>
            <a:ext cx="12447308" cy="12447258"/>
            <a:chOff x="0" y="0"/>
            <a:chExt cx="6350000" cy="6349975"/>
          </a:xfrm>
        </p:grpSpPr>
        <p:sp>
          <p:nvSpPr>
            <p:cNvPr name="Freeform 3" id="3"/>
            <p:cNvSpPr/>
            <p:nvPr/>
          </p:nvSpPr>
          <p:spPr>
            <a:xfrm flipH="false" flipV="false" rot="0">
              <a:off x="0" y="0"/>
              <a:ext cx="6350000" cy="6349974"/>
            </a:xfrm>
            <a:custGeom>
              <a:avLst/>
              <a:gdLst/>
              <a:ahLst/>
              <a:cxnLst/>
              <a:rect r="r" b="b" t="t" l="l"/>
              <a:pathLst>
                <a:path h="6349974" w="6350000">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a:blip r:embed="rId2"/>
              <a:stretch>
                <a:fillRect l="0" t="-25047" r="0" b="-25047"/>
              </a:stretch>
            </a:blipFill>
          </p:spPr>
        </p:sp>
      </p:grpSp>
      <p:grpSp>
        <p:nvGrpSpPr>
          <p:cNvPr name="Group 4" id="4"/>
          <p:cNvGrpSpPr/>
          <p:nvPr/>
        </p:nvGrpSpPr>
        <p:grpSpPr>
          <a:xfrm rot="0">
            <a:off x="747554" y="730685"/>
            <a:ext cx="5029894" cy="1769215"/>
            <a:chOff x="0" y="0"/>
            <a:chExt cx="6350000" cy="2233549"/>
          </a:xfrm>
        </p:grpSpPr>
        <p:sp>
          <p:nvSpPr>
            <p:cNvPr name="Freeform 5" id="5"/>
            <p:cNvSpPr/>
            <p:nvPr/>
          </p:nvSpPr>
          <p:spPr>
            <a:xfrm flipH="false" flipV="false" rot="0">
              <a:off x="19050" y="19050"/>
              <a:ext cx="6312027" cy="2195449"/>
            </a:xfrm>
            <a:custGeom>
              <a:avLst/>
              <a:gdLst/>
              <a:ahLst/>
              <a:cxnLst/>
              <a:rect r="r" b="b" t="t" l="l"/>
              <a:pathLst>
                <a:path h="2195449" w="6312027">
                  <a:moveTo>
                    <a:pt x="5214112" y="2195449"/>
                  </a:moveTo>
                  <a:lnTo>
                    <a:pt x="1097788" y="2195449"/>
                  </a:lnTo>
                  <a:cubicBezTo>
                    <a:pt x="491490" y="2195449"/>
                    <a:pt x="0" y="1703959"/>
                    <a:pt x="0" y="1097661"/>
                  </a:cubicBezTo>
                  <a:cubicBezTo>
                    <a:pt x="0" y="491490"/>
                    <a:pt x="491490" y="0"/>
                    <a:pt x="1097788" y="0"/>
                  </a:cubicBezTo>
                  <a:lnTo>
                    <a:pt x="5214239" y="0"/>
                  </a:lnTo>
                  <a:cubicBezTo>
                    <a:pt x="5820537" y="0"/>
                    <a:pt x="6312027" y="491490"/>
                    <a:pt x="6312027" y="1097788"/>
                  </a:cubicBezTo>
                  <a:cubicBezTo>
                    <a:pt x="6311900" y="1703959"/>
                    <a:pt x="5820410" y="2195449"/>
                    <a:pt x="5214112" y="2195449"/>
                  </a:cubicBezTo>
                  <a:close/>
                </a:path>
              </a:pathLst>
            </a:custGeom>
            <a:solidFill>
              <a:srgbClr val="68D6A3"/>
            </a:solidFill>
          </p:spPr>
        </p:sp>
        <p:sp>
          <p:nvSpPr>
            <p:cNvPr name="Freeform 6" id="6"/>
            <p:cNvSpPr/>
            <p:nvPr/>
          </p:nvSpPr>
          <p:spPr>
            <a:xfrm flipH="false" flipV="false" rot="0">
              <a:off x="0" y="0"/>
              <a:ext cx="6350000" cy="2233549"/>
            </a:xfrm>
            <a:custGeom>
              <a:avLst/>
              <a:gdLst/>
              <a:ahLst/>
              <a:cxnLst/>
              <a:rect r="r" b="b" t="t" l="l"/>
              <a:pathLst>
                <a:path h="2233549" w="6350000">
                  <a:moveTo>
                    <a:pt x="5233162" y="2233549"/>
                  </a:moveTo>
                  <a:lnTo>
                    <a:pt x="1116838" y="2233549"/>
                  </a:lnTo>
                  <a:cubicBezTo>
                    <a:pt x="501015" y="2233549"/>
                    <a:pt x="0" y="1732534"/>
                    <a:pt x="0" y="1116838"/>
                  </a:cubicBezTo>
                  <a:cubicBezTo>
                    <a:pt x="0" y="501015"/>
                    <a:pt x="501015" y="0"/>
                    <a:pt x="1116838" y="0"/>
                  </a:cubicBezTo>
                  <a:lnTo>
                    <a:pt x="5233289" y="0"/>
                  </a:lnTo>
                  <a:cubicBezTo>
                    <a:pt x="5848985" y="0"/>
                    <a:pt x="6350000" y="501015"/>
                    <a:pt x="6350000" y="1116838"/>
                  </a:cubicBezTo>
                  <a:cubicBezTo>
                    <a:pt x="6350000" y="1732534"/>
                    <a:pt x="5848985" y="2233549"/>
                    <a:pt x="5233162" y="2233549"/>
                  </a:cubicBezTo>
                  <a:close/>
                  <a:moveTo>
                    <a:pt x="1116838" y="38100"/>
                  </a:moveTo>
                  <a:cubicBezTo>
                    <a:pt x="521970" y="38100"/>
                    <a:pt x="38100" y="521970"/>
                    <a:pt x="38100" y="1116838"/>
                  </a:cubicBezTo>
                  <a:cubicBezTo>
                    <a:pt x="38100" y="1711579"/>
                    <a:pt x="521970" y="2195576"/>
                    <a:pt x="1116838" y="2195576"/>
                  </a:cubicBezTo>
                  <a:lnTo>
                    <a:pt x="5233289" y="2195576"/>
                  </a:lnTo>
                  <a:cubicBezTo>
                    <a:pt x="5828030" y="2195576"/>
                    <a:pt x="6312027" y="1711706"/>
                    <a:pt x="6312027" y="1116838"/>
                  </a:cubicBezTo>
                  <a:cubicBezTo>
                    <a:pt x="6311900" y="521970"/>
                    <a:pt x="5828030" y="38100"/>
                    <a:pt x="5233162" y="38100"/>
                  </a:cubicBezTo>
                  <a:lnTo>
                    <a:pt x="1116838" y="38100"/>
                  </a:lnTo>
                  <a:close/>
                </a:path>
              </a:pathLst>
            </a:custGeom>
            <a:solidFill>
              <a:srgbClr val="68D6A3"/>
            </a:solidFill>
          </p:spPr>
        </p:sp>
      </p:grpSp>
      <p:sp>
        <p:nvSpPr>
          <p:cNvPr name="TextBox 7" id="7"/>
          <p:cNvSpPr txBox="true"/>
          <p:nvPr/>
        </p:nvSpPr>
        <p:spPr>
          <a:xfrm rot="0">
            <a:off x="1246910" y="1197246"/>
            <a:ext cx="4031182" cy="819150"/>
          </a:xfrm>
          <a:prstGeom prst="rect">
            <a:avLst/>
          </a:prstGeom>
        </p:spPr>
        <p:txBody>
          <a:bodyPr anchor="t" rtlCol="false" tIns="0" lIns="0" bIns="0" rIns="0">
            <a:spAutoFit/>
          </a:bodyPr>
          <a:lstStyle/>
          <a:p>
            <a:pPr algn="ctr" marL="0" indent="0" lvl="0">
              <a:lnSpc>
                <a:spcPts val="6509"/>
              </a:lnSpc>
            </a:pPr>
            <a:r>
              <a:rPr lang="en-US" sz="5424" spc="-108">
                <a:solidFill>
                  <a:srgbClr val="FFFFFF"/>
                </a:solidFill>
                <a:latin typeface="Antonio Bold"/>
              </a:rPr>
              <a:t>Vue d'ensemble</a:t>
            </a:r>
          </a:p>
        </p:txBody>
      </p:sp>
      <p:sp>
        <p:nvSpPr>
          <p:cNvPr name="TextBox 8" id="8"/>
          <p:cNvSpPr txBox="true"/>
          <p:nvPr/>
        </p:nvSpPr>
        <p:spPr>
          <a:xfrm rot="0">
            <a:off x="11123963" y="2338670"/>
            <a:ext cx="5517820" cy="528637"/>
          </a:xfrm>
          <a:prstGeom prst="rect">
            <a:avLst/>
          </a:prstGeom>
        </p:spPr>
        <p:txBody>
          <a:bodyPr anchor="t" rtlCol="false" tIns="0" lIns="0" bIns="0" rIns="0">
            <a:spAutoFit/>
          </a:bodyPr>
          <a:lstStyle/>
          <a:p>
            <a:pPr marL="647700" indent="-323850" lvl="1">
              <a:lnSpc>
                <a:spcPts val="4200"/>
              </a:lnSpc>
              <a:buFont typeface="Arial"/>
              <a:buChar char="•"/>
            </a:pPr>
            <a:r>
              <a:rPr lang="en-US" sz="3000" u="none">
                <a:solidFill>
                  <a:srgbClr val="FFFFFF"/>
                </a:solidFill>
                <a:latin typeface="Open Sauce"/>
              </a:rPr>
              <a:t>Introduction</a:t>
            </a:r>
          </a:p>
        </p:txBody>
      </p:sp>
      <p:sp>
        <p:nvSpPr>
          <p:cNvPr name="TextBox 9" id="9"/>
          <p:cNvSpPr txBox="true"/>
          <p:nvPr/>
        </p:nvSpPr>
        <p:spPr>
          <a:xfrm rot="0">
            <a:off x="11123963" y="3057808"/>
            <a:ext cx="5517820" cy="528637"/>
          </a:xfrm>
          <a:prstGeom prst="rect">
            <a:avLst/>
          </a:prstGeom>
        </p:spPr>
        <p:txBody>
          <a:bodyPr anchor="t" rtlCol="false" tIns="0" lIns="0" bIns="0" rIns="0">
            <a:spAutoFit/>
          </a:bodyPr>
          <a:lstStyle/>
          <a:p>
            <a:pPr marL="647700" indent="-323850" lvl="1">
              <a:lnSpc>
                <a:spcPts val="4200"/>
              </a:lnSpc>
              <a:buFont typeface="Arial"/>
              <a:buChar char="•"/>
            </a:pPr>
            <a:r>
              <a:rPr lang="en-US" sz="3000" u="none">
                <a:solidFill>
                  <a:srgbClr val="FFFFFF"/>
                </a:solidFill>
                <a:latin typeface="Open Sauce"/>
              </a:rPr>
              <a:t>Avantages du Cycle en V</a:t>
            </a:r>
          </a:p>
        </p:txBody>
      </p:sp>
      <p:sp>
        <p:nvSpPr>
          <p:cNvPr name="TextBox 10" id="10"/>
          <p:cNvSpPr txBox="true"/>
          <p:nvPr/>
        </p:nvSpPr>
        <p:spPr>
          <a:xfrm rot="0">
            <a:off x="11123963" y="3776945"/>
            <a:ext cx="5517820" cy="1595437"/>
          </a:xfrm>
          <a:prstGeom prst="rect">
            <a:avLst/>
          </a:prstGeom>
        </p:spPr>
        <p:txBody>
          <a:bodyPr anchor="t" rtlCol="false" tIns="0" lIns="0" bIns="0" rIns="0">
            <a:spAutoFit/>
          </a:bodyPr>
          <a:lstStyle/>
          <a:p>
            <a:pPr marL="647700" indent="-323850" lvl="1">
              <a:lnSpc>
                <a:spcPts val="4200"/>
              </a:lnSpc>
              <a:buFont typeface="Arial"/>
              <a:buChar char="•"/>
            </a:pPr>
            <a:r>
              <a:rPr lang="en-US" sz="3000">
                <a:solidFill>
                  <a:srgbClr val="FFFFFF"/>
                </a:solidFill>
                <a:latin typeface="Open Sauce"/>
              </a:rPr>
              <a:t>Les étapes du modèle du cycle en V et leurs livrables</a:t>
            </a:r>
          </a:p>
        </p:txBody>
      </p:sp>
      <p:sp>
        <p:nvSpPr>
          <p:cNvPr name="TextBox 11" id="11"/>
          <p:cNvSpPr txBox="true"/>
          <p:nvPr/>
        </p:nvSpPr>
        <p:spPr>
          <a:xfrm rot="0">
            <a:off x="11123963" y="5654426"/>
            <a:ext cx="5517820" cy="528637"/>
          </a:xfrm>
          <a:prstGeom prst="rect">
            <a:avLst/>
          </a:prstGeom>
        </p:spPr>
        <p:txBody>
          <a:bodyPr anchor="t" rtlCol="false" tIns="0" lIns="0" bIns="0" rIns="0">
            <a:spAutoFit/>
          </a:bodyPr>
          <a:lstStyle/>
          <a:p>
            <a:pPr marL="647700" indent="-323850" lvl="1">
              <a:lnSpc>
                <a:spcPts val="4200"/>
              </a:lnSpc>
              <a:buFont typeface="Arial"/>
              <a:buChar char="•"/>
            </a:pPr>
            <a:r>
              <a:rPr lang="en-US" sz="3000" u="none">
                <a:solidFill>
                  <a:srgbClr val="FFFFFF"/>
                </a:solidFill>
                <a:latin typeface="Open Sauce"/>
              </a:rPr>
              <a:t>Conclusion</a:t>
            </a:r>
          </a:p>
        </p:txBody>
      </p:sp>
      <p:sp>
        <p:nvSpPr>
          <p:cNvPr name="TextBox 12" id="12"/>
          <p:cNvSpPr txBox="true"/>
          <p:nvPr/>
        </p:nvSpPr>
        <p:spPr>
          <a:xfrm rot="0">
            <a:off x="11123963" y="8097135"/>
            <a:ext cx="5517820" cy="347143"/>
          </a:xfrm>
          <a:prstGeom prst="rect">
            <a:avLst/>
          </a:prstGeom>
        </p:spPr>
        <p:txBody>
          <a:bodyPr anchor="t" rtlCol="false" tIns="0" lIns="0" bIns="0" rIns="0">
            <a:spAutoFit/>
          </a:bodyPr>
          <a:lstStyle/>
          <a:p>
            <a:pPr>
              <a:lnSpc>
                <a:spcPts val="2855"/>
              </a:lnSpc>
            </a:pP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6275864" y="-1513365"/>
            <a:ext cx="13313729" cy="13313729"/>
            <a:chOff x="0" y="0"/>
            <a:chExt cx="6350000" cy="6350000"/>
          </a:xfrm>
        </p:grpSpPr>
        <p:sp>
          <p:nvSpPr>
            <p:cNvPr name="Freeform 3" id="3"/>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48B281"/>
            </a:solidFill>
          </p:spPr>
        </p:sp>
      </p:grpSp>
      <p:sp>
        <p:nvSpPr>
          <p:cNvPr name="TextBox 4" id="4"/>
          <p:cNvSpPr txBox="true"/>
          <p:nvPr/>
        </p:nvSpPr>
        <p:spPr>
          <a:xfrm rot="0">
            <a:off x="1028700" y="4624387"/>
            <a:ext cx="4431539" cy="1047750"/>
          </a:xfrm>
          <a:prstGeom prst="rect">
            <a:avLst/>
          </a:prstGeom>
        </p:spPr>
        <p:txBody>
          <a:bodyPr anchor="t" rtlCol="false" tIns="0" lIns="0" bIns="0" rIns="0">
            <a:spAutoFit/>
          </a:bodyPr>
          <a:lstStyle/>
          <a:p>
            <a:pPr marL="0" indent="0" lvl="0">
              <a:lnSpc>
                <a:spcPts val="8399"/>
              </a:lnSpc>
            </a:pPr>
            <a:r>
              <a:rPr lang="en-US" sz="6999" spc="-139">
                <a:solidFill>
                  <a:srgbClr val="FFFFFF"/>
                </a:solidFill>
                <a:latin typeface="Antonio Bold"/>
              </a:rPr>
              <a:t>Introduction</a:t>
            </a:r>
          </a:p>
        </p:txBody>
      </p:sp>
      <p:sp>
        <p:nvSpPr>
          <p:cNvPr name="TextBox 5" id="5"/>
          <p:cNvSpPr txBox="true"/>
          <p:nvPr/>
        </p:nvSpPr>
        <p:spPr>
          <a:xfrm rot="0">
            <a:off x="7648550" y="4308634"/>
            <a:ext cx="10215134" cy="405130"/>
          </a:xfrm>
          <a:prstGeom prst="rect">
            <a:avLst/>
          </a:prstGeom>
        </p:spPr>
        <p:txBody>
          <a:bodyPr anchor="t" rtlCol="false" tIns="0" lIns="0" bIns="0" rIns="0">
            <a:spAutoFit/>
          </a:bodyPr>
          <a:lstStyle/>
          <a:p>
            <a:pPr>
              <a:lnSpc>
                <a:spcPts val="3380"/>
              </a:lnSpc>
            </a:pPr>
            <a:r>
              <a:rPr lang="en-US" sz="2600">
                <a:solidFill>
                  <a:srgbClr val="000000"/>
                </a:solidFill>
                <a:latin typeface="Open Sauce Bold"/>
              </a:rPr>
              <a:t>BRÈVE INTRODUCTION SUR LA MÉTHODOLOGIE CYCLE EN V</a:t>
            </a:r>
          </a:p>
        </p:txBody>
      </p:sp>
      <p:sp>
        <p:nvSpPr>
          <p:cNvPr name="TextBox 6" id="6"/>
          <p:cNvSpPr txBox="true"/>
          <p:nvPr/>
        </p:nvSpPr>
        <p:spPr>
          <a:xfrm rot="0">
            <a:off x="7648550" y="5563711"/>
            <a:ext cx="10215134" cy="405130"/>
          </a:xfrm>
          <a:prstGeom prst="rect">
            <a:avLst/>
          </a:prstGeom>
        </p:spPr>
        <p:txBody>
          <a:bodyPr anchor="t" rtlCol="false" tIns="0" lIns="0" bIns="0" rIns="0">
            <a:spAutoFit/>
          </a:bodyPr>
          <a:lstStyle/>
          <a:p>
            <a:pPr>
              <a:lnSpc>
                <a:spcPts val="3380"/>
              </a:lnSpc>
            </a:pPr>
            <a:r>
              <a:rPr lang="en-US" sz="2600">
                <a:solidFill>
                  <a:srgbClr val="000000"/>
                </a:solidFill>
                <a:latin typeface="Open Sauce Bold"/>
              </a:rPr>
              <a:t>PRÉSENTATION DE L'OBJECTIF DE LA PRÉSENTATION</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275864" y="-1513365"/>
            <a:ext cx="13313729" cy="13313729"/>
            <a:chOff x="0" y="0"/>
            <a:chExt cx="6350000" cy="6350000"/>
          </a:xfrm>
        </p:grpSpPr>
        <p:sp>
          <p:nvSpPr>
            <p:cNvPr name="Freeform 3" id="3"/>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1EEEE"/>
            </a:solidFill>
          </p:spPr>
        </p:sp>
      </p:grpSp>
      <p:sp>
        <p:nvSpPr>
          <p:cNvPr name="Freeform 4" id="4"/>
          <p:cNvSpPr/>
          <p:nvPr/>
        </p:nvSpPr>
        <p:spPr>
          <a:xfrm flipH="false" flipV="false" rot="0">
            <a:off x="7037865" y="1666878"/>
            <a:ext cx="12361322" cy="6953243"/>
          </a:xfrm>
          <a:custGeom>
            <a:avLst/>
            <a:gdLst/>
            <a:ahLst/>
            <a:cxnLst/>
            <a:rect r="r" b="b" t="t" l="l"/>
            <a:pathLst>
              <a:path h="6953243" w="12361322">
                <a:moveTo>
                  <a:pt x="0" y="0"/>
                </a:moveTo>
                <a:lnTo>
                  <a:pt x="12361322" y="0"/>
                </a:lnTo>
                <a:lnTo>
                  <a:pt x="12361322" y="6953244"/>
                </a:lnTo>
                <a:lnTo>
                  <a:pt x="0" y="6953244"/>
                </a:lnTo>
                <a:lnTo>
                  <a:pt x="0" y="0"/>
                </a:lnTo>
                <a:close/>
              </a:path>
            </a:pathLst>
          </a:custGeom>
          <a:blipFill>
            <a:blip r:embed="rId3"/>
            <a:stretch>
              <a:fillRect l="0" t="0" r="0" b="0"/>
            </a:stretch>
          </a:blipFill>
        </p:spPr>
      </p:sp>
      <p:grpSp>
        <p:nvGrpSpPr>
          <p:cNvPr name="Group 5" id="5"/>
          <p:cNvGrpSpPr/>
          <p:nvPr/>
        </p:nvGrpSpPr>
        <p:grpSpPr>
          <a:xfrm rot="0">
            <a:off x="1028700" y="2351508"/>
            <a:ext cx="4911328" cy="6906792"/>
            <a:chOff x="0" y="0"/>
            <a:chExt cx="6548437" cy="9209056"/>
          </a:xfrm>
        </p:grpSpPr>
        <p:sp>
          <p:nvSpPr>
            <p:cNvPr name="TextBox 6" id="6"/>
            <p:cNvSpPr txBox="true"/>
            <p:nvPr/>
          </p:nvSpPr>
          <p:spPr>
            <a:xfrm rot="0">
              <a:off x="0" y="9503"/>
              <a:ext cx="6548437" cy="7038975"/>
            </a:xfrm>
            <a:prstGeom prst="rect">
              <a:avLst/>
            </a:prstGeom>
          </p:spPr>
          <p:txBody>
            <a:bodyPr anchor="t" rtlCol="false" tIns="0" lIns="0" bIns="0" rIns="0">
              <a:spAutoFit/>
            </a:bodyPr>
            <a:lstStyle/>
            <a:p>
              <a:pPr marL="0" indent="0" lvl="0">
                <a:lnSpc>
                  <a:spcPts val="8399"/>
                </a:lnSpc>
              </a:pPr>
              <a:r>
                <a:rPr lang="en-US" sz="6999" spc="-139">
                  <a:solidFill>
                    <a:srgbClr val="000000"/>
                  </a:solidFill>
                  <a:latin typeface="Antonio Bold"/>
                </a:rPr>
                <a:t>Brève introduction sur la méthodologie Cycle en V</a:t>
              </a:r>
            </a:p>
          </p:txBody>
        </p:sp>
        <p:sp>
          <p:nvSpPr>
            <p:cNvPr name="TextBox 7" id="7"/>
            <p:cNvSpPr txBox="true"/>
            <p:nvPr/>
          </p:nvSpPr>
          <p:spPr>
            <a:xfrm rot="0">
              <a:off x="0" y="7709362"/>
              <a:ext cx="6548437" cy="1597660"/>
            </a:xfrm>
            <a:prstGeom prst="rect">
              <a:avLst/>
            </a:prstGeom>
          </p:spPr>
          <p:txBody>
            <a:bodyPr anchor="t" rtlCol="false" tIns="0" lIns="0" bIns="0" rIns="0">
              <a:spAutoFit/>
            </a:bodyPr>
            <a:lstStyle/>
            <a:p>
              <a:pPr>
                <a:lnSpc>
                  <a:spcPts val="3254"/>
                </a:lnSpc>
              </a:pPr>
            </a:p>
            <a:p>
              <a:pPr>
                <a:lnSpc>
                  <a:spcPts val="3254"/>
                </a:lnSpc>
              </a:pPr>
            </a:p>
            <a:p>
              <a:pPr>
                <a:lnSpc>
                  <a:spcPts val="3254"/>
                </a:lnSpc>
              </a:pPr>
            </a:p>
          </p:txBody>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275864" y="-1513365"/>
            <a:ext cx="13313729" cy="13313729"/>
            <a:chOff x="0" y="0"/>
            <a:chExt cx="6350000" cy="6350000"/>
          </a:xfrm>
        </p:grpSpPr>
        <p:sp>
          <p:nvSpPr>
            <p:cNvPr name="Freeform 3" id="3"/>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1EEEE"/>
            </a:solidFill>
          </p:spPr>
        </p:sp>
      </p:grpSp>
      <p:sp>
        <p:nvSpPr>
          <p:cNvPr name="Freeform 4" id="4"/>
          <p:cNvSpPr/>
          <p:nvPr/>
        </p:nvSpPr>
        <p:spPr>
          <a:xfrm flipH="false" flipV="false" rot="0">
            <a:off x="9611912" y="1911878"/>
            <a:ext cx="6463245" cy="6463245"/>
          </a:xfrm>
          <a:custGeom>
            <a:avLst/>
            <a:gdLst/>
            <a:ahLst/>
            <a:cxnLst/>
            <a:rect r="r" b="b" t="t" l="l"/>
            <a:pathLst>
              <a:path h="6463245" w="6463245">
                <a:moveTo>
                  <a:pt x="0" y="0"/>
                </a:moveTo>
                <a:lnTo>
                  <a:pt x="6463245" y="0"/>
                </a:lnTo>
                <a:lnTo>
                  <a:pt x="6463245" y="6463244"/>
                </a:lnTo>
                <a:lnTo>
                  <a:pt x="0" y="6463244"/>
                </a:lnTo>
                <a:lnTo>
                  <a:pt x="0" y="0"/>
                </a:lnTo>
                <a:close/>
              </a:path>
            </a:pathLst>
          </a:custGeom>
          <a:blipFill>
            <a:blip r:embed="rId2"/>
            <a:stretch>
              <a:fillRect l="0" t="0" r="0" b="0"/>
            </a:stretch>
          </a:blipFill>
        </p:spPr>
      </p:sp>
      <p:grpSp>
        <p:nvGrpSpPr>
          <p:cNvPr name="Group 5" id="5"/>
          <p:cNvGrpSpPr/>
          <p:nvPr/>
        </p:nvGrpSpPr>
        <p:grpSpPr>
          <a:xfrm rot="0">
            <a:off x="1028700" y="3408783"/>
            <a:ext cx="5293709" cy="4792242"/>
            <a:chOff x="0" y="0"/>
            <a:chExt cx="7058278" cy="6389656"/>
          </a:xfrm>
        </p:grpSpPr>
        <p:sp>
          <p:nvSpPr>
            <p:cNvPr name="TextBox 6" id="6"/>
            <p:cNvSpPr txBox="true"/>
            <p:nvPr/>
          </p:nvSpPr>
          <p:spPr>
            <a:xfrm rot="0">
              <a:off x="0" y="9503"/>
              <a:ext cx="7058278" cy="4219575"/>
            </a:xfrm>
            <a:prstGeom prst="rect">
              <a:avLst/>
            </a:prstGeom>
          </p:spPr>
          <p:txBody>
            <a:bodyPr anchor="t" rtlCol="false" tIns="0" lIns="0" bIns="0" rIns="0">
              <a:spAutoFit/>
            </a:bodyPr>
            <a:lstStyle/>
            <a:p>
              <a:pPr marL="0" indent="0" lvl="0">
                <a:lnSpc>
                  <a:spcPts val="8399"/>
                </a:lnSpc>
              </a:pPr>
              <a:r>
                <a:rPr lang="en-US" sz="6999" spc="-139">
                  <a:solidFill>
                    <a:srgbClr val="000000"/>
                  </a:solidFill>
                  <a:latin typeface="Antonio Bold"/>
                </a:rPr>
                <a:t>Présentation de l'objectif de la présentation.</a:t>
              </a:r>
            </a:p>
          </p:txBody>
        </p:sp>
        <p:sp>
          <p:nvSpPr>
            <p:cNvPr name="TextBox 7" id="7"/>
            <p:cNvSpPr txBox="true"/>
            <p:nvPr/>
          </p:nvSpPr>
          <p:spPr>
            <a:xfrm rot="0">
              <a:off x="0" y="4889962"/>
              <a:ext cx="7058278" cy="1597660"/>
            </a:xfrm>
            <a:prstGeom prst="rect">
              <a:avLst/>
            </a:prstGeom>
          </p:spPr>
          <p:txBody>
            <a:bodyPr anchor="t" rtlCol="false" tIns="0" lIns="0" bIns="0" rIns="0">
              <a:spAutoFit/>
            </a:bodyPr>
            <a:lstStyle/>
            <a:p>
              <a:pPr>
                <a:lnSpc>
                  <a:spcPts val="3254"/>
                </a:lnSpc>
              </a:pPr>
            </a:p>
            <a:p>
              <a:pPr>
                <a:lnSpc>
                  <a:spcPts val="3254"/>
                </a:lnSpc>
              </a:pPr>
            </a:p>
            <a:p>
              <a:pPr>
                <a:lnSpc>
                  <a:spcPts val="3254"/>
                </a:lnSpc>
              </a:pPr>
            </a:p>
          </p:txBody>
        </p:sp>
      </p:grpSp>
    </p:spTree>
  </p:cSld>
  <p:clrMapOvr>
    <a:masterClrMapping/>
  </p:clrMapOvr>
</p:sld>
</file>

<file path=ppt/slides/slide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6275864" y="-1513365"/>
            <a:ext cx="13313729" cy="13313729"/>
            <a:chOff x="0" y="0"/>
            <a:chExt cx="6350000" cy="6350000"/>
          </a:xfrm>
        </p:grpSpPr>
        <p:sp>
          <p:nvSpPr>
            <p:cNvPr name="Freeform 3" id="3"/>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48B281"/>
            </a:solidFill>
          </p:spPr>
        </p:sp>
      </p:grpSp>
      <p:sp>
        <p:nvSpPr>
          <p:cNvPr name="TextBox 4" id="4"/>
          <p:cNvSpPr txBox="true"/>
          <p:nvPr/>
        </p:nvSpPr>
        <p:spPr>
          <a:xfrm rot="0">
            <a:off x="777373" y="3751660"/>
            <a:ext cx="5116096" cy="3162300"/>
          </a:xfrm>
          <a:prstGeom prst="rect">
            <a:avLst/>
          </a:prstGeom>
        </p:spPr>
        <p:txBody>
          <a:bodyPr anchor="t" rtlCol="false" tIns="0" lIns="0" bIns="0" rIns="0">
            <a:spAutoFit/>
          </a:bodyPr>
          <a:lstStyle/>
          <a:p>
            <a:pPr marL="0" indent="0" lvl="0">
              <a:lnSpc>
                <a:spcPts val="8399"/>
              </a:lnSpc>
            </a:pPr>
            <a:r>
              <a:rPr lang="en-US" sz="6999" spc="-139">
                <a:solidFill>
                  <a:srgbClr val="FFFFFF"/>
                </a:solidFill>
                <a:latin typeface="Antonio Bold"/>
              </a:rPr>
              <a:t>Les avantages du Modèle du Cycle en V</a:t>
            </a:r>
          </a:p>
        </p:txBody>
      </p:sp>
      <p:sp>
        <p:nvSpPr>
          <p:cNvPr name="TextBox 5" id="5"/>
          <p:cNvSpPr txBox="true"/>
          <p:nvPr/>
        </p:nvSpPr>
        <p:spPr>
          <a:xfrm rot="0">
            <a:off x="7712644" y="2309734"/>
            <a:ext cx="10215134" cy="833755"/>
          </a:xfrm>
          <a:prstGeom prst="rect">
            <a:avLst/>
          </a:prstGeom>
        </p:spPr>
        <p:txBody>
          <a:bodyPr anchor="t" rtlCol="false" tIns="0" lIns="0" bIns="0" rIns="0">
            <a:spAutoFit/>
          </a:bodyPr>
          <a:lstStyle/>
          <a:p>
            <a:pPr>
              <a:lnSpc>
                <a:spcPts val="3380"/>
              </a:lnSpc>
            </a:pPr>
            <a:r>
              <a:rPr lang="en-US" sz="2600">
                <a:solidFill>
                  <a:srgbClr val="000000"/>
                </a:solidFill>
                <a:latin typeface="Open Sauce Bold"/>
              </a:rPr>
              <a:t>COHÉRENCE ENTRE LES ÉTAPES DE DÉVELOPPEMENT ET DE VALIDATION</a:t>
            </a:r>
          </a:p>
        </p:txBody>
      </p:sp>
      <p:sp>
        <p:nvSpPr>
          <p:cNvPr name="TextBox 6" id="6"/>
          <p:cNvSpPr txBox="true"/>
          <p:nvPr/>
        </p:nvSpPr>
        <p:spPr>
          <a:xfrm rot="0">
            <a:off x="7712644" y="3732610"/>
            <a:ext cx="10215134" cy="405130"/>
          </a:xfrm>
          <a:prstGeom prst="rect">
            <a:avLst/>
          </a:prstGeom>
        </p:spPr>
        <p:txBody>
          <a:bodyPr anchor="t" rtlCol="false" tIns="0" lIns="0" bIns="0" rIns="0">
            <a:spAutoFit/>
          </a:bodyPr>
          <a:lstStyle/>
          <a:p>
            <a:pPr>
              <a:lnSpc>
                <a:spcPts val="3380"/>
              </a:lnSpc>
            </a:pPr>
            <a:r>
              <a:rPr lang="en-US" sz="2600">
                <a:solidFill>
                  <a:srgbClr val="000000"/>
                </a:solidFill>
                <a:latin typeface="Open Sauce Bold"/>
              </a:rPr>
              <a:t>RETOUR D'INFORMATION PRÉCISE ET RAPIDE</a:t>
            </a:r>
          </a:p>
        </p:txBody>
      </p:sp>
      <p:sp>
        <p:nvSpPr>
          <p:cNvPr name="TextBox 7" id="7"/>
          <p:cNvSpPr txBox="true"/>
          <p:nvPr/>
        </p:nvSpPr>
        <p:spPr>
          <a:xfrm rot="0">
            <a:off x="7712644" y="4937840"/>
            <a:ext cx="10215134" cy="405130"/>
          </a:xfrm>
          <a:prstGeom prst="rect">
            <a:avLst/>
          </a:prstGeom>
        </p:spPr>
        <p:txBody>
          <a:bodyPr anchor="t" rtlCol="false" tIns="0" lIns="0" bIns="0" rIns="0">
            <a:spAutoFit/>
          </a:bodyPr>
          <a:lstStyle/>
          <a:p>
            <a:pPr>
              <a:lnSpc>
                <a:spcPts val="3380"/>
              </a:lnSpc>
            </a:pPr>
            <a:r>
              <a:rPr lang="en-US" sz="2600">
                <a:solidFill>
                  <a:srgbClr val="000000"/>
                </a:solidFill>
                <a:latin typeface="Open Sauce Bold"/>
              </a:rPr>
              <a:t>CONTRÔLE DU PROJET</a:t>
            </a:r>
          </a:p>
        </p:txBody>
      </p:sp>
      <p:sp>
        <p:nvSpPr>
          <p:cNvPr name="TextBox 8" id="8"/>
          <p:cNvSpPr txBox="true"/>
          <p:nvPr/>
        </p:nvSpPr>
        <p:spPr>
          <a:xfrm rot="0">
            <a:off x="7712644" y="6143069"/>
            <a:ext cx="10215134" cy="405130"/>
          </a:xfrm>
          <a:prstGeom prst="rect">
            <a:avLst/>
          </a:prstGeom>
        </p:spPr>
        <p:txBody>
          <a:bodyPr anchor="t" rtlCol="false" tIns="0" lIns="0" bIns="0" rIns="0">
            <a:spAutoFit/>
          </a:bodyPr>
          <a:lstStyle/>
          <a:p>
            <a:pPr>
              <a:lnSpc>
                <a:spcPts val="3380"/>
              </a:lnSpc>
            </a:pPr>
            <a:r>
              <a:rPr lang="en-US" sz="2600">
                <a:solidFill>
                  <a:srgbClr val="000000"/>
                </a:solidFill>
                <a:latin typeface="Open Sauce Bold"/>
              </a:rPr>
              <a:t>STABILITÉ ET FIABILITÉ</a:t>
            </a:r>
          </a:p>
        </p:txBody>
      </p:sp>
      <p:sp>
        <p:nvSpPr>
          <p:cNvPr name="TextBox 9" id="9"/>
          <p:cNvSpPr txBox="true"/>
          <p:nvPr/>
        </p:nvSpPr>
        <p:spPr>
          <a:xfrm rot="0">
            <a:off x="7712644" y="7348299"/>
            <a:ext cx="10215134" cy="405130"/>
          </a:xfrm>
          <a:prstGeom prst="rect">
            <a:avLst/>
          </a:prstGeom>
        </p:spPr>
        <p:txBody>
          <a:bodyPr anchor="t" rtlCol="false" tIns="0" lIns="0" bIns="0" rIns="0">
            <a:spAutoFit/>
          </a:bodyPr>
          <a:lstStyle/>
          <a:p>
            <a:pPr>
              <a:lnSpc>
                <a:spcPts val="3380"/>
              </a:lnSpc>
            </a:pPr>
            <a:r>
              <a:rPr lang="en-US" sz="2600">
                <a:solidFill>
                  <a:srgbClr val="000000"/>
                </a:solidFill>
                <a:latin typeface="Open Sauce Bold"/>
              </a:rPr>
              <a:t>SIMPLIFICATION DE LA FORMATION</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275864" y="-1513365"/>
            <a:ext cx="13313729" cy="13313729"/>
            <a:chOff x="0" y="0"/>
            <a:chExt cx="6350000" cy="6350000"/>
          </a:xfrm>
        </p:grpSpPr>
        <p:sp>
          <p:nvSpPr>
            <p:cNvPr name="Freeform 3" id="3"/>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1EEEE"/>
            </a:solidFill>
          </p:spPr>
        </p:sp>
      </p:grpSp>
      <p:sp>
        <p:nvSpPr>
          <p:cNvPr name="Freeform 4" id="4"/>
          <p:cNvSpPr/>
          <p:nvPr/>
        </p:nvSpPr>
        <p:spPr>
          <a:xfrm flipH="false" flipV="false" rot="0">
            <a:off x="9507308" y="1028700"/>
            <a:ext cx="6625735" cy="6625735"/>
          </a:xfrm>
          <a:custGeom>
            <a:avLst/>
            <a:gdLst/>
            <a:ahLst/>
            <a:cxnLst/>
            <a:rect r="r" b="b" t="t" l="l"/>
            <a:pathLst>
              <a:path h="6625735" w="6625735">
                <a:moveTo>
                  <a:pt x="0" y="0"/>
                </a:moveTo>
                <a:lnTo>
                  <a:pt x="6625735" y="0"/>
                </a:lnTo>
                <a:lnTo>
                  <a:pt x="6625735" y="6625735"/>
                </a:lnTo>
                <a:lnTo>
                  <a:pt x="0" y="6625735"/>
                </a:lnTo>
                <a:lnTo>
                  <a:pt x="0" y="0"/>
                </a:lnTo>
                <a:close/>
              </a:path>
            </a:pathLst>
          </a:custGeom>
          <a:blipFill>
            <a:blip r:embed="rId3"/>
            <a:stretch>
              <a:fillRect l="0" t="0" r="0" b="0"/>
            </a:stretch>
          </a:blipFill>
        </p:spPr>
      </p:sp>
      <p:grpSp>
        <p:nvGrpSpPr>
          <p:cNvPr name="Group 5" id="5"/>
          <p:cNvGrpSpPr/>
          <p:nvPr/>
        </p:nvGrpSpPr>
        <p:grpSpPr>
          <a:xfrm rot="0">
            <a:off x="381001" y="2824583"/>
            <a:ext cx="6009165" cy="5849517"/>
            <a:chOff x="0" y="0"/>
            <a:chExt cx="8012220" cy="7799356"/>
          </a:xfrm>
        </p:grpSpPr>
        <p:sp>
          <p:nvSpPr>
            <p:cNvPr name="TextBox 6" id="6"/>
            <p:cNvSpPr txBox="true"/>
            <p:nvPr/>
          </p:nvSpPr>
          <p:spPr>
            <a:xfrm rot="0">
              <a:off x="0" y="9503"/>
              <a:ext cx="8012220" cy="5629275"/>
            </a:xfrm>
            <a:prstGeom prst="rect">
              <a:avLst/>
            </a:prstGeom>
          </p:spPr>
          <p:txBody>
            <a:bodyPr anchor="t" rtlCol="false" tIns="0" lIns="0" bIns="0" rIns="0">
              <a:spAutoFit/>
            </a:bodyPr>
            <a:lstStyle/>
            <a:p>
              <a:pPr marL="0" indent="0" lvl="0">
                <a:lnSpc>
                  <a:spcPts val="8399"/>
                </a:lnSpc>
              </a:pPr>
              <a:r>
                <a:rPr lang="en-US" sz="6999" spc="-139">
                  <a:solidFill>
                    <a:srgbClr val="000000"/>
                  </a:solidFill>
                  <a:latin typeface="Antonio Bold"/>
                </a:rPr>
                <a:t>Cohérence entre les étapes de développement et de validation</a:t>
              </a:r>
            </a:p>
          </p:txBody>
        </p:sp>
        <p:sp>
          <p:nvSpPr>
            <p:cNvPr name="TextBox 7" id="7"/>
            <p:cNvSpPr txBox="true"/>
            <p:nvPr/>
          </p:nvSpPr>
          <p:spPr>
            <a:xfrm rot="0">
              <a:off x="0" y="6299662"/>
              <a:ext cx="8012220" cy="1597660"/>
            </a:xfrm>
            <a:prstGeom prst="rect">
              <a:avLst/>
            </a:prstGeom>
          </p:spPr>
          <p:txBody>
            <a:bodyPr anchor="t" rtlCol="false" tIns="0" lIns="0" bIns="0" rIns="0">
              <a:spAutoFit/>
            </a:bodyPr>
            <a:lstStyle/>
            <a:p>
              <a:pPr>
                <a:lnSpc>
                  <a:spcPts val="3254"/>
                </a:lnSpc>
              </a:pPr>
            </a:p>
            <a:p>
              <a:pPr>
                <a:lnSpc>
                  <a:spcPts val="3254"/>
                </a:lnSpc>
              </a:pPr>
            </a:p>
            <a:p>
              <a:pPr>
                <a:lnSpc>
                  <a:spcPts val="3254"/>
                </a:lnSpc>
              </a:pPr>
            </a:p>
          </p:txBody>
        </p:sp>
      </p:grpSp>
      <p:sp>
        <p:nvSpPr>
          <p:cNvPr name="TextBox 8" id="8"/>
          <p:cNvSpPr txBox="true"/>
          <p:nvPr/>
        </p:nvSpPr>
        <p:spPr>
          <a:xfrm rot="0">
            <a:off x="7037865" y="7529513"/>
            <a:ext cx="8548846" cy="2146300"/>
          </a:xfrm>
          <a:prstGeom prst="rect">
            <a:avLst/>
          </a:prstGeom>
        </p:spPr>
        <p:txBody>
          <a:bodyPr anchor="t" rtlCol="false" tIns="0" lIns="0" bIns="0" rIns="0">
            <a:spAutoFit/>
          </a:bodyPr>
          <a:lstStyle/>
          <a:p>
            <a:pPr marL="820421" indent="-410210" lvl="1">
              <a:lnSpc>
                <a:spcPts val="6080"/>
              </a:lnSpc>
              <a:buFont typeface="Arial"/>
              <a:buChar char="•"/>
            </a:pPr>
            <a:r>
              <a:rPr lang="en-US" sz="3800">
                <a:solidFill>
                  <a:srgbClr val="000000"/>
                </a:solidFill>
                <a:latin typeface="Open Sans"/>
              </a:rPr>
              <a:t>Une validation continue du logiciel</a:t>
            </a:r>
          </a:p>
          <a:p>
            <a:pPr marL="820421" indent="-410210" lvl="1">
              <a:lnSpc>
                <a:spcPts val="6080"/>
              </a:lnSpc>
              <a:buFont typeface="Arial"/>
              <a:buChar char="•"/>
            </a:pPr>
            <a:r>
              <a:rPr lang="en-US" sz="3800">
                <a:solidFill>
                  <a:srgbClr val="000000"/>
                </a:solidFill>
                <a:latin typeface="Open Sans"/>
              </a:rPr>
              <a:t>Des règles claires</a:t>
            </a:r>
          </a:p>
          <a:p>
            <a:pPr>
              <a:lnSpc>
                <a:spcPts val="4759"/>
              </a:lnSpc>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275864" y="-1513365"/>
            <a:ext cx="13313729" cy="13313729"/>
            <a:chOff x="0" y="0"/>
            <a:chExt cx="6350000" cy="6350000"/>
          </a:xfrm>
        </p:grpSpPr>
        <p:sp>
          <p:nvSpPr>
            <p:cNvPr name="Freeform 3" id="3"/>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1EEEE"/>
            </a:solidFill>
          </p:spPr>
        </p:sp>
      </p:grpSp>
      <p:sp>
        <p:nvSpPr>
          <p:cNvPr name="Freeform 4" id="4"/>
          <p:cNvSpPr/>
          <p:nvPr/>
        </p:nvSpPr>
        <p:spPr>
          <a:xfrm flipH="false" flipV="false" rot="0">
            <a:off x="9391274" y="1278690"/>
            <a:ext cx="6272610" cy="6272610"/>
          </a:xfrm>
          <a:custGeom>
            <a:avLst/>
            <a:gdLst/>
            <a:ahLst/>
            <a:cxnLst/>
            <a:rect r="r" b="b" t="t" l="l"/>
            <a:pathLst>
              <a:path h="6272610" w="6272610">
                <a:moveTo>
                  <a:pt x="0" y="0"/>
                </a:moveTo>
                <a:lnTo>
                  <a:pt x="6272610" y="0"/>
                </a:lnTo>
                <a:lnTo>
                  <a:pt x="6272610" y="6272611"/>
                </a:lnTo>
                <a:lnTo>
                  <a:pt x="0" y="6272611"/>
                </a:lnTo>
                <a:lnTo>
                  <a:pt x="0" y="0"/>
                </a:lnTo>
                <a:close/>
              </a:path>
            </a:pathLst>
          </a:custGeom>
          <a:blipFill>
            <a:blip r:embed="rId3"/>
            <a:stretch>
              <a:fillRect l="0" t="0" r="0" b="0"/>
            </a:stretch>
          </a:blipFill>
        </p:spPr>
      </p:sp>
      <p:grpSp>
        <p:nvGrpSpPr>
          <p:cNvPr name="Group 5" id="5"/>
          <p:cNvGrpSpPr/>
          <p:nvPr/>
        </p:nvGrpSpPr>
        <p:grpSpPr>
          <a:xfrm rot="0">
            <a:off x="640125" y="3519836"/>
            <a:ext cx="6009165" cy="4792242"/>
            <a:chOff x="0" y="0"/>
            <a:chExt cx="8012220" cy="6389656"/>
          </a:xfrm>
        </p:grpSpPr>
        <p:sp>
          <p:nvSpPr>
            <p:cNvPr name="TextBox 6" id="6"/>
            <p:cNvSpPr txBox="true"/>
            <p:nvPr/>
          </p:nvSpPr>
          <p:spPr>
            <a:xfrm rot="0">
              <a:off x="0" y="9503"/>
              <a:ext cx="8012220" cy="4219575"/>
            </a:xfrm>
            <a:prstGeom prst="rect">
              <a:avLst/>
            </a:prstGeom>
          </p:spPr>
          <p:txBody>
            <a:bodyPr anchor="t" rtlCol="false" tIns="0" lIns="0" bIns="0" rIns="0">
              <a:spAutoFit/>
            </a:bodyPr>
            <a:lstStyle/>
            <a:p>
              <a:pPr marL="0" indent="0" lvl="0">
                <a:lnSpc>
                  <a:spcPts val="8399"/>
                </a:lnSpc>
              </a:pPr>
              <a:r>
                <a:rPr lang="en-US" sz="6999" spc="-139">
                  <a:solidFill>
                    <a:srgbClr val="000000"/>
                  </a:solidFill>
                  <a:latin typeface="Antonio Bold"/>
                </a:rPr>
                <a:t>Retour d'information précise et rapide</a:t>
              </a:r>
            </a:p>
          </p:txBody>
        </p:sp>
        <p:sp>
          <p:nvSpPr>
            <p:cNvPr name="TextBox 7" id="7"/>
            <p:cNvSpPr txBox="true"/>
            <p:nvPr/>
          </p:nvSpPr>
          <p:spPr>
            <a:xfrm rot="0">
              <a:off x="0" y="4889962"/>
              <a:ext cx="8012220" cy="1597660"/>
            </a:xfrm>
            <a:prstGeom prst="rect">
              <a:avLst/>
            </a:prstGeom>
          </p:spPr>
          <p:txBody>
            <a:bodyPr anchor="t" rtlCol="false" tIns="0" lIns="0" bIns="0" rIns="0">
              <a:spAutoFit/>
            </a:bodyPr>
            <a:lstStyle/>
            <a:p>
              <a:pPr>
                <a:lnSpc>
                  <a:spcPts val="3254"/>
                </a:lnSpc>
              </a:pPr>
            </a:p>
            <a:p>
              <a:pPr>
                <a:lnSpc>
                  <a:spcPts val="3254"/>
                </a:lnSpc>
              </a:pPr>
            </a:p>
            <a:p>
              <a:pPr>
                <a:lnSpc>
                  <a:spcPts val="3254"/>
                </a:lnSpc>
              </a:pPr>
            </a:p>
          </p:txBody>
        </p:sp>
      </p:grpSp>
      <p:sp>
        <p:nvSpPr>
          <p:cNvPr name="TextBox 8" id="8"/>
          <p:cNvSpPr txBox="true"/>
          <p:nvPr/>
        </p:nvSpPr>
        <p:spPr>
          <a:xfrm rot="0">
            <a:off x="7037865" y="7758635"/>
            <a:ext cx="10979428" cy="2146300"/>
          </a:xfrm>
          <a:prstGeom prst="rect">
            <a:avLst/>
          </a:prstGeom>
        </p:spPr>
        <p:txBody>
          <a:bodyPr anchor="t" rtlCol="false" tIns="0" lIns="0" bIns="0" rIns="0">
            <a:spAutoFit/>
          </a:bodyPr>
          <a:lstStyle/>
          <a:p>
            <a:pPr marL="820421" indent="-410210" lvl="1">
              <a:lnSpc>
                <a:spcPts val="6080"/>
              </a:lnSpc>
              <a:buFont typeface="Arial"/>
              <a:buChar char="•"/>
            </a:pPr>
            <a:r>
              <a:rPr lang="en-US" sz="3800">
                <a:solidFill>
                  <a:srgbClr val="000000"/>
                </a:solidFill>
                <a:latin typeface="Open Sans"/>
              </a:rPr>
              <a:t>Planification simplifiée</a:t>
            </a:r>
          </a:p>
          <a:p>
            <a:pPr marL="820421" indent="-410210" lvl="1">
              <a:lnSpc>
                <a:spcPts val="6080"/>
              </a:lnSpc>
              <a:buFont typeface="Arial"/>
              <a:buChar char="•"/>
            </a:pPr>
            <a:r>
              <a:rPr lang="en-US" sz="3800">
                <a:solidFill>
                  <a:srgbClr val="000000"/>
                </a:solidFill>
                <a:latin typeface="Open Sans"/>
              </a:rPr>
              <a:t>Une documentation détaillée</a:t>
            </a:r>
          </a:p>
          <a:p>
            <a:pPr>
              <a:lnSpc>
                <a:spcPts val="4759"/>
              </a:lnSpc>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275864" y="-1513365"/>
            <a:ext cx="13313729" cy="13313729"/>
            <a:chOff x="0" y="0"/>
            <a:chExt cx="6350000" cy="6350000"/>
          </a:xfrm>
        </p:grpSpPr>
        <p:sp>
          <p:nvSpPr>
            <p:cNvPr name="Freeform 3" id="3"/>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1EEEE"/>
            </a:solidFill>
          </p:spPr>
        </p:sp>
      </p:grpSp>
      <p:sp>
        <p:nvSpPr>
          <p:cNvPr name="Freeform 4" id="4"/>
          <p:cNvSpPr/>
          <p:nvPr/>
        </p:nvSpPr>
        <p:spPr>
          <a:xfrm flipH="false" flipV="false" rot="0">
            <a:off x="9476442" y="1028700"/>
            <a:ext cx="6643687" cy="6643687"/>
          </a:xfrm>
          <a:custGeom>
            <a:avLst/>
            <a:gdLst/>
            <a:ahLst/>
            <a:cxnLst/>
            <a:rect r="r" b="b" t="t" l="l"/>
            <a:pathLst>
              <a:path h="6643687" w="6643687">
                <a:moveTo>
                  <a:pt x="0" y="0"/>
                </a:moveTo>
                <a:lnTo>
                  <a:pt x="6643688" y="0"/>
                </a:lnTo>
                <a:lnTo>
                  <a:pt x="6643688" y="6643687"/>
                </a:lnTo>
                <a:lnTo>
                  <a:pt x="0" y="6643687"/>
                </a:lnTo>
                <a:lnTo>
                  <a:pt x="0" y="0"/>
                </a:lnTo>
                <a:close/>
              </a:path>
            </a:pathLst>
          </a:custGeom>
          <a:blipFill>
            <a:blip r:embed="rId2"/>
            <a:stretch>
              <a:fillRect l="0" t="0" r="0" b="0"/>
            </a:stretch>
          </a:blipFill>
        </p:spPr>
      </p:sp>
      <p:grpSp>
        <p:nvGrpSpPr>
          <p:cNvPr name="Group 5" id="5"/>
          <p:cNvGrpSpPr/>
          <p:nvPr/>
        </p:nvGrpSpPr>
        <p:grpSpPr>
          <a:xfrm rot="0">
            <a:off x="1028700" y="3937421"/>
            <a:ext cx="5293709" cy="3734967"/>
            <a:chOff x="0" y="0"/>
            <a:chExt cx="7058278" cy="4979956"/>
          </a:xfrm>
        </p:grpSpPr>
        <p:sp>
          <p:nvSpPr>
            <p:cNvPr name="TextBox 6" id="6"/>
            <p:cNvSpPr txBox="true"/>
            <p:nvPr/>
          </p:nvSpPr>
          <p:spPr>
            <a:xfrm rot="0">
              <a:off x="0" y="9503"/>
              <a:ext cx="7058278" cy="2809875"/>
            </a:xfrm>
            <a:prstGeom prst="rect">
              <a:avLst/>
            </a:prstGeom>
          </p:spPr>
          <p:txBody>
            <a:bodyPr anchor="t" rtlCol="false" tIns="0" lIns="0" bIns="0" rIns="0">
              <a:spAutoFit/>
            </a:bodyPr>
            <a:lstStyle/>
            <a:p>
              <a:pPr marL="0" indent="0" lvl="0">
                <a:lnSpc>
                  <a:spcPts val="8399"/>
                </a:lnSpc>
              </a:pPr>
              <a:r>
                <a:rPr lang="en-US" sz="6999" spc="-139">
                  <a:solidFill>
                    <a:srgbClr val="000000"/>
                  </a:solidFill>
                  <a:latin typeface="Antonio Bold"/>
                </a:rPr>
                <a:t>Stabilité et fiabilité</a:t>
              </a:r>
            </a:p>
          </p:txBody>
        </p:sp>
        <p:sp>
          <p:nvSpPr>
            <p:cNvPr name="TextBox 7" id="7"/>
            <p:cNvSpPr txBox="true"/>
            <p:nvPr/>
          </p:nvSpPr>
          <p:spPr>
            <a:xfrm rot="0">
              <a:off x="0" y="3480262"/>
              <a:ext cx="7058278" cy="1597660"/>
            </a:xfrm>
            <a:prstGeom prst="rect">
              <a:avLst/>
            </a:prstGeom>
          </p:spPr>
          <p:txBody>
            <a:bodyPr anchor="t" rtlCol="false" tIns="0" lIns="0" bIns="0" rIns="0">
              <a:spAutoFit/>
            </a:bodyPr>
            <a:lstStyle/>
            <a:p>
              <a:pPr>
                <a:lnSpc>
                  <a:spcPts val="3254"/>
                </a:lnSpc>
              </a:pPr>
            </a:p>
            <a:p>
              <a:pPr>
                <a:lnSpc>
                  <a:spcPts val="3254"/>
                </a:lnSpc>
              </a:pPr>
            </a:p>
            <a:p>
              <a:pPr>
                <a:lnSpc>
                  <a:spcPts val="3254"/>
                </a:lnSpc>
              </a:pPr>
            </a:p>
          </p:txBody>
        </p:sp>
      </p:grpSp>
      <p:sp>
        <p:nvSpPr>
          <p:cNvPr name="TextBox 8" id="8"/>
          <p:cNvSpPr txBox="true"/>
          <p:nvPr/>
        </p:nvSpPr>
        <p:spPr>
          <a:xfrm rot="0">
            <a:off x="7037865" y="7758635"/>
            <a:ext cx="10979428" cy="2146300"/>
          </a:xfrm>
          <a:prstGeom prst="rect">
            <a:avLst/>
          </a:prstGeom>
        </p:spPr>
        <p:txBody>
          <a:bodyPr anchor="t" rtlCol="false" tIns="0" lIns="0" bIns="0" rIns="0">
            <a:spAutoFit/>
          </a:bodyPr>
          <a:lstStyle/>
          <a:p>
            <a:pPr marL="820421" indent="-410210" lvl="1">
              <a:lnSpc>
                <a:spcPts val="6080"/>
              </a:lnSpc>
              <a:buFont typeface="Arial"/>
              <a:buChar char="•"/>
            </a:pPr>
            <a:r>
              <a:rPr lang="en-US" sz="3800">
                <a:solidFill>
                  <a:srgbClr val="000000"/>
                </a:solidFill>
                <a:latin typeface="Open Sans"/>
              </a:rPr>
              <a:t>Stabilité du code</a:t>
            </a:r>
          </a:p>
          <a:p>
            <a:pPr marL="820421" indent="-410210" lvl="1">
              <a:lnSpc>
                <a:spcPts val="6080"/>
              </a:lnSpc>
              <a:buFont typeface="Arial"/>
              <a:buChar char="•"/>
            </a:pPr>
            <a:r>
              <a:rPr lang="en-US" sz="3800">
                <a:solidFill>
                  <a:srgbClr val="000000"/>
                </a:solidFill>
                <a:latin typeface="Open Sans"/>
              </a:rPr>
              <a:t>Adapté aux exigences définies</a:t>
            </a:r>
          </a:p>
          <a:p>
            <a:pPr>
              <a:lnSpc>
                <a:spcPts val="4759"/>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DAFxl9d216g</dc:identifier>
  <dcterms:modified xsi:type="dcterms:W3CDTF">2011-08-01T06:04:30Z</dcterms:modified>
  <cp:revision>1</cp:revision>
  <dc:title>Copie de La méthode WaterFall</dc:title>
</cp:coreProperties>
</file>