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37"/>
  </p:notesMasterIdLst>
  <p:sldIdLst>
    <p:sldId id="256" r:id="rId26"/>
    <p:sldId id="257" r:id="rId27"/>
    <p:sldId id="258" r:id="rId28"/>
    <p:sldId id="259" r:id="rId29"/>
    <p:sldId id="260" r:id="rId30"/>
    <p:sldId id="261" r:id="rId31"/>
    <p:sldId id="262" r:id="rId32"/>
    <p:sldId id="263" r:id="rId33"/>
    <p:sldId id="264" r:id="rId34"/>
    <p:sldId id="265" r:id="rId35"/>
    <p:sldId id="266" r:id="rId36"/>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M Sans" charset="1" panose="00000000000000000000"/>
      <p:regular r:id="rId10"/>
    </p:embeddedFont>
    <p:embeddedFont>
      <p:font typeface="DM Sans Bold" charset="1" panose="00000000000000000000"/>
      <p:regular r:id="rId11"/>
    </p:embeddedFont>
    <p:embeddedFont>
      <p:font typeface="DM Sans Italics" charset="1" panose="00000000000000000000"/>
      <p:regular r:id="rId12"/>
    </p:embeddedFont>
    <p:embeddedFont>
      <p:font typeface="DM Sans Bold Italics" charset="1" panose="00000000000000000000"/>
      <p:regular r:id="rId13"/>
    </p:embeddedFont>
    <p:embeddedFont>
      <p:font typeface="Canva Sans" charset="1" panose="020B0503030501040103"/>
      <p:regular r:id="rId14"/>
    </p:embeddedFont>
    <p:embeddedFont>
      <p:font typeface="Canva Sans Bold" charset="1" panose="020B0803030501040103"/>
      <p:regular r:id="rId15"/>
    </p:embeddedFont>
    <p:embeddedFont>
      <p:font typeface="Canva Sans Italics" charset="1" panose="020B0503030501040103"/>
      <p:regular r:id="rId16"/>
    </p:embeddedFont>
    <p:embeddedFont>
      <p:font typeface="Canva Sans Bold Italics" charset="1" panose="020B0803030501040103"/>
      <p:regular r:id="rId17"/>
    </p:embeddedFont>
    <p:embeddedFont>
      <p:font typeface="Open Sans" charset="1" panose="020B0606030504020204"/>
      <p:regular r:id="rId18"/>
    </p:embeddedFont>
    <p:embeddedFont>
      <p:font typeface="Open Sans Bold" charset="1" panose="020B0806030504020204"/>
      <p:regular r:id="rId19"/>
    </p:embeddedFont>
    <p:embeddedFont>
      <p:font typeface="Open Sans Italics" charset="1" panose="020B0606030504020204"/>
      <p:regular r:id="rId20"/>
    </p:embeddedFont>
    <p:embeddedFont>
      <p:font typeface="Open Sans Bold Italics" charset="1" panose="020B0806030504020204"/>
      <p:regular r:id="rId21"/>
    </p:embeddedFont>
    <p:embeddedFont>
      <p:font typeface="Open Sans Light" charset="1" panose="020B0306030504020204"/>
      <p:regular r:id="rId22"/>
    </p:embeddedFont>
    <p:embeddedFont>
      <p:font typeface="Open Sans Light Italics" charset="1" panose="020B0306030504020204"/>
      <p:regular r:id="rId23"/>
    </p:embeddedFont>
    <p:embeddedFont>
      <p:font typeface="Open Sans Ultra-Bold" charset="1" panose="00000000000000000000"/>
      <p:regular r:id="rId24"/>
    </p:embeddedFont>
    <p:embeddedFont>
      <p:font typeface="Open Sans Ultra-Bold Italics" charset="1" panose="000000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slides/slide1.xml" Type="http://schemas.openxmlformats.org/officeDocument/2006/relationships/slide"/><Relationship Id="rId27" Target="slides/slide2.xml" Type="http://schemas.openxmlformats.org/officeDocument/2006/relationships/slide"/><Relationship Id="rId28" Target="slides/slide3.xml" Type="http://schemas.openxmlformats.org/officeDocument/2006/relationships/slide"/><Relationship Id="rId29" Target="slides/slide4.xml" Type="http://schemas.openxmlformats.org/officeDocument/2006/relationships/slide"/><Relationship Id="rId3" Target="viewProps.xml" Type="http://schemas.openxmlformats.org/officeDocument/2006/relationships/viewProps"/><Relationship Id="rId30" Target="slides/slide5.xml" Type="http://schemas.openxmlformats.org/officeDocument/2006/relationships/slide"/><Relationship Id="rId31" Target="slides/slide6.xml" Type="http://schemas.openxmlformats.org/officeDocument/2006/relationships/slide"/><Relationship Id="rId32" Target="slides/slide7.xml" Type="http://schemas.openxmlformats.org/officeDocument/2006/relationships/slide"/><Relationship Id="rId33" Target="slides/slide8.xml" Type="http://schemas.openxmlformats.org/officeDocument/2006/relationships/slide"/><Relationship Id="rId34" Target="slides/slide9.xml" Type="http://schemas.openxmlformats.org/officeDocument/2006/relationships/slide"/><Relationship Id="rId35" Target="slides/slide10.xml" Type="http://schemas.openxmlformats.org/officeDocument/2006/relationships/slide"/><Relationship Id="rId36" Target="slides/slide11.xml" Type="http://schemas.openxmlformats.org/officeDocument/2006/relationships/slide"/><Relationship Id="rId37" Target="notesMasters/notesMaster1.xml" Type="http://schemas.openxmlformats.org/officeDocument/2006/relationships/notesMaster"/><Relationship Id="rId38" Target="theme/theme2.xml" Type="http://schemas.openxmlformats.org/officeDocument/2006/relationships/theme"/><Relationship Id="rId39" Target="notesSlides/notesSlide1.xml" Type="http://schemas.openxmlformats.org/officeDocument/2006/relationships/notesSlide"/><Relationship Id="rId4" Target="theme/theme1.xml" Type="http://schemas.openxmlformats.org/officeDocument/2006/relationships/theme"/><Relationship Id="rId40" Target="notesSlides/notesSlide2.xml" Type="http://schemas.openxmlformats.org/officeDocument/2006/relationships/notesSlide"/><Relationship Id="rId41" Target="notesSlides/notesSlide3.xml" Type="http://schemas.openxmlformats.org/officeDocument/2006/relationships/notesSlide"/><Relationship Id="rId42" Target="notesSlides/notesSlide4.xml" Type="http://schemas.openxmlformats.org/officeDocument/2006/relationships/notesSlide"/><Relationship Id="rId43" Target="notesSlides/notesSlide5.xml" Type="http://schemas.openxmlformats.org/officeDocument/2006/relationships/notesSlide"/><Relationship Id="rId44" Target="notesSlides/notesSlide6.xml" Type="http://schemas.openxmlformats.org/officeDocument/2006/relationships/notesSlide"/><Relationship Id="rId45" Target="notesSlides/notesSlide7.xml" Type="http://schemas.openxmlformats.org/officeDocument/2006/relationships/note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2.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3.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4.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5.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6.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_rels/notesSlide7.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Le cycle en V est une méthode d’organisation très connue dont l’origine remonte à l’industrie et qui a été adaptée à l’informatique dans les années 80. La méthode en V divise le processus de développement en deux phases principales : la phase ascendante, où les exigences du système sont spécifiées, conçues et développées, et la phase descendante, où les tests, la vérification et la validation sont effectués pour s'assurer que le système répond aux exigences établies. Ce modèle en forme de "V" symbolise la relation entre les phases ascendantes et descendantes, mettant l'accent sur l'importance de la validation et de la vérification à chaque étape du processus pour garantir la qualité et la fiabilité du système final.</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Un système d'automatisation de maison connectée, également appelé système domotique, est un ensemble de dispositifs électroniques, de capteurs, de logiciels et de technologies de communication conçus pour automatiser et simplifier la gestion et le contrôle des fonctions de la maison. L'objectif principal est d'améliorer le confort, la sécurité, l'efficacité énergétique et la commodité des habitations en permettant aux propriétaires de contrôler divers aspects de leur maison à distance, souvent via des applications mobiles ou des commandes vocales.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Bienvenue à la préparation de notre grand festin ! Aujourd'hui, nous allons explorer comment créer un cahier des charges efficace, en le comparant à la préparation d'un délicieux repas. </a:t>
            </a:r>
          </a:p>
          <a:p>
            <a:r>
              <a:rPr lang="en-US"/>
              <a:t>Chaque étape est essentielle pour garantir un plat final exquis et un projet réussi.</a:t>
            </a:r>
          </a:p>
          <a:p>
            <a:r>
              <a:rPr lang="en-US"/>
              <a:t>Notre première étape consiste à organiser notre cuisine. Nous définissons les étapes de notre processus culinaire, planifions notre temps, et attribuons des rôles spécifiques à notre équipe de cuisiniers, garantissant que chaque membre sache quoi faire. </a:t>
            </a:r>
          </a:p>
          <a:p>
            <a:r>
              <a:rPr lang="en-US"/>
              <a:t>Nous nous demandons quels sont les goûts de nos invités? En organisant des réunions avec nos clients, nous rassemblons les ingrédients de notre recette. Nous comprenons leurs besoins et préférences, assurant que notre festin les satisfera. </a:t>
            </a:r>
          </a:p>
          <a:p>
            <a:r>
              <a:rPr lang="en-US"/>
              <a:t/>
            </a:r>
          </a:p>
          <a:p>
            <a:r>
              <a:rPr lang="en-US"/>
              <a:t>Avec nos ingrédients en main, nous les trions méticuleusement. Cette analyse dans notre cahier des charges nous aide à catégoriser les besoins en exigences métier, fonctionnelles et non fonctionnelles, formant la base de notre recette complexe.</a:t>
            </a:r>
          </a:p>
          <a:p>
            <a:r>
              <a:rPr lang="en-US"/>
              <a:t>Nous rédigeons ensuite notre livre de recettes détaillé, qui comprend l'introduction, les objectifs, la liste des 'recettes' ou exigences, les 'techniques de cuisine' ou architecture technique, les contraintes, les rôles, et le calendrier. </a:t>
            </a:r>
          </a:p>
          <a:p>
            <a:r>
              <a:rPr lang="en-US"/>
              <a:t>Chaque section est vitale pour la clarté et le succès de notre projet.</a:t>
            </a:r>
          </a:p>
          <a:p>
            <a:r>
              <a:rPr lang="en-US"/>
              <a:t>Puis, notre document est soigneusement révisé par des des experts, assurant que chaque partie est parfaitement préparée.</a:t>
            </a:r>
          </a:p>
          <a:p>
            <a:r>
              <a:rPr lang="en-US"/>
              <a:t>Enfin, nos convives, les clients, approuvent notre repas préparé avec soin. Leur satisfaction confirme que notre projet répond parfaitement à leurs désirs et attentes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Maintenant, si nous comparons l'élaboration d'un Dossier d'Architecture Technique à la création d'un repas gastronomique, chaque étape de notre processus devient une partie essentielle de la préparation d'une expérience inoubliable. </a:t>
            </a:r>
          </a:p>
          <a:p>
            <a:r>
              <a:rPr lang="en-US"/>
              <a:t>Comme un chef étoilé sélectionnant le menu parfait, notre architecte système plonge dans les préférences et exigences de nos convives - les clients. Il s'agit de déchiffrer le cahier des charges pour élaborer un système savoureux qui ravira tous les sens.</a:t>
            </a:r>
          </a:p>
          <a:p>
            <a:r>
              <a:rPr lang="en-US"/>
              <a:t/>
            </a:r>
          </a:p>
          <a:p>
            <a:r>
              <a:rPr lang="en-US"/>
              <a:t>Notre chef n'ajoute pas simplement des plats délicieux. Il évalue avec précision les ressources, s'assurant que chaque plats peut être délivré dans les délais et avec l'excellence attendue. Rien n'est laissé au hasard.</a:t>
            </a:r>
          </a:p>
          <a:p>
            <a:r>
              <a:rPr lang="en-US"/>
              <a:t>Choisir entre cuisson à la vapeur ou grillade? Notre architecte, comme un chef, sélectionne les outils parfaits, garantissant que chaque aspect du système est cuit à la perfection.</a:t>
            </a:r>
          </a:p>
          <a:p>
            <a:r>
              <a:rPr lang="en-US"/>
              <a:t/>
            </a:r>
          </a:p>
          <a:p>
            <a:r>
              <a:rPr lang="en-US"/>
              <a:t>Ce n'est pas seulement de la nourriture; c'est une symphonie de saveurs s'écoulant de l'entrée au dessert. Notre architecte orchestre la technologie pour qu'elle s'accorde harmonieusement, offrant une expérience utilisateur agréable.</a:t>
            </a:r>
          </a:p>
          <a:p>
            <a:r>
              <a:rPr lang="en-US"/>
              <a:t/>
            </a:r>
          </a:p>
          <a:p>
            <a:r>
              <a:rPr lang="en-US"/>
              <a:t>La conception préliminaire comme la répétition générale</a:t>
            </a:r>
          </a:p>
          <a:p>
            <a:r>
              <a:rPr lang="en-US"/>
              <a:t>vise à créer une vision globale.</a:t>
            </a:r>
          </a:p>
          <a:p>
            <a:r>
              <a:rPr lang="en-US"/>
              <a:t>Le prototype, comme un repas test, est modifié jusqu'à ce que la perfection soit atteinte.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Continuons sur notre lancé et maintenant imaginez la phase d'implémentation du code et des tests comme la cuisine d'un repas gastronomique. </a:t>
            </a:r>
          </a:p>
          <a:p>
            <a:r>
              <a:rPr lang="en-US"/>
              <a:t/>
            </a:r>
          </a:p>
          <a:p>
            <a:r>
              <a:rPr lang="en-US"/>
              <a:t>Une fois le 'menu' méticuleusement élaboré, nos 'chefs' - les développeurs - passent à l'action. Leurs 'recettes' ? Les spécifications techniques, suivies scrupuleusement, tout en y infusant leur maîtrise et leur créativité pour transformer des 'instructions' en un plat succulent - ici, un code fonctionnel. </a:t>
            </a:r>
          </a:p>
          <a:p>
            <a:r>
              <a:rPr lang="en-US"/>
              <a:t/>
            </a:r>
          </a:p>
          <a:p>
            <a:r>
              <a:rPr lang="en-US"/>
              <a:t>C'est le moment où les saveurs, ou les fonctions essentielles, prennent vie.</a:t>
            </a:r>
          </a:p>
          <a:p>
            <a:r>
              <a:rPr lang="en-US"/>
              <a:t/>
            </a:r>
          </a:p>
          <a:p>
            <a:r>
              <a:rPr lang="en-US"/>
              <a:t>De même, un code source clair et efficient est le cœur battant de notre logiciel. Chaque 'ingrédient' - ou ligne de code - est essentiel à la création d'un 'profil gustatif' global harmonieux - dans notre monde, les fonctionnalités du système.</a:t>
            </a:r>
          </a:p>
          <a:p>
            <a:r>
              <a:rPr lang="en-US"/>
              <a:t/>
            </a:r>
          </a:p>
          <a:p>
            <a:r>
              <a:rPr lang="en-US"/>
              <a:t>Nos 'chefs' ne se contentent pas de 'cuisiner' ; ils 'goûtent' régulièrement. Cela reflète les tests intégrés, essentiels pour s'assurer que chaque 'saveur' - ou fonction - est parfaitement équilibrée. </a:t>
            </a:r>
          </a:p>
          <a:p>
            <a:r>
              <a:rPr lang="en-US"/>
              <a:t/>
            </a:r>
          </a:p>
          <a:p>
            <a:r>
              <a:rPr lang="en-US"/>
              <a:t>Bien plus qu'une simple liste d'instructions, notre documentation est une recette vivante, expliquant le 'comment' et le 'pourquoi' de chaque décision, tout comme un chef annoterait ses secrets pour un plat signature. Elle permet à toute notre équipe de 'cuisiniers' de collaborer et de créer en harmonie.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Continuons notre voyage culinaire à travers le monde des tests logiciels.</a:t>
            </a:r>
          </a:p>
          <a:p>
            <a:r>
              <a:rPr lang="en-US"/>
              <a:t>Imaginez un chef savourant chaque ingrédient avant de le mélanger dans un plat. </a:t>
            </a:r>
          </a:p>
          <a:p>
            <a:r>
              <a:rPr lang="en-US"/>
              <a:t>De la même manière, dans les tests unitaires, nous examinons chaque 'ingrédient' de notre code - les fonctions, les classes - dans un environnement isolé. Nous les testons sous différentes 'températures', c'est-à-dire différents scénarios, pour s'assurer qu'ils répondent à nos 'normes gustatives' - les exigences de code.</a:t>
            </a:r>
          </a:p>
          <a:p>
            <a:r>
              <a:rPr lang="en-US"/>
              <a:t/>
            </a:r>
          </a:p>
          <a:p>
            <a:r>
              <a:rPr lang="en-US"/>
              <a:t>Après avoir approuvé chaque ingrédient, comment se marient-ils? Les tests d'intégration nous aide à le comprendre. Nous combinons nos 'ingrédients' de code pour vérifier leurs interactions. C'est comme goûter une sauce faite de différentes épices pour s'assurer qu'elle est parfaite, en ajustant les saveurs jusqu'à ce que tout soit en harmonie.</a:t>
            </a:r>
          </a:p>
          <a:p>
            <a:r>
              <a:rPr lang="en-US"/>
              <a:t/>
            </a:r>
          </a:p>
          <a:p>
            <a:r>
              <a:rPr lang="en-US"/>
              <a:t>Enfin, nous servons notre 'plat' - le logiciel. Est-il chaud? Savoureux? Agréable à l'œil? Les tests fonctionnels sont notre dernière vérification, nous assurant que chaque 'plat' que nous 'servons' à nos utilisateurs répond à toutes leurs attentes, dans un environnement qui reflète le monde réel, celui de production.</a:t>
            </a:r>
          </a:p>
          <a:p>
            <a:r>
              <a:rPr lang="en-US"/>
              <a:t/>
            </a:r>
          </a:p>
          <a:p>
            <a:r>
              <a:rPr lang="en-US"/>
              <a:t>Et tout comme un chef attend avec impatience les retours des clients, nous, développeurs et testeurs, analysons les résultats des tests, prêts à 'ajuster l'assaisonnement' si nécessaire, garantissant un 'repas' technologique inoubliable.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Imaginez la frénésie à l'ouverture d'un nouveau restaurant. Tout ça reflète le déploiement d'un logiciel après des mois de développement intensif. </a:t>
            </a:r>
          </a:p>
          <a:p>
            <a:r>
              <a:rPr lang="en-US"/>
              <a:t/>
            </a:r>
          </a:p>
          <a:p>
            <a:r>
              <a:rPr lang="en-US"/>
              <a:t>Enfin, les portes s'ouvrent, et les clients - ou dans notre cas, les utilisateurs - commencent leur expérience.</a:t>
            </a:r>
          </a:p>
          <a:p>
            <a:r>
              <a:rPr lang="en-US"/>
              <a:t/>
            </a:r>
          </a:p>
          <a:p>
            <a:r>
              <a:rPr lang="en-US"/>
              <a:t>Mais l'histoire ne s'arrête pas là. Tout comme un restaurant reçoit des critiques, notre logiciel reçoit des feedbacks.</a:t>
            </a:r>
          </a:p>
          <a:p>
            <a:r>
              <a:rPr lang="en-US"/>
              <a:t/>
            </a:r>
          </a:p>
          <a:p>
            <a:r>
              <a:rPr lang="en-US"/>
              <a:t> Certains clients peuvent trouver la soupe trop salée - un bug, tandis que d'autres souhaitent un menu plus diversifié - de nouvelles fonctionnalités. </a:t>
            </a:r>
          </a:p>
          <a:p>
            <a:r>
              <a:rPr lang="en-US"/>
              <a:t>Notre équipe, attentive, trie ces retours, déterminant ce qui nécessite une action rapide ou une innovation à long terme.</a:t>
            </a:r>
          </a:p>
          <a:p>
            <a:r>
              <a:rPr lang="en-US"/>
              <a:t/>
            </a:r>
          </a:p>
          <a:p>
            <a:r>
              <a:rPr lang="en-US"/>
              <a:t>Chaque commentaire peut conduire à une 'nouvelle recette' ou à l'amélioration d'un 'plat' existant.</a:t>
            </a:r>
          </a:p>
          <a:p>
            <a:r>
              <a:rPr lang="en-US"/>
              <a:t/>
            </a:r>
          </a:p>
          <a:p>
            <a:r>
              <a:rPr lang="en-US"/>
              <a:t>Et chaque changement est consigné dans notre 'livre de recettes' détaillé - la documentation du système, assurant que toute l'équipe est sur la même page. Enfin, notre 'service en salle' - le support continu, reste engagé avec les 'clients', valorisant leurs retours pour affiner et améliorer continuellement notre 'service'.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14.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jpe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8.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9.jpe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10.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11.jpe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12.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13.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8CA9AD"/>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sp>
        <p:sp>
          <p:nvSpPr>
            <p:cNvPr name="TextBox 4" id="4"/>
            <p:cNvSpPr txBox="true"/>
            <p:nvPr/>
          </p:nvSpPr>
          <p:spPr>
            <a:xfrm>
              <a:off x="0" y="-57150"/>
              <a:ext cx="4274726" cy="222461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981200" y="-94024"/>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507158" y="3990825"/>
            <a:ext cx="17078716" cy="2419650"/>
          </a:xfrm>
          <a:prstGeom prst="rect">
            <a:avLst/>
          </a:prstGeom>
        </p:spPr>
        <p:txBody>
          <a:bodyPr anchor="t" rtlCol="false" tIns="0" lIns="0" bIns="0" rIns="0">
            <a:spAutoFit/>
          </a:bodyPr>
          <a:lstStyle/>
          <a:p>
            <a:pPr>
              <a:lnSpc>
                <a:spcPts val="6244"/>
              </a:lnSpc>
            </a:pPr>
            <a:r>
              <a:rPr lang="en-US" sz="6244">
                <a:solidFill>
                  <a:srgbClr val="FFFFFF"/>
                </a:solidFill>
                <a:latin typeface="DM Sans Bold"/>
              </a:rPr>
              <a:t>MISE EN OEUVRE DE LA MÉTHODE CYCLE EN V DANS LE CADRE DU PROJET DOMOTIQUE</a:t>
            </a:r>
          </a:p>
          <a:p>
            <a:pPr>
              <a:lnSpc>
                <a:spcPts val="6244"/>
              </a:lnSpc>
            </a:pPr>
          </a:p>
        </p:txBody>
      </p:sp>
      <p:sp>
        <p:nvSpPr>
          <p:cNvPr name="TextBox 7" id="7"/>
          <p:cNvSpPr txBox="true"/>
          <p:nvPr/>
        </p:nvSpPr>
        <p:spPr>
          <a:xfrm rot="0">
            <a:off x="10269626" y="7430533"/>
            <a:ext cx="5722116" cy="523246"/>
          </a:xfrm>
          <a:prstGeom prst="rect">
            <a:avLst/>
          </a:prstGeom>
        </p:spPr>
        <p:txBody>
          <a:bodyPr anchor="t" rtlCol="false" tIns="0" lIns="0" bIns="0" rIns="0">
            <a:spAutoFit/>
          </a:bodyPr>
          <a:lstStyle/>
          <a:p>
            <a:pPr algn="r">
              <a:lnSpc>
                <a:spcPts val="4070"/>
              </a:lnSpc>
            </a:pPr>
            <a:r>
              <a:rPr lang="en-US" sz="3700">
                <a:solidFill>
                  <a:srgbClr val="FFFFFF"/>
                </a:solidFill>
                <a:latin typeface="DM Sans Italics"/>
              </a:rPr>
              <a:t>Alizéa Massé</a:t>
            </a:r>
          </a:p>
        </p:txBody>
      </p:sp>
      <p:sp>
        <p:nvSpPr>
          <p:cNvPr name="Freeform 8" id="8"/>
          <p:cNvSpPr/>
          <p:nvPr/>
        </p:nvSpPr>
        <p:spPr>
          <a:xfrm flipH="false" flipV="false" rot="0">
            <a:off x="1981200" y="6267450"/>
            <a:ext cx="2880360" cy="4114800"/>
          </a:xfrm>
          <a:custGeom>
            <a:avLst/>
            <a:gdLst/>
            <a:ahLst/>
            <a:cxnLst/>
            <a:rect r="r" b="b" t="t" l="l"/>
            <a:pathLst>
              <a:path h="4114800" w="2880360">
                <a:moveTo>
                  <a:pt x="0" y="0"/>
                </a:moveTo>
                <a:lnTo>
                  <a:pt x="2880360" y="0"/>
                </a:lnTo>
                <a:lnTo>
                  <a:pt x="288036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10800000">
            <a:off x="5623560" y="7673106"/>
            <a:ext cx="3422956" cy="2613894"/>
          </a:xfrm>
          <a:custGeom>
            <a:avLst/>
            <a:gdLst/>
            <a:ahLst/>
            <a:cxnLst/>
            <a:rect r="r" b="b" t="t" l="l"/>
            <a:pathLst>
              <a:path h="2613894" w="3422956">
                <a:moveTo>
                  <a:pt x="0" y="0"/>
                </a:moveTo>
                <a:lnTo>
                  <a:pt x="3422956" y="0"/>
                </a:lnTo>
                <a:lnTo>
                  <a:pt x="3422956" y="2613894"/>
                </a:lnTo>
                <a:lnTo>
                  <a:pt x="0" y="26138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10419457" y="6125117"/>
            <a:ext cx="5450085" cy="4161883"/>
          </a:xfrm>
          <a:custGeom>
            <a:avLst/>
            <a:gdLst/>
            <a:ahLst/>
            <a:cxnLst/>
            <a:rect r="r" b="b" t="t" l="l"/>
            <a:pathLst>
              <a:path h="4161883" w="5450085">
                <a:moveTo>
                  <a:pt x="0" y="0"/>
                </a:moveTo>
                <a:lnTo>
                  <a:pt x="5450086" y="0"/>
                </a:lnTo>
                <a:lnTo>
                  <a:pt x="5450086" y="4161883"/>
                </a:lnTo>
                <a:lnTo>
                  <a:pt x="0" y="41618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10800000">
            <a:off x="11061889" y="-806818"/>
            <a:ext cx="4165223" cy="5950318"/>
          </a:xfrm>
          <a:custGeom>
            <a:avLst/>
            <a:gdLst/>
            <a:ahLst/>
            <a:cxnLst/>
            <a:rect r="r" b="b" t="t" l="l"/>
            <a:pathLst>
              <a:path h="5950318" w="4165223">
                <a:moveTo>
                  <a:pt x="0" y="0"/>
                </a:moveTo>
                <a:lnTo>
                  <a:pt x="4165222" y="0"/>
                </a:lnTo>
                <a:lnTo>
                  <a:pt x="4165222" y="5950318"/>
                </a:lnTo>
                <a:lnTo>
                  <a:pt x="0" y="59503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12712453" y="4228983"/>
            <a:ext cx="5029317" cy="5029317"/>
          </a:xfrm>
          <a:custGeom>
            <a:avLst/>
            <a:gdLst/>
            <a:ahLst/>
            <a:cxnLst/>
            <a:rect r="r" b="b" t="t" l="l"/>
            <a:pathLst>
              <a:path h="5029317" w="5029317">
                <a:moveTo>
                  <a:pt x="0" y="0"/>
                </a:moveTo>
                <a:lnTo>
                  <a:pt x="5029317" y="0"/>
                </a:lnTo>
                <a:lnTo>
                  <a:pt x="5029317" y="5029317"/>
                </a:lnTo>
                <a:lnTo>
                  <a:pt x="0" y="5029317"/>
                </a:lnTo>
                <a:lnTo>
                  <a:pt x="0" y="0"/>
                </a:lnTo>
                <a:close/>
              </a:path>
            </a:pathLst>
          </a:custGeom>
          <a:blipFill>
            <a:blip r:embed="rId7"/>
            <a:stretch>
              <a:fillRect l="0" t="0" r="0" b="0"/>
            </a:stretch>
          </a:blipFill>
        </p:spPr>
      </p:sp>
      <p:sp>
        <p:nvSpPr>
          <p:cNvPr name="TextBox 5" id="5"/>
          <p:cNvSpPr txBox="true"/>
          <p:nvPr/>
        </p:nvSpPr>
        <p:spPr>
          <a:xfrm rot="0">
            <a:off x="209390" y="1066800"/>
            <a:ext cx="19233174" cy="647706"/>
          </a:xfrm>
          <a:prstGeom prst="rect">
            <a:avLst/>
          </a:prstGeom>
        </p:spPr>
        <p:txBody>
          <a:bodyPr anchor="t" rtlCol="false" tIns="0" lIns="0" bIns="0" rIns="0">
            <a:spAutoFit/>
          </a:bodyPr>
          <a:lstStyle/>
          <a:p>
            <a:pPr algn="ctr">
              <a:lnSpc>
                <a:spcPts val="4950"/>
              </a:lnSpc>
            </a:pPr>
            <a:r>
              <a:rPr lang="en-US" sz="4500">
                <a:solidFill>
                  <a:srgbClr val="8CA9AD"/>
                </a:solidFill>
                <a:latin typeface="DM Sans Bold"/>
              </a:rPr>
              <a:t>DÉPLOIEMENT </a:t>
            </a:r>
            <a:r>
              <a:rPr lang="en-US" sz="4500">
                <a:solidFill>
                  <a:srgbClr val="8CA9AD"/>
                </a:solidFill>
                <a:latin typeface="DM Sans Bold"/>
              </a:rPr>
              <a:t> ET </a:t>
            </a:r>
            <a:r>
              <a:rPr lang="en-US" sz="4500">
                <a:solidFill>
                  <a:srgbClr val="8CA9AD"/>
                </a:solidFill>
                <a:latin typeface="DM Sans Bold"/>
              </a:rPr>
              <a:t>MAINTENANCE </a:t>
            </a:r>
          </a:p>
        </p:txBody>
      </p:sp>
      <p:sp>
        <p:nvSpPr>
          <p:cNvPr name="TextBox 6" id="6"/>
          <p:cNvSpPr txBox="true"/>
          <p:nvPr/>
        </p:nvSpPr>
        <p:spPr>
          <a:xfrm rot="0">
            <a:off x="763885" y="2073091"/>
            <a:ext cx="16540957" cy="887095"/>
          </a:xfrm>
          <a:prstGeom prst="rect">
            <a:avLst/>
          </a:prstGeom>
        </p:spPr>
        <p:txBody>
          <a:bodyPr anchor="t" rtlCol="false" tIns="0" lIns="0" bIns="0" rIns="0">
            <a:spAutoFit/>
          </a:bodyPr>
          <a:lstStyle/>
          <a:p>
            <a:pPr algn="ctr">
              <a:lnSpc>
                <a:spcPts val="7279"/>
              </a:lnSpc>
            </a:pPr>
            <a:r>
              <a:rPr lang="en-US" sz="5199">
                <a:solidFill>
                  <a:srgbClr val="737373"/>
                </a:solidFill>
                <a:latin typeface="Open Sans Bold"/>
              </a:rPr>
              <a:t>OUVERTURE DU RESTAURANT ET RETOURS CLIENTS</a:t>
            </a:r>
          </a:p>
        </p:txBody>
      </p:sp>
      <p:sp>
        <p:nvSpPr>
          <p:cNvPr name="TextBox 7" id="7"/>
          <p:cNvSpPr txBox="true"/>
          <p:nvPr/>
        </p:nvSpPr>
        <p:spPr>
          <a:xfrm rot="0">
            <a:off x="763885" y="4190883"/>
            <a:ext cx="12874892" cy="4942840"/>
          </a:xfrm>
          <a:prstGeom prst="rect">
            <a:avLst/>
          </a:prstGeom>
        </p:spPr>
        <p:txBody>
          <a:bodyPr anchor="t" rtlCol="false" tIns="0" lIns="0" bIns="0" rIns="0">
            <a:spAutoFit/>
          </a:bodyPr>
          <a:lstStyle/>
          <a:p>
            <a:pPr>
              <a:lnSpc>
                <a:spcPts val="4940"/>
              </a:lnSpc>
            </a:pPr>
            <a:r>
              <a:rPr lang="en-US" sz="3800">
                <a:solidFill>
                  <a:srgbClr val="000000"/>
                </a:solidFill>
                <a:latin typeface="DM Sans"/>
              </a:rPr>
              <a:t>Déploiement -&gt; Ouverture du restaurant </a:t>
            </a:r>
          </a:p>
          <a:p>
            <a:pPr>
              <a:lnSpc>
                <a:spcPts val="4940"/>
              </a:lnSpc>
            </a:pPr>
          </a:p>
          <a:p>
            <a:pPr>
              <a:lnSpc>
                <a:spcPts val="4940"/>
              </a:lnSpc>
            </a:pPr>
            <a:r>
              <a:rPr lang="en-US" sz="3800">
                <a:solidFill>
                  <a:srgbClr val="000000"/>
                </a:solidFill>
                <a:latin typeface="DM Sans"/>
              </a:rPr>
              <a:t>Maintenance et Support -&gt; Retours des clients</a:t>
            </a:r>
          </a:p>
          <a:p>
            <a:pPr>
              <a:lnSpc>
                <a:spcPts val="4940"/>
              </a:lnSpc>
            </a:pPr>
          </a:p>
          <a:p>
            <a:pPr>
              <a:lnSpc>
                <a:spcPts val="4940"/>
              </a:lnSpc>
            </a:pPr>
            <a:r>
              <a:rPr lang="en-US" sz="3800">
                <a:solidFill>
                  <a:srgbClr val="000000"/>
                </a:solidFill>
                <a:latin typeface="DM Sans"/>
              </a:rPr>
              <a:t>Équipe de maintenance -&gt; L'équipe du restaurant </a:t>
            </a:r>
          </a:p>
          <a:p>
            <a:pPr>
              <a:lnSpc>
                <a:spcPts val="4940"/>
              </a:lnSpc>
            </a:pPr>
          </a:p>
          <a:p>
            <a:pPr>
              <a:lnSpc>
                <a:spcPts val="4940"/>
              </a:lnSpc>
              <a:spcBef>
                <a:spcPct val="0"/>
              </a:spcBef>
            </a:pPr>
            <a:r>
              <a:rPr lang="en-US" sz="3800">
                <a:solidFill>
                  <a:srgbClr val="000000"/>
                </a:solidFill>
                <a:latin typeface="DM Sans"/>
              </a:rPr>
              <a:t>Amélioration de la recette  -&gt; correctifs et nouvelles fonctionnalités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sp>
        <p:sp>
          <p:nvSpPr>
            <p:cNvPr name="TextBox 4" id="4"/>
            <p:cNvSpPr txBox="true"/>
            <p:nvPr/>
          </p:nvSpPr>
          <p:spPr>
            <a:xfrm>
              <a:off x="0" y="-57150"/>
              <a:ext cx="4274726" cy="222461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981200" y="-94024"/>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981200" y="6267450"/>
            <a:ext cx="2880360" cy="4114800"/>
          </a:xfrm>
          <a:custGeom>
            <a:avLst/>
            <a:gdLst/>
            <a:ahLst/>
            <a:cxnLst/>
            <a:rect r="r" b="b" t="t" l="l"/>
            <a:pathLst>
              <a:path h="4114800" w="2880360">
                <a:moveTo>
                  <a:pt x="0" y="0"/>
                </a:moveTo>
                <a:lnTo>
                  <a:pt x="2880360" y="0"/>
                </a:lnTo>
                <a:lnTo>
                  <a:pt x="288036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4245946" y="3130544"/>
            <a:ext cx="10620170" cy="1660526"/>
          </a:xfrm>
          <a:prstGeom prst="rect">
            <a:avLst/>
          </a:prstGeom>
        </p:spPr>
        <p:txBody>
          <a:bodyPr anchor="t" rtlCol="false" tIns="0" lIns="0" bIns="0" rIns="0">
            <a:spAutoFit/>
          </a:bodyPr>
          <a:lstStyle/>
          <a:p>
            <a:pPr algn="r">
              <a:lnSpc>
                <a:spcPts val="12500"/>
              </a:lnSpc>
            </a:pPr>
            <a:r>
              <a:rPr lang="en-US" sz="12500">
                <a:solidFill>
                  <a:srgbClr val="FFFFFF"/>
                </a:solidFill>
                <a:latin typeface="DM Sans Bold"/>
              </a:rPr>
              <a:t>MERCI !</a:t>
            </a:r>
          </a:p>
        </p:txBody>
      </p:sp>
      <p:sp>
        <p:nvSpPr>
          <p:cNvPr name="TextBox 8" id="8"/>
          <p:cNvSpPr txBox="true"/>
          <p:nvPr/>
        </p:nvSpPr>
        <p:spPr>
          <a:xfrm rot="0">
            <a:off x="9144000" y="4819644"/>
            <a:ext cx="5722116" cy="501656"/>
          </a:xfrm>
          <a:prstGeom prst="rect">
            <a:avLst/>
          </a:prstGeom>
        </p:spPr>
        <p:txBody>
          <a:bodyPr anchor="t" rtlCol="false" tIns="0" lIns="0" bIns="0" rIns="0">
            <a:spAutoFit/>
          </a:bodyPr>
          <a:lstStyle/>
          <a:p>
            <a:pPr algn="r">
              <a:lnSpc>
                <a:spcPts val="3850"/>
              </a:lnSpc>
            </a:pPr>
            <a:r>
              <a:rPr lang="en-US" sz="3500">
                <a:solidFill>
                  <a:srgbClr val="FFFFFF"/>
                </a:solidFill>
                <a:latin typeface="DM Sans"/>
              </a:rPr>
              <a:t>Avez vous des question ?</a:t>
            </a:r>
          </a:p>
        </p:txBody>
      </p:sp>
      <p:sp>
        <p:nvSpPr>
          <p:cNvPr name="Freeform 9" id="9"/>
          <p:cNvSpPr/>
          <p:nvPr/>
        </p:nvSpPr>
        <p:spPr>
          <a:xfrm flipH="false" flipV="false" rot="-10800000">
            <a:off x="5623560" y="7673106"/>
            <a:ext cx="3422956" cy="2613894"/>
          </a:xfrm>
          <a:custGeom>
            <a:avLst/>
            <a:gdLst/>
            <a:ahLst/>
            <a:cxnLst/>
            <a:rect r="r" b="b" t="t" l="l"/>
            <a:pathLst>
              <a:path h="2613894" w="3422956">
                <a:moveTo>
                  <a:pt x="0" y="0"/>
                </a:moveTo>
                <a:lnTo>
                  <a:pt x="3422956" y="0"/>
                </a:lnTo>
                <a:lnTo>
                  <a:pt x="3422956" y="2613894"/>
                </a:lnTo>
                <a:lnTo>
                  <a:pt x="0" y="26138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10419457" y="6125117"/>
            <a:ext cx="5450085" cy="4161883"/>
          </a:xfrm>
          <a:custGeom>
            <a:avLst/>
            <a:gdLst/>
            <a:ahLst/>
            <a:cxnLst/>
            <a:rect r="r" b="b" t="t" l="l"/>
            <a:pathLst>
              <a:path h="4161883" w="5450085">
                <a:moveTo>
                  <a:pt x="0" y="0"/>
                </a:moveTo>
                <a:lnTo>
                  <a:pt x="5450086" y="0"/>
                </a:lnTo>
                <a:lnTo>
                  <a:pt x="5450086" y="4161883"/>
                </a:lnTo>
                <a:lnTo>
                  <a:pt x="0" y="41618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11061889" y="-806818"/>
            <a:ext cx="4165223" cy="5950318"/>
          </a:xfrm>
          <a:custGeom>
            <a:avLst/>
            <a:gdLst/>
            <a:ahLst/>
            <a:cxnLst/>
            <a:rect r="r" b="b" t="t" l="l"/>
            <a:pathLst>
              <a:path h="5950318" w="4165223">
                <a:moveTo>
                  <a:pt x="0" y="0"/>
                </a:moveTo>
                <a:lnTo>
                  <a:pt x="4165222" y="0"/>
                </a:lnTo>
                <a:lnTo>
                  <a:pt x="4165222" y="5950318"/>
                </a:lnTo>
                <a:lnTo>
                  <a:pt x="0" y="59503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372603" y="1200151"/>
            <a:ext cx="7886697" cy="7886697"/>
          </a:xfrm>
          <a:custGeom>
            <a:avLst/>
            <a:gdLst/>
            <a:ahLst/>
            <a:cxnLst/>
            <a:rect r="r" b="b" t="t" l="l"/>
            <a:pathLst>
              <a:path h="7886697" w="7886697">
                <a:moveTo>
                  <a:pt x="0" y="0"/>
                </a:moveTo>
                <a:lnTo>
                  <a:pt x="7886697" y="0"/>
                </a:lnTo>
                <a:lnTo>
                  <a:pt x="7886697" y="7886698"/>
                </a:lnTo>
                <a:lnTo>
                  <a:pt x="0" y="7886698"/>
                </a:lnTo>
                <a:lnTo>
                  <a:pt x="0" y="0"/>
                </a:lnTo>
                <a:close/>
              </a:path>
            </a:pathLst>
          </a:custGeom>
          <a:blipFill>
            <a:blip r:embed="rId6"/>
            <a:stretch>
              <a:fillRect l="0" t="0" r="0" b="0"/>
            </a:stretch>
          </a:blipFill>
        </p:spPr>
      </p:sp>
      <p:sp>
        <p:nvSpPr>
          <p:cNvPr name="TextBox 5" id="5"/>
          <p:cNvSpPr txBox="true"/>
          <p:nvPr/>
        </p:nvSpPr>
        <p:spPr>
          <a:xfrm rot="0">
            <a:off x="1028700" y="2962593"/>
            <a:ext cx="8115300" cy="4942840"/>
          </a:xfrm>
          <a:prstGeom prst="rect">
            <a:avLst/>
          </a:prstGeom>
        </p:spPr>
        <p:txBody>
          <a:bodyPr anchor="t" rtlCol="false" tIns="0" lIns="0" bIns="0" rIns="0">
            <a:spAutoFit/>
          </a:bodyPr>
          <a:lstStyle/>
          <a:p>
            <a:pPr>
              <a:lnSpc>
                <a:spcPts val="4940"/>
              </a:lnSpc>
            </a:pPr>
            <a:r>
              <a:rPr lang="en-US" sz="3800">
                <a:solidFill>
                  <a:srgbClr val="737373"/>
                </a:solidFill>
                <a:latin typeface="DM Sans"/>
              </a:rPr>
              <a:t>La méthode Cycle en V</a:t>
            </a:r>
          </a:p>
          <a:p>
            <a:pPr>
              <a:lnSpc>
                <a:spcPts val="4940"/>
              </a:lnSpc>
            </a:pPr>
          </a:p>
          <a:p>
            <a:pPr>
              <a:lnSpc>
                <a:spcPts val="4940"/>
              </a:lnSpc>
            </a:pPr>
            <a:r>
              <a:rPr lang="en-US" sz="3800">
                <a:solidFill>
                  <a:srgbClr val="737373"/>
                </a:solidFill>
                <a:latin typeface="DM Sans"/>
              </a:rPr>
              <a:t>Fonctions clés d'un système domotique</a:t>
            </a:r>
          </a:p>
          <a:p>
            <a:pPr>
              <a:lnSpc>
                <a:spcPts val="4940"/>
              </a:lnSpc>
            </a:pPr>
          </a:p>
          <a:p>
            <a:pPr>
              <a:lnSpc>
                <a:spcPts val="4940"/>
              </a:lnSpc>
            </a:pPr>
            <a:r>
              <a:rPr lang="en-US" sz="3800">
                <a:solidFill>
                  <a:srgbClr val="737373"/>
                </a:solidFill>
                <a:latin typeface="DM Sans"/>
              </a:rPr>
              <a:t>Mise en œuvre de la méthode</a:t>
            </a:r>
          </a:p>
          <a:p>
            <a:pPr>
              <a:lnSpc>
                <a:spcPts val="4940"/>
              </a:lnSpc>
            </a:pPr>
          </a:p>
          <a:p>
            <a:pPr>
              <a:lnSpc>
                <a:spcPts val="4940"/>
              </a:lnSpc>
            </a:pPr>
          </a:p>
        </p:txBody>
      </p:sp>
      <p:sp>
        <p:nvSpPr>
          <p:cNvPr name="TextBox 6" id="6"/>
          <p:cNvSpPr txBox="true"/>
          <p:nvPr/>
        </p:nvSpPr>
        <p:spPr>
          <a:xfrm rot="0">
            <a:off x="1028700" y="1066800"/>
            <a:ext cx="9144000" cy="647706"/>
          </a:xfrm>
          <a:prstGeom prst="rect">
            <a:avLst/>
          </a:prstGeom>
        </p:spPr>
        <p:txBody>
          <a:bodyPr anchor="t" rtlCol="false" tIns="0" lIns="0" bIns="0" rIns="0">
            <a:spAutoFit/>
          </a:bodyPr>
          <a:lstStyle/>
          <a:p>
            <a:pPr>
              <a:lnSpc>
                <a:spcPts val="4950"/>
              </a:lnSpc>
            </a:pPr>
            <a:r>
              <a:rPr lang="en-US" sz="4500">
                <a:solidFill>
                  <a:srgbClr val="8CA9AD"/>
                </a:solidFill>
                <a:latin typeface="DM Sans Bold"/>
              </a:rPr>
              <a:t>INTRODUCTION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10419457" y="6125117"/>
            <a:ext cx="5450085" cy="4161883"/>
          </a:xfrm>
          <a:custGeom>
            <a:avLst/>
            <a:gdLst/>
            <a:ahLst/>
            <a:cxnLst/>
            <a:rect r="r" b="b" t="t" l="l"/>
            <a:pathLst>
              <a:path h="4161883" w="5450085">
                <a:moveTo>
                  <a:pt x="0" y="0"/>
                </a:moveTo>
                <a:lnTo>
                  <a:pt x="5450086" y="0"/>
                </a:lnTo>
                <a:lnTo>
                  <a:pt x="5450086" y="4161883"/>
                </a:lnTo>
                <a:lnTo>
                  <a:pt x="0" y="41618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10800000">
            <a:off x="11061889" y="-806818"/>
            <a:ext cx="4165223" cy="5950318"/>
          </a:xfrm>
          <a:custGeom>
            <a:avLst/>
            <a:gdLst/>
            <a:ahLst/>
            <a:cxnLst/>
            <a:rect r="r" b="b" t="t" l="l"/>
            <a:pathLst>
              <a:path h="5950318" w="4165223">
                <a:moveTo>
                  <a:pt x="0" y="0"/>
                </a:moveTo>
                <a:lnTo>
                  <a:pt x="4165222" y="0"/>
                </a:lnTo>
                <a:lnTo>
                  <a:pt x="4165222" y="5950318"/>
                </a:lnTo>
                <a:lnTo>
                  <a:pt x="0" y="59503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2963339" y="2648495"/>
            <a:ext cx="12361322" cy="6953243"/>
          </a:xfrm>
          <a:custGeom>
            <a:avLst/>
            <a:gdLst/>
            <a:ahLst/>
            <a:cxnLst/>
            <a:rect r="r" b="b" t="t" l="l"/>
            <a:pathLst>
              <a:path h="6953243" w="12361322">
                <a:moveTo>
                  <a:pt x="0" y="0"/>
                </a:moveTo>
                <a:lnTo>
                  <a:pt x="12361322" y="0"/>
                </a:lnTo>
                <a:lnTo>
                  <a:pt x="12361322" y="6953243"/>
                </a:lnTo>
                <a:lnTo>
                  <a:pt x="0" y="6953243"/>
                </a:lnTo>
                <a:lnTo>
                  <a:pt x="0" y="0"/>
                </a:lnTo>
                <a:close/>
              </a:path>
            </a:pathLst>
          </a:custGeom>
          <a:blipFill>
            <a:blip r:embed="rId7"/>
            <a:stretch>
              <a:fillRect l="0" t="0" r="0" b="0"/>
            </a:stretch>
          </a:blipFill>
        </p:spPr>
      </p:sp>
      <p:sp>
        <p:nvSpPr>
          <p:cNvPr name="TextBox 5" id="5"/>
          <p:cNvSpPr txBox="true"/>
          <p:nvPr/>
        </p:nvSpPr>
        <p:spPr>
          <a:xfrm rot="0">
            <a:off x="1028700" y="1066800"/>
            <a:ext cx="9144000" cy="647706"/>
          </a:xfrm>
          <a:prstGeom prst="rect">
            <a:avLst/>
          </a:prstGeom>
        </p:spPr>
        <p:txBody>
          <a:bodyPr anchor="t" rtlCol="false" tIns="0" lIns="0" bIns="0" rIns="0">
            <a:spAutoFit/>
          </a:bodyPr>
          <a:lstStyle/>
          <a:p>
            <a:pPr>
              <a:lnSpc>
                <a:spcPts val="4950"/>
              </a:lnSpc>
            </a:pPr>
            <a:r>
              <a:rPr lang="en-US" sz="4500">
                <a:solidFill>
                  <a:srgbClr val="8CA9AD"/>
                </a:solidFill>
                <a:latin typeface="DM Sans Bold"/>
              </a:rPr>
              <a:t>LA MÉTHODE CYCLE EN V</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17556" y="9164276"/>
            <a:ext cx="4102978" cy="2245448"/>
          </a:xfrm>
          <a:custGeom>
            <a:avLst/>
            <a:gdLst/>
            <a:ahLst/>
            <a:cxnLst/>
            <a:rect r="r" b="b" t="t" l="l"/>
            <a:pathLst>
              <a:path h="2245448" w="4102978">
                <a:moveTo>
                  <a:pt x="0" y="0"/>
                </a:moveTo>
                <a:lnTo>
                  <a:pt x="4102979" y="0"/>
                </a:lnTo>
                <a:lnTo>
                  <a:pt x="4102979" y="2245448"/>
                </a:lnTo>
                <a:lnTo>
                  <a:pt x="0" y="224544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3914687" y="2815856"/>
            <a:ext cx="10816445" cy="6656274"/>
          </a:xfrm>
          <a:custGeom>
            <a:avLst/>
            <a:gdLst/>
            <a:ahLst/>
            <a:cxnLst/>
            <a:rect r="r" b="b" t="t" l="l"/>
            <a:pathLst>
              <a:path h="6656274" w="10816445">
                <a:moveTo>
                  <a:pt x="0" y="0"/>
                </a:moveTo>
                <a:lnTo>
                  <a:pt x="10816446" y="0"/>
                </a:lnTo>
                <a:lnTo>
                  <a:pt x="10816446" y="6656274"/>
                </a:lnTo>
                <a:lnTo>
                  <a:pt x="0" y="6656274"/>
                </a:lnTo>
                <a:lnTo>
                  <a:pt x="0" y="0"/>
                </a:lnTo>
                <a:close/>
              </a:path>
            </a:pathLst>
          </a:custGeom>
          <a:blipFill>
            <a:blip r:embed="rId5"/>
            <a:stretch>
              <a:fillRect l="0" t="0" r="0" b="0"/>
            </a:stretch>
          </a:blipFill>
        </p:spPr>
      </p:sp>
      <p:sp>
        <p:nvSpPr>
          <p:cNvPr name="TextBox 4" id="4"/>
          <p:cNvSpPr txBox="true"/>
          <p:nvPr/>
        </p:nvSpPr>
        <p:spPr>
          <a:xfrm rot="0">
            <a:off x="1105824" y="1066800"/>
            <a:ext cx="13625309" cy="647706"/>
          </a:xfrm>
          <a:prstGeom prst="rect">
            <a:avLst/>
          </a:prstGeom>
        </p:spPr>
        <p:txBody>
          <a:bodyPr anchor="t" rtlCol="false" tIns="0" lIns="0" bIns="0" rIns="0">
            <a:spAutoFit/>
          </a:bodyPr>
          <a:lstStyle/>
          <a:p>
            <a:pPr>
              <a:lnSpc>
                <a:spcPts val="4950"/>
              </a:lnSpc>
            </a:pPr>
            <a:r>
              <a:rPr lang="en-US" sz="4500">
                <a:solidFill>
                  <a:srgbClr val="8CA9AD"/>
                </a:solidFill>
                <a:latin typeface="DM Sans Bold"/>
              </a:rPr>
              <a:t>FONCTIONS CLÉS D'UN SYSTÈME DOMOTIQUE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10419457" y="6125117"/>
            <a:ext cx="5450085" cy="4161883"/>
          </a:xfrm>
          <a:custGeom>
            <a:avLst/>
            <a:gdLst/>
            <a:ahLst/>
            <a:cxnLst/>
            <a:rect r="r" b="b" t="t" l="l"/>
            <a:pathLst>
              <a:path h="4161883" w="5450085">
                <a:moveTo>
                  <a:pt x="0" y="0"/>
                </a:moveTo>
                <a:lnTo>
                  <a:pt x="5450086" y="0"/>
                </a:lnTo>
                <a:lnTo>
                  <a:pt x="5450086" y="4161883"/>
                </a:lnTo>
                <a:lnTo>
                  <a:pt x="0" y="41618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11061889" y="-806818"/>
            <a:ext cx="4165223" cy="5950318"/>
          </a:xfrm>
          <a:custGeom>
            <a:avLst/>
            <a:gdLst/>
            <a:ahLst/>
            <a:cxnLst/>
            <a:rect r="r" b="b" t="t" l="l"/>
            <a:pathLst>
              <a:path h="5950318" w="4165223">
                <a:moveTo>
                  <a:pt x="0" y="0"/>
                </a:moveTo>
                <a:lnTo>
                  <a:pt x="4165222" y="0"/>
                </a:lnTo>
                <a:lnTo>
                  <a:pt x="4165222" y="5950318"/>
                </a:lnTo>
                <a:lnTo>
                  <a:pt x="0" y="59503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87960" y="2459953"/>
            <a:ext cx="17512080" cy="8038465"/>
          </a:xfrm>
          <a:prstGeom prst="rect">
            <a:avLst/>
          </a:prstGeom>
        </p:spPr>
        <p:txBody>
          <a:bodyPr anchor="t" rtlCol="false" tIns="0" lIns="0" bIns="0" rIns="0">
            <a:spAutoFit/>
          </a:bodyPr>
          <a:lstStyle/>
          <a:p>
            <a:pPr>
              <a:lnSpc>
                <a:spcPts val="4940"/>
              </a:lnSpc>
            </a:pPr>
            <a:r>
              <a:rPr lang="en-US" sz="3800">
                <a:solidFill>
                  <a:srgbClr val="737373"/>
                </a:solidFill>
                <a:latin typeface="DM Sans"/>
              </a:rPr>
              <a:t>L’élaboration du document de spécification des exigences </a:t>
            </a:r>
          </a:p>
          <a:p>
            <a:pPr>
              <a:lnSpc>
                <a:spcPts val="4940"/>
              </a:lnSpc>
            </a:pPr>
          </a:p>
          <a:p>
            <a:pPr>
              <a:lnSpc>
                <a:spcPts val="4940"/>
              </a:lnSpc>
            </a:pPr>
            <a:r>
              <a:rPr lang="en-US" sz="3800">
                <a:solidFill>
                  <a:srgbClr val="737373"/>
                </a:solidFill>
                <a:latin typeface="DM Sans"/>
              </a:rPr>
              <a:t>Le plan de conception architecturale  </a:t>
            </a:r>
          </a:p>
          <a:p>
            <a:pPr>
              <a:lnSpc>
                <a:spcPts val="4940"/>
              </a:lnSpc>
            </a:pPr>
          </a:p>
          <a:p>
            <a:pPr>
              <a:lnSpc>
                <a:spcPts val="4940"/>
              </a:lnSpc>
            </a:pPr>
            <a:r>
              <a:rPr lang="en-US" sz="3800">
                <a:solidFill>
                  <a:srgbClr val="737373"/>
                </a:solidFill>
                <a:latin typeface="DM Sans"/>
              </a:rPr>
              <a:t>Planification de l'implémentation du code et les tests associés </a:t>
            </a:r>
          </a:p>
          <a:p>
            <a:pPr>
              <a:lnSpc>
                <a:spcPts val="4940"/>
              </a:lnSpc>
            </a:pPr>
          </a:p>
          <a:p>
            <a:pPr>
              <a:lnSpc>
                <a:spcPts val="4940"/>
              </a:lnSpc>
            </a:pPr>
            <a:r>
              <a:rPr lang="en-US" sz="3800">
                <a:solidFill>
                  <a:srgbClr val="737373"/>
                </a:solidFill>
                <a:latin typeface="DM Sans"/>
              </a:rPr>
              <a:t>Préparation des tests unitaires, d’intégration et fonctionnels</a:t>
            </a:r>
          </a:p>
          <a:p>
            <a:pPr>
              <a:lnSpc>
                <a:spcPts val="4940"/>
              </a:lnSpc>
            </a:pPr>
          </a:p>
          <a:p>
            <a:pPr>
              <a:lnSpc>
                <a:spcPts val="4940"/>
              </a:lnSpc>
            </a:pPr>
            <a:r>
              <a:rPr lang="en-US" sz="3800">
                <a:solidFill>
                  <a:srgbClr val="737373"/>
                </a:solidFill>
                <a:latin typeface="DM Sans"/>
              </a:rPr>
              <a:t>Planification de la maintenance et du support du système une fois déployé</a:t>
            </a:r>
          </a:p>
          <a:p>
            <a:pPr>
              <a:lnSpc>
                <a:spcPts val="4940"/>
              </a:lnSpc>
            </a:pPr>
          </a:p>
          <a:p>
            <a:pPr>
              <a:lnSpc>
                <a:spcPts val="4940"/>
              </a:lnSpc>
            </a:pPr>
          </a:p>
          <a:p>
            <a:pPr>
              <a:lnSpc>
                <a:spcPts val="4940"/>
              </a:lnSpc>
            </a:pPr>
          </a:p>
          <a:p>
            <a:pPr>
              <a:lnSpc>
                <a:spcPts val="4940"/>
              </a:lnSpc>
            </a:pPr>
          </a:p>
        </p:txBody>
      </p:sp>
      <p:sp>
        <p:nvSpPr>
          <p:cNvPr name="TextBox 5" id="5"/>
          <p:cNvSpPr txBox="true"/>
          <p:nvPr/>
        </p:nvSpPr>
        <p:spPr>
          <a:xfrm rot="0">
            <a:off x="387960" y="1066800"/>
            <a:ext cx="10033189" cy="647706"/>
          </a:xfrm>
          <a:prstGeom prst="rect">
            <a:avLst/>
          </a:prstGeom>
        </p:spPr>
        <p:txBody>
          <a:bodyPr anchor="t" rtlCol="false" tIns="0" lIns="0" bIns="0" rIns="0">
            <a:spAutoFit/>
          </a:bodyPr>
          <a:lstStyle/>
          <a:p>
            <a:pPr>
              <a:lnSpc>
                <a:spcPts val="4950"/>
              </a:lnSpc>
            </a:pPr>
            <a:r>
              <a:rPr lang="en-US" sz="4500">
                <a:solidFill>
                  <a:srgbClr val="8CA9AD"/>
                </a:solidFill>
                <a:latin typeface="DM Sans Bold"/>
              </a:rPr>
              <a:t>MISE EN OEUVRE DE LA METHODE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10419457" y="6125117"/>
            <a:ext cx="5450085" cy="4161883"/>
          </a:xfrm>
          <a:custGeom>
            <a:avLst/>
            <a:gdLst/>
            <a:ahLst/>
            <a:cxnLst/>
            <a:rect r="r" b="b" t="t" l="l"/>
            <a:pathLst>
              <a:path h="4161883" w="5450085">
                <a:moveTo>
                  <a:pt x="0" y="0"/>
                </a:moveTo>
                <a:lnTo>
                  <a:pt x="5450086" y="0"/>
                </a:lnTo>
                <a:lnTo>
                  <a:pt x="5450086" y="4161883"/>
                </a:lnTo>
                <a:lnTo>
                  <a:pt x="0" y="41618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10800000">
            <a:off x="11061889" y="-806818"/>
            <a:ext cx="4165223" cy="5950318"/>
          </a:xfrm>
          <a:custGeom>
            <a:avLst/>
            <a:gdLst/>
            <a:ahLst/>
            <a:cxnLst/>
            <a:rect r="r" b="b" t="t" l="l"/>
            <a:pathLst>
              <a:path h="5950318" w="4165223">
                <a:moveTo>
                  <a:pt x="0" y="0"/>
                </a:moveTo>
                <a:lnTo>
                  <a:pt x="4165222" y="0"/>
                </a:lnTo>
                <a:lnTo>
                  <a:pt x="4165222" y="5950318"/>
                </a:lnTo>
                <a:lnTo>
                  <a:pt x="0" y="59503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12980511" y="3236086"/>
            <a:ext cx="5778062" cy="7050914"/>
          </a:xfrm>
          <a:custGeom>
            <a:avLst/>
            <a:gdLst/>
            <a:ahLst/>
            <a:cxnLst/>
            <a:rect r="r" b="b" t="t" l="l"/>
            <a:pathLst>
              <a:path h="7050914" w="5778062">
                <a:moveTo>
                  <a:pt x="0" y="0"/>
                </a:moveTo>
                <a:lnTo>
                  <a:pt x="5778063" y="0"/>
                </a:lnTo>
                <a:lnTo>
                  <a:pt x="5778063" y="7050914"/>
                </a:lnTo>
                <a:lnTo>
                  <a:pt x="0" y="7050914"/>
                </a:lnTo>
                <a:lnTo>
                  <a:pt x="0" y="0"/>
                </a:lnTo>
                <a:close/>
              </a:path>
            </a:pathLst>
          </a:custGeom>
          <a:blipFill>
            <a:blip r:embed="rId7"/>
            <a:stretch>
              <a:fillRect l="-11014" t="0" r="-11014" b="0"/>
            </a:stretch>
          </a:blipFill>
        </p:spPr>
      </p:sp>
      <p:sp>
        <p:nvSpPr>
          <p:cNvPr name="TextBox 5" id="5"/>
          <p:cNvSpPr txBox="true"/>
          <p:nvPr/>
        </p:nvSpPr>
        <p:spPr>
          <a:xfrm rot="0">
            <a:off x="209390" y="1066800"/>
            <a:ext cx="19233174" cy="647706"/>
          </a:xfrm>
          <a:prstGeom prst="rect">
            <a:avLst/>
          </a:prstGeom>
        </p:spPr>
        <p:txBody>
          <a:bodyPr anchor="t" rtlCol="false" tIns="0" lIns="0" bIns="0" rIns="0">
            <a:spAutoFit/>
          </a:bodyPr>
          <a:lstStyle/>
          <a:p>
            <a:pPr>
              <a:lnSpc>
                <a:spcPts val="4950"/>
              </a:lnSpc>
            </a:pPr>
            <a:r>
              <a:rPr lang="en-US" sz="4500">
                <a:solidFill>
                  <a:srgbClr val="8CA9AD"/>
                </a:solidFill>
                <a:latin typeface="DM Sans Bold"/>
              </a:rPr>
              <a:t>ÉLABORATION DU DOCUMENT DE SPÉCIFICATION DES EXIGENCES</a:t>
            </a:r>
            <a:r>
              <a:rPr lang="en-US" sz="4500">
                <a:solidFill>
                  <a:srgbClr val="8CA9AD"/>
                </a:solidFill>
                <a:latin typeface="DM Sans Bold"/>
              </a:rPr>
              <a:t> </a:t>
            </a:r>
          </a:p>
        </p:txBody>
      </p:sp>
      <p:sp>
        <p:nvSpPr>
          <p:cNvPr name="TextBox 6" id="6"/>
          <p:cNvSpPr txBox="true"/>
          <p:nvPr/>
        </p:nvSpPr>
        <p:spPr>
          <a:xfrm rot="0">
            <a:off x="5479964" y="1984123"/>
            <a:ext cx="6674485" cy="887095"/>
          </a:xfrm>
          <a:prstGeom prst="rect">
            <a:avLst/>
          </a:prstGeom>
        </p:spPr>
        <p:txBody>
          <a:bodyPr anchor="t" rtlCol="false" tIns="0" lIns="0" bIns="0" rIns="0">
            <a:spAutoFit/>
          </a:bodyPr>
          <a:lstStyle/>
          <a:p>
            <a:pPr algn="ctr">
              <a:lnSpc>
                <a:spcPts val="7279"/>
              </a:lnSpc>
            </a:pPr>
            <a:r>
              <a:rPr lang="en-US" sz="5199">
                <a:solidFill>
                  <a:srgbClr val="737373"/>
                </a:solidFill>
                <a:latin typeface="Open Sans Bold"/>
              </a:rPr>
              <a:t>LE LIVRE DE RECETTE</a:t>
            </a:r>
          </a:p>
        </p:txBody>
      </p:sp>
      <p:sp>
        <p:nvSpPr>
          <p:cNvPr name="TextBox 7" id="7"/>
          <p:cNvSpPr txBox="true"/>
          <p:nvPr/>
        </p:nvSpPr>
        <p:spPr>
          <a:xfrm rot="0">
            <a:off x="0" y="3197986"/>
            <a:ext cx="13902836" cy="7419340"/>
          </a:xfrm>
          <a:prstGeom prst="rect">
            <a:avLst/>
          </a:prstGeom>
        </p:spPr>
        <p:txBody>
          <a:bodyPr anchor="t" rtlCol="false" tIns="0" lIns="0" bIns="0" rIns="0">
            <a:spAutoFit/>
          </a:bodyPr>
          <a:lstStyle/>
          <a:p>
            <a:pPr algn="just">
              <a:lnSpc>
                <a:spcPts val="4940"/>
              </a:lnSpc>
            </a:pPr>
            <a:r>
              <a:rPr lang="en-US" sz="3800">
                <a:solidFill>
                  <a:srgbClr val="000000"/>
                </a:solidFill>
                <a:latin typeface="DM Sans"/>
              </a:rPr>
              <a:t>Planification -&gt; Préparation de la cuisine</a:t>
            </a:r>
          </a:p>
          <a:p>
            <a:pPr algn="just">
              <a:lnSpc>
                <a:spcPts val="4940"/>
              </a:lnSpc>
            </a:pPr>
          </a:p>
          <a:p>
            <a:pPr algn="just">
              <a:lnSpc>
                <a:spcPts val="4940"/>
              </a:lnSpc>
            </a:pPr>
            <a:r>
              <a:rPr lang="en-US" sz="3800">
                <a:solidFill>
                  <a:srgbClr val="000000"/>
                </a:solidFill>
                <a:latin typeface="DM Sans"/>
              </a:rPr>
              <a:t>Collecte d'informations -&gt; Réunion avec le client du repas</a:t>
            </a:r>
          </a:p>
          <a:p>
            <a:pPr algn="just">
              <a:lnSpc>
                <a:spcPts val="4940"/>
              </a:lnSpc>
            </a:pPr>
          </a:p>
          <a:p>
            <a:pPr algn="just">
              <a:lnSpc>
                <a:spcPts val="4940"/>
              </a:lnSpc>
            </a:pPr>
            <a:r>
              <a:rPr lang="en-US" sz="3800">
                <a:solidFill>
                  <a:srgbClr val="000000"/>
                </a:solidFill>
                <a:latin typeface="DM Sans"/>
              </a:rPr>
              <a:t>Analyse des besoins -&gt; Identification des exigences</a:t>
            </a:r>
          </a:p>
          <a:p>
            <a:pPr algn="just">
              <a:lnSpc>
                <a:spcPts val="4940"/>
              </a:lnSpc>
            </a:pPr>
          </a:p>
          <a:p>
            <a:pPr algn="just">
              <a:lnSpc>
                <a:spcPts val="4940"/>
              </a:lnSpc>
            </a:pPr>
            <a:r>
              <a:rPr lang="en-US" sz="3800">
                <a:solidFill>
                  <a:srgbClr val="000000"/>
                </a:solidFill>
                <a:latin typeface="DM Sans"/>
              </a:rPr>
              <a:t>Rédaction du document -&gt; Création du livre de recettes</a:t>
            </a:r>
          </a:p>
          <a:p>
            <a:pPr algn="just">
              <a:lnSpc>
                <a:spcPts val="4940"/>
              </a:lnSpc>
            </a:pPr>
          </a:p>
          <a:p>
            <a:pPr algn="just">
              <a:lnSpc>
                <a:spcPts val="4940"/>
              </a:lnSpc>
            </a:pPr>
            <a:r>
              <a:rPr lang="en-US" sz="3800">
                <a:solidFill>
                  <a:srgbClr val="000000"/>
                </a:solidFill>
                <a:latin typeface="DM Sans"/>
              </a:rPr>
              <a:t>Révision -&gt; Vérification par d'autres chefs</a:t>
            </a:r>
          </a:p>
          <a:p>
            <a:pPr algn="just">
              <a:lnSpc>
                <a:spcPts val="4940"/>
              </a:lnSpc>
            </a:pPr>
          </a:p>
          <a:p>
            <a:pPr algn="just">
              <a:lnSpc>
                <a:spcPts val="4940"/>
              </a:lnSpc>
            </a:pPr>
            <a:r>
              <a:rPr lang="en-US" sz="3800">
                <a:solidFill>
                  <a:srgbClr val="000000"/>
                </a:solidFill>
                <a:latin typeface="DM Sans"/>
              </a:rPr>
              <a:t>Validation par le client -&gt; Approbation des convives</a:t>
            </a:r>
          </a:p>
          <a:p>
            <a:pPr algn="just">
              <a:lnSpc>
                <a:spcPts val="4940"/>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10419457" y="6125117"/>
            <a:ext cx="5450085" cy="4161883"/>
          </a:xfrm>
          <a:custGeom>
            <a:avLst/>
            <a:gdLst/>
            <a:ahLst/>
            <a:cxnLst/>
            <a:rect r="r" b="b" t="t" l="l"/>
            <a:pathLst>
              <a:path h="4161883" w="5450085">
                <a:moveTo>
                  <a:pt x="0" y="0"/>
                </a:moveTo>
                <a:lnTo>
                  <a:pt x="5450086" y="0"/>
                </a:lnTo>
                <a:lnTo>
                  <a:pt x="5450086" y="4161883"/>
                </a:lnTo>
                <a:lnTo>
                  <a:pt x="0" y="41618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10800000">
            <a:off x="11061889" y="-806818"/>
            <a:ext cx="4165223" cy="5950318"/>
          </a:xfrm>
          <a:custGeom>
            <a:avLst/>
            <a:gdLst/>
            <a:ahLst/>
            <a:cxnLst/>
            <a:rect r="r" b="b" t="t" l="l"/>
            <a:pathLst>
              <a:path h="5950318" w="4165223">
                <a:moveTo>
                  <a:pt x="0" y="0"/>
                </a:moveTo>
                <a:lnTo>
                  <a:pt x="4165222" y="0"/>
                </a:lnTo>
                <a:lnTo>
                  <a:pt x="4165222" y="5950318"/>
                </a:lnTo>
                <a:lnTo>
                  <a:pt x="0" y="59503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14471007" y="2960186"/>
            <a:ext cx="7633986" cy="7633986"/>
          </a:xfrm>
          <a:custGeom>
            <a:avLst/>
            <a:gdLst/>
            <a:ahLst/>
            <a:cxnLst/>
            <a:rect r="r" b="b" t="t" l="l"/>
            <a:pathLst>
              <a:path h="7633986" w="7633986">
                <a:moveTo>
                  <a:pt x="0" y="0"/>
                </a:moveTo>
                <a:lnTo>
                  <a:pt x="7633986" y="0"/>
                </a:lnTo>
                <a:lnTo>
                  <a:pt x="7633986" y="7633986"/>
                </a:lnTo>
                <a:lnTo>
                  <a:pt x="0" y="7633986"/>
                </a:lnTo>
                <a:lnTo>
                  <a:pt x="0" y="0"/>
                </a:lnTo>
                <a:close/>
              </a:path>
            </a:pathLst>
          </a:custGeom>
          <a:blipFill>
            <a:blip r:embed="rId7"/>
            <a:stretch>
              <a:fillRect l="0" t="0" r="0" b="0"/>
            </a:stretch>
          </a:blipFill>
        </p:spPr>
      </p:sp>
      <p:sp>
        <p:nvSpPr>
          <p:cNvPr name="TextBox 5" id="5"/>
          <p:cNvSpPr txBox="true"/>
          <p:nvPr/>
        </p:nvSpPr>
        <p:spPr>
          <a:xfrm rot="0">
            <a:off x="209390" y="1066800"/>
            <a:ext cx="19233174" cy="647706"/>
          </a:xfrm>
          <a:prstGeom prst="rect">
            <a:avLst/>
          </a:prstGeom>
        </p:spPr>
        <p:txBody>
          <a:bodyPr anchor="t" rtlCol="false" tIns="0" lIns="0" bIns="0" rIns="0">
            <a:spAutoFit/>
          </a:bodyPr>
          <a:lstStyle/>
          <a:p>
            <a:pPr algn="ctr">
              <a:lnSpc>
                <a:spcPts val="4950"/>
              </a:lnSpc>
            </a:pPr>
            <a:r>
              <a:rPr lang="en-US" sz="4500">
                <a:solidFill>
                  <a:srgbClr val="8CA9AD"/>
                </a:solidFill>
                <a:latin typeface="DM Sans Bold"/>
              </a:rPr>
              <a:t>LE PLAN DE CONCEPTION ARCHITECTURALE</a:t>
            </a:r>
            <a:r>
              <a:rPr lang="en-US" sz="4500">
                <a:solidFill>
                  <a:srgbClr val="8CA9AD"/>
                </a:solidFill>
                <a:latin typeface="DM Sans Bold"/>
              </a:rPr>
              <a:t> </a:t>
            </a:r>
          </a:p>
        </p:txBody>
      </p:sp>
      <p:sp>
        <p:nvSpPr>
          <p:cNvPr name="TextBox 6" id="6"/>
          <p:cNvSpPr txBox="true"/>
          <p:nvPr/>
        </p:nvSpPr>
        <p:spPr>
          <a:xfrm rot="0">
            <a:off x="1764010" y="2073091"/>
            <a:ext cx="14540707" cy="887095"/>
          </a:xfrm>
          <a:prstGeom prst="rect">
            <a:avLst/>
          </a:prstGeom>
        </p:spPr>
        <p:txBody>
          <a:bodyPr anchor="t" rtlCol="false" tIns="0" lIns="0" bIns="0" rIns="0">
            <a:spAutoFit/>
          </a:bodyPr>
          <a:lstStyle/>
          <a:p>
            <a:pPr algn="ctr">
              <a:lnSpc>
                <a:spcPts val="7279"/>
              </a:lnSpc>
            </a:pPr>
            <a:r>
              <a:rPr lang="en-US" sz="5199">
                <a:solidFill>
                  <a:srgbClr val="737373"/>
                </a:solidFill>
                <a:latin typeface="Open Sans Bold"/>
              </a:rPr>
              <a:t>CHOIX DES PLATS QUI COMPOSENT LE REPAS</a:t>
            </a:r>
          </a:p>
        </p:txBody>
      </p:sp>
      <p:sp>
        <p:nvSpPr>
          <p:cNvPr name="TextBox 7" id="7"/>
          <p:cNvSpPr txBox="true"/>
          <p:nvPr/>
        </p:nvSpPr>
        <p:spPr>
          <a:xfrm rot="0">
            <a:off x="0" y="3944209"/>
            <a:ext cx="15869543" cy="4323715"/>
          </a:xfrm>
          <a:prstGeom prst="rect">
            <a:avLst/>
          </a:prstGeom>
        </p:spPr>
        <p:txBody>
          <a:bodyPr anchor="t" rtlCol="false" tIns="0" lIns="0" bIns="0" rIns="0">
            <a:spAutoFit/>
          </a:bodyPr>
          <a:lstStyle/>
          <a:p>
            <a:pPr>
              <a:lnSpc>
                <a:spcPts val="4940"/>
              </a:lnSpc>
            </a:pPr>
            <a:r>
              <a:rPr lang="en-US" sz="3800">
                <a:solidFill>
                  <a:srgbClr val="000000"/>
                </a:solidFill>
                <a:latin typeface="DM Sans"/>
              </a:rPr>
              <a:t>Analyse des besoins -&gt; Choix du menu</a:t>
            </a:r>
          </a:p>
          <a:p>
            <a:pPr>
              <a:lnSpc>
                <a:spcPts val="4940"/>
              </a:lnSpc>
            </a:pPr>
          </a:p>
          <a:p>
            <a:pPr>
              <a:lnSpc>
                <a:spcPts val="4940"/>
              </a:lnSpc>
            </a:pPr>
            <a:r>
              <a:rPr lang="en-US" sz="3800">
                <a:solidFill>
                  <a:srgbClr val="000000"/>
                </a:solidFill>
                <a:latin typeface="DM Sans"/>
              </a:rPr>
              <a:t>Sélection des technologies -&gt; Techniques de cuisine</a:t>
            </a:r>
          </a:p>
          <a:p>
            <a:pPr>
              <a:lnSpc>
                <a:spcPts val="4940"/>
              </a:lnSpc>
            </a:pPr>
          </a:p>
          <a:p>
            <a:pPr>
              <a:lnSpc>
                <a:spcPts val="4940"/>
              </a:lnSpc>
            </a:pPr>
            <a:r>
              <a:rPr lang="en-US" sz="3800">
                <a:solidFill>
                  <a:srgbClr val="000000"/>
                </a:solidFill>
                <a:latin typeface="DM Sans"/>
              </a:rPr>
              <a:t>Conception de l'architecture globale -&gt; Harmonisation des plats</a:t>
            </a:r>
          </a:p>
          <a:p>
            <a:pPr>
              <a:lnSpc>
                <a:spcPts val="4940"/>
              </a:lnSpc>
            </a:pPr>
          </a:p>
          <a:p>
            <a:pPr>
              <a:lnSpc>
                <a:spcPts val="4940"/>
              </a:lnSpc>
              <a:spcBef>
                <a:spcPct val="0"/>
              </a:spcBef>
            </a:pPr>
            <a:r>
              <a:rPr lang="en-US" sz="3800">
                <a:solidFill>
                  <a:srgbClr val="000000"/>
                </a:solidFill>
                <a:latin typeface="DM Sans"/>
              </a:rPr>
              <a:t>Conception préliminaire du logiciel  -&gt; Répétition générale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10419457" y="6125117"/>
            <a:ext cx="5450085" cy="4161883"/>
          </a:xfrm>
          <a:custGeom>
            <a:avLst/>
            <a:gdLst/>
            <a:ahLst/>
            <a:cxnLst/>
            <a:rect r="r" b="b" t="t" l="l"/>
            <a:pathLst>
              <a:path h="4161883" w="5450085">
                <a:moveTo>
                  <a:pt x="0" y="0"/>
                </a:moveTo>
                <a:lnTo>
                  <a:pt x="5450086" y="0"/>
                </a:lnTo>
                <a:lnTo>
                  <a:pt x="5450086" y="4161883"/>
                </a:lnTo>
                <a:lnTo>
                  <a:pt x="0" y="41618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10800000">
            <a:off x="11061889" y="-806818"/>
            <a:ext cx="4165223" cy="5950318"/>
          </a:xfrm>
          <a:custGeom>
            <a:avLst/>
            <a:gdLst/>
            <a:ahLst/>
            <a:cxnLst/>
            <a:rect r="r" b="b" t="t" l="l"/>
            <a:pathLst>
              <a:path h="5950318" w="4165223">
                <a:moveTo>
                  <a:pt x="0" y="0"/>
                </a:moveTo>
                <a:lnTo>
                  <a:pt x="4165222" y="0"/>
                </a:lnTo>
                <a:lnTo>
                  <a:pt x="4165222" y="5950318"/>
                </a:lnTo>
                <a:lnTo>
                  <a:pt x="0" y="59503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13854254" y="4172046"/>
            <a:ext cx="5778062" cy="5778062"/>
          </a:xfrm>
          <a:custGeom>
            <a:avLst/>
            <a:gdLst/>
            <a:ahLst/>
            <a:cxnLst/>
            <a:rect r="r" b="b" t="t" l="l"/>
            <a:pathLst>
              <a:path h="5778062" w="5778062">
                <a:moveTo>
                  <a:pt x="0" y="0"/>
                </a:moveTo>
                <a:lnTo>
                  <a:pt x="5778063" y="0"/>
                </a:lnTo>
                <a:lnTo>
                  <a:pt x="5778063" y="5778062"/>
                </a:lnTo>
                <a:lnTo>
                  <a:pt x="0" y="5778062"/>
                </a:lnTo>
                <a:lnTo>
                  <a:pt x="0" y="0"/>
                </a:lnTo>
                <a:close/>
              </a:path>
            </a:pathLst>
          </a:custGeom>
          <a:blipFill>
            <a:blip r:embed="rId7"/>
            <a:stretch>
              <a:fillRect l="0" t="0" r="0" b="0"/>
            </a:stretch>
          </a:blipFill>
        </p:spPr>
      </p:sp>
      <p:sp>
        <p:nvSpPr>
          <p:cNvPr name="TextBox 5" id="5"/>
          <p:cNvSpPr txBox="true"/>
          <p:nvPr/>
        </p:nvSpPr>
        <p:spPr>
          <a:xfrm rot="0">
            <a:off x="-472587" y="1066800"/>
            <a:ext cx="19233174" cy="1276356"/>
          </a:xfrm>
          <a:prstGeom prst="rect">
            <a:avLst/>
          </a:prstGeom>
        </p:spPr>
        <p:txBody>
          <a:bodyPr anchor="t" rtlCol="false" tIns="0" lIns="0" bIns="0" rIns="0">
            <a:spAutoFit/>
          </a:bodyPr>
          <a:lstStyle/>
          <a:p>
            <a:pPr algn="ctr">
              <a:lnSpc>
                <a:spcPts val="4950"/>
              </a:lnSpc>
            </a:pPr>
            <a:r>
              <a:rPr lang="en-US" sz="4500">
                <a:solidFill>
                  <a:srgbClr val="8CA9AD"/>
                </a:solidFill>
                <a:latin typeface="DM Sans Bold"/>
              </a:rPr>
              <a:t>PLANIFICATION DE L'IMPLÉMENTATION DU CODE ET LES TESTS ASSOCIÉS</a:t>
            </a:r>
          </a:p>
        </p:txBody>
      </p:sp>
      <p:sp>
        <p:nvSpPr>
          <p:cNvPr name="TextBox 6" id="6"/>
          <p:cNvSpPr txBox="true"/>
          <p:nvPr/>
        </p:nvSpPr>
        <p:spPr>
          <a:xfrm rot="0">
            <a:off x="1250156" y="2420524"/>
            <a:ext cx="15787688" cy="887095"/>
          </a:xfrm>
          <a:prstGeom prst="rect">
            <a:avLst/>
          </a:prstGeom>
        </p:spPr>
        <p:txBody>
          <a:bodyPr anchor="t" rtlCol="false" tIns="0" lIns="0" bIns="0" rIns="0">
            <a:spAutoFit/>
          </a:bodyPr>
          <a:lstStyle/>
          <a:p>
            <a:pPr algn="ctr">
              <a:lnSpc>
                <a:spcPts val="7279"/>
              </a:lnSpc>
            </a:pPr>
            <a:r>
              <a:rPr lang="en-US" sz="5199">
                <a:solidFill>
                  <a:srgbClr val="737373"/>
                </a:solidFill>
                <a:latin typeface="Open Sans Bold"/>
              </a:rPr>
              <a:t>CUISINE RÉELLE ET VÉRIFICATION DE LA QUALITÉ</a:t>
            </a:r>
          </a:p>
        </p:txBody>
      </p:sp>
      <p:sp>
        <p:nvSpPr>
          <p:cNvPr name="TextBox 7" id="7"/>
          <p:cNvSpPr txBox="true"/>
          <p:nvPr/>
        </p:nvSpPr>
        <p:spPr>
          <a:xfrm rot="0">
            <a:off x="575453" y="4880169"/>
            <a:ext cx="13976955" cy="4323715"/>
          </a:xfrm>
          <a:prstGeom prst="rect">
            <a:avLst/>
          </a:prstGeom>
        </p:spPr>
        <p:txBody>
          <a:bodyPr anchor="t" rtlCol="false" tIns="0" lIns="0" bIns="0" rIns="0">
            <a:spAutoFit/>
          </a:bodyPr>
          <a:lstStyle/>
          <a:p>
            <a:pPr>
              <a:lnSpc>
                <a:spcPts val="4940"/>
              </a:lnSpc>
            </a:pPr>
            <a:r>
              <a:rPr lang="en-US" sz="3800">
                <a:solidFill>
                  <a:srgbClr val="000000"/>
                </a:solidFill>
                <a:latin typeface="DM Sans"/>
              </a:rPr>
              <a:t>Mise en œuvre technique -&gt; Cuisson</a:t>
            </a:r>
          </a:p>
          <a:p>
            <a:pPr>
              <a:lnSpc>
                <a:spcPts val="4940"/>
              </a:lnSpc>
            </a:pPr>
          </a:p>
          <a:p>
            <a:pPr>
              <a:lnSpc>
                <a:spcPts val="4940"/>
              </a:lnSpc>
            </a:pPr>
            <a:r>
              <a:rPr lang="en-US" sz="3800">
                <a:solidFill>
                  <a:srgbClr val="000000"/>
                </a:solidFill>
                <a:latin typeface="DM Sans"/>
              </a:rPr>
              <a:t>Code Source -&gt; Ingrédients et Techniques</a:t>
            </a:r>
          </a:p>
          <a:p>
            <a:pPr>
              <a:lnSpc>
                <a:spcPts val="4940"/>
              </a:lnSpc>
            </a:pPr>
          </a:p>
          <a:p>
            <a:pPr>
              <a:lnSpc>
                <a:spcPts val="4940"/>
              </a:lnSpc>
            </a:pPr>
            <a:r>
              <a:rPr lang="en-US" sz="3800">
                <a:solidFill>
                  <a:srgbClr val="000000"/>
                </a:solidFill>
                <a:latin typeface="DM Sans"/>
              </a:rPr>
              <a:t>Tests -&gt; Dégustation et ajustement</a:t>
            </a:r>
          </a:p>
          <a:p>
            <a:pPr>
              <a:lnSpc>
                <a:spcPts val="4940"/>
              </a:lnSpc>
            </a:pPr>
          </a:p>
          <a:p>
            <a:pPr>
              <a:lnSpc>
                <a:spcPts val="4940"/>
              </a:lnSpc>
              <a:spcBef>
                <a:spcPct val="0"/>
              </a:spcBef>
            </a:pPr>
            <a:r>
              <a:rPr lang="en-US" sz="3800">
                <a:solidFill>
                  <a:srgbClr val="000000"/>
                </a:solidFill>
                <a:latin typeface="DM Sans"/>
              </a:rPr>
              <a:t>Documentation Tech -&gt; Recette détaillée et notes du chef</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10419457" y="6125117"/>
            <a:ext cx="5450085" cy="4161883"/>
          </a:xfrm>
          <a:custGeom>
            <a:avLst/>
            <a:gdLst/>
            <a:ahLst/>
            <a:cxnLst/>
            <a:rect r="r" b="b" t="t" l="l"/>
            <a:pathLst>
              <a:path h="4161883" w="5450085">
                <a:moveTo>
                  <a:pt x="0" y="0"/>
                </a:moveTo>
                <a:lnTo>
                  <a:pt x="5450086" y="0"/>
                </a:lnTo>
                <a:lnTo>
                  <a:pt x="5450086" y="4161883"/>
                </a:lnTo>
                <a:lnTo>
                  <a:pt x="0" y="41618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10800000">
            <a:off x="11061889" y="-806818"/>
            <a:ext cx="4165223" cy="5950318"/>
          </a:xfrm>
          <a:custGeom>
            <a:avLst/>
            <a:gdLst/>
            <a:ahLst/>
            <a:cxnLst/>
            <a:rect r="r" b="b" t="t" l="l"/>
            <a:pathLst>
              <a:path h="5950318" w="4165223">
                <a:moveTo>
                  <a:pt x="0" y="0"/>
                </a:moveTo>
                <a:lnTo>
                  <a:pt x="4165222" y="0"/>
                </a:lnTo>
                <a:lnTo>
                  <a:pt x="4165222" y="5950318"/>
                </a:lnTo>
                <a:lnTo>
                  <a:pt x="0" y="59503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12292205" y="4291205"/>
            <a:ext cx="5995795" cy="5995795"/>
          </a:xfrm>
          <a:custGeom>
            <a:avLst/>
            <a:gdLst/>
            <a:ahLst/>
            <a:cxnLst/>
            <a:rect r="r" b="b" t="t" l="l"/>
            <a:pathLst>
              <a:path h="5995795" w="5995795">
                <a:moveTo>
                  <a:pt x="0" y="0"/>
                </a:moveTo>
                <a:lnTo>
                  <a:pt x="5995795" y="0"/>
                </a:lnTo>
                <a:lnTo>
                  <a:pt x="5995795" y="5995795"/>
                </a:lnTo>
                <a:lnTo>
                  <a:pt x="0" y="5995795"/>
                </a:lnTo>
                <a:lnTo>
                  <a:pt x="0" y="0"/>
                </a:lnTo>
                <a:close/>
              </a:path>
            </a:pathLst>
          </a:custGeom>
          <a:blipFill>
            <a:blip r:embed="rId7"/>
            <a:stretch>
              <a:fillRect l="0" t="0" r="0" b="0"/>
            </a:stretch>
          </a:blipFill>
        </p:spPr>
      </p:sp>
      <p:sp>
        <p:nvSpPr>
          <p:cNvPr name="TextBox 5" id="5"/>
          <p:cNvSpPr txBox="true"/>
          <p:nvPr/>
        </p:nvSpPr>
        <p:spPr>
          <a:xfrm rot="0">
            <a:off x="209390" y="1066800"/>
            <a:ext cx="19233174" cy="1276356"/>
          </a:xfrm>
          <a:prstGeom prst="rect">
            <a:avLst/>
          </a:prstGeom>
        </p:spPr>
        <p:txBody>
          <a:bodyPr anchor="t" rtlCol="false" tIns="0" lIns="0" bIns="0" rIns="0">
            <a:spAutoFit/>
          </a:bodyPr>
          <a:lstStyle/>
          <a:p>
            <a:pPr algn="ctr">
              <a:lnSpc>
                <a:spcPts val="4950"/>
              </a:lnSpc>
            </a:pPr>
            <a:r>
              <a:rPr lang="en-US" sz="4500">
                <a:solidFill>
                  <a:srgbClr val="8CA9AD"/>
                </a:solidFill>
                <a:latin typeface="DM Sans Bold"/>
              </a:rPr>
              <a:t>PRÉPARATION DES TESTS UNITAIRES, D’INTÉGRATION ET FONCTIONNELS</a:t>
            </a:r>
          </a:p>
        </p:txBody>
      </p:sp>
      <p:sp>
        <p:nvSpPr>
          <p:cNvPr name="TextBox 6" id="6"/>
          <p:cNvSpPr txBox="true"/>
          <p:nvPr/>
        </p:nvSpPr>
        <p:spPr>
          <a:xfrm rot="0">
            <a:off x="0" y="2593143"/>
            <a:ext cx="18288000" cy="1811020"/>
          </a:xfrm>
          <a:prstGeom prst="rect">
            <a:avLst/>
          </a:prstGeom>
        </p:spPr>
        <p:txBody>
          <a:bodyPr anchor="t" rtlCol="false" tIns="0" lIns="0" bIns="0" rIns="0">
            <a:spAutoFit/>
          </a:bodyPr>
          <a:lstStyle/>
          <a:p>
            <a:pPr algn="ctr">
              <a:lnSpc>
                <a:spcPts val="7279"/>
              </a:lnSpc>
            </a:pPr>
            <a:r>
              <a:rPr lang="en-US" sz="5199">
                <a:solidFill>
                  <a:srgbClr val="737373"/>
                </a:solidFill>
                <a:latin typeface="Open Sans Bold"/>
              </a:rPr>
              <a:t>Gouter les ingrédients, combinaison d’ingrédients et les plats</a:t>
            </a:r>
          </a:p>
        </p:txBody>
      </p:sp>
      <p:sp>
        <p:nvSpPr>
          <p:cNvPr name="TextBox 7" id="7"/>
          <p:cNvSpPr txBox="true"/>
          <p:nvPr/>
        </p:nvSpPr>
        <p:spPr>
          <a:xfrm rot="0">
            <a:off x="1028700" y="5105400"/>
            <a:ext cx="10620217" cy="3085465"/>
          </a:xfrm>
          <a:prstGeom prst="rect">
            <a:avLst/>
          </a:prstGeom>
        </p:spPr>
        <p:txBody>
          <a:bodyPr anchor="t" rtlCol="false" tIns="0" lIns="0" bIns="0" rIns="0">
            <a:spAutoFit/>
          </a:bodyPr>
          <a:lstStyle/>
          <a:p>
            <a:pPr>
              <a:lnSpc>
                <a:spcPts val="4940"/>
              </a:lnSpc>
            </a:pPr>
            <a:r>
              <a:rPr lang="en-US" sz="3800">
                <a:solidFill>
                  <a:srgbClr val="000000"/>
                </a:solidFill>
                <a:latin typeface="DM Sans"/>
              </a:rPr>
              <a:t>Test unitaires -&gt; Dégustation d’ingrédients</a:t>
            </a:r>
          </a:p>
          <a:p>
            <a:pPr>
              <a:lnSpc>
                <a:spcPts val="4940"/>
              </a:lnSpc>
            </a:pPr>
          </a:p>
          <a:p>
            <a:pPr>
              <a:lnSpc>
                <a:spcPts val="4940"/>
              </a:lnSpc>
            </a:pPr>
            <a:r>
              <a:rPr lang="en-US" sz="3800">
                <a:solidFill>
                  <a:srgbClr val="000000"/>
                </a:solidFill>
                <a:latin typeface="DM Sans"/>
              </a:rPr>
              <a:t>Tests d'intégration -&gt; Combinaison des saveurs</a:t>
            </a:r>
          </a:p>
          <a:p>
            <a:pPr>
              <a:lnSpc>
                <a:spcPts val="4940"/>
              </a:lnSpc>
            </a:pPr>
          </a:p>
          <a:p>
            <a:pPr>
              <a:lnSpc>
                <a:spcPts val="4940"/>
              </a:lnSpc>
              <a:spcBef>
                <a:spcPct val="0"/>
              </a:spcBef>
            </a:pPr>
            <a:r>
              <a:rPr lang="en-US" sz="3800">
                <a:solidFill>
                  <a:srgbClr val="000000"/>
                </a:solidFill>
                <a:latin typeface="DM Sans"/>
              </a:rPr>
              <a:t>Tests fonctionnels -&gt; Service de plat complet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DAFxmR5dO18</dc:identifier>
  <dcterms:modified xsi:type="dcterms:W3CDTF">2011-08-01T06:04:30Z</dcterms:modified>
  <cp:revision>1</cp:revision>
  <dc:title>Copie de mise_en_oeuvre_waterfall</dc:title>
</cp:coreProperties>
</file>