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io" charset="1" panose="02000503000000000000"/>
      <p:regular r:id="rId10"/>
    </p:embeddedFont>
    <p:embeddedFont>
      <p:font typeface="Antonio Bold" charset="1" panose="02000803000000000000"/>
      <p:regular r:id="rId11"/>
    </p:embeddedFont>
    <p:embeddedFont>
      <p:font typeface="Antonio Italics" charset="1" panose="02000503000000000000"/>
      <p:regular r:id="rId12"/>
    </p:embeddedFont>
    <p:embeddedFont>
      <p:font typeface="Antonio Bold Italics" charset="1" panose="02000803000000000000"/>
      <p:regular r:id="rId13"/>
    </p:embeddedFont>
    <p:embeddedFont>
      <p:font typeface="Antonio Light" charset="1" panose="02000303000000000000"/>
      <p:regular r:id="rId14"/>
    </p:embeddedFont>
    <p:embeddedFont>
      <p:font typeface="Antonio Light Italics" charset="1" panose="02000303000000000000"/>
      <p:regular r:id="rId15"/>
    </p:embeddedFont>
    <p:embeddedFont>
      <p:font typeface="Antonio Ultra-Bold" charset="1" panose="02000803000000000000"/>
      <p:regular r:id="rId16"/>
    </p:embeddedFont>
    <p:embeddedFont>
      <p:font typeface="Antonio Ultra-Bold Italics" charset="1" panose="02000803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  <p:embeddedFont>
      <p:font typeface="Open Sans" charset="1" panose="020B0606030504020204"/>
      <p:regular r:id="rId30"/>
    </p:embeddedFont>
    <p:embeddedFont>
      <p:font typeface="Open Sans Bold" charset="1" panose="020B0806030504020204"/>
      <p:regular r:id="rId31"/>
    </p:embeddedFont>
    <p:embeddedFont>
      <p:font typeface="Open Sans Italics" charset="1" panose="020B0606030504020204"/>
      <p:regular r:id="rId32"/>
    </p:embeddedFont>
    <p:embeddedFont>
      <p:font typeface="Open Sans Bold Italics" charset="1" panose="020B0806030504020204"/>
      <p:regular r:id="rId33"/>
    </p:embeddedFont>
    <p:embeddedFont>
      <p:font typeface="Open Sans Light" charset="1" panose="020B0306030504020204"/>
      <p:regular r:id="rId34"/>
    </p:embeddedFont>
    <p:embeddedFont>
      <p:font typeface="Open Sans Light Italics" charset="1" panose="020B0306030504020204"/>
      <p:regular r:id="rId35"/>
    </p:embeddedFont>
    <p:embeddedFont>
      <p:font typeface="Open Sans Ultra-Bold" charset="1" panose="00000000000000000000"/>
      <p:regular r:id="rId36"/>
    </p:embeddedFont>
    <p:embeddedFont>
      <p:font typeface="Open Sans Ultra-Bold Italics" charset="1" panose="00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50" Target="slides/slide13.xml" Type="http://schemas.openxmlformats.org/officeDocument/2006/relationships/slide"/><Relationship Id="rId51" Target="slides/slide14.xml" Type="http://schemas.openxmlformats.org/officeDocument/2006/relationships/slide"/><Relationship Id="rId52" Target="slides/slide15.xml" Type="http://schemas.openxmlformats.org/officeDocument/2006/relationships/slide"/><Relationship Id="rId53" Target="slides/slide16.xml" Type="http://schemas.openxmlformats.org/officeDocument/2006/relationships/slide"/><Relationship Id="rId54" Target="slides/slide17.xml" Type="http://schemas.openxmlformats.org/officeDocument/2006/relationships/slide"/><Relationship Id="rId55" Target="slides/slide18.xml" Type="http://schemas.openxmlformats.org/officeDocument/2006/relationships/slide"/><Relationship Id="rId56" Target="slides/slide19.xml" Type="http://schemas.openxmlformats.org/officeDocument/2006/relationships/slide"/><Relationship Id="rId57" Target="slides/slide20.xml" Type="http://schemas.openxmlformats.org/officeDocument/2006/relationships/slide"/><Relationship Id="rId58" Target="slides/slide21.xml" Type="http://schemas.openxmlformats.org/officeDocument/2006/relationships/slide"/><Relationship Id="rId59" Target="slides/slide22.xml" Type="http://schemas.openxmlformats.org/officeDocument/2006/relationships/slide"/><Relationship Id="rId6" Target="fonts/font6.fntdata" Type="http://schemas.openxmlformats.org/officeDocument/2006/relationships/font"/><Relationship Id="rId60" Target="slides/slide23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33450" y="2414612"/>
            <a:ext cx="8391022" cy="5172050"/>
            <a:chOff x="0" y="0"/>
            <a:chExt cx="11188030" cy="689606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33350"/>
              <a:ext cx="11061030" cy="570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LA MÉTHODE WATERFALL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27000" y="6349967"/>
              <a:ext cx="1106103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Implémentation au sein de l’entreprise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88865" y="527999"/>
            <a:ext cx="6818843" cy="6818843"/>
          </a:xfrm>
          <a:custGeom>
            <a:avLst/>
            <a:gdLst/>
            <a:ahLst/>
            <a:cxnLst/>
            <a:rect r="r" b="b" t="t" l="l"/>
            <a:pathLst>
              <a:path h="6818843" w="6818843">
                <a:moveTo>
                  <a:pt x="0" y="0"/>
                </a:moveTo>
                <a:lnTo>
                  <a:pt x="6818842" y="0"/>
                </a:lnTo>
                <a:lnTo>
                  <a:pt x="6818842" y="6818843"/>
                </a:lnTo>
                <a:lnTo>
                  <a:pt x="0" y="6818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937421"/>
            <a:ext cx="5293709" cy="3734967"/>
            <a:chOff x="0" y="0"/>
            <a:chExt cx="7058278" cy="49799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058278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Simplification de la formation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80262"/>
              <a:ext cx="7058278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37865" y="7529513"/>
            <a:ext cx="10979428" cy="291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80"/>
              </a:lnSpc>
            </a:pP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Formation simplifiée</a:t>
            </a:r>
          </a:p>
          <a:p>
            <a:pPr>
              <a:lnSpc>
                <a:spcPts val="6080"/>
              </a:lnSpc>
            </a:pP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567113"/>
            <a:ext cx="4890396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Les 6 phases du modèle WaterFall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63897" y="3462098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CONCEPTION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63897" y="4717175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DÉVELOPPEMENT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63897" y="5970030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TESTS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63897" y="7222885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DÉPLOIEMENT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63897" y="8475740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MAINTENANCE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3897" y="2209243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ANALYSE DES EXIGENCES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597442" y="1270700"/>
            <a:ext cx="6401688" cy="6401688"/>
          </a:xfrm>
          <a:custGeom>
            <a:avLst/>
            <a:gdLst/>
            <a:ahLst/>
            <a:cxnLst/>
            <a:rect r="r" b="b" t="t" l="l"/>
            <a:pathLst>
              <a:path h="6401688" w="6401688">
                <a:moveTo>
                  <a:pt x="0" y="0"/>
                </a:moveTo>
                <a:lnTo>
                  <a:pt x="6401688" y="0"/>
                </a:lnTo>
                <a:lnTo>
                  <a:pt x="6401688" y="6401687"/>
                </a:lnTo>
                <a:lnTo>
                  <a:pt x="0" y="6401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937421"/>
            <a:ext cx="5293709" cy="3734967"/>
            <a:chOff x="0" y="0"/>
            <a:chExt cx="7058278" cy="49799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058278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Analyse des Exigences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80262"/>
              <a:ext cx="7058278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37865" y="7529513"/>
            <a:ext cx="10979428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Collecte complète des besoins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Document des exigences structuré 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721642" y="1028700"/>
            <a:ext cx="6115050" cy="6115050"/>
          </a:xfrm>
          <a:custGeom>
            <a:avLst/>
            <a:gdLst/>
            <a:ahLst/>
            <a:cxnLst/>
            <a:rect r="r" b="b" t="t" l="l"/>
            <a:pathLst>
              <a:path h="6115050" w="6115050">
                <a:moveTo>
                  <a:pt x="0" y="0"/>
                </a:moveTo>
                <a:lnTo>
                  <a:pt x="6115050" y="0"/>
                </a:lnTo>
                <a:lnTo>
                  <a:pt x="6115050" y="6115050"/>
                </a:lnTo>
                <a:lnTo>
                  <a:pt x="0" y="611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466058"/>
            <a:ext cx="5293709" cy="2677692"/>
            <a:chOff x="0" y="0"/>
            <a:chExt cx="7058278" cy="35702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058278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Conception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70562"/>
              <a:ext cx="7058278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849783" y="7639374"/>
            <a:ext cx="11017666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Conception logique et physique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Plan de conception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35091" y="1028700"/>
            <a:ext cx="6326389" cy="6326389"/>
          </a:xfrm>
          <a:custGeom>
            <a:avLst/>
            <a:gdLst/>
            <a:ahLst/>
            <a:cxnLst/>
            <a:rect r="r" b="b" t="t" l="l"/>
            <a:pathLst>
              <a:path h="6326389" w="6326389">
                <a:moveTo>
                  <a:pt x="0" y="0"/>
                </a:moveTo>
                <a:lnTo>
                  <a:pt x="6326390" y="0"/>
                </a:lnTo>
                <a:lnTo>
                  <a:pt x="6326390" y="6326389"/>
                </a:lnTo>
                <a:lnTo>
                  <a:pt x="0" y="6326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466058"/>
            <a:ext cx="5293709" cy="2677692"/>
            <a:chOff x="0" y="0"/>
            <a:chExt cx="7058278" cy="35702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058278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Développement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70562"/>
              <a:ext cx="7058278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08572" y="7789657"/>
            <a:ext cx="10979428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Code source et documentation associée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Livraison d'éléments clés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92741" y="1028700"/>
            <a:ext cx="5297620" cy="5297620"/>
          </a:xfrm>
          <a:custGeom>
            <a:avLst/>
            <a:gdLst/>
            <a:ahLst/>
            <a:cxnLst/>
            <a:rect r="r" b="b" t="t" l="l"/>
            <a:pathLst>
              <a:path h="5297620" w="5297620">
                <a:moveTo>
                  <a:pt x="0" y="0"/>
                </a:moveTo>
                <a:lnTo>
                  <a:pt x="5297620" y="0"/>
                </a:lnTo>
                <a:lnTo>
                  <a:pt x="5297620" y="5297620"/>
                </a:lnTo>
                <a:lnTo>
                  <a:pt x="0" y="5297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1001" y="4466058"/>
            <a:ext cx="5941408" cy="2677692"/>
            <a:chOff x="0" y="0"/>
            <a:chExt cx="7921877" cy="35702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921877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Tests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70562"/>
              <a:ext cx="7921877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22409" y="7000875"/>
            <a:ext cx="11438285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Plan de Test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Cas de Test et rapports de Test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52520" y="102870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1001" y="4466058"/>
            <a:ext cx="5941408" cy="2677692"/>
            <a:chOff x="0" y="0"/>
            <a:chExt cx="7921877" cy="35702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921877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Déploiement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70562"/>
              <a:ext cx="7921877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22409" y="7000875"/>
            <a:ext cx="11438285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Système déployé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Documentation de déploiement 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46208" y="1028700"/>
            <a:ext cx="5390686" cy="5390686"/>
          </a:xfrm>
          <a:custGeom>
            <a:avLst/>
            <a:gdLst/>
            <a:ahLst/>
            <a:cxnLst/>
            <a:rect r="r" b="b" t="t" l="l"/>
            <a:pathLst>
              <a:path h="5390686" w="5390686">
                <a:moveTo>
                  <a:pt x="0" y="0"/>
                </a:moveTo>
                <a:lnTo>
                  <a:pt x="5390686" y="0"/>
                </a:lnTo>
                <a:lnTo>
                  <a:pt x="5390686" y="5390686"/>
                </a:lnTo>
                <a:lnTo>
                  <a:pt x="0" y="5390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1001" y="4466058"/>
            <a:ext cx="5941408" cy="2677692"/>
            <a:chOff x="0" y="0"/>
            <a:chExt cx="7921877" cy="35702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921877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Maintenance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70562"/>
              <a:ext cx="7921877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37865" y="7000875"/>
            <a:ext cx="11438285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Demandes de maintenance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Documentation de maintenance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6319" y="3567112"/>
            <a:ext cx="5693396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Livraisons à chaque phase et leur importance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48550" y="4308634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DOCUMENT DE SPÉCIFICATIONS DES EXIGENCES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48550" y="5563711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PLAN DE CONCEPTION DU SYSTÈME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48550" y="6816566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IMPLÉMENTATION ET PLANNING DE TESTS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48550" y="8069421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PLAN DE DÉPLOIEMENT ET DE MAINTENANCE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026287" y="1028700"/>
            <a:ext cx="4030527" cy="5429726"/>
          </a:xfrm>
          <a:custGeom>
            <a:avLst/>
            <a:gdLst/>
            <a:ahLst/>
            <a:cxnLst/>
            <a:rect r="r" b="b" t="t" l="l"/>
            <a:pathLst>
              <a:path h="5429726" w="4030527">
                <a:moveTo>
                  <a:pt x="0" y="0"/>
                </a:moveTo>
                <a:lnTo>
                  <a:pt x="4030528" y="0"/>
                </a:lnTo>
                <a:lnTo>
                  <a:pt x="4030528" y="5429726"/>
                </a:lnTo>
                <a:lnTo>
                  <a:pt x="0" y="542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1001" y="3408783"/>
            <a:ext cx="5941408" cy="4792242"/>
            <a:chOff x="0" y="0"/>
            <a:chExt cx="7921877" cy="63896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921877" cy="4219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Document de spécifications des exigences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889962"/>
              <a:ext cx="7921877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37865" y="7056438"/>
            <a:ext cx="11438285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Définition claire des besoins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Traçabilité et Validation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B2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3303308" y="-680073"/>
            <a:ext cx="12447308" cy="12447258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25047" r="0" b="-2504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47554" y="730685"/>
            <a:ext cx="5029894" cy="1769215"/>
            <a:chOff x="0" y="0"/>
            <a:chExt cx="6350000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6312027" cy="2195449"/>
            </a:xfrm>
            <a:custGeom>
              <a:avLst/>
              <a:gdLst/>
              <a:ahLst/>
              <a:cxnLst/>
              <a:rect r="r" b="b" t="t" l="l"/>
              <a:pathLst>
                <a:path h="2195449" w="6312027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2233549"/>
            </a:xfrm>
            <a:custGeom>
              <a:avLst/>
              <a:gdLst/>
              <a:ahLst/>
              <a:cxnLst/>
              <a:rect r="r" b="b" t="t" l="l"/>
              <a:pathLst>
                <a:path h="2233549" w="6350000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46910" y="1197246"/>
            <a:ext cx="403118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9"/>
              </a:lnSpc>
            </a:pPr>
            <a:r>
              <a:rPr lang="en-US" sz="5424" spc="-108">
                <a:solidFill>
                  <a:srgbClr val="FFFFFF"/>
                </a:solidFill>
                <a:latin typeface="Antonio Bold"/>
              </a:rPr>
              <a:t>Vue d'ensemble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123963" y="2109421"/>
            <a:ext cx="5517820" cy="6068157"/>
            <a:chOff x="0" y="0"/>
            <a:chExt cx="7357093" cy="80908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7357093" cy="682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 u="none">
                  <a:solidFill>
                    <a:srgbClr val="FFFFFF"/>
                  </a:solidFill>
                  <a:latin typeface="Open Sauce"/>
                </a:rPr>
                <a:t>Introduction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92175"/>
              <a:ext cx="7357093" cy="682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 u="none">
                  <a:solidFill>
                    <a:srgbClr val="FFFFFF"/>
                  </a:solidFill>
                  <a:latin typeface="Open Sauce"/>
                </a:rPr>
                <a:t>Avantages de WaterFall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851025"/>
              <a:ext cx="7357093" cy="139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Open Sauce"/>
                </a:rPr>
                <a:t>Les 6 phases du modèle Waterfall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877781"/>
              <a:ext cx="7357093" cy="1393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Open Sauce"/>
                </a:rPr>
                <a:t> Livraisons à chaque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"/>
                </a:rPr>
                <a:t>       phase et leur importance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109460"/>
              <a:ext cx="7357093" cy="682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 u="none">
                  <a:solidFill>
                    <a:srgbClr val="FFFFFF"/>
                  </a:solidFill>
                  <a:latin typeface="Open Sauce"/>
                </a:rPr>
                <a:t>Conclusion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878039"/>
              <a:ext cx="7357093" cy="450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5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630558"/>
              <a:ext cx="7357093" cy="450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5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383077"/>
              <a:ext cx="7357093" cy="450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5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888200"/>
              <a:ext cx="7357093" cy="450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5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7640718"/>
              <a:ext cx="7357093" cy="450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5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52520" y="1028700"/>
            <a:ext cx="5359265" cy="5359265"/>
          </a:xfrm>
          <a:custGeom>
            <a:avLst/>
            <a:gdLst/>
            <a:ahLst/>
            <a:cxnLst/>
            <a:rect r="r" b="b" t="t" l="l"/>
            <a:pathLst>
              <a:path h="5359265" w="5359265">
                <a:moveTo>
                  <a:pt x="0" y="0"/>
                </a:moveTo>
                <a:lnTo>
                  <a:pt x="5359265" y="0"/>
                </a:lnTo>
                <a:lnTo>
                  <a:pt x="5359265" y="5359265"/>
                </a:lnTo>
                <a:lnTo>
                  <a:pt x="0" y="5359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1001" y="3408783"/>
            <a:ext cx="5941408" cy="4792242"/>
            <a:chOff x="0" y="0"/>
            <a:chExt cx="7921877" cy="63896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921877" cy="4219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Plan de conception du système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889962"/>
              <a:ext cx="7921877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113010" y="7056438"/>
            <a:ext cx="11438285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Détails de conception structurés 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Planification des Tests de conception 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09330" y="403257"/>
            <a:ext cx="6011052" cy="6011052"/>
          </a:xfrm>
          <a:custGeom>
            <a:avLst/>
            <a:gdLst/>
            <a:ahLst/>
            <a:cxnLst/>
            <a:rect r="r" b="b" t="t" l="l"/>
            <a:pathLst>
              <a:path h="6011052" w="6011052">
                <a:moveTo>
                  <a:pt x="0" y="0"/>
                </a:moveTo>
                <a:lnTo>
                  <a:pt x="6011052" y="0"/>
                </a:lnTo>
                <a:lnTo>
                  <a:pt x="6011052" y="6011052"/>
                </a:lnTo>
                <a:lnTo>
                  <a:pt x="0" y="6011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71476" y="3408783"/>
            <a:ext cx="5941408" cy="4792242"/>
            <a:chOff x="0" y="0"/>
            <a:chExt cx="7921877" cy="63896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921877" cy="4219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Implémentation et planning de tests</a:t>
              </a: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889962"/>
              <a:ext cx="7921877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12884" y="7056438"/>
            <a:ext cx="11438285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Implémentation technique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Planification des Tests 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519752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1001" y="3408783"/>
            <a:ext cx="5941408" cy="4792242"/>
            <a:chOff x="0" y="0"/>
            <a:chExt cx="7921877" cy="63896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921877" cy="4219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Plan de déploiement et de maintenance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889962"/>
              <a:ext cx="7921877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22409" y="7112000"/>
            <a:ext cx="11438285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Plan de déploiement  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Plan de maintenance 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6319" y="4624387"/>
            <a:ext cx="569339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48550" y="4094321"/>
            <a:ext cx="10215134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RÉCAPITULATION DES PRINCIPAUX POINTS.</a:t>
            </a:r>
          </a:p>
          <a:p>
            <a:pPr>
              <a:lnSpc>
                <a:spcPts val="33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648550" y="5135086"/>
            <a:ext cx="10215134" cy="126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L'EFFICACITÉ DE LA MÉTHODOLOGIE WATERFALL POUR LES PROJETS BIEN DÉFINIS.</a:t>
            </a:r>
          </a:p>
          <a:p>
            <a:pPr>
              <a:lnSpc>
                <a:spcPts val="33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648550" y="6602254"/>
            <a:ext cx="10215134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INVITATION À DES QUESTIONS DE LA PART DE L'AUDITOIRE.</a:t>
            </a:r>
          </a:p>
          <a:p>
            <a:pPr>
              <a:lnSpc>
                <a:spcPts val="33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624387"/>
            <a:ext cx="443153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48550" y="4308634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BRÈVE INTRODUCTION SUR LA MÉTHODOLOGIE WATERFALL.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48550" y="5563711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PRÉSENTATION DE L'OBJECTIF DE LA PRÉSENTATION.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33859" y="1028700"/>
            <a:ext cx="7625441" cy="8229600"/>
          </a:xfrm>
          <a:custGeom>
            <a:avLst/>
            <a:gdLst/>
            <a:ahLst/>
            <a:cxnLst/>
            <a:rect r="r" b="b" t="t" l="l"/>
            <a:pathLst>
              <a:path h="8229600" w="7625441">
                <a:moveTo>
                  <a:pt x="0" y="0"/>
                </a:moveTo>
                <a:lnTo>
                  <a:pt x="7625441" y="0"/>
                </a:lnTo>
                <a:lnTo>
                  <a:pt x="762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797" t="-134533" r="-225781" b="-3453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2351508"/>
            <a:ext cx="4911328" cy="6906792"/>
            <a:chOff x="0" y="0"/>
            <a:chExt cx="6548437" cy="92090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6548437" cy="703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Brève introduction sur la méthodologie WaterFall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709362"/>
              <a:ext cx="6548437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11912" y="1911878"/>
            <a:ext cx="6463245" cy="6463245"/>
          </a:xfrm>
          <a:custGeom>
            <a:avLst/>
            <a:gdLst/>
            <a:ahLst/>
            <a:cxnLst/>
            <a:rect r="r" b="b" t="t" l="l"/>
            <a:pathLst>
              <a:path h="6463245" w="6463245">
                <a:moveTo>
                  <a:pt x="0" y="0"/>
                </a:moveTo>
                <a:lnTo>
                  <a:pt x="6463245" y="0"/>
                </a:lnTo>
                <a:lnTo>
                  <a:pt x="6463245" y="6463244"/>
                </a:lnTo>
                <a:lnTo>
                  <a:pt x="0" y="6463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408783"/>
            <a:ext cx="5293709" cy="4792242"/>
            <a:chOff x="0" y="0"/>
            <a:chExt cx="7058278" cy="63896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058278" cy="4219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Présentation de l'objectif de la présentation.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889962"/>
              <a:ext cx="7058278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095750"/>
            <a:ext cx="4087396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 Avantages de WaterFall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12644" y="2524046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CLARTÉ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12644" y="3732610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DOCUMENTATION SOLIDE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12644" y="4937840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CONTRÔLE DU PROJET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12644" y="6143069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STABILITÉ ET FIABILITÉ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12644" y="7348299"/>
            <a:ext cx="10215134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SIMPLIFICATION DE LA FORMATION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892297" y="402017"/>
            <a:ext cx="8643454" cy="6741733"/>
          </a:xfrm>
          <a:custGeom>
            <a:avLst/>
            <a:gdLst/>
            <a:ahLst/>
            <a:cxnLst/>
            <a:rect r="r" b="b" t="t" l="l"/>
            <a:pathLst>
              <a:path h="6741733" w="8643454">
                <a:moveTo>
                  <a:pt x="0" y="0"/>
                </a:moveTo>
                <a:lnTo>
                  <a:pt x="8643454" y="0"/>
                </a:lnTo>
                <a:lnTo>
                  <a:pt x="8643454" y="6741733"/>
                </a:lnTo>
                <a:lnTo>
                  <a:pt x="0" y="67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79" t="0" r="0" b="-3549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937421"/>
            <a:ext cx="5293709" cy="3734967"/>
            <a:chOff x="0" y="0"/>
            <a:chExt cx="7058278" cy="49799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058278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Clarté et structuration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80262"/>
              <a:ext cx="7058278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37865" y="7529513"/>
            <a:ext cx="5782310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Clarté des étapes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Documentation solide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732863"/>
            <a:ext cx="6939524" cy="6939524"/>
          </a:xfrm>
          <a:custGeom>
            <a:avLst/>
            <a:gdLst/>
            <a:ahLst/>
            <a:cxnLst/>
            <a:rect r="r" b="b" t="t" l="l"/>
            <a:pathLst>
              <a:path h="6939524" w="6939524">
                <a:moveTo>
                  <a:pt x="0" y="0"/>
                </a:moveTo>
                <a:lnTo>
                  <a:pt x="6939524" y="0"/>
                </a:lnTo>
                <a:lnTo>
                  <a:pt x="6939524" y="6939525"/>
                </a:lnTo>
                <a:lnTo>
                  <a:pt x="0" y="6939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937421"/>
            <a:ext cx="5293709" cy="3734967"/>
            <a:chOff x="0" y="0"/>
            <a:chExt cx="7058278" cy="49799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058278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Contrôle et Gestion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80262"/>
              <a:ext cx="7058278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37865" y="7758635"/>
            <a:ext cx="10979428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Contrôle du projet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Gestion du changement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476442" y="1028700"/>
            <a:ext cx="6643687" cy="6643687"/>
          </a:xfrm>
          <a:custGeom>
            <a:avLst/>
            <a:gdLst/>
            <a:ahLst/>
            <a:cxnLst/>
            <a:rect r="r" b="b" t="t" l="l"/>
            <a:pathLst>
              <a:path h="6643687" w="6643687">
                <a:moveTo>
                  <a:pt x="0" y="0"/>
                </a:moveTo>
                <a:lnTo>
                  <a:pt x="6643688" y="0"/>
                </a:lnTo>
                <a:lnTo>
                  <a:pt x="6643688" y="6643687"/>
                </a:lnTo>
                <a:lnTo>
                  <a:pt x="0" y="6643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937421"/>
            <a:ext cx="5293709" cy="3734967"/>
            <a:chOff x="0" y="0"/>
            <a:chExt cx="7058278" cy="49799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03"/>
              <a:ext cx="7058278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Stabilité et fiabilité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80262"/>
              <a:ext cx="7058278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  <a:p>
              <a:pPr>
                <a:lnSpc>
                  <a:spcPts val="325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37865" y="7758635"/>
            <a:ext cx="10979428" cy="214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Stabilité du code</a:t>
            </a:r>
          </a:p>
          <a:p>
            <a:pPr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</a:rPr>
              <a:t>Adapté aux exigences définies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DAFw9G_ea7k</dc:identifier>
  <dcterms:modified xsi:type="dcterms:W3CDTF">2011-08-01T06:04:30Z</dcterms:modified>
  <cp:revision>1</cp:revision>
  <dc:title>La méthode WaterFall</dc:title>
</cp:coreProperties>
</file>