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notesSlides/notesSlide2.xml" Type="http://schemas.openxmlformats.org/officeDocument/2006/relationships/notesSlide"/><Relationship Id="rId3" Target="viewProps.xml" Type="http://schemas.openxmlformats.org/officeDocument/2006/relationships/viewProps"/><Relationship Id="rId30" Target="notesSlides/notesSlide3.xml" Type="http://schemas.openxmlformats.org/officeDocument/2006/relationships/notesSlide"/><Relationship Id="rId31" Target="notesSlides/notesSlide4.xml" Type="http://schemas.openxmlformats.org/officeDocument/2006/relationships/notesSlide"/><Relationship Id="rId32"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Concept Fondamental : La méthode Waterfall, également connue sous le nom de modèle en cascade, est une approche classique de gestion de projets et de développement de logiciels.</a:t>
            </a:r>
          </a:p>
          <a:p>
            <a:r>
              <a:rPr lang="en-US"/>
              <a:t/>
            </a:r>
          </a:p>
          <a:p>
            <a:r>
              <a:rPr lang="en-US"/>
              <a:t>    Séquence Linéaire : Elle se caractérise par une séquence linéaire et séquentielle d'étapes, où chaque phase du projet doit être complétée avant de passer à la suivante.</a:t>
            </a:r>
          </a:p>
          <a:p>
            <a:r>
              <a:rPr lang="en-US"/>
              <a:t/>
            </a:r>
          </a:p>
          <a:p>
            <a:r>
              <a:rPr lang="en-US"/>
              <a:t>    Analogie de la Cascade : Le nom "Waterfall" évoque la façon dont le projet coule de manière fluide d'une étape à l'autre, semblable au déroulement d'une cascade d'eau.</a:t>
            </a:r>
          </a:p>
          <a:p>
            <a:r>
              <a:rPr lang="en-US"/>
              <a:t/>
            </a:r>
          </a:p>
          <a:p>
            <a:r>
              <a:rPr lang="en-US"/>
              <a:t>    Adaptation aux Exigences Définies : La méthodologie Waterfall est particulièrement appropriée pour les projets dotés d'exigences bien définies dès le départ, ce qui la rend idéale pour les situations où la planification précise est cruciale.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 ERP (Enterprise Resource Planning) est un système informatisé intégré conçu</a:t>
            </a:r>
          </a:p>
          <a:p>
            <a:r>
              <a:rPr lang="en-US"/>
              <a:t>pour aider les entreprises à gérer efficacement l'ensemble de leurs ressources,</a:t>
            </a:r>
          </a:p>
          <a:p>
            <a:r>
              <a:rPr lang="en-US"/>
              <a:t>processus et données au sein d'une organisation. L'objectif principal d'un ERP est</a:t>
            </a:r>
          </a:p>
          <a:p>
            <a:r>
              <a:rPr lang="en-US"/>
              <a:t>d'améliorer l'efficacité opérationnelle, la productivité et la prise de décision en</a:t>
            </a:r>
          </a:p>
          <a:p>
            <a:r>
              <a:rPr lang="en-US"/>
              <a:t>fournissant une vue unifiée et centralisée de toutes les fonctions de l'entreprise.</a:t>
            </a:r>
          </a:p>
          <a:p>
            <a:r>
              <a:rPr lang="en-US"/>
              <a:t/>
            </a:r>
          </a:p>
          <a:p>
            <a:r>
              <a:rPr lang="en-US"/>
              <a:t>Gestion des ressources : Les ERP couvrent généralement la gestion des</a:t>
            </a:r>
          </a:p>
          <a:p>
            <a:r>
              <a:rPr lang="en-US"/>
              <a:t>ressources humaines, financières, matérielles et immatérielles de</a:t>
            </a:r>
          </a:p>
          <a:p>
            <a:r>
              <a:rPr lang="en-US"/>
              <a:t>l'entreprise. Cela comprend la gestion des employés, des finances, des</a:t>
            </a:r>
          </a:p>
          <a:p>
            <a:r>
              <a:rPr lang="en-US"/>
              <a:t>stocks, des achats, des ventes, de la production, etc.</a:t>
            </a:r>
          </a:p>
          <a:p>
            <a:r>
              <a:rPr lang="en-US"/>
              <a:t>Intégration : Les systèmes ERP intègrent tous les départements et les</a:t>
            </a:r>
          </a:p>
          <a:p>
            <a:r>
              <a:rPr lang="en-US"/>
              <a:t>processus d'une entreprise en une seule plateforme. Cela permet une</a:t>
            </a:r>
          </a:p>
          <a:p>
            <a:r>
              <a:rPr lang="en-US"/>
              <a:t>communication transparente et une synchronisation des données en</a:t>
            </a:r>
          </a:p>
          <a:p>
            <a:r>
              <a:rPr lang="en-US"/>
              <a:t>temps réel.</a:t>
            </a:r>
          </a:p>
          <a:p>
            <a:r>
              <a:rPr lang="en-US"/>
              <a:t>Automatisation des processus : Les ERP automatisent de nombreux</a:t>
            </a:r>
          </a:p>
          <a:p>
            <a:r>
              <a:rPr lang="en-US"/>
              <a:t>processus commerciaux, ce qui réduit les erreurs humaines, améliore</a:t>
            </a:r>
          </a:p>
          <a:p>
            <a:r>
              <a:rPr lang="en-US"/>
              <a:t>l'efficacité et accélère les flux de travail.</a:t>
            </a:r>
          </a:p>
          <a:p>
            <a:r>
              <a:rPr lang="en-US"/>
              <a:t>Rapports et analyses : Les ERP génèrent des rapports personnalisables et</a:t>
            </a:r>
          </a:p>
          <a:p>
            <a:r>
              <a:rPr lang="en-US"/>
              <a:t>des tableaux de bord pour aider les gestionnaires à prendre des décisions</a:t>
            </a:r>
          </a:p>
          <a:p>
            <a:r>
              <a:rPr lang="en-US"/>
              <a:t>éclairées en se basant sur des données en temps réel.</a:t>
            </a:r>
          </a:p>
          <a:p>
            <a:r>
              <a:rPr lang="en-US"/>
              <a:t>Gestion de la chaîne d'approvisionnement : Les ERP permettent de suivre</a:t>
            </a:r>
          </a:p>
          <a:p>
            <a:r>
              <a:rPr lang="en-US"/>
              <a:t>et de gérer efficacement l'ensemble de la chaîne d'approvisionnement, de</a:t>
            </a:r>
          </a:p>
          <a:p>
            <a:r>
              <a:rPr lang="en-US"/>
              <a:t>la planification des besoins en matériaux à la gestion des fournisseurs.</a:t>
            </a:r>
          </a:p>
          <a:p>
            <a:r>
              <a:rPr lang="en-US"/>
              <a:t>Gestion de la relation client (CRM) : De nombreux ERP intègrent</a:t>
            </a:r>
          </a:p>
          <a:p>
            <a:r>
              <a:rPr lang="en-US"/>
              <a:t>également des fonctionnalités de CRM pour aider à gérer les interactions</a:t>
            </a:r>
          </a:p>
          <a:p>
            <a:r>
              <a:rPr lang="en-US"/>
              <a:t>avec les clients, les ventes et le service client.</a:t>
            </a:r>
          </a:p>
          <a:p>
            <a:r>
              <a:rPr lang="en-US"/>
              <a:t>Conformité réglementaire : Les ERP sont souvent dotés de fonctionnalités</a:t>
            </a:r>
          </a:p>
          <a:p>
            <a:r>
              <a:rPr lang="en-US"/>
              <a:t>pour aider les entreprises à se conformer aux réglementations locales et</a:t>
            </a:r>
          </a:p>
          <a:p>
            <a:r>
              <a:rPr lang="en-US"/>
              <a:t>internationales.</a:t>
            </a:r>
          </a:p>
          <a:p>
            <a:r>
              <a:rPr lang="en-US"/>
              <a:t>Personnalisation : Les ERP peuvent être adaptés aux besoins spécifiques</a:t>
            </a:r>
          </a:p>
          <a:p>
            <a:r>
              <a:rPr lang="en-US"/>
              <a:t>de chaque entreprise, ce qui les rend adaptés à différents secteurs et tailles</a:t>
            </a:r>
          </a:p>
          <a:p>
            <a:r>
              <a:rPr lang="en-US"/>
              <a:t>d'entreprises.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Clarté et Structuration :</a:t>
            </a:r>
          </a:p>
          <a:p>
            <a:r>
              <a:rPr lang="en-US"/>
              <a:t/>
            </a:r>
          </a:p>
          <a:p>
            <a:r>
              <a:rPr lang="en-US"/>
              <a:t/>
            </a:r>
          </a:p>
          <a:p>
            <a:r>
              <a:rPr lang="en-US"/>
              <a:t>Clarté des étapes : Les phases du modèle Waterfall sont bien définies et ont des objectifs précis. Cela signifie que les parties prenantes, y compris les développeurs, les gestionnaires de projet et les clients, ont une compréhension claire de ce qui doit être accompli à chaque étape du projet.</a:t>
            </a:r>
          </a:p>
          <a:p>
            <a:r>
              <a:rPr lang="en-US"/>
              <a:t/>
            </a:r>
          </a:p>
          <a:p>
            <a:r>
              <a:rPr lang="en-US"/>
              <a:t/>
            </a:r>
          </a:p>
          <a:p>
            <a:r>
              <a:rPr lang="en-US"/>
              <a:t>Documentation solide : Chaque phase génère une documentation détaillée, y compris des spécifications, des plans de conception, des rapports de tests, etc. Cette documentation est essentielle pour assurer la traçabilité des exigences, faciliter la maintenance à long terme et permettre une communication claire entre les équipes.</a:t>
            </a:r>
          </a:p>
          <a:p>
            <a:r>
              <a:rPr lang="en-US"/>
              <a:t/>
            </a:r>
          </a:p>
          <a:p>
            <a:r>
              <a:rPr lang="en-US"/>
              <a:t>     2)  Contrôle et Gestion : </a:t>
            </a:r>
          </a:p>
          <a:p>
            <a:r>
              <a:rPr lang="en-US"/>
              <a:t/>
            </a:r>
          </a:p>
          <a:p>
            <a:r>
              <a:rPr lang="en-US"/>
              <a:t/>
            </a:r>
          </a:p>
          <a:p>
            <a:r>
              <a:rPr lang="en-US"/>
              <a:t>Contrôle du projet : Waterfall permet un contrôle strict du projet. Chaque phase a des jalons clairement définis et des critères d'acceptation. Cela permet de mesurer le progrès par rapport aux objectifs et d'identifier rapidement les retards ou les problèmes potentiels.</a:t>
            </a:r>
          </a:p>
          <a:p>
            <a:r>
              <a:rPr lang="en-US"/>
              <a:t/>
            </a:r>
          </a:p>
          <a:p>
            <a:r>
              <a:rPr lang="en-US"/>
              <a:t/>
            </a:r>
          </a:p>
          <a:p>
            <a:r>
              <a:rPr lang="en-US"/>
              <a:t/>
            </a:r>
          </a:p>
          <a:p>
            <a:r>
              <a:rPr lang="en-US"/>
              <a:t/>
            </a:r>
          </a:p>
          <a:p>
            <a:r>
              <a:rPr lang="en-US"/>
              <a:t>Gestion du changement : Les modifications sont gérées de manière plus efficace dans Waterfall par rapport à certains modèles agiles. Puisque chaque phase doit être complétée avant de passer à la suivante, les changements sont identifiés tôt dans le processus et peuvent être traités avant qu'ils ne deviennent coûteux à mettre en œuvre.</a:t>
            </a:r>
          </a:p>
          <a:p>
            <a:r>
              <a:rPr lang="en-US"/>
              <a:t/>
            </a:r>
          </a:p>
          <a:p>
            <a:r>
              <a:rPr lang="en-US"/>
              <a:t/>
            </a:r>
          </a:p>
          <a:p>
            <a:r>
              <a:rPr lang="en-US"/>
              <a:t>3) Stabilité et Fiabilité : </a:t>
            </a:r>
          </a:p>
          <a:p>
            <a:r>
              <a:rPr lang="en-US"/>
              <a:t/>
            </a:r>
          </a:p>
          <a:p>
            <a:r>
              <a:rPr lang="en-US"/>
              <a:t/>
            </a:r>
          </a:p>
          <a:p>
            <a:r>
              <a:rPr lang="en-US"/>
              <a:t>Stabilité du code : Étant donné que la conception est complète avant le développement, il y a moins de risques de changements de dernière minute qui pourraient affecter la stabilité du code. Cela conduit souvent à des systèmes plus stables et fiables.</a:t>
            </a:r>
          </a:p>
          <a:p>
            <a:r>
              <a:rPr lang="en-US"/>
              <a:t/>
            </a:r>
          </a:p>
          <a:p>
            <a:r>
              <a:rPr lang="en-US"/>
              <a:t/>
            </a:r>
          </a:p>
          <a:p>
            <a:r>
              <a:rPr lang="en-US"/>
              <a:t>Adapté aux exigences définies : Waterfall est particulièrement adapté aux projets où les exigences sont bien comprises et peu susceptibles de changer significativement au cours du projet. Il fonctionne bien lorsque les objectifs sont clairement définis dès le départ.</a:t>
            </a:r>
          </a:p>
          <a:p>
            <a:r>
              <a:rPr lang="en-US"/>
              <a:t>4) Simplification et Formation : </a:t>
            </a:r>
          </a:p>
          <a:p>
            <a:r>
              <a:rPr lang="en-US"/>
              <a:t>Formation simplifiée : Les équipes nouvelles ou les membres de l'équipe qui rejoignent le projet en cours de route peuvent trouver plus facile de comprendre et de s'adapter au processus Waterfall en raison de sa structure séquentielle.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Analyse des Exigences :</a:t>
            </a:r>
          </a:p>
          <a:p>
            <a:r>
              <a:rPr lang="en-US"/>
              <a:t>Dans cette phase initiale, l'équipe de projet travaille en étroite collaboration avec les parties prenantes, telles que les clients et les utilisateurs finaux, pour comprendre et documenter de manière exhaustive les exigences du projet. Cela comprend la collecte des besoins fonctionnels et non fonctionnels.</a:t>
            </a:r>
          </a:p>
          <a:p>
            <a:r>
              <a:rPr lang="en-US"/>
              <a:t/>
            </a:r>
          </a:p>
          <a:p>
            <a:r>
              <a:rPr lang="en-US"/>
              <a:t>Conception :</a:t>
            </a:r>
          </a:p>
          <a:p>
            <a:r>
              <a:rPr lang="en-US"/>
              <a:t>Une fois les exigences clairement définies, l'équipe passe à la phase de conception. Pendant cette étape, les concepteurs et les architectes logiciels créent une architecture globale du système. Ils conçoivent également les détails de chaque composant logiciel, définissent les interfaces et établissent un plan de développement.</a:t>
            </a:r>
          </a:p>
          <a:p>
            <a:r>
              <a:rPr lang="en-US"/>
              <a:t/>
            </a:r>
          </a:p>
          <a:p>
            <a:r>
              <a:rPr lang="en-US"/>
              <a:t/>
            </a:r>
          </a:p>
          <a:p>
            <a:r>
              <a:rPr lang="en-US"/>
              <a:t>Développement :</a:t>
            </a:r>
          </a:p>
          <a:p>
            <a:r>
              <a:rPr lang="en-US"/>
              <a:t>Après la conception, les développeurs commencent à écrire le code source en suivant les spécifications de conception. Chaque composant logiciel est développé et testé individuellement. L'objectif est de mettre en œuvre le système conformément aux spécifications établies lors de la phase de conception.</a:t>
            </a:r>
          </a:p>
          <a:p>
            <a:r>
              <a:rPr lang="en-US"/>
              <a:t/>
            </a:r>
          </a:p>
          <a:p>
            <a:r>
              <a:rPr lang="en-US"/>
              <a:t>Tests :</a:t>
            </a:r>
          </a:p>
          <a:p>
            <a:r>
              <a:rPr lang="en-US"/>
              <a:t>Dans cette phase, le système est soumis à une série de tests pour garantir qu'il fonctionne conformément aux exigences initiales. Les tests peuvent inclure des tests unitaires, des tests d'intégration, des tests de système et des tests d'acceptation. Les anomalies sont identifiées et corrigées.</a:t>
            </a:r>
          </a:p>
          <a:p>
            <a:r>
              <a:rPr lang="en-US"/>
              <a:t/>
            </a:r>
          </a:p>
          <a:p>
            <a:r>
              <a:rPr lang="en-US"/>
              <a:t>Déploiement :</a:t>
            </a:r>
          </a:p>
          <a:p>
            <a:r>
              <a:rPr lang="en-US"/>
              <a:t>Une fois que le système a été testé, validé et vérifié avec succès, il est déployé dans l'environnement de production. Cela peut inclure l'installation du logiciel sur les serveurs du client, la configuration, la migration de données, et la formation des utilisateurs finaux.</a:t>
            </a:r>
          </a:p>
          <a:p>
            <a:r>
              <a:rPr lang="en-US"/>
              <a:t/>
            </a:r>
          </a:p>
          <a:p>
            <a:r>
              <a:rPr lang="en-US"/>
              <a:t>Maintenance :</a:t>
            </a:r>
          </a:p>
          <a:p>
            <a:r>
              <a:rPr lang="en-US"/>
              <a:t>L'étape de maintenance dans la méthode Waterfall est essentielle pour garantir que le système reste opérationnel, sécurisé et efficace à long terme. Elle permet également d'assurer que le logiciel évolue en fonction des besoins changeants de l'entreprise et des commentaires des utilisateurs. C'est une phase continue qui peut durer aussi longtemps que le système est en service, et elle peut être cruciale pour maintenir la valeur du système sur le long terme.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document des exigences : est central dans la phase de développement, visant à définir clairement les besoins du client. Il est structuré, détaillé et hiérarchisé, avec traçabilité, permettant de prioriser les besoins. Il requiert l'approbation des parties prenantes, créant un contrat implicite entre l'équipe de développement et le client. Une fois approuvé, il guide la conception, le développement, les tests et la validation pour garantir la conformité aux spécifications convenues.</a:t>
            </a:r>
          </a:p>
          <a:p>
            <a:r>
              <a:rPr lang="en-US"/>
              <a:t/>
            </a:r>
          </a:p>
          <a:p>
            <a:r>
              <a:rPr lang="en-US"/>
              <a:t>Le plan de conception : crucial en phase de conception, détaille l'approche du projet logiciel, identifie l'équipe de conception, la méthodologie, les outils (comme UML) et décrit l'architecture du système. Il spécifie les modèles de conception, les interfaces utilisateur, la structure de la base de données, la sécurité, la performance, les tests et peut inclure un calendrier et des coûts. Il garantit que la conception technique répond aux exigences de la phase d'analyse et guide la mise en œuvre du projet.</a:t>
            </a:r>
          </a:p>
          <a:p>
            <a:r>
              <a:rPr lang="en-US"/>
              <a:t/>
            </a:r>
          </a:p>
          <a:p>
            <a:r>
              <a:rPr lang="en-US"/>
              <a:t>En phase de développement : dans la méthodologie Waterfall, plusieurs éléments clés sont générés :</a:t>
            </a:r>
          </a:p>
          <a:p>
            <a:r>
              <a:rPr lang="en-US"/>
              <a:t/>
            </a:r>
          </a:p>
          <a:p>
            <a:r>
              <a:rPr lang="en-US"/>
              <a:t>    "Code Source" : Le code qui met en œuvre les spécifications techniques de la phase de conception, accompagné d'une documentation détaillée pour la maintenance future.</a:t>
            </a:r>
          </a:p>
          <a:p>
            <a:r>
              <a:rPr lang="en-US"/>
              <a:t/>
            </a:r>
          </a:p>
          <a:p>
            <a:r>
              <a:rPr lang="en-US"/>
              <a:t>    "Documentation du Code" : Explications du fonctionnement du code, des fonctions, des classes, et des commentaires pour faciliter la compréhension et la collaboration.</a:t>
            </a:r>
          </a:p>
          <a:p>
            <a:r>
              <a:rPr lang="en-US"/>
              <a:t/>
            </a:r>
          </a:p>
          <a:p>
            <a:r>
              <a:rPr lang="en-US"/>
              <a:t>    "Interfaces Utilisateur" : Livraison des écrans, formulaires, éléments visuels, et maquettes pour les systèmes avec des interfaces utilisateur.</a:t>
            </a:r>
          </a:p>
          <a:p>
            <a:r>
              <a:rPr lang="en-US"/>
              <a:t/>
            </a:r>
          </a:p>
          <a:p>
            <a:r>
              <a:rPr lang="en-US"/>
              <a:t>    "Base de Données" : Fourniture des scripts de création de la base de données, des requêtes SQL, et des schémas pour une configuration adéquate.</a:t>
            </a:r>
          </a:p>
          <a:p>
            <a:r>
              <a:rPr lang="en-US"/>
              <a:t/>
            </a:r>
          </a:p>
          <a:p>
            <a:r>
              <a:rPr lang="en-US"/>
              <a:t>    "Tests Unitaires" : Petits tests automatisés pour vérifier le bon fonctionnement des composants logiciels de manière isolée, avec documentation des résultats.</a:t>
            </a:r>
          </a:p>
          <a:p>
            <a:r>
              <a:rPr lang="en-US"/>
              <a:t/>
            </a:r>
          </a:p>
          <a:p>
            <a:r>
              <a:rPr lang="en-US"/>
              <a:t>le "Planning de Test" : est élaboré en amont et détaille la stratégie de test, les objectifs, les ressources requises, les scénarios de test et les critères d'acceptation. Il constitue une feuille de route essentielle pour l'ensemble de la phase de test.</a:t>
            </a:r>
          </a:p>
          <a:p>
            <a:r>
              <a:rPr lang="en-US"/>
              <a:t/>
            </a:r>
          </a:p>
          <a:p>
            <a:r>
              <a:rPr lang="en-US"/>
              <a:t>le "Système Déployé" constitue le résultat majeur de cette phase, représentant la version complète et fonctionnelle du logiciel, prête à être utilisée par les utilisateurs finaux.</a:t>
            </a:r>
          </a:p>
          <a:p>
            <a:r>
              <a:rPr lang="en-US"/>
              <a:t/>
            </a:r>
          </a:p>
          <a:p>
            <a:r>
              <a:rPr lang="en-US"/>
              <a:t>Le "Plan de Maintenance" définit la stratégie globale de gestion de la maintenance, y compris la manière dont les demandes de maintenance seront gérées, priorisées et planifiées. Il établit également les responsabilités au sein de l'équipe de maintenance.</a:t>
            </a:r>
          </a:p>
          <a:p>
            <a:r>
              <a:rPr lang="en-US"/>
              <a:t/>
            </a:r>
          </a:p>
          <a:p>
            <a:r>
              <a:rPr lang="en-US"/>
              <a:t/>
            </a:r>
          </a:p>
          <a:p>
            <a:r>
              <a:rPr lang="en-US"/>
              <a:t/>
            </a:r>
          </a:p>
          <a:p>
            <a:r>
              <a:rPr lang="en-US"/>
              <a: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8.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07158" y="3990825"/>
            <a:ext cx="17078716" cy="2419650"/>
          </a:xfrm>
          <a:prstGeom prst="rect">
            <a:avLst/>
          </a:prstGeom>
        </p:spPr>
        <p:txBody>
          <a:bodyPr anchor="t" rtlCol="false" tIns="0" lIns="0" bIns="0" rIns="0">
            <a:spAutoFit/>
          </a:bodyPr>
          <a:lstStyle/>
          <a:p>
            <a:pPr>
              <a:lnSpc>
                <a:spcPts val="6244"/>
              </a:lnSpc>
            </a:pPr>
            <a:r>
              <a:rPr lang="en-US" sz="6244">
                <a:solidFill>
                  <a:srgbClr val="FFFFFF"/>
                </a:solidFill>
                <a:latin typeface="DM Sans Bold"/>
              </a:rPr>
              <a:t>MISE EN OEUVRE DE LA MÉTHODE WATERFALL DANS LE CADRE DU PROJET ERP</a:t>
            </a:r>
          </a:p>
          <a:p>
            <a:pPr>
              <a:lnSpc>
                <a:spcPts val="6244"/>
              </a:lnSpc>
            </a:pPr>
          </a:p>
        </p:txBody>
      </p:sp>
      <p:sp>
        <p:nvSpPr>
          <p:cNvPr name="TextBox 7" id="7"/>
          <p:cNvSpPr txBox="true"/>
          <p:nvPr/>
        </p:nvSpPr>
        <p:spPr>
          <a:xfrm rot="0">
            <a:off x="10269626" y="7430533"/>
            <a:ext cx="5722116" cy="523246"/>
          </a:xfrm>
          <a:prstGeom prst="rect">
            <a:avLst/>
          </a:prstGeom>
        </p:spPr>
        <p:txBody>
          <a:bodyPr anchor="t" rtlCol="false" tIns="0" lIns="0" bIns="0" rIns="0">
            <a:spAutoFit/>
          </a:bodyPr>
          <a:lstStyle/>
          <a:p>
            <a:pPr algn="r">
              <a:lnSpc>
                <a:spcPts val="4070"/>
              </a:lnSpc>
            </a:pPr>
            <a:r>
              <a:rPr lang="en-US" sz="3700">
                <a:solidFill>
                  <a:srgbClr val="FFFFFF"/>
                </a:solidFill>
                <a:latin typeface="DM Sans Italics"/>
              </a:rPr>
              <a:t>Alizéa Massé</a:t>
            </a:r>
          </a:p>
        </p:txBody>
      </p:sp>
      <p:sp>
        <p:nvSpPr>
          <p:cNvPr name="Freeform 8" id="8"/>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72603" y="1200151"/>
            <a:ext cx="7886697" cy="7886697"/>
          </a:xfrm>
          <a:custGeom>
            <a:avLst/>
            <a:gdLst/>
            <a:ahLst/>
            <a:cxnLst/>
            <a:rect r="r" b="b" t="t" l="l"/>
            <a:pathLst>
              <a:path h="7886697" w="7886697">
                <a:moveTo>
                  <a:pt x="0" y="0"/>
                </a:moveTo>
                <a:lnTo>
                  <a:pt x="7886697" y="0"/>
                </a:lnTo>
                <a:lnTo>
                  <a:pt x="7886697" y="7886698"/>
                </a:lnTo>
                <a:lnTo>
                  <a:pt x="0" y="7886698"/>
                </a:lnTo>
                <a:lnTo>
                  <a:pt x="0" y="0"/>
                </a:lnTo>
                <a:close/>
              </a:path>
            </a:pathLst>
          </a:custGeom>
          <a:blipFill>
            <a:blip r:embed="rId6"/>
            <a:stretch>
              <a:fillRect l="0" t="0" r="0" b="0"/>
            </a:stretch>
          </a:blipFill>
        </p:spPr>
      </p:sp>
      <p:sp>
        <p:nvSpPr>
          <p:cNvPr name="TextBox 5" id="5"/>
          <p:cNvSpPr txBox="true"/>
          <p:nvPr/>
        </p:nvSpPr>
        <p:spPr>
          <a:xfrm rot="0">
            <a:off x="1028700" y="2962593"/>
            <a:ext cx="8115300" cy="5561965"/>
          </a:xfrm>
          <a:prstGeom prst="rect">
            <a:avLst/>
          </a:prstGeom>
        </p:spPr>
        <p:txBody>
          <a:bodyPr anchor="t" rtlCol="false" tIns="0" lIns="0" bIns="0" rIns="0">
            <a:spAutoFit/>
          </a:bodyPr>
          <a:lstStyle/>
          <a:p>
            <a:pPr>
              <a:lnSpc>
                <a:spcPts val="4940"/>
              </a:lnSpc>
            </a:pPr>
            <a:r>
              <a:rPr lang="en-US" sz="3800">
                <a:solidFill>
                  <a:srgbClr val="737373"/>
                </a:solidFill>
                <a:latin typeface="DM Sans"/>
              </a:rPr>
              <a:t>La méthode Waterfall</a:t>
            </a:r>
          </a:p>
          <a:p>
            <a:pPr>
              <a:lnSpc>
                <a:spcPts val="4940"/>
              </a:lnSpc>
            </a:pPr>
          </a:p>
          <a:p>
            <a:pPr>
              <a:lnSpc>
                <a:spcPts val="4940"/>
              </a:lnSpc>
            </a:pPr>
            <a:r>
              <a:rPr lang="en-US" sz="3800">
                <a:solidFill>
                  <a:srgbClr val="737373"/>
                </a:solidFill>
                <a:latin typeface="DM Sans"/>
              </a:rPr>
              <a:t>Fonctions clés d'un ERP</a:t>
            </a:r>
          </a:p>
          <a:p>
            <a:pPr>
              <a:lnSpc>
                <a:spcPts val="4940"/>
              </a:lnSpc>
            </a:pPr>
          </a:p>
          <a:p>
            <a:pPr>
              <a:lnSpc>
                <a:spcPts val="4940"/>
              </a:lnSpc>
            </a:pPr>
            <a:r>
              <a:rPr lang="en-US" sz="3800">
                <a:solidFill>
                  <a:srgbClr val="737373"/>
                </a:solidFill>
                <a:latin typeface="DM Sans"/>
              </a:rPr>
              <a:t>Avantages de la méthode</a:t>
            </a:r>
          </a:p>
          <a:p>
            <a:pPr>
              <a:lnSpc>
                <a:spcPts val="4940"/>
              </a:lnSpc>
            </a:pPr>
          </a:p>
          <a:p>
            <a:pPr>
              <a:lnSpc>
                <a:spcPts val="4940"/>
              </a:lnSpc>
            </a:pPr>
            <a:r>
              <a:rPr lang="en-US" sz="3800">
                <a:solidFill>
                  <a:srgbClr val="737373"/>
                </a:solidFill>
                <a:latin typeface="DM Sans"/>
              </a:rPr>
              <a:t>Phases </a:t>
            </a:r>
          </a:p>
          <a:p>
            <a:pPr>
              <a:lnSpc>
                <a:spcPts val="4940"/>
              </a:lnSpc>
            </a:pPr>
          </a:p>
          <a:p>
            <a:pPr>
              <a:lnSpc>
                <a:spcPts val="4940"/>
              </a:lnSpc>
            </a:pPr>
            <a:r>
              <a:rPr lang="en-US" sz="3800">
                <a:solidFill>
                  <a:srgbClr val="737373"/>
                </a:solidFill>
                <a:latin typeface="DM Sans"/>
              </a:rPr>
              <a:t>Livrables </a:t>
            </a:r>
          </a:p>
        </p:txBody>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2962593"/>
            <a:ext cx="8115300" cy="4323715"/>
          </a:xfrm>
          <a:prstGeom prst="rect">
            <a:avLst/>
          </a:prstGeom>
        </p:spPr>
        <p:txBody>
          <a:bodyPr anchor="t" rtlCol="false" tIns="0" lIns="0" bIns="0" rIns="0">
            <a:spAutoFit/>
          </a:bodyPr>
          <a:lstStyle/>
          <a:p>
            <a:pPr>
              <a:lnSpc>
                <a:spcPts val="4940"/>
              </a:lnSpc>
            </a:pPr>
            <a:r>
              <a:rPr lang="en-US" sz="3800">
                <a:solidFill>
                  <a:srgbClr val="737373"/>
                </a:solidFill>
                <a:latin typeface="DM Sans"/>
              </a:rPr>
              <a:t>Concept Fondamental</a:t>
            </a:r>
          </a:p>
          <a:p>
            <a:pPr>
              <a:lnSpc>
                <a:spcPts val="4940"/>
              </a:lnSpc>
            </a:pPr>
          </a:p>
          <a:p>
            <a:pPr>
              <a:lnSpc>
                <a:spcPts val="4940"/>
              </a:lnSpc>
            </a:pPr>
            <a:r>
              <a:rPr lang="en-US" sz="3800">
                <a:solidFill>
                  <a:srgbClr val="737373"/>
                </a:solidFill>
                <a:latin typeface="DM Sans"/>
              </a:rPr>
              <a:t>Séquence Linéaire </a:t>
            </a:r>
          </a:p>
          <a:p>
            <a:pPr>
              <a:lnSpc>
                <a:spcPts val="4940"/>
              </a:lnSpc>
            </a:pPr>
          </a:p>
          <a:p>
            <a:pPr>
              <a:lnSpc>
                <a:spcPts val="4940"/>
              </a:lnSpc>
            </a:pPr>
            <a:r>
              <a:rPr lang="en-US" sz="3800">
                <a:solidFill>
                  <a:srgbClr val="737373"/>
                </a:solidFill>
                <a:latin typeface="DM Sans"/>
              </a:rPr>
              <a:t>Analogie de la Cascade</a:t>
            </a:r>
          </a:p>
          <a:p>
            <a:pPr>
              <a:lnSpc>
                <a:spcPts val="4940"/>
              </a:lnSpc>
            </a:pPr>
          </a:p>
          <a:p>
            <a:pPr>
              <a:lnSpc>
                <a:spcPts val="4940"/>
              </a:lnSpc>
            </a:pPr>
            <a:r>
              <a:rPr lang="en-US" sz="3800">
                <a:solidFill>
                  <a:srgbClr val="737373"/>
                </a:solidFill>
                <a:latin typeface="DM Sans"/>
              </a:rPr>
              <a:t>Adaptation aux Exigences Définies</a:t>
            </a:r>
          </a:p>
        </p:txBody>
      </p:sp>
      <p:sp>
        <p:nvSpPr>
          <p:cNvPr name="Freeform 5" id="5"/>
          <p:cNvSpPr/>
          <p:nvPr/>
        </p:nvSpPr>
        <p:spPr>
          <a:xfrm flipH="false" flipV="false" rot="0">
            <a:off x="11061889" y="1844738"/>
            <a:ext cx="6180345" cy="7413562"/>
          </a:xfrm>
          <a:custGeom>
            <a:avLst/>
            <a:gdLst/>
            <a:ahLst/>
            <a:cxnLst/>
            <a:rect r="r" b="b" t="t" l="l"/>
            <a:pathLst>
              <a:path h="7413562" w="6180345">
                <a:moveTo>
                  <a:pt x="0" y="0"/>
                </a:moveTo>
                <a:lnTo>
                  <a:pt x="6180345" y="0"/>
                </a:lnTo>
                <a:lnTo>
                  <a:pt x="6180345" y="7413562"/>
                </a:lnTo>
                <a:lnTo>
                  <a:pt x="0" y="7413562"/>
                </a:lnTo>
                <a:lnTo>
                  <a:pt x="0" y="0"/>
                </a:lnTo>
                <a:close/>
              </a:path>
            </a:pathLst>
          </a:custGeom>
          <a:blipFill>
            <a:blip r:embed="rId7"/>
            <a:stretch>
              <a:fillRect l="-101281" t="-107067" r="-207324" b="-20023"/>
            </a:stretch>
          </a:blipFill>
        </p:spPr>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LA MÉTHODE WATERFALL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607744" y="1028700"/>
            <a:ext cx="7680256" cy="8229600"/>
          </a:xfrm>
          <a:custGeom>
            <a:avLst/>
            <a:gdLst/>
            <a:ahLst/>
            <a:cxnLst/>
            <a:rect r="r" b="b" t="t" l="l"/>
            <a:pathLst>
              <a:path h="8229600" w="7680256">
                <a:moveTo>
                  <a:pt x="0" y="0"/>
                </a:moveTo>
                <a:lnTo>
                  <a:pt x="7680256" y="0"/>
                </a:lnTo>
                <a:lnTo>
                  <a:pt x="7680256" y="8229600"/>
                </a:lnTo>
                <a:lnTo>
                  <a:pt x="0" y="8229600"/>
                </a:lnTo>
                <a:lnTo>
                  <a:pt x="0" y="0"/>
                </a:lnTo>
                <a:close/>
              </a:path>
            </a:pathLst>
          </a:custGeom>
          <a:blipFill>
            <a:blip r:embed="rId5"/>
            <a:stretch>
              <a:fillRect l="0" t="0" r="0" b="0"/>
            </a:stretch>
          </a:blipFill>
        </p:spPr>
      </p:sp>
      <p:sp>
        <p:nvSpPr>
          <p:cNvPr name="TextBox 4" id="4"/>
          <p:cNvSpPr txBox="true"/>
          <p:nvPr/>
        </p:nvSpPr>
        <p:spPr>
          <a:xfrm rot="0">
            <a:off x="1105824" y="1066800"/>
            <a:ext cx="8038176"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FONCTIONS CLÉS D'UN ERP</a:t>
            </a:r>
          </a:p>
        </p:txBody>
      </p:sp>
      <p:sp>
        <p:nvSpPr>
          <p:cNvPr name="TextBox 5" id="5"/>
          <p:cNvSpPr txBox="true"/>
          <p:nvPr/>
        </p:nvSpPr>
        <p:spPr>
          <a:xfrm rot="0">
            <a:off x="1028700" y="2359638"/>
            <a:ext cx="12096668" cy="4578961"/>
          </a:xfrm>
          <a:prstGeom prst="rect">
            <a:avLst/>
          </a:prstGeom>
        </p:spPr>
        <p:txBody>
          <a:bodyPr anchor="t" rtlCol="false" tIns="0" lIns="0" bIns="0" rIns="0">
            <a:spAutoFit/>
          </a:bodyPr>
          <a:lstStyle/>
          <a:p>
            <a:pPr>
              <a:lnSpc>
                <a:spcPts val="6080"/>
              </a:lnSpc>
            </a:pPr>
            <a:r>
              <a:rPr lang="en-US" sz="3800">
                <a:solidFill>
                  <a:srgbClr val="737373"/>
                </a:solidFill>
                <a:latin typeface="DM Sans"/>
              </a:rPr>
              <a:t>Gestion des ressources</a:t>
            </a:r>
          </a:p>
          <a:p>
            <a:pPr>
              <a:lnSpc>
                <a:spcPts val="6080"/>
              </a:lnSpc>
            </a:pPr>
            <a:r>
              <a:rPr lang="en-US" sz="3800">
                <a:solidFill>
                  <a:srgbClr val="737373"/>
                </a:solidFill>
                <a:latin typeface="DM Sans"/>
              </a:rPr>
              <a:t>Intégration Automatisation des processus</a:t>
            </a:r>
          </a:p>
          <a:p>
            <a:pPr>
              <a:lnSpc>
                <a:spcPts val="6080"/>
              </a:lnSpc>
            </a:pPr>
            <a:r>
              <a:rPr lang="en-US" sz="3800">
                <a:solidFill>
                  <a:srgbClr val="737373"/>
                </a:solidFill>
                <a:latin typeface="DM Sans"/>
              </a:rPr>
              <a:t>Rapports et analyses</a:t>
            </a:r>
          </a:p>
          <a:p>
            <a:pPr>
              <a:lnSpc>
                <a:spcPts val="6080"/>
              </a:lnSpc>
            </a:pPr>
            <a:r>
              <a:rPr lang="en-US" sz="3800">
                <a:solidFill>
                  <a:srgbClr val="737373"/>
                </a:solidFill>
                <a:latin typeface="DM Sans"/>
              </a:rPr>
              <a:t>Gestion de la chaîne d'approvisionnement</a:t>
            </a:r>
          </a:p>
          <a:p>
            <a:pPr>
              <a:lnSpc>
                <a:spcPts val="6080"/>
              </a:lnSpc>
            </a:pPr>
            <a:r>
              <a:rPr lang="en-US" sz="3800">
                <a:solidFill>
                  <a:srgbClr val="737373"/>
                </a:solidFill>
                <a:latin typeface="DM Sans"/>
              </a:rPr>
              <a:t>Gestion de la relation client (CRM)</a:t>
            </a:r>
          </a:p>
          <a:p>
            <a:pPr>
              <a:lnSpc>
                <a:spcPts val="6080"/>
              </a:lnSpc>
            </a:pPr>
            <a:r>
              <a:rPr lang="en-US" sz="3800">
                <a:solidFill>
                  <a:srgbClr val="737373"/>
                </a:solidFill>
                <a:latin typeface="DM Sans"/>
              </a:rPr>
              <a:t>Conformité réglementairePersonnalisation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2396808"/>
            <a:ext cx="13906310" cy="5350510"/>
          </a:xfrm>
          <a:prstGeom prst="rect">
            <a:avLst/>
          </a:prstGeom>
        </p:spPr>
        <p:txBody>
          <a:bodyPr anchor="t" rtlCol="false" tIns="0" lIns="0" bIns="0" rIns="0">
            <a:spAutoFit/>
          </a:bodyPr>
          <a:lstStyle/>
          <a:p>
            <a:pPr>
              <a:lnSpc>
                <a:spcPts val="6080"/>
              </a:lnSpc>
            </a:pPr>
            <a:r>
              <a:rPr lang="en-US" sz="3800">
                <a:solidFill>
                  <a:srgbClr val="737373"/>
                </a:solidFill>
                <a:latin typeface="DM Sans"/>
              </a:rPr>
              <a:t>Clarté et Structuration</a:t>
            </a:r>
          </a:p>
          <a:p>
            <a:pPr>
              <a:lnSpc>
                <a:spcPts val="6080"/>
              </a:lnSpc>
            </a:pPr>
          </a:p>
          <a:p>
            <a:pPr>
              <a:lnSpc>
                <a:spcPts val="6080"/>
              </a:lnSpc>
            </a:pPr>
            <a:r>
              <a:rPr lang="en-US" sz="3800">
                <a:solidFill>
                  <a:srgbClr val="737373"/>
                </a:solidFill>
                <a:latin typeface="DM Sans"/>
              </a:rPr>
              <a:t>Contrôle et Gestion</a:t>
            </a:r>
          </a:p>
          <a:p>
            <a:pPr>
              <a:lnSpc>
                <a:spcPts val="6080"/>
              </a:lnSpc>
            </a:pPr>
          </a:p>
          <a:p>
            <a:pPr>
              <a:lnSpc>
                <a:spcPts val="6080"/>
              </a:lnSpc>
            </a:pPr>
            <a:r>
              <a:rPr lang="en-US" sz="3800">
                <a:solidFill>
                  <a:srgbClr val="737373"/>
                </a:solidFill>
                <a:latin typeface="DM Sans"/>
              </a:rPr>
              <a:t>Stabilité et Fiabilité</a:t>
            </a:r>
          </a:p>
          <a:p>
            <a:pPr>
              <a:lnSpc>
                <a:spcPts val="6080"/>
              </a:lnSpc>
            </a:pPr>
          </a:p>
          <a:p>
            <a:pPr>
              <a:lnSpc>
                <a:spcPts val="6080"/>
              </a:lnSpc>
            </a:pPr>
            <a:r>
              <a:rPr lang="en-US" sz="3800">
                <a:solidFill>
                  <a:srgbClr val="737373"/>
                </a:solidFill>
                <a:latin typeface="DM Sans"/>
              </a:rPr>
              <a:t>Simplification et Formation </a:t>
            </a:r>
          </a:p>
        </p:txBody>
      </p:sp>
      <p:sp>
        <p:nvSpPr>
          <p:cNvPr name="Freeform 5" id="5"/>
          <p:cNvSpPr/>
          <p:nvPr/>
        </p:nvSpPr>
        <p:spPr>
          <a:xfrm flipH="false" flipV="false" rot="0">
            <a:off x="10169341" y="2168341"/>
            <a:ext cx="7089959" cy="7089959"/>
          </a:xfrm>
          <a:custGeom>
            <a:avLst/>
            <a:gdLst/>
            <a:ahLst/>
            <a:cxnLst/>
            <a:rect r="r" b="b" t="t" l="l"/>
            <a:pathLst>
              <a:path h="7089959" w="7089959">
                <a:moveTo>
                  <a:pt x="0" y="0"/>
                </a:moveTo>
                <a:lnTo>
                  <a:pt x="7089959" y="0"/>
                </a:lnTo>
                <a:lnTo>
                  <a:pt x="7089959" y="7089959"/>
                </a:lnTo>
                <a:lnTo>
                  <a:pt x="0" y="7089959"/>
                </a:lnTo>
                <a:lnTo>
                  <a:pt x="0" y="0"/>
                </a:lnTo>
                <a:close/>
              </a:path>
            </a:pathLst>
          </a:custGeom>
          <a:blipFill>
            <a:blip r:embed="rId7"/>
            <a:stretch>
              <a:fillRect l="0" t="0" r="0" b="0"/>
            </a:stretch>
          </a:blipFill>
        </p:spPr>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AVANTAGES DE LA MÉTHODE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2396808"/>
            <a:ext cx="13906310" cy="5350510"/>
          </a:xfrm>
          <a:prstGeom prst="rect">
            <a:avLst/>
          </a:prstGeom>
        </p:spPr>
        <p:txBody>
          <a:bodyPr anchor="t" rtlCol="false" tIns="0" lIns="0" bIns="0" rIns="0">
            <a:spAutoFit/>
          </a:bodyPr>
          <a:lstStyle/>
          <a:p>
            <a:pPr>
              <a:lnSpc>
                <a:spcPts val="6080"/>
              </a:lnSpc>
            </a:pPr>
            <a:r>
              <a:rPr lang="en-US" sz="3800">
                <a:solidFill>
                  <a:srgbClr val="737373"/>
                </a:solidFill>
                <a:latin typeface="DM Sans"/>
              </a:rPr>
              <a:t>Analyse des Exigences </a:t>
            </a:r>
          </a:p>
          <a:p>
            <a:pPr>
              <a:lnSpc>
                <a:spcPts val="6080"/>
              </a:lnSpc>
            </a:pPr>
            <a:r>
              <a:rPr lang="en-US" sz="3800">
                <a:solidFill>
                  <a:srgbClr val="737373"/>
                </a:solidFill>
                <a:latin typeface="DM Sans"/>
              </a:rPr>
              <a:t>Conception</a:t>
            </a:r>
          </a:p>
          <a:p>
            <a:pPr>
              <a:lnSpc>
                <a:spcPts val="6080"/>
              </a:lnSpc>
            </a:pPr>
            <a:r>
              <a:rPr lang="en-US" sz="3800">
                <a:solidFill>
                  <a:srgbClr val="737373"/>
                </a:solidFill>
                <a:latin typeface="DM Sans"/>
              </a:rPr>
              <a:t>Développement</a:t>
            </a:r>
          </a:p>
          <a:p>
            <a:pPr>
              <a:lnSpc>
                <a:spcPts val="6080"/>
              </a:lnSpc>
            </a:pPr>
            <a:r>
              <a:rPr lang="en-US" sz="3800">
                <a:solidFill>
                  <a:srgbClr val="737373"/>
                </a:solidFill>
                <a:latin typeface="DM Sans"/>
              </a:rPr>
              <a:t>Tests</a:t>
            </a:r>
          </a:p>
          <a:p>
            <a:pPr>
              <a:lnSpc>
                <a:spcPts val="6080"/>
              </a:lnSpc>
            </a:pPr>
            <a:r>
              <a:rPr lang="en-US" sz="3800">
                <a:solidFill>
                  <a:srgbClr val="737373"/>
                </a:solidFill>
                <a:latin typeface="DM Sans"/>
              </a:rPr>
              <a:t>Déploiement</a:t>
            </a:r>
          </a:p>
          <a:p>
            <a:pPr>
              <a:lnSpc>
                <a:spcPts val="6080"/>
              </a:lnSpc>
            </a:pPr>
            <a:r>
              <a:rPr lang="en-US" sz="3800">
                <a:solidFill>
                  <a:srgbClr val="737373"/>
                </a:solidFill>
                <a:latin typeface="DM Sans"/>
              </a:rPr>
              <a:t>Maintenance</a:t>
            </a:r>
          </a:p>
          <a:p>
            <a:pPr>
              <a:lnSpc>
                <a:spcPts val="6080"/>
              </a:lnSpc>
            </a:pPr>
          </a:p>
        </p:txBody>
      </p:sp>
      <p:sp>
        <p:nvSpPr>
          <p:cNvPr name="Freeform 5" id="5"/>
          <p:cNvSpPr/>
          <p:nvPr/>
        </p:nvSpPr>
        <p:spPr>
          <a:xfrm flipH="false" flipV="false" rot="0">
            <a:off x="8043867" y="1714506"/>
            <a:ext cx="9215433" cy="7543794"/>
          </a:xfrm>
          <a:custGeom>
            <a:avLst/>
            <a:gdLst/>
            <a:ahLst/>
            <a:cxnLst/>
            <a:rect r="r" b="b" t="t" l="l"/>
            <a:pathLst>
              <a:path h="7543794" w="9215433">
                <a:moveTo>
                  <a:pt x="0" y="0"/>
                </a:moveTo>
                <a:lnTo>
                  <a:pt x="9215433" y="0"/>
                </a:lnTo>
                <a:lnTo>
                  <a:pt x="9215433" y="7543794"/>
                </a:lnTo>
                <a:lnTo>
                  <a:pt x="0" y="7543794"/>
                </a:lnTo>
                <a:lnTo>
                  <a:pt x="0" y="0"/>
                </a:lnTo>
                <a:close/>
              </a:path>
            </a:pathLst>
          </a:custGeom>
          <a:blipFill>
            <a:blip r:embed="rId7"/>
            <a:stretch>
              <a:fillRect l="0" t="0" r="0" b="-9578"/>
            </a:stretch>
          </a:blipFill>
        </p:spPr>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PHASES</a:t>
            </a:r>
            <a:r>
              <a:rPr lang="en-US" sz="4500">
                <a:solidFill>
                  <a:srgbClr val="8CA9AD"/>
                </a:solidFill>
                <a:latin typeface="DM Sans Bol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419457" y="6125117"/>
            <a:ext cx="5450085" cy="4161883"/>
          </a:xfrm>
          <a:custGeom>
            <a:avLst/>
            <a:gdLst/>
            <a:ahLst/>
            <a:cxnLst/>
            <a:rect r="r" b="b" t="t" l="l"/>
            <a:pathLst>
              <a:path h="4161883" w="5450085">
                <a:moveTo>
                  <a:pt x="0" y="0"/>
                </a:moveTo>
                <a:lnTo>
                  <a:pt x="5450086" y="0"/>
                </a:lnTo>
                <a:lnTo>
                  <a:pt x="5450086" y="4161883"/>
                </a:lnTo>
                <a:lnTo>
                  <a:pt x="0" y="4161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11061889" y="-806818"/>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2396808"/>
            <a:ext cx="13906310" cy="6893560"/>
          </a:xfrm>
          <a:prstGeom prst="rect">
            <a:avLst/>
          </a:prstGeom>
        </p:spPr>
        <p:txBody>
          <a:bodyPr anchor="t" rtlCol="false" tIns="0" lIns="0" bIns="0" rIns="0">
            <a:spAutoFit/>
          </a:bodyPr>
          <a:lstStyle/>
          <a:p>
            <a:pPr>
              <a:lnSpc>
                <a:spcPts val="6080"/>
              </a:lnSpc>
            </a:pPr>
            <a:r>
              <a:rPr lang="en-US" sz="3800">
                <a:solidFill>
                  <a:srgbClr val="737373"/>
                </a:solidFill>
                <a:latin typeface="DM Sans"/>
              </a:rPr>
              <a:t>Document des Exigences</a:t>
            </a:r>
          </a:p>
          <a:p>
            <a:pPr>
              <a:lnSpc>
                <a:spcPts val="6080"/>
              </a:lnSpc>
            </a:pPr>
            <a:r>
              <a:rPr lang="en-US" sz="3800">
                <a:solidFill>
                  <a:srgbClr val="737373"/>
                </a:solidFill>
                <a:latin typeface="DM Sans"/>
              </a:rPr>
              <a:t>Plan de Conception  </a:t>
            </a:r>
          </a:p>
          <a:p>
            <a:pPr>
              <a:lnSpc>
                <a:spcPts val="6080"/>
              </a:lnSpc>
            </a:pPr>
            <a:r>
              <a:rPr lang="en-US" sz="3800">
                <a:solidFill>
                  <a:srgbClr val="737373"/>
                </a:solidFill>
                <a:latin typeface="DM Sans"/>
              </a:rPr>
              <a:t>Code source</a:t>
            </a:r>
          </a:p>
          <a:p>
            <a:pPr>
              <a:lnSpc>
                <a:spcPts val="6080"/>
              </a:lnSpc>
            </a:pPr>
            <a:r>
              <a:rPr lang="en-US" sz="3800">
                <a:solidFill>
                  <a:srgbClr val="737373"/>
                </a:solidFill>
                <a:latin typeface="DM Sans"/>
              </a:rPr>
              <a:t>Planning de Test </a:t>
            </a:r>
          </a:p>
          <a:p>
            <a:pPr>
              <a:lnSpc>
                <a:spcPts val="6080"/>
              </a:lnSpc>
            </a:pPr>
            <a:r>
              <a:rPr lang="en-US" sz="3800">
                <a:solidFill>
                  <a:srgbClr val="737373"/>
                </a:solidFill>
                <a:latin typeface="DM Sans"/>
              </a:rPr>
              <a:t>Système déployé</a:t>
            </a:r>
          </a:p>
          <a:p>
            <a:pPr>
              <a:lnSpc>
                <a:spcPts val="6080"/>
              </a:lnSpc>
            </a:pPr>
            <a:r>
              <a:rPr lang="en-US" sz="3800">
                <a:solidFill>
                  <a:srgbClr val="737373"/>
                </a:solidFill>
                <a:latin typeface="DM Sans"/>
              </a:rPr>
              <a:t>Plan de maintenance</a:t>
            </a:r>
          </a:p>
          <a:p>
            <a:pPr>
              <a:lnSpc>
                <a:spcPts val="6080"/>
              </a:lnSpc>
            </a:pPr>
          </a:p>
          <a:p>
            <a:pPr>
              <a:lnSpc>
                <a:spcPts val="6080"/>
              </a:lnSpc>
            </a:pPr>
          </a:p>
          <a:p>
            <a:pPr>
              <a:lnSpc>
                <a:spcPts val="6080"/>
              </a:lnSpc>
            </a:pPr>
          </a:p>
        </p:txBody>
      </p:sp>
      <p:sp>
        <p:nvSpPr>
          <p:cNvPr name="Freeform 5" id="5"/>
          <p:cNvSpPr/>
          <p:nvPr/>
        </p:nvSpPr>
        <p:spPr>
          <a:xfrm flipH="false" flipV="false" rot="0">
            <a:off x="9562972" y="1371603"/>
            <a:ext cx="7886697" cy="7886697"/>
          </a:xfrm>
          <a:custGeom>
            <a:avLst/>
            <a:gdLst/>
            <a:ahLst/>
            <a:cxnLst/>
            <a:rect r="r" b="b" t="t" l="l"/>
            <a:pathLst>
              <a:path h="7886697" w="7886697">
                <a:moveTo>
                  <a:pt x="0" y="0"/>
                </a:moveTo>
                <a:lnTo>
                  <a:pt x="7886697" y="0"/>
                </a:lnTo>
                <a:lnTo>
                  <a:pt x="7886697" y="7886697"/>
                </a:lnTo>
                <a:lnTo>
                  <a:pt x="0" y="7886697"/>
                </a:lnTo>
                <a:lnTo>
                  <a:pt x="0" y="0"/>
                </a:lnTo>
                <a:close/>
              </a:path>
            </a:pathLst>
          </a:custGeom>
          <a:blipFill>
            <a:blip r:embed="rId7"/>
            <a:stretch>
              <a:fillRect l="0" t="0" r="0" b="0"/>
            </a:stretch>
          </a:blipFill>
        </p:spPr>
      </p:sp>
      <p:sp>
        <p:nvSpPr>
          <p:cNvPr name="TextBox 6" id="6"/>
          <p:cNvSpPr txBox="true"/>
          <p:nvPr/>
        </p:nvSpPr>
        <p:spPr>
          <a:xfrm rot="0">
            <a:off x="1028700" y="1066800"/>
            <a:ext cx="9144000" cy="647706"/>
          </a:xfrm>
          <a:prstGeom prst="rect">
            <a:avLst/>
          </a:prstGeom>
        </p:spPr>
        <p:txBody>
          <a:bodyPr anchor="t" rtlCol="false" tIns="0" lIns="0" bIns="0" rIns="0">
            <a:spAutoFit/>
          </a:bodyPr>
          <a:lstStyle/>
          <a:p>
            <a:pPr>
              <a:lnSpc>
                <a:spcPts val="4950"/>
              </a:lnSpc>
            </a:pPr>
            <a:r>
              <a:rPr lang="en-US" sz="4500">
                <a:solidFill>
                  <a:srgbClr val="8CA9AD"/>
                </a:solidFill>
                <a:latin typeface="DM Sans Bold"/>
              </a:rPr>
              <a:t>LIVRABLES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45946" y="3130544"/>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MERCI !</a:t>
            </a:r>
          </a:p>
        </p:txBody>
      </p:sp>
      <p:sp>
        <p:nvSpPr>
          <p:cNvPr name="TextBox 8" id="8"/>
          <p:cNvSpPr txBox="true"/>
          <p:nvPr/>
        </p:nvSpPr>
        <p:spPr>
          <a:xfrm rot="0">
            <a:off x="9144000" y="4819644"/>
            <a:ext cx="5722116" cy="501656"/>
          </a:xfrm>
          <a:prstGeom prst="rect">
            <a:avLst/>
          </a:prstGeom>
        </p:spPr>
        <p:txBody>
          <a:bodyPr anchor="t" rtlCol="false" tIns="0" lIns="0" bIns="0" rIns="0">
            <a:spAutoFit/>
          </a:bodyPr>
          <a:lstStyle/>
          <a:p>
            <a:pPr algn="r">
              <a:lnSpc>
                <a:spcPts val="3850"/>
              </a:lnSpc>
            </a:pPr>
            <a:r>
              <a:rPr lang="en-US" sz="3500">
                <a:solidFill>
                  <a:srgbClr val="FFFFFF"/>
                </a:solidFill>
                <a:latin typeface="DM Sans"/>
              </a:rPr>
              <a:t>Avez vous des question ?</a:t>
            </a:r>
          </a:p>
        </p:txBody>
      </p:sp>
      <p:sp>
        <p:nvSpPr>
          <p:cNvPr name="Freeform 9" id="9"/>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DAFxB7dDX0A</dc:identifier>
  <dcterms:modified xsi:type="dcterms:W3CDTF">2011-08-01T06:04:30Z</dcterms:modified>
  <cp:revision>1</cp:revision>
  <dc:title>mise_en_oeuvre_waterfall</dc:title>
</cp:coreProperties>
</file>