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6"/>
  </p:notesMasterIdLst>
  <p:sldIdLst>
    <p:sldId id="256" r:id="rId2"/>
    <p:sldId id="269" r:id="rId3"/>
    <p:sldId id="267" r:id="rId4"/>
    <p:sldId id="264" r:id="rId5"/>
    <p:sldId id="257" r:id="rId6"/>
    <p:sldId id="258" r:id="rId7"/>
    <p:sldId id="270" r:id="rId8"/>
    <p:sldId id="259" r:id="rId9"/>
    <p:sldId id="260" r:id="rId10"/>
    <p:sldId id="261" r:id="rId11"/>
    <p:sldId id="271" r:id="rId12"/>
    <p:sldId id="263" r:id="rId13"/>
    <p:sldId id="268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Feuil1!$B$2:$B$13</c:f>
              <c:strCache>
                <c:ptCount val="12"/>
                <c:pt idx="0">
                  <c:v>fluorimetry</c:v>
                </c:pt>
                <c:pt idx="1">
                  <c:v>distance</c:v>
                </c:pt>
                <c:pt idx="2">
                  <c:v>chloroMax</c:v>
                </c:pt>
                <c:pt idx="3">
                  <c:v>temperature</c:v>
                </c:pt>
                <c:pt idx="4">
                  <c:v>windSpeed</c:v>
                </c:pt>
                <c:pt idx="5">
                  <c:v>currentSpeed</c:v>
                </c:pt>
                <c:pt idx="6">
                  <c:v>density</c:v>
                </c:pt>
                <c:pt idx="7">
                  <c:v>salinity</c:v>
                </c:pt>
                <c:pt idx="8">
                  <c:v>halocline</c:v>
                </c:pt>
                <c:pt idx="9">
                  <c:v>thermocline</c:v>
                </c:pt>
                <c:pt idx="10">
                  <c:v>pycnocline</c:v>
                </c:pt>
                <c:pt idx="11">
                  <c:v>mixedDepth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065491444572174E-3"/>
                  <c:y val="-2.09683734284595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E6-459B-A4EE-06E68A41826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0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Feuil1!$B$2:$B$13</c:f>
              <c:strCache>
                <c:ptCount val="12"/>
                <c:pt idx="0">
                  <c:v>fluorimetry</c:v>
                </c:pt>
                <c:pt idx="1">
                  <c:v>distance</c:v>
                </c:pt>
                <c:pt idx="2">
                  <c:v>chloroMax</c:v>
                </c:pt>
                <c:pt idx="3">
                  <c:v>temperature</c:v>
                </c:pt>
                <c:pt idx="4">
                  <c:v>windSpeed</c:v>
                </c:pt>
                <c:pt idx="5">
                  <c:v>currentSpeed</c:v>
                </c:pt>
                <c:pt idx="6">
                  <c:v>density</c:v>
                </c:pt>
                <c:pt idx="7">
                  <c:v>salinity</c:v>
                </c:pt>
                <c:pt idx="8">
                  <c:v>halocline</c:v>
                </c:pt>
                <c:pt idx="9">
                  <c:v>thermocline</c:v>
                </c:pt>
                <c:pt idx="10">
                  <c:v>pycnocline</c:v>
                </c:pt>
                <c:pt idx="11">
                  <c:v>mixedDepth</c:v>
                </c:pt>
              </c:strCache>
            </c:strRef>
          </c:cat>
          <c:val>
            <c:numRef>
              <c:f>Feuil1!$C$2:$C$13</c:f>
              <c:numCache>
                <c:formatCode>General</c:formatCode>
                <c:ptCount val="12"/>
                <c:pt idx="0">
                  <c:v>18.642548000000001</c:v>
                </c:pt>
                <c:pt idx="1">
                  <c:v>14.24877</c:v>
                </c:pt>
                <c:pt idx="2">
                  <c:v>9.9626319999999993</c:v>
                </c:pt>
                <c:pt idx="3">
                  <c:v>9.5891020000000005</c:v>
                </c:pt>
                <c:pt idx="4">
                  <c:v>8.0270539999999997</c:v>
                </c:pt>
                <c:pt idx="5">
                  <c:v>7.3085760000000004</c:v>
                </c:pt>
                <c:pt idx="6">
                  <c:v>6.993601</c:v>
                </c:pt>
                <c:pt idx="7">
                  <c:v>6.1922319999999997</c:v>
                </c:pt>
                <c:pt idx="8">
                  <c:v>5.6199240000000001</c:v>
                </c:pt>
                <c:pt idx="9">
                  <c:v>5.236955</c:v>
                </c:pt>
                <c:pt idx="10">
                  <c:v>4.3817300000000001</c:v>
                </c:pt>
                <c:pt idx="11">
                  <c:v>3.796875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6-459B-A4EE-06E68A418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4372536"/>
        <c:axId val="404372208"/>
      </c:barChart>
      <c:catAx>
        <c:axId val="4043725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2208"/>
        <c:crosses val="autoZero"/>
        <c:auto val="1"/>
        <c:lblAlgn val="ctr"/>
        <c:lblOffset val="100"/>
        <c:noMultiLvlLbl val="0"/>
      </c:catAx>
      <c:valAx>
        <c:axId val="40437220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Feuil1!$I$1:$I$7</c:f>
              <c:strCache>
                <c:ptCount val="7"/>
                <c:pt idx="0">
                  <c:v>fluorimetry</c:v>
                </c:pt>
                <c:pt idx="1">
                  <c:v>distance</c:v>
                </c:pt>
                <c:pt idx="2">
                  <c:v>chloroMax</c:v>
                </c:pt>
                <c:pt idx="3">
                  <c:v>temperature</c:v>
                </c:pt>
                <c:pt idx="4">
                  <c:v>currentSpeed</c:v>
                </c:pt>
                <c:pt idx="5">
                  <c:v>density</c:v>
                </c:pt>
                <c:pt idx="6">
                  <c:v>thermocline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Feuil1!$I$1:$I$7</c:f>
              <c:strCache>
                <c:ptCount val="7"/>
                <c:pt idx="0">
                  <c:v>fluorimetry</c:v>
                </c:pt>
                <c:pt idx="1">
                  <c:v>distance</c:v>
                </c:pt>
                <c:pt idx="2">
                  <c:v>chloroMax</c:v>
                </c:pt>
                <c:pt idx="3">
                  <c:v>temperature</c:v>
                </c:pt>
                <c:pt idx="4">
                  <c:v>currentSpeed</c:v>
                </c:pt>
                <c:pt idx="5">
                  <c:v>density</c:v>
                </c:pt>
                <c:pt idx="6">
                  <c:v>thermocline</c:v>
                </c:pt>
              </c:strCache>
            </c:strRef>
          </c:cat>
          <c:val>
            <c:numRef>
              <c:f>Feuil1!$J$1:$J$7</c:f>
              <c:numCache>
                <c:formatCode>General</c:formatCode>
                <c:ptCount val="7"/>
                <c:pt idx="0">
                  <c:v>24.315971999999999</c:v>
                </c:pt>
                <c:pt idx="1">
                  <c:v>17.455351</c:v>
                </c:pt>
                <c:pt idx="2">
                  <c:v>14.778051</c:v>
                </c:pt>
                <c:pt idx="3">
                  <c:v>13.669798999999999</c:v>
                </c:pt>
                <c:pt idx="4">
                  <c:v>10.276315</c:v>
                </c:pt>
                <c:pt idx="5">
                  <c:v>10.029450000000001</c:v>
                </c:pt>
                <c:pt idx="6">
                  <c:v>9.4750619999999994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4-4539-86ED-764DF7990E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4372536"/>
        <c:axId val="404372208"/>
      </c:barChart>
      <c:catAx>
        <c:axId val="4043725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2208"/>
        <c:crosses val="autoZero"/>
        <c:auto val="1"/>
        <c:lblAlgn val="ctr"/>
        <c:lblOffset val="100"/>
        <c:noMultiLvlLbl val="0"/>
      </c:catAx>
      <c:valAx>
        <c:axId val="40437220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4372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6CB3-0F2C-46E4-805E-B2020FE10D18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725CD-BEEF-4933-8403-A54F4D16A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25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687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6910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022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1678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457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B92-7C3E-4EBF-93A3-DEE959858B1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08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6F4C-82C5-4B74-AFD1-EB139261A1A2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04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8352-BE55-48CE-9C4A-2E569F3D7B84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774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7151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8818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1425683-8233-4A9C-A2F8-B663F30BE3E3}" type="datetime1">
              <a:rPr lang="fr-FR" smtClean="0"/>
              <a:t>29/07/2024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AE3BCE2-8613-44C1-87C2-C02C5CC611E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9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236478" y="497134"/>
            <a:ext cx="9719045" cy="3600000"/>
            <a:chOff x="1545746" y="497134"/>
            <a:chExt cx="9719045" cy="3600000"/>
          </a:xfrm>
        </p:grpSpPr>
        <p:pic>
          <p:nvPicPr>
            <p:cNvPr id="1026" name="Picture 2" descr="Oikopleura spp. | DORIS">
              <a:extLst>
                <a:ext uri="{FF2B5EF4-FFF2-40B4-BE49-F238E27FC236}">
                  <a16:creationId xmlns:a16="http://schemas.microsoft.com/office/drawing/2014/main" id="{36B304A7-14A4-4F54-AD90-5C27DFD38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4"/>
            <a:stretch/>
          </p:blipFill>
          <p:spPr bwMode="auto">
            <a:xfrm>
              <a:off x="1545746" y="497134"/>
              <a:ext cx="4858964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es poissons n'existent pas: Petit tour du zoo au plancton">
              <a:extLst>
                <a:ext uri="{FF2B5EF4-FFF2-40B4-BE49-F238E27FC236}">
                  <a16:creationId xmlns:a16="http://schemas.microsoft.com/office/drawing/2014/main" id="{1FD626CF-1D65-4DF6-8C6E-EF9DD763D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2408"/>
            <a:stretch/>
          </p:blipFill>
          <p:spPr bwMode="auto">
            <a:xfrm>
              <a:off x="6404710" y="497134"/>
              <a:ext cx="4860081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5400" dirty="0"/>
              <a:t>Etude de l’abondance des Appendiculaire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Alizée Deniel</a:t>
            </a:r>
          </a:p>
          <a:p>
            <a:r>
              <a:rPr lang="fr-FR" sz="2400" dirty="0"/>
              <a:t>Sorbonne Université</a:t>
            </a:r>
          </a:p>
          <a:p>
            <a:r>
              <a:rPr lang="fr-FR" sz="2400" dirty="0"/>
              <a:t>AMEM 2021</a:t>
            </a:r>
          </a:p>
        </p:txBody>
      </p:sp>
    </p:spTree>
    <p:extLst>
      <p:ext uri="{BB962C8B-B14F-4D97-AF65-F5344CB8AC3E}">
        <p14:creationId xmlns:p14="http://schemas.microsoft.com/office/powerpoint/2010/main" val="45981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4122" r="6460"/>
          <a:stretch/>
        </p:blipFill>
        <p:spPr>
          <a:xfrm>
            <a:off x="276225" y="2295516"/>
            <a:ext cx="4320000" cy="4093168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497"/>
          <a:stretch/>
        </p:blipFill>
        <p:spPr>
          <a:xfrm>
            <a:off x="6373275" y="2273199"/>
            <a:ext cx="3960000" cy="1479651"/>
          </a:xfrm>
          <a:prstGeom prst="rect">
            <a:avLst/>
          </a:prstGeom>
        </p:spPr>
      </p:pic>
      <p:sp>
        <p:nvSpPr>
          <p:cNvPr id="13" name="Espace réservé du contenu 17"/>
          <p:cNvSpPr txBox="1">
            <a:spLocks/>
          </p:cNvSpPr>
          <p:nvPr/>
        </p:nvSpPr>
        <p:spPr>
          <a:xfrm>
            <a:off x="4790775" y="4340317"/>
            <a:ext cx="7125000" cy="223193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fr-FR" sz="1700" dirty="0"/>
              <a:t>L’ajustement aux données est bien très bon (R² à 0,75).</a:t>
            </a:r>
          </a:p>
          <a:p>
            <a:pPr>
              <a:lnSpc>
                <a:spcPct val="160000"/>
              </a:lnSpc>
            </a:pPr>
            <a:r>
              <a:rPr lang="fr-FR" sz="1700" dirty="0"/>
              <a:t>Mais le modèle est peut-être trop spécifique au jeu de donnée. </a:t>
            </a:r>
          </a:p>
          <a:p>
            <a:pPr>
              <a:lnSpc>
                <a:spcPct val="160000"/>
              </a:lnSpc>
            </a:pPr>
            <a:r>
              <a:rPr lang="fr-FR" sz="1700" dirty="0"/>
              <a:t>Besoin d’un ensemble de tests indépendants pour évaluer l’efficacité du modèle avec plus de fiabilité.</a:t>
            </a: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694AE26B-C688-4870-8EC1-EE5AD4BAC969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Evaluation du Modèle</a:t>
            </a:r>
          </a:p>
        </p:txBody>
      </p:sp>
      <p:sp>
        <p:nvSpPr>
          <p:cNvPr id="9" name="Espace réservé du numéro de diapositive 27">
            <a:extLst>
              <a:ext uri="{FF2B5EF4-FFF2-40B4-BE49-F238E27FC236}">
                <a16:creationId xmlns:a16="http://schemas.microsoft.com/office/drawing/2014/main" id="{F8E6EFA4-67A3-4C89-ADDA-4D1441A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10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8694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L’abondance des Appendiculaires dépend principalement de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La fluorescence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La distance à la côte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La profondeur maximale de la chlorophylle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La température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modèle est satisfaisant car 75% de la variance est captée (avec données d’entrainement…) </a:t>
            </a:r>
          </a:p>
          <a:p>
            <a:pPr marL="0" indent="0">
              <a:buNone/>
            </a:pPr>
            <a:r>
              <a:rPr lang="fr-FR" dirty="0"/>
              <a:t>Mais une part de la variance n’est pas prédite par ces variables.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8" name="Titre 4">
            <a:extLst>
              <a:ext uri="{FF2B5EF4-FFF2-40B4-BE49-F238E27FC236}">
                <a16:creationId xmlns:a16="http://schemas.microsoft.com/office/drawing/2014/main" id="{62D8A629-348C-45A4-8463-5C0F3C6A9A8F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0" name="Espace réservé du numéro de diapositive 27">
            <a:extLst>
              <a:ext uri="{FF2B5EF4-FFF2-40B4-BE49-F238E27FC236}">
                <a16:creationId xmlns:a16="http://schemas.microsoft.com/office/drawing/2014/main" id="{C1B337A9-055F-4AAC-98F4-FA2A4C35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11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0063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1024128" y="2628899"/>
            <a:ext cx="4754880" cy="3352801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fr-FR" sz="1800" dirty="0">
                <a:solidFill>
                  <a:srgbClr val="2E2B21"/>
                </a:solidFill>
              </a:rPr>
              <a:t>Appendiculaires liés à </a:t>
            </a:r>
            <a:r>
              <a:rPr lang="fr-FR" sz="1800">
                <a:solidFill>
                  <a:srgbClr val="2E2B21"/>
                </a:solidFill>
              </a:rPr>
              <a:t>la fluorescence </a:t>
            </a:r>
            <a:r>
              <a:rPr lang="fr-FR" sz="1800" dirty="0">
                <a:solidFill>
                  <a:srgbClr val="2E2B21"/>
                </a:solidFill>
              </a:rPr>
              <a:t>et la distance à la côte.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srgbClr val="2E2B21"/>
                </a:solidFill>
              </a:rPr>
              <a:t>Thermocline, Halocline, Pycnocline et </a:t>
            </a:r>
            <a:r>
              <a:rPr lang="fr-FR" sz="1800" dirty="0" err="1">
                <a:solidFill>
                  <a:srgbClr val="2E2B21"/>
                </a:solidFill>
              </a:rPr>
              <a:t>MixedDeph</a:t>
            </a:r>
            <a:r>
              <a:rPr lang="fr-FR" sz="1800" dirty="0">
                <a:solidFill>
                  <a:srgbClr val="2E2B21"/>
                </a:solidFill>
              </a:rPr>
              <a:t> sont corrélées.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srgbClr val="2E2B21"/>
                </a:solidFill>
              </a:rPr>
              <a:t>Salinité et densité sont corrélées.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FR" sz="1800" dirty="0">
                <a:solidFill>
                  <a:srgbClr val="2E2B21"/>
                </a:solidFill>
              </a:rPr>
              <a:t>J’ai donc retiré la salinité, l’</a:t>
            </a:r>
            <a:r>
              <a:rPr lang="fr-FR" sz="1800" dirty="0" err="1">
                <a:solidFill>
                  <a:srgbClr val="2E2B21"/>
                </a:solidFill>
              </a:rPr>
              <a:t>halocline</a:t>
            </a:r>
            <a:r>
              <a:rPr lang="fr-FR" sz="1800" dirty="0">
                <a:solidFill>
                  <a:srgbClr val="2E2B21"/>
                </a:solidFill>
              </a:rPr>
              <a:t>, la </a:t>
            </a:r>
            <a:r>
              <a:rPr lang="fr-FR" sz="1800" dirty="0" err="1">
                <a:solidFill>
                  <a:srgbClr val="2E2B21"/>
                </a:solidFill>
              </a:rPr>
              <a:t>pycnocline</a:t>
            </a:r>
            <a:r>
              <a:rPr lang="fr-FR" sz="1800" dirty="0">
                <a:solidFill>
                  <a:srgbClr val="2E2B21"/>
                </a:solidFill>
              </a:rPr>
              <a:t> et la </a:t>
            </a:r>
            <a:r>
              <a:rPr lang="fr-FR" sz="1800" dirty="0" err="1">
                <a:solidFill>
                  <a:srgbClr val="2E2B21"/>
                </a:solidFill>
              </a:rPr>
              <a:t>MixedDeph</a:t>
            </a:r>
            <a:r>
              <a:rPr lang="fr-FR" sz="1800" dirty="0">
                <a:solidFill>
                  <a:srgbClr val="2E2B21"/>
                </a:solidFill>
              </a:rPr>
              <a:t>.</a:t>
            </a:r>
            <a:endParaRPr lang="fr-FR" sz="2400" dirty="0"/>
          </a:p>
        </p:txBody>
      </p:sp>
      <p:pic>
        <p:nvPicPr>
          <p:cNvPr id="11" name="Espace réservé du contenu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661" r="15827"/>
          <a:stretch/>
        </p:blipFill>
        <p:spPr>
          <a:xfrm>
            <a:off x="6041281" y="2084832"/>
            <a:ext cx="5040000" cy="4271444"/>
          </a:xfrm>
          <a:prstGeom prst="rect">
            <a:avLst/>
          </a:prstGeom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4FCBFC35-8551-4BA8-89A6-B3B631202801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Réduction du nombre de variables</a:t>
            </a:r>
          </a:p>
        </p:txBody>
      </p:sp>
      <p:sp>
        <p:nvSpPr>
          <p:cNvPr id="9" name="Espace réservé du numéro de diapositive 27">
            <a:extLst>
              <a:ext uri="{FF2B5EF4-FFF2-40B4-BE49-F238E27FC236}">
                <a16:creationId xmlns:a16="http://schemas.microsoft.com/office/drawing/2014/main" id="{7FADFDC9-4A07-42D1-AEB9-EAB83F8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12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9775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4D7E3CE-A9C0-493B-8487-8F61CAD2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896" y="1727817"/>
            <a:ext cx="6770207" cy="5017207"/>
          </a:xfrm>
          <a:prstGeom prst="rect">
            <a:avLst/>
          </a:prstGeom>
        </p:spPr>
      </p:pic>
      <p:sp>
        <p:nvSpPr>
          <p:cNvPr id="7" name="Espace réservé du numéro de diapositive 27">
            <a:extLst>
              <a:ext uri="{FF2B5EF4-FFF2-40B4-BE49-F238E27FC236}">
                <a16:creationId xmlns:a16="http://schemas.microsoft.com/office/drawing/2014/main" id="{22E533A6-1466-4116-A451-89313AFE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13</a:t>
            </a:fld>
            <a:endParaRPr lang="fr-FR" sz="14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BA8B412-2186-40F9-B744-5013ADF2AF08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270003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t="14096" r="3185"/>
          <a:stretch/>
        </p:blipFill>
        <p:spPr>
          <a:xfrm>
            <a:off x="0" y="504664"/>
            <a:ext cx="5227983" cy="264937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t="16577" b="4093"/>
          <a:stretch/>
        </p:blipFill>
        <p:spPr>
          <a:xfrm>
            <a:off x="0" y="4176464"/>
            <a:ext cx="5400000" cy="244664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t="10556" b="5541"/>
          <a:stretch/>
        </p:blipFill>
        <p:spPr>
          <a:xfrm>
            <a:off x="5524329" y="5066152"/>
            <a:ext cx="2819794" cy="114300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196" y="5077815"/>
            <a:ext cx="3505689" cy="1267002"/>
          </a:xfrm>
          <a:prstGeom prst="rect">
            <a:avLst/>
          </a:prstGeom>
        </p:spPr>
      </p:pic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908689"/>
              </p:ext>
            </p:extLst>
          </p:nvPr>
        </p:nvGraphicFramePr>
        <p:xfrm>
          <a:off x="5761555" y="322384"/>
          <a:ext cx="4529191" cy="226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Espace réservé du numéro de diapositive 27">
            <a:extLst>
              <a:ext uri="{FF2B5EF4-FFF2-40B4-BE49-F238E27FC236}">
                <a16:creationId xmlns:a16="http://schemas.microsoft.com/office/drawing/2014/main" id="{DEB089FC-FF52-4BD5-8248-4E65ACF48ED9}"/>
              </a:ext>
            </a:extLst>
          </p:cNvPr>
          <p:cNvSpPr txBox="1">
            <a:spLocks/>
          </p:cNvSpPr>
          <p:nvPr/>
        </p:nvSpPr>
        <p:spPr>
          <a:xfrm>
            <a:off x="10989734" y="66231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E3BCE2-8613-44C1-87C2-C02C5CC611EB}" type="slidenum">
              <a:rPr lang="fr-FR" sz="1400" smtClean="0"/>
              <a:pPr algn="r"/>
              <a:t>14</a:t>
            </a:fld>
            <a:endParaRPr lang="fr-FR" sz="14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/>
          <a:srcRect t="10947" r="6296"/>
          <a:stretch/>
        </p:blipFill>
        <p:spPr>
          <a:xfrm>
            <a:off x="8637196" y="1842499"/>
            <a:ext cx="3373359" cy="32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860000" cy="4023360"/>
          </a:xfrm>
        </p:spPr>
        <p:txBody>
          <a:bodyPr>
            <a:normAutofit/>
          </a:bodyPr>
          <a:lstStyle/>
          <a:p>
            <a:r>
              <a:rPr lang="fr-FR" dirty="0"/>
              <a:t>Des appendiculaires ont été capturés au filet à différentes stations.</a:t>
            </a:r>
          </a:p>
          <a:p>
            <a:r>
              <a:rPr lang="fr-FR" dirty="0"/>
              <a:t>Les données environnementales correspondantes ont été mesurée à la sonde CTD.</a:t>
            </a:r>
          </a:p>
          <a:p>
            <a:r>
              <a:rPr lang="fr-FR" dirty="0"/>
              <a:t>1 variable réponse, qualitative discrète : L’abondance</a:t>
            </a:r>
          </a:p>
          <a:p>
            <a:r>
              <a:rPr lang="fr-FR" dirty="0"/>
              <a:t>12 variables explicatives, qualitatives continues, les données environnementales</a:t>
            </a:r>
          </a:p>
        </p:txBody>
      </p:sp>
      <p:sp>
        <p:nvSpPr>
          <p:cNvPr id="22" name="Espace réservé du contenu 21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4280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 Quels sont les principaux facteurs environnementaux qui influent sur l’abondance des appendiculaires?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Ont-ils une forte influence?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9DEC1B02-FAF2-4599-8FBB-CFA079DA1376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1" name="Espace réservé du numéro de diapositive 27">
            <a:extLst>
              <a:ext uri="{FF2B5EF4-FFF2-40B4-BE49-F238E27FC236}">
                <a16:creationId xmlns:a16="http://schemas.microsoft.com/office/drawing/2014/main" id="{4882CD76-5575-448E-8284-892573D7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2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80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2CF83680-5CD7-4A75-A656-732F0C67A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5" t="427" r="7971" b="1"/>
          <a:stretch/>
        </p:blipFill>
        <p:spPr>
          <a:xfrm>
            <a:off x="472940" y="2084832"/>
            <a:ext cx="3468354" cy="3096000"/>
          </a:xfrm>
          <a:prstGeom prst="rect">
            <a:avLst/>
          </a:prstGeom>
        </p:spPr>
      </p:pic>
      <p:pic>
        <p:nvPicPr>
          <p:cNvPr id="24" name="Espace réservé du contenu 2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230" r="1211"/>
          <a:stretch/>
        </p:blipFill>
        <p:spPr>
          <a:xfrm>
            <a:off x="4218781" y="2084995"/>
            <a:ext cx="4754562" cy="3095346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sz="half" idx="2"/>
          </p:nvPr>
        </p:nvSpPr>
        <p:spPr>
          <a:xfrm>
            <a:off x="272915" y="5448298"/>
            <a:ext cx="5760000" cy="1152525"/>
          </a:xfrm>
        </p:spPr>
        <p:txBody>
          <a:bodyPr>
            <a:normAutofit/>
          </a:bodyPr>
          <a:lstStyle/>
          <a:p>
            <a:r>
              <a:rPr lang="fr-FR" sz="2400" dirty="0"/>
              <a:t>Variables continues utilisée</a:t>
            </a:r>
          </a:p>
          <a:p>
            <a:r>
              <a:rPr lang="fr-FR" sz="2400" dirty="0"/>
              <a:t>Variable </a:t>
            </a:r>
            <a:r>
              <a:rPr lang="fr-FR" sz="2400" i="1" dirty="0">
                <a:solidFill>
                  <a:schemeClr val="accent2"/>
                </a:solidFill>
              </a:rPr>
              <a:t>Appendicularia</a:t>
            </a:r>
            <a:r>
              <a:rPr lang="fr-FR" sz="2400" dirty="0"/>
              <a:t> en illustrative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/>
          <a:srcRect t="22780"/>
          <a:stretch/>
        </p:blipFill>
        <p:spPr>
          <a:xfrm>
            <a:off x="9241312" y="2085322"/>
            <a:ext cx="2520000" cy="2668569"/>
          </a:xfrm>
          <a:prstGeom prst="rect">
            <a:avLst/>
          </a:prstGeom>
        </p:spPr>
      </p:pic>
      <p:sp>
        <p:nvSpPr>
          <p:cNvPr id="25" name="Espace réservé du contenu 17"/>
          <p:cNvSpPr txBox="1">
            <a:spLocks/>
          </p:cNvSpPr>
          <p:nvPr/>
        </p:nvSpPr>
        <p:spPr>
          <a:xfrm>
            <a:off x="6129528" y="5448299"/>
            <a:ext cx="5760000" cy="11525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peut voir qu’il y a 4 axes principaux qui expliquent 68,% de la variance en cumulé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007ABDF7-76A5-48C2-8136-868653DACE49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représentation du jeu de données avec l'ACP</a:t>
            </a:r>
          </a:p>
        </p:txBody>
      </p:sp>
      <p:sp>
        <p:nvSpPr>
          <p:cNvPr id="12" name="Espace réservé du numéro de diapositive 27">
            <a:extLst>
              <a:ext uri="{FF2B5EF4-FFF2-40B4-BE49-F238E27FC236}">
                <a16:creationId xmlns:a16="http://schemas.microsoft.com/office/drawing/2014/main" id="{402DDF9C-908D-46C1-88E2-E2614B5B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3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0745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5" y="1877406"/>
            <a:ext cx="8006400" cy="360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2984" t="1999" b="1999"/>
          <a:stretch/>
        </p:blipFill>
        <p:spPr>
          <a:xfrm>
            <a:off x="304800" y="1877406"/>
            <a:ext cx="3563822" cy="3600000"/>
          </a:xfrm>
          <a:prstGeom prst="rect">
            <a:avLst/>
          </a:prstGeom>
        </p:spPr>
      </p:pic>
      <p:sp>
        <p:nvSpPr>
          <p:cNvPr id="12" name="Espace réservé du contenu 17"/>
          <p:cNvSpPr txBox="1">
            <a:spLocks/>
          </p:cNvSpPr>
          <p:nvPr/>
        </p:nvSpPr>
        <p:spPr>
          <a:xfrm>
            <a:off x="876000" y="5629276"/>
            <a:ext cx="10440000" cy="105727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Chaque axe montre des corrélations entre différentes variables</a:t>
            </a:r>
          </a:p>
          <a:p>
            <a:r>
              <a:rPr lang="fr-FR" dirty="0"/>
              <a:t>Pour répondre à la problématique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/>
                </a:solidFill>
              </a:rPr>
              <a:t>Regression avec un gradient de Boosted Trees</a:t>
            </a:r>
            <a:endParaRPr lang="fr-FR" dirty="0"/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D27928EE-013C-4057-AC09-F2988791BE56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représentation du jeu de données avec l'ACP</a:t>
            </a:r>
          </a:p>
        </p:txBody>
      </p:sp>
      <p:sp>
        <p:nvSpPr>
          <p:cNvPr id="13" name="Espace réservé du numéro de diapositive 27">
            <a:extLst>
              <a:ext uri="{FF2B5EF4-FFF2-40B4-BE49-F238E27FC236}">
                <a16:creationId xmlns:a16="http://schemas.microsoft.com/office/drawing/2014/main" id="{D23FA925-99AB-44D0-8FFD-7D118D2E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4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2675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024128" y="827817"/>
            <a:ext cx="9720072" cy="9000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Transformation des données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51000" y="1746117"/>
            <a:ext cx="5040000" cy="720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Jeu de donnée non transformé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961" b="3411"/>
          <a:stretch/>
        </p:blipFill>
        <p:spPr>
          <a:xfrm>
            <a:off x="291000" y="2362637"/>
            <a:ext cx="5760000" cy="4192046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>
          <a:xfrm>
            <a:off x="6501002" y="1746117"/>
            <a:ext cx="5040000" cy="720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Données après transformation en Log 10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3962" b="3412"/>
          <a:stretch/>
        </p:blipFill>
        <p:spPr>
          <a:xfrm>
            <a:off x="6141002" y="2362637"/>
            <a:ext cx="5760000" cy="4192046"/>
          </a:xfrm>
          <a:prstGeom prst="rect">
            <a:avLst/>
          </a:prstGeom>
        </p:spPr>
      </p:pic>
      <p:sp>
        <p:nvSpPr>
          <p:cNvPr id="12" name="Espace réservé du numéro de diapositive 27">
            <a:extLst>
              <a:ext uri="{FF2B5EF4-FFF2-40B4-BE49-F238E27FC236}">
                <a16:creationId xmlns:a16="http://schemas.microsoft.com/office/drawing/2014/main" id="{CDA00C51-B2BC-4EFA-A15B-F68CF112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5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1278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ce réservé du contenu 1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00" t="12660" r="1107" b="2434"/>
          <a:stretch/>
        </p:blipFill>
        <p:spPr>
          <a:xfrm>
            <a:off x="290998" y="2732525"/>
            <a:ext cx="5760000" cy="3803918"/>
          </a:xfrm>
          <a:prstGeom prst="rect">
            <a:avLst/>
          </a:prstGeom>
        </p:spPr>
      </p:pic>
      <p:pic>
        <p:nvPicPr>
          <p:cNvPr id="29" name="Espace réservé du contenu 2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41002" y="2732524"/>
            <a:ext cx="5760000" cy="3803919"/>
          </a:xfrm>
          <a:prstGeom prst="rect">
            <a:avLst/>
          </a:prstGeom>
        </p:spPr>
      </p:pic>
      <p:sp>
        <p:nvSpPr>
          <p:cNvPr id="11" name="Titre 4">
            <a:extLst>
              <a:ext uri="{FF2B5EF4-FFF2-40B4-BE49-F238E27FC236}">
                <a16:creationId xmlns:a16="http://schemas.microsoft.com/office/drawing/2014/main" id="{86A56BA0-39C4-42B5-B1F8-2DAE54B4974B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Ajustement du Model</a:t>
            </a:r>
          </a:p>
        </p:txBody>
      </p:sp>
      <p:sp>
        <p:nvSpPr>
          <p:cNvPr id="18" name="Espace réservé du numéro de diapositive 27">
            <a:extLst>
              <a:ext uri="{FF2B5EF4-FFF2-40B4-BE49-F238E27FC236}">
                <a16:creationId xmlns:a16="http://schemas.microsoft.com/office/drawing/2014/main" id="{BB8601C5-C78C-4723-A9AF-776DBB04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6</a:t>
            </a:fld>
            <a:endParaRPr lang="fr-FR" sz="1400" dirty="0"/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42B7B2BB-29EA-49B5-ADD3-CFA536FC510B}"/>
              </a:ext>
            </a:extLst>
          </p:cNvPr>
          <p:cNvSpPr txBox="1">
            <a:spLocks/>
          </p:cNvSpPr>
          <p:nvPr/>
        </p:nvSpPr>
        <p:spPr>
          <a:xfrm>
            <a:off x="650998" y="1870170"/>
            <a:ext cx="5040000" cy="72000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Nombre d’itération optimal est de 595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AF2CF7FE-1701-4EEE-965A-143DD17FB253}"/>
              </a:ext>
            </a:extLst>
          </p:cNvPr>
          <p:cNvSpPr txBox="1">
            <a:spLocks/>
          </p:cNvSpPr>
          <p:nvPr/>
        </p:nvSpPr>
        <p:spPr>
          <a:xfrm>
            <a:off x="6501002" y="1727817"/>
            <a:ext cx="5040000" cy="1080000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Ici ce sont les variables qui influencent le plus l’abondance des Appendiculaires</a:t>
            </a:r>
          </a:p>
        </p:txBody>
      </p:sp>
    </p:spTree>
    <p:extLst>
      <p:ext uri="{BB962C8B-B14F-4D97-AF65-F5344CB8AC3E}">
        <p14:creationId xmlns:p14="http://schemas.microsoft.com/office/powerpoint/2010/main" val="22675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550197"/>
              </p:ext>
            </p:extLst>
          </p:nvPr>
        </p:nvGraphicFramePr>
        <p:xfrm>
          <a:off x="696000" y="1884783"/>
          <a:ext cx="108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CF14DB39-0EF8-4F3D-BB1F-E682000AA08B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Résultats du modèle</a:t>
            </a:r>
          </a:p>
        </p:txBody>
      </p:sp>
      <p:sp>
        <p:nvSpPr>
          <p:cNvPr id="8" name="Espace réservé du numéro de diapositive 27">
            <a:extLst>
              <a:ext uri="{FF2B5EF4-FFF2-40B4-BE49-F238E27FC236}">
                <a16:creationId xmlns:a16="http://schemas.microsoft.com/office/drawing/2014/main" id="{B166826B-F06A-456F-B06E-C8CC598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pPr algn="r"/>
            <a:fld id="{8AE3BCE2-8613-44C1-87C2-C02C5CC611EB}" type="slidenum">
              <a:rPr lang="fr-FR" sz="1400" smtClean="0"/>
              <a:pPr algn="r"/>
              <a:t>7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7125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378" r="3900" b="3739"/>
          <a:stretch/>
        </p:blipFill>
        <p:spPr>
          <a:xfrm>
            <a:off x="2708538" y="1596358"/>
            <a:ext cx="4680000" cy="2444341"/>
          </a:xfrm>
          <a:prstGeom prst="rect">
            <a:avLst/>
          </a:prstGeom>
        </p:spPr>
      </p:pic>
      <p:pic>
        <p:nvPicPr>
          <p:cNvPr id="15" name="Espace réservé du contenu 14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8378" r="3900" b="3739"/>
          <a:stretch/>
        </p:blipFill>
        <p:spPr>
          <a:xfrm>
            <a:off x="7485326" y="1596358"/>
            <a:ext cx="4680000" cy="2444341"/>
          </a:xfrm>
          <a:prstGeom prst="rect">
            <a:avLst/>
          </a:prstGeom>
        </p:spPr>
      </p:pic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>
          <a:xfrm>
            <a:off x="11208809" y="6583680"/>
            <a:ext cx="973666" cy="274320"/>
          </a:xfrm>
        </p:spPr>
        <p:txBody>
          <a:bodyPr/>
          <a:lstStyle/>
          <a:p>
            <a:fld id="{8AE3BCE2-8613-44C1-87C2-C02C5CC611EB}" type="slidenum">
              <a:rPr lang="fr-FR" sz="1200" smtClean="0"/>
              <a:t>8</a:t>
            </a:fld>
            <a:endParaRPr lang="fr-FR" sz="1200" dirty="0"/>
          </a:p>
        </p:txBody>
      </p:sp>
      <p:pic>
        <p:nvPicPr>
          <p:cNvPr id="16" name="Espace réservé du contenu 10"/>
          <p:cNvPicPr>
            <a:picLocks noChangeAspect="1"/>
          </p:cNvPicPr>
          <p:nvPr/>
        </p:nvPicPr>
        <p:blipFill rotWithShape="1">
          <a:blip r:embed="rId4"/>
          <a:srcRect t="8378" r="3900" b="3739"/>
          <a:stretch/>
        </p:blipFill>
        <p:spPr>
          <a:xfrm>
            <a:off x="2718063" y="4134299"/>
            <a:ext cx="4680000" cy="2444342"/>
          </a:xfrm>
          <a:prstGeom prst="rect">
            <a:avLst/>
          </a:prstGeom>
        </p:spPr>
      </p:pic>
      <p:pic>
        <p:nvPicPr>
          <p:cNvPr id="17" name="Espace réservé du contenu 11"/>
          <p:cNvPicPr>
            <a:picLocks noChangeAspect="1"/>
          </p:cNvPicPr>
          <p:nvPr/>
        </p:nvPicPr>
        <p:blipFill rotWithShape="1">
          <a:blip r:embed="rId5"/>
          <a:srcRect t="8378" r="3900" b="3739"/>
          <a:stretch/>
        </p:blipFill>
        <p:spPr>
          <a:xfrm>
            <a:off x="7485326" y="4134299"/>
            <a:ext cx="4680000" cy="2444342"/>
          </a:xfrm>
          <a:prstGeom prst="rect">
            <a:avLst/>
          </a:prstGeom>
        </p:spPr>
      </p:pic>
      <p:sp>
        <p:nvSpPr>
          <p:cNvPr id="18" name="Espace réservé du contenu 17"/>
          <p:cNvSpPr txBox="1">
            <a:spLocks/>
          </p:cNvSpPr>
          <p:nvPr/>
        </p:nvSpPr>
        <p:spPr>
          <a:xfrm>
            <a:off x="104474" y="2084832"/>
            <a:ext cx="2700000" cy="395401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fr-FR" sz="1800" dirty="0"/>
              <a:t>Les appendiculaires sont abondants dans des eaux avec une forte fluorescence, à faible distance de la côte, une profondeur de chlorophylle max élevé et des eaux dont la température dépasse 28,6°C.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F16C2BDF-A28F-4071-8276-7C93172D102A}"/>
              </a:ext>
            </a:extLst>
          </p:cNvPr>
          <p:cNvSpPr txBox="1">
            <a:spLocks/>
          </p:cNvSpPr>
          <p:nvPr/>
        </p:nvSpPr>
        <p:spPr>
          <a:xfrm>
            <a:off x="1024128" y="893131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chemeClr val="accent2">
                    <a:lumMod val="75000"/>
                  </a:schemeClr>
                </a:solidFill>
              </a:rPr>
              <a:t>Dependances</a:t>
            </a:r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000" dirty="0" err="1">
                <a:solidFill>
                  <a:schemeClr val="accent2">
                    <a:lumMod val="75000"/>
                  </a:schemeClr>
                </a:solidFill>
              </a:rPr>
              <a:t>PLot</a:t>
            </a:r>
            <a:endParaRPr lang="fr-FR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0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4">
            <a:extLst>
              <a:ext uri="{FF2B5EF4-FFF2-40B4-BE49-F238E27FC236}">
                <a16:creationId xmlns:a16="http://schemas.microsoft.com/office/drawing/2014/main" id="{D2A2DAD6-BA3D-4B5A-B9C0-E1A6FC47D7C4}"/>
              </a:ext>
            </a:extLst>
          </p:cNvPr>
          <p:cNvSpPr txBox="1">
            <a:spLocks/>
          </p:cNvSpPr>
          <p:nvPr/>
        </p:nvSpPr>
        <p:spPr>
          <a:xfrm>
            <a:off x="1024128" y="827817"/>
            <a:ext cx="972007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chemeClr val="accent2">
                    <a:lumMod val="75000"/>
                  </a:schemeClr>
                </a:solidFill>
              </a:rPr>
              <a:t>Dependances</a:t>
            </a:r>
            <a:r>
              <a:rPr lang="fr-FR" sz="4000" dirty="0">
                <a:solidFill>
                  <a:schemeClr val="accent2">
                    <a:lumMod val="75000"/>
                  </a:schemeClr>
                </a:solidFill>
              </a:rPr>
              <a:t> Plot on Data</a:t>
            </a:r>
          </a:p>
        </p:txBody>
      </p:sp>
      <p:sp>
        <p:nvSpPr>
          <p:cNvPr id="17" name="Espace réservé du numéro de diapositive 27">
            <a:extLst>
              <a:ext uri="{FF2B5EF4-FFF2-40B4-BE49-F238E27FC236}">
                <a16:creationId xmlns:a16="http://schemas.microsoft.com/office/drawing/2014/main" id="{D53025FD-1018-4D04-9A88-2582C912EAC4}"/>
              </a:ext>
            </a:extLst>
          </p:cNvPr>
          <p:cNvSpPr txBox="1">
            <a:spLocks/>
          </p:cNvSpPr>
          <p:nvPr/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E3BCE2-8613-44C1-87C2-C02C5CC611EB}" type="slidenum">
              <a:rPr lang="fr-FR" sz="1400" smtClean="0"/>
              <a:pPr algn="r"/>
              <a:t>9</a:t>
            </a:fld>
            <a:endParaRPr lang="fr-FR" sz="1400" dirty="0"/>
          </a:p>
        </p:txBody>
      </p:sp>
      <p:pic>
        <p:nvPicPr>
          <p:cNvPr id="24" name="Espace réservé du contenu 9">
            <a:extLst>
              <a:ext uri="{FF2B5EF4-FFF2-40B4-BE49-F238E27FC236}">
                <a16:creationId xmlns:a16="http://schemas.microsoft.com/office/drawing/2014/main" id="{B604C8DD-903E-4C3B-8DAB-A2EC31258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1" r="4088" b="3735"/>
          <a:stretch/>
        </p:blipFill>
        <p:spPr>
          <a:xfrm>
            <a:off x="2720288" y="4124818"/>
            <a:ext cx="4680000" cy="2288906"/>
          </a:xfrm>
          <a:prstGeom prst="rect">
            <a:avLst/>
          </a:prstGeom>
        </p:spPr>
      </p:pic>
      <p:pic>
        <p:nvPicPr>
          <p:cNvPr id="25" name="Espace réservé du contenu 9">
            <a:extLst>
              <a:ext uri="{FF2B5EF4-FFF2-40B4-BE49-F238E27FC236}">
                <a16:creationId xmlns:a16="http://schemas.microsoft.com/office/drawing/2014/main" id="{126D45FD-10AC-4839-8E1B-EDEE0185E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33" r="4089" b="3736"/>
          <a:stretch/>
        </p:blipFill>
        <p:spPr>
          <a:xfrm>
            <a:off x="2720288" y="1737930"/>
            <a:ext cx="4680000" cy="2288906"/>
          </a:xfrm>
          <a:prstGeom prst="rect">
            <a:avLst/>
          </a:prstGeom>
        </p:spPr>
      </p:pic>
      <p:pic>
        <p:nvPicPr>
          <p:cNvPr id="26" name="Espace réservé du contenu 10">
            <a:extLst>
              <a:ext uri="{FF2B5EF4-FFF2-40B4-BE49-F238E27FC236}">
                <a16:creationId xmlns:a16="http://schemas.microsoft.com/office/drawing/2014/main" id="{6D8BE478-BD50-428F-A225-C9B71DF23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32" r="4088" b="3734"/>
          <a:stretch/>
        </p:blipFill>
        <p:spPr>
          <a:xfrm>
            <a:off x="7462394" y="4117198"/>
            <a:ext cx="4680000" cy="2288906"/>
          </a:xfrm>
          <a:prstGeom prst="rect">
            <a:avLst/>
          </a:prstGeom>
        </p:spPr>
      </p:pic>
      <p:pic>
        <p:nvPicPr>
          <p:cNvPr id="27" name="Espace réservé du contenu 10">
            <a:extLst>
              <a:ext uri="{FF2B5EF4-FFF2-40B4-BE49-F238E27FC236}">
                <a16:creationId xmlns:a16="http://schemas.microsoft.com/office/drawing/2014/main" id="{A68A7E45-0858-475C-A19F-A61533E1AC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31" r="4088" b="3735"/>
          <a:stretch/>
        </p:blipFill>
        <p:spPr>
          <a:xfrm>
            <a:off x="7462394" y="1727817"/>
            <a:ext cx="4680000" cy="2288906"/>
          </a:xfrm>
          <a:prstGeom prst="rect">
            <a:avLst/>
          </a:prstGeom>
        </p:spPr>
      </p:pic>
      <p:sp>
        <p:nvSpPr>
          <p:cNvPr id="15" name="Espace réservé du contenu 17"/>
          <p:cNvSpPr txBox="1">
            <a:spLocks/>
          </p:cNvSpPr>
          <p:nvPr/>
        </p:nvSpPr>
        <p:spPr>
          <a:xfrm>
            <a:off x="49606" y="2420463"/>
            <a:ext cx="2700000" cy="319252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fr-FR" sz="1700" dirty="0"/>
              <a:t>Il y a encore une grande partie de la variance qui n’est pas prédite ! </a:t>
            </a:r>
          </a:p>
          <a:p>
            <a:pPr>
              <a:lnSpc>
                <a:spcPct val="160000"/>
              </a:lnSpc>
            </a:pPr>
            <a:r>
              <a:rPr lang="fr-FR" sz="1700" dirty="0"/>
              <a:t>C’est normal, le modèle utilisé est une approximation univariée de données multivarié</a:t>
            </a:r>
          </a:p>
        </p:txBody>
      </p:sp>
    </p:spTree>
    <p:extLst>
      <p:ext uri="{BB962C8B-B14F-4D97-AF65-F5344CB8AC3E}">
        <p14:creationId xmlns:p14="http://schemas.microsoft.com/office/powerpoint/2010/main" val="19024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2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AAD6AD6B-8284-4FC4-A1BE-781823D7777C}" vid="{4574B6B9-00E2-42EF-954D-D5868C1C667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233</TotalTime>
  <Words>403</Words>
  <Application>Microsoft Office PowerPoint</Application>
  <PresentationFormat>Grand écran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Thème2</vt:lpstr>
      <vt:lpstr>Etude de l’abondance des Appendiculaire</vt:lpstr>
      <vt:lpstr>Présentation PowerPoint</vt:lpstr>
      <vt:lpstr>Présentation PowerPoint</vt:lpstr>
      <vt:lpstr>Présentation PowerPoint</vt:lpstr>
      <vt:lpstr>Transformation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IMEV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Windows10_IMEV</dc:creator>
  <cp:lastModifiedBy>Alizée Deniel</cp:lastModifiedBy>
  <cp:revision>52</cp:revision>
  <dcterms:created xsi:type="dcterms:W3CDTF">2021-07-20T13:07:02Z</dcterms:created>
  <dcterms:modified xsi:type="dcterms:W3CDTF">2024-07-29T14:21:53Z</dcterms:modified>
</cp:coreProperties>
</file>