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D9DCD27-94B3-1347-BF51-2C757A123AD2}">
          <p14:sldIdLst>
            <p14:sldId id="256"/>
            <p14:sldId id="258"/>
            <p14:sldId id="257"/>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59"/>
  </p:normalViewPr>
  <p:slideViewPr>
    <p:cSldViewPr snapToGrid="0" snapToObjects="1">
      <p:cViewPr varScale="1">
        <p:scale>
          <a:sx n="63" d="100"/>
          <a:sy n="63" d="100"/>
        </p:scale>
        <p:origin x="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EE57-51A2-C748-9F66-421DD895C1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BB27526D-E51C-0746-A899-B5CE7A335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FE3FE0D5-7F23-9D4C-975E-23F439CDE6A9}"/>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018BA249-F4BB-F34A-9A0D-403936980D59}"/>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40657BF3-9937-064C-AD49-AF44354F1906}"/>
              </a:ext>
            </a:extLst>
          </p:cNvPr>
          <p:cNvSpPr>
            <a:spLocks noGrp="1"/>
          </p:cNvSpPr>
          <p:nvPr>
            <p:ph type="sldNum" sz="quarter" idx="12"/>
          </p:nvPr>
        </p:nvSpPr>
        <p:spPr/>
        <p:txBody>
          <a:bodyPr/>
          <a:lstStyle/>
          <a:p>
            <a:fld id="{6912BBD4-70E7-3B4A-935C-29CB63374E33}" type="slidenum">
              <a:rPr lang="en-UA" smtClean="0"/>
              <a:t>‹#›</a:t>
            </a:fld>
            <a:endParaRPr lang="en-UA"/>
          </a:p>
        </p:txBody>
      </p:sp>
      <p:pic>
        <p:nvPicPr>
          <p:cNvPr id="8" name="Picture 7">
            <a:extLst>
              <a:ext uri="{FF2B5EF4-FFF2-40B4-BE49-F238E27FC236}">
                <a16:creationId xmlns:a16="http://schemas.microsoft.com/office/drawing/2014/main" id="{505EF8A1-0F1A-3142-8E86-F646505AA72D}"/>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9615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E950-F76D-B44E-88F5-F6B2B9027E1D}"/>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3D779045-0ACF-EE4C-BEBE-A467B581FC3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35FF0D01-5114-E84B-85CA-7DD2EE018315}"/>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2E33DD6B-99DD-784A-AFEE-7BD6202CC869}"/>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A0B2B3B-D31C-1A4C-AF5C-2D5BEDE005DD}"/>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420865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6494F-E7BA-494D-B3F5-41439121B9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E56BEEE2-6BFB-C24D-A5A0-6BA147CABD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60C955A1-358B-6A4A-84B8-06289C181C98}"/>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7AA2921F-DDC7-6F47-9DCE-1F6606D458C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D41D5B07-1B61-444A-95B1-C6C24CB826B3}"/>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234419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820B-C310-4C49-820E-EE04098BC0A5}"/>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F7B22B58-062A-B141-B22D-062CF27E72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A25ADA9B-7148-4C40-BEED-8CBE5426E966}"/>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851FEEFB-44C2-A343-8D08-D365635846CC}"/>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4DF4363B-171D-3C4D-BAD6-30BD5006D3E1}"/>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753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474F-1F72-C241-82DA-FBB1228F22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D9DA2755-9C3D-F544-A753-512B47E18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91A8C0-AB23-E04E-BD38-5DCE16C93DA1}"/>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933F1169-C761-6B47-9658-6888EE0C0A6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9B1D3C99-0349-9643-99D7-28AE36E22996}"/>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194008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DFE2-D550-A74B-B3E8-4CF1BE16E36B}"/>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2DFE18B6-A5BB-B349-8978-7A0D923430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06E45112-08DF-754A-8EDE-D4D0BFA1EB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D79BB72F-47DB-0241-BA31-50802935704D}"/>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6" name="Footer Placeholder 5">
            <a:extLst>
              <a:ext uri="{FF2B5EF4-FFF2-40B4-BE49-F238E27FC236}">
                <a16:creationId xmlns:a16="http://schemas.microsoft.com/office/drawing/2014/main" id="{97AAF0A6-94D8-5C4A-8848-D5205F009D8A}"/>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6AD8F4A2-C3B9-014A-A374-3AD4EA9A26CA}"/>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2358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FC90-A183-CF43-BBCD-30B7EF024542}"/>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EED381EF-E695-6245-BC68-56E48026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C12559-650C-964E-AAF5-38646B8701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0448EFA6-EBDE-A84A-86E6-1214DF295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9E0F8D-AC0C-4D4D-A33F-1D39A36DC2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A9AEECF6-D4F2-CE4D-85CB-520998ECB686}"/>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8" name="Footer Placeholder 7">
            <a:extLst>
              <a:ext uri="{FF2B5EF4-FFF2-40B4-BE49-F238E27FC236}">
                <a16:creationId xmlns:a16="http://schemas.microsoft.com/office/drawing/2014/main" id="{DCD8BAC3-6B72-B240-BE46-D139A4CE7369}"/>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8B4472A3-0F88-EB40-9862-8B9E991D8AFB}"/>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19180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1E8D-E1F9-9A41-9C49-9433474D9921}"/>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EFEEE51A-B6B0-AB4C-B113-F2C6358CB913}"/>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4" name="Footer Placeholder 3">
            <a:extLst>
              <a:ext uri="{FF2B5EF4-FFF2-40B4-BE49-F238E27FC236}">
                <a16:creationId xmlns:a16="http://schemas.microsoft.com/office/drawing/2014/main" id="{8D053ED3-D8E8-DD49-8F59-1DC6BCB7399B}"/>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D2BE115C-113D-9348-88C0-BBB518EE26F9}"/>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396445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183E7-0C78-8347-B7BF-92D82E154D07}"/>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3" name="Footer Placeholder 2">
            <a:extLst>
              <a:ext uri="{FF2B5EF4-FFF2-40B4-BE49-F238E27FC236}">
                <a16:creationId xmlns:a16="http://schemas.microsoft.com/office/drawing/2014/main" id="{DC1FC2CA-CBAB-5D4B-809C-BA91F009EB63}"/>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20680D39-69F6-3443-938B-060ABE02A496}"/>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254704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2B83-C36F-E843-A038-2C24C7F249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267053D2-0792-4B41-87ED-0E3775C6A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55695CE1-4D91-0F4B-8A12-46E296B14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60AED7-EA03-DA47-8122-FCA9E03F8E88}"/>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6" name="Footer Placeholder 5">
            <a:extLst>
              <a:ext uri="{FF2B5EF4-FFF2-40B4-BE49-F238E27FC236}">
                <a16:creationId xmlns:a16="http://schemas.microsoft.com/office/drawing/2014/main" id="{BEF58689-E3D8-BC48-B607-9AE9E2F343E4}"/>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3C275D95-2FA9-B54F-9EE2-34DDAC2FE157}"/>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249897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4C6-0CF8-8C4B-8D51-56F15258A9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AA8EF0FC-A4FC-7149-873B-D2DB95A29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10FCA2C6-5744-7040-AD34-33BCBF3FB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0389F0-39CC-0240-B0AB-AC36E93A78A7}"/>
              </a:ext>
            </a:extLst>
          </p:cNvPr>
          <p:cNvSpPr>
            <a:spLocks noGrp="1"/>
          </p:cNvSpPr>
          <p:nvPr>
            <p:ph type="dt" sz="half" idx="10"/>
          </p:nvPr>
        </p:nvSpPr>
        <p:spPr/>
        <p:txBody>
          <a:bodyPr/>
          <a:lstStyle/>
          <a:p>
            <a:fld id="{2976FAFF-556E-414F-9787-C109E30D9D37}" type="datetimeFigureOut">
              <a:rPr lang="en-UA" smtClean="0"/>
              <a:t>04/19/2022</a:t>
            </a:fld>
            <a:endParaRPr lang="en-UA"/>
          </a:p>
        </p:txBody>
      </p:sp>
      <p:sp>
        <p:nvSpPr>
          <p:cNvPr id="6" name="Footer Placeholder 5">
            <a:extLst>
              <a:ext uri="{FF2B5EF4-FFF2-40B4-BE49-F238E27FC236}">
                <a16:creationId xmlns:a16="http://schemas.microsoft.com/office/drawing/2014/main" id="{1375BA83-666E-5740-BC1A-152E8F037A42}"/>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3A965FE6-F072-F841-B4A0-6DDA31CB5F5A}"/>
              </a:ext>
            </a:extLst>
          </p:cNvPr>
          <p:cNvSpPr>
            <a:spLocks noGrp="1"/>
          </p:cNvSpPr>
          <p:nvPr>
            <p:ph type="sldNum" sz="quarter" idx="12"/>
          </p:nvPr>
        </p:nvSpPr>
        <p:spPr/>
        <p:txBody>
          <a:bodyPr/>
          <a:lstStyle/>
          <a:p>
            <a:fld id="{6912BBD4-70E7-3B4A-935C-29CB63374E33}" type="slidenum">
              <a:rPr lang="en-UA" smtClean="0"/>
              <a:t>‹#›</a:t>
            </a:fld>
            <a:endParaRPr lang="en-UA"/>
          </a:p>
        </p:txBody>
      </p:sp>
    </p:spTree>
    <p:extLst>
      <p:ext uri="{BB962C8B-B14F-4D97-AF65-F5344CB8AC3E}">
        <p14:creationId xmlns:p14="http://schemas.microsoft.com/office/powerpoint/2010/main" val="339529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74B94-25BE-AF4C-BE7F-3DDD3BD2A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A"/>
          </a:p>
        </p:txBody>
      </p:sp>
      <p:sp>
        <p:nvSpPr>
          <p:cNvPr id="3" name="Text Placeholder 2">
            <a:extLst>
              <a:ext uri="{FF2B5EF4-FFF2-40B4-BE49-F238E27FC236}">
                <a16:creationId xmlns:a16="http://schemas.microsoft.com/office/drawing/2014/main" id="{B5D16F24-74DC-3E4B-97A2-2CCBF7FBA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14547128-82B0-0642-B58C-F42FFA8D8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6FAFF-556E-414F-9787-C109E30D9D37}" type="datetimeFigureOut">
              <a:rPr lang="en-UA" smtClean="0"/>
              <a:t>04/19/2022</a:t>
            </a:fld>
            <a:endParaRPr lang="en-UA"/>
          </a:p>
        </p:txBody>
      </p:sp>
      <p:sp>
        <p:nvSpPr>
          <p:cNvPr id="5" name="Footer Placeholder 4">
            <a:extLst>
              <a:ext uri="{FF2B5EF4-FFF2-40B4-BE49-F238E27FC236}">
                <a16:creationId xmlns:a16="http://schemas.microsoft.com/office/drawing/2014/main" id="{904022E2-D126-E340-933D-90B0C511D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62DA46DF-5789-5E4C-A03E-86466F631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BBD4-70E7-3B4A-935C-29CB63374E33}" type="slidenum">
              <a:rPr lang="en-UA" smtClean="0"/>
              <a:t>‹#›</a:t>
            </a:fld>
            <a:endParaRPr lang="en-UA"/>
          </a:p>
        </p:txBody>
      </p:sp>
      <p:pic>
        <p:nvPicPr>
          <p:cNvPr id="8" name="Picture 7">
            <a:extLst>
              <a:ext uri="{FF2B5EF4-FFF2-40B4-BE49-F238E27FC236}">
                <a16:creationId xmlns:a16="http://schemas.microsoft.com/office/drawing/2014/main" id="{4F0A9665-7927-9746-9EC9-4C1731700B31}"/>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26182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718C-21BE-DC4B-99CE-7B489687C907}"/>
              </a:ext>
            </a:extLst>
          </p:cNvPr>
          <p:cNvSpPr>
            <a:spLocks noGrp="1"/>
          </p:cNvSpPr>
          <p:nvPr>
            <p:ph type="ctrTitle"/>
          </p:nvPr>
        </p:nvSpPr>
        <p:spPr>
          <a:xfrm>
            <a:off x="581890" y="1303318"/>
            <a:ext cx="5795159" cy="2470067"/>
          </a:xfrm>
        </p:spPr>
        <p:txBody>
          <a:bodyPr>
            <a:noAutofit/>
          </a:bodyPr>
          <a:lstStyle/>
          <a:p>
            <a:pPr algn="l"/>
            <a:r>
              <a:rPr lang="en-US" sz="20000" dirty="0">
                <a:solidFill>
                  <a:schemeClr val="bg1"/>
                </a:solidFill>
                <a:latin typeface="Aharoni" panose="02010803020104030203" pitchFamily="2" charset="-79"/>
                <a:cs typeface="Aharoni" panose="02010803020104030203" pitchFamily="2" charset="-79"/>
              </a:rPr>
              <a:t>ZAN</a:t>
            </a:r>
            <a:endParaRPr lang="en-UA" sz="20000" dirty="0">
              <a:solidFill>
                <a:schemeClr val="bg1"/>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3D827BC-2DAB-8C4A-8CC8-1AA94E31A72B}"/>
              </a:ext>
            </a:extLst>
          </p:cNvPr>
          <p:cNvSpPr>
            <a:spLocks noGrp="1"/>
          </p:cNvSpPr>
          <p:nvPr>
            <p:ph type="subTitle" idx="1"/>
          </p:nvPr>
        </p:nvSpPr>
        <p:spPr>
          <a:xfrm>
            <a:off x="300841" y="5661252"/>
            <a:ext cx="6076208" cy="918028"/>
          </a:xfrm>
        </p:spPr>
        <p:txBody>
          <a:bodyPr/>
          <a:lstStyle/>
          <a:p>
            <a:pPr algn="l"/>
            <a:r>
              <a:rPr lang="en-US" dirty="0">
                <a:solidFill>
                  <a:schemeClr val="bg1"/>
                </a:solidFill>
              </a:rPr>
              <a:t>Zangar Kenes, Alizhan Kuanyshbekov, </a:t>
            </a:r>
          </a:p>
          <a:p>
            <a:pPr algn="l"/>
            <a:r>
              <a:rPr lang="en-US" dirty="0">
                <a:solidFill>
                  <a:schemeClr val="bg1"/>
                </a:solidFill>
              </a:rPr>
              <a:t>Nurlan Mukhametzhan</a:t>
            </a:r>
            <a:endParaRPr lang="en-UA" dirty="0">
              <a:solidFill>
                <a:schemeClr val="bg1"/>
              </a:solidFill>
            </a:endParaRPr>
          </a:p>
        </p:txBody>
      </p:sp>
    </p:spTree>
    <p:extLst>
      <p:ext uri="{BB962C8B-B14F-4D97-AF65-F5344CB8AC3E}">
        <p14:creationId xmlns:p14="http://schemas.microsoft.com/office/powerpoint/2010/main" val="61460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4077-4329-2446-A58D-A36AD348AED7}"/>
              </a:ext>
            </a:extLst>
          </p:cNvPr>
          <p:cNvSpPr>
            <a:spLocks noGrp="1"/>
          </p:cNvSpPr>
          <p:nvPr>
            <p:ph type="title"/>
          </p:nvPr>
        </p:nvSpPr>
        <p:spPr>
          <a:xfrm>
            <a:off x="838200" y="365126"/>
            <a:ext cx="10515600" cy="703654"/>
          </a:xfrm>
        </p:spPr>
        <p:txBody>
          <a:bodyPr>
            <a:normAutofit/>
          </a:bodyPr>
          <a:lstStyle/>
          <a:p>
            <a:r>
              <a:rPr lang="en-US" dirty="0">
                <a:solidFill>
                  <a:schemeClr val="bg1"/>
                </a:solidFill>
              </a:rPr>
              <a:t>Roles</a:t>
            </a:r>
            <a:endParaRPr lang="en-UA" dirty="0">
              <a:solidFill>
                <a:schemeClr val="bg1"/>
              </a:solidFill>
            </a:endParaRPr>
          </a:p>
        </p:txBody>
      </p:sp>
      <p:sp>
        <p:nvSpPr>
          <p:cNvPr id="24" name="Rectangle 14">
            <a:extLst>
              <a:ext uri="{FF2B5EF4-FFF2-40B4-BE49-F238E27FC236}">
                <a16:creationId xmlns:a16="http://schemas.microsoft.com/office/drawing/2014/main" id="{A1AE1714-5685-7D4F-B53B-A5351C87AF29}"/>
              </a:ext>
            </a:extLst>
          </p:cNvPr>
          <p:cNvSpPr>
            <a:spLocks noChangeArrowheads="1"/>
          </p:cNvSpPr>
          <p:nvPr/>
        </p:nvSpPr>
        <p:spPr bwMode="gray">
          <a:xfrm rot="3419336">
            <a:off x="809842" y="1525875"/>
            <a:ext cx="479425" cy="520700"/>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solidFill>
                <a:schemeClr val="bg1"/>
              </a:solidFill>
            </a:endParaRPr>
          </a:p>
        </p:txBody>
      </p:sp>
      <p:sp>
        <p:nvSpPr>
          <p:cNvPr id="4" name="TextBox 3">
            <a:extLst>
              <a:ext uri="{FF2B5EF4-FFF2-40B4-BE49-F238E27FC236}">
                <a16:creationId xmlns:a16="http://schemas.microsoft.com/office/drawing/2014/main" id="{9DDC1E58-DA76-834E-AA37-E3F397E318B9}"/>
              </a:ext>
            </a:extLst>
          </p:cNvPr>
          <p:cNvSpPr txBox="1"/>
          <p:nvPr/>
        </p:nvSpPr>
        <p:spPr>
          <a:xfrm>
            <a:off x="1681654" y="1601559"/>
            <a:ext cx="2334870" cy="369332"/>
          </a:xfrm>
          <a:prstGeom prst="rect">
            <a:avLst/>
          </a:prstGeom>
          <a:noFill/>
        </p:spPr>
        <p:txBody>
          <a:bodyPr wrap="none" rtlCol="0">
            <a:spAutoFit/>
          </a:bodyPr>
          <a:lstStyle/>
          <a:p>
            <a:r>
              <a:rPr lang="en-US" dirty="0">
                <a:solidFill>
                  <a:schemeClr val="bg1"/>
                </a:solidFill>
              </a:rPr>
              <a:t>Backend: Zangar Kenes</a:t>
            </a:r>
            <a:endParaRPr lang="ru-KZ" dirty="0">
              <a:solidFill>
                <a:schemeClr val="bg1"/>
              </a:solidFill>
            </a:endParaRPr>
          </a:p>
        </p:txBody>
      </p:sp>
      <p:sp>
        <p:nvSpPr>
          <p:cNvPr id="25" name="Rectangle 9">
            <a:extLst>
              <a:ext uri="{FF2B5EF4-FFF2-40B4-BE49-F238E27FC236}">
                <a16:creationId xmlns:a16="http://schemas.microsoft.com/office/drawing/2014/main" id="{145E7237-5CD4-4847-A61F-D2DC770BF438}"/>
              </a:ext>
            </a:extLst>
          </p:cNvPr>
          <p:cNvSpPr>
            <a:spLocks noChangeArrowheads="1"/>
          </p:cNvSpPr>
          <p:nvPr/>
        </p:nvSpPr>
        <p:spPr bwMode="gray">
          <a:xfrm rot="3419336">
            <a:off x="809843" y="2504888"/>
            <a:ext cx="479425" cy="520700"/>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solidFill>
                <a:schemeClr val="bg1"/>
              </a:solidFill>
            </a:endParaRPr>
          </a:p>
        </p:txBody>
      </p:sp>
      <p:sp>
        <p:nvSpPr>
          <p:cNvPr id="6" name="TextBox 5">
            <a:extLst>
              <a:ext uri="{FF2B5EF4-FFF2-40B4-BE49-F238E27FC236}">
                <a16:creationId xmlns:a16="http://schemas.microsoft.com/office/drawing/2014/main" id="{AA623D33-F904-9F4A-9C64-DCA90E84F1FC}"/>
              </a:ext>
            </a:extLst>
          </p:cNvPr>
          <p:cNvSpPr txBox="1"/>
          <p:nvPr/>
        </p:nvSpPr>
        <p:spPr>
          <a:xfrm>
            <a:off x="1620164" y="2636627"/>
            <a:ext cx="3323410" cy="369332"/>
          </a:xfrm>
          <a:prstGeom prst="rect">
            <a:avLst/>
          </a:prstGeom>
          <a:noFill/>
        </p:spPr>
        <p:txBody>
          <a:bodyPr wrap="none" rtlCol="0">
            <a:spAutoFit/>
          </a:bodyPr>
          <a:lstStyle/>
          <a:p>
            <a:r>
              <a:rPr lang="en-US" dirty="0">
                <a:solidFill>
                  <a:schemeClr val="bg1"/>
                </a:solidFill>
              </a:rPr>
              <a:t>Frontend: Nurlan Mukhametzhan</a:t>
            </a:r>
            <a:endParaRPr lang="ru-KZ" dirty="0">
              <a:solidFill>
                <a:schemeClr val="bg1"/>
              </a:solidFill>
            </a:endParaRPr>
          </a:p>
        </p:txBody>
      </p:sp>
      <p:sp>
        <p:nvSpPr>
          <p:cNvPr id="26" name="Rectangle 19">
            <a:extLst>
              <a:ext uri="{FF2B5EF4-FFF2-40B4-BE49-F238E27FC236}">
                <a16:creationId xmlns:a16="http://schemas.microsoft.com/office/drawing/2014/main" id="{45ED3C7B-4592-2441-BE9C-F1F5D4F8E4A3}"/>
              </a:ext>
            </a:extLst>
          </p:cNvPr>
          <p:cNvSpPr>
            <a:spLocks noChangeArrowheads="1"/>
          </p:cNvSpPr>
          <p:nvPr/>
        </p:nvSpPr>
        <p:spPr bwMode="gray">
          <a:xfrm rot="3419336">
            <a:off x="809842" y="3511503"/>
            <a:ext cx="479425" cy="520700"/>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dirty="0">
              <a:solidFill>
                <a:schemeClr val="bg1"/>
              </a:solidFill>
            </a:endParaRPr>
          </a:p>
        </p:txBody>
      </p:sp>
      <p:sp>
        <p:nvSpPr>
          <p:cNvPr id="7" name="TextBox 6">
            <a:extLst>
              <a:ext uri="{FF2B5EF4-FFF2-40B4-BE49-F238E27FC236}">
                <a16:creationId xmlns:a16="http://schemas.microsoft.com/office/drawing/2014/main" id="{B7B0B4E5-9527-C048-826E-1446289AC031}"/>
              </a:ext>
            </a:extLst>
          </p:cNvPr>
          <p:cNvSpPr txBox="1"/>
          <p:nvPr/>
        </p:nvSpPr>
        <p:spPr>
          <a:xfrm>
            <a:off x="1611226" y="3667376"/>
            <a:ext cx="3256469" cy="369332"/>
          </a:xfrm>
          <a:prstGeom prst="rect">
            <a:avLst/>
          </a:prstGeom>
          <a:noFill/>
        </p:spPr>
        <p:txBody>
          <a:bodyPr wrap="none" rtlCol="0">
            <a:spAutoFit/>
          </a:bodyPr>
          <a:lstStyle/>
          <a:p>
            <a:r>
              <a:rPr lang="en-US" dirty="0">
                <a:solidFill>
                  <a:schemeClr val="bg1"/>
                </a:solidFill>
              </a:rPr>
              <a:t>Designer: Alizhan Kuanyshbekov </a:t>
            </a:r>
            <a:endParaRPr lang="ru-KZ" dirty="0">
              <a:solidFill>
                <a:schemeClr val="bg1"/>
              </a:solidFill>
            </a:endParaRPr>
          </a:p>
        </p:txBody>
      </p:sp>
      <p:sp>
        <p:nvSpPr>
          <p:cNvPr id="27" name="Line 8">
            <a:extLst>
              <a:ext uri="{FF2B5EF4-FFF2-40B4-BE49-F238E27FC236}">
                <a16:creationId xmlns:a16="http://schemas.microsoft.com/office/drawing/2014/main" id="{06BAEC17-DE77-FB48-B68C-3FD555B1C570}"/>
              </a:ext>
            </a:extLst>
          </p:cNvPr>
          <p:cNvSpPr>
            <a:spLocks noChangeShapeType="1"/>
          </p:cNvSpPr>
          <p:nvPr/>
        </p:nvSpPr>
        <p:spPr bwMode="gray">
          <a:xfrm>
            <a:off x="700638" y="4314857"/>
            <a:ext cx="4800600"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Tree>
    <p:extLst>
      <p:ext uri="{BB962C8B-B14F-4D97-AF65-F5344CB8AC3E}">
        <p14:creationId xmlns:p14="http://schemas.microsoft.com/office/powerpoint/2010/main" val="402104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4077-4329-2446-A58D-A36AD348AED7}"/>
              </a:ext>
            </a:extLst>
          </p:cNvPr>
          <p:cNvSpPr>
            <a:spLocks noGrp="1"/>
          </p:cNvSpPr>
          <p:nvPr>
            <p:ph type="title"/>
          </p:nvPr>
        </p:nvSpPr>
        <p:spPr>
          <a:xfrm>
            <a:off x="838200" y="365126"/>
            <a:ext cx="10515600" cy="703654"/>
          </a:xfrm>
        </p:spPr>
        <p:txBody>
          <a:bodyPr>
            <a:normAutofit/>
          </a:bodyPr>
          <a:lstStyle/>
          <a:p>
            <a:r>
              <a:rPr lang="en" dirty="0">
                <a:solidFill>
                  <a:schemeClr val="bg1"/>
                </a:solidFill>
              </a:rPr>
              <a:t>Brainstorming results</a:t>
            </a:r>
            <a:endParaRPr lang="en-UA" dirty="0">
              <a:solidFill>
                <a:schemeClr val="bg1"/>
              </a:solidFill>
            </a:endParaRPr>
          </a:p>
        </p:txBody>
      </p:sp>
      <p:sp>
        <p:nvSpPr>
          <p:cNvPr id="12" name="Text Box 10">
            <a:extLst>
              <a:ext uri="{FF2B5EF4-FFF2-40B4-BE49-F238E27FC236}">
                <a16:creationId xmlns:a16="http://schemas.microsoft.com/office/drawing/2014/main" id="{85A71F71-3689-0145-BFBD-4651B2E7C628}"/>
              </a:ext>
            </a:extLst>
          </p:cNvPr>
          <p:cNvSpPr txBox="1">
            <a:spLocks noChangeArrowheads="1"/>
          </p:cNvSpPr>
          <p:nvPr/>
        </p:nvSpPr>
        <p:spPr bwMode="gray">
          <a:xfrm>
            <a:off x="519661" y="1128157"/>
            <a:ext cx="30373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en" sz="2400" dirty="0">
                <a:solidFill>
                  <a:schemeClr val="bg1"/>
                </a:solidFill>
              </a:rPr>
              <a:t>Book exchange</a:t>
            </a:r>
          </a:p>
          <a:p>
            <a:pPr marL="342900" indent="-342900">
              <a:buFont typeface="Arial" panose="020B0604020202020204" pitchFamily="34" charset="0"/>
              <a:buChar char="•"/>
            </a:pPr>
            <a:r>
              <a:rPr lang="en" sz="2400" dirty="0">
                <a:solidFill>
                  <a:schemeClr val="bg1"/>
                </a:solidFill>
              </a:rPr>
              <a:t>VR game</a:t>
            </a:r>
          </a:p>
          <a:p>
            <a:pPr marL="342900" indent="-342900">
              <a:buFont typeface="Arial" panose="020B0604020202020204" pitchFamily="34" charset="0"/>
              <a:buChar char="•"/>
            </a:pPr>
            <a:r>
              <a:rPr lang="en" sz="2400" dirty="0">
                <a:solidFill>
                  <a:schemeClr val="bg1"/>
                </a:solidFill>
              </a:rPr>
              <a:t>Work searches</a:t>
            </a:r>
          </a:p>
          <a:p>
            <a:pPr marL="342900" indent="-342900">
              <a:buFont typeface="Arial" panose="020B0604020202020204" pitchFamily="34" charset="0"/>
              <a:buChar char="•"/>
            </a:pPr>
            <a:r>
              <a:rPr lang="en" sz="2400" dirty="0">
                <a:solidFill>
                  <a:schemeClr val="bg1"/>
                </a:solidFill>
              </a:rPr>
              <a:t>Mortgage calculator</a:t>
            </a:r>
          </a:p>
          <a:p>
            <a:pPr marL="342900" indent="-342900">
              <a:buFont typeface="Arial" panose="020B0604020202020204" pitchFamily="34" charset="0"/>
              <a:buChar char="•"/>
            </a:pPr>
            <a:r>
              <a:rPr lang="en" sz="2400" dirty="0">
                <a:solidFill>
                  <a:schemeClr val="bg1"/>
                </a:solidFill>
              </a:rPr>
              <a:t>Weather forecast</a:t>
            </a:r>
          </a:p>
          <a:p>
            <a:pPr marL="342900" indent="-342900">
              <a:buFont typeface="Arial" panose="020B0604020202020204" pitchFamily="34" charset="0"/>
              <a:buChar char="•"/>
            </a:pPr>
            <a:r>
              <a:rPr lang="en" sz="2400" dirty="0">
                <a:solidFill>
                  <a:schemeClr val="bg1"/>
                </a:solidFill>
              </a:rPr>
              <a:t>GPA app</a:t>
            </a:r>
          </a:p>
        </p:txBody>
      </p:sp>
      <p:sp>
        <p:nvSpPr>
          <p:cNvPr id="17" name="Text Box 15">
            <a:extLst>
              <a:ext uri="{FF2B5EF4-FFF2-40B4-BE49-F238E27FC236}">
                <a16:creationId xmlns:a16="http://schemas.microsoft.com/office/drawing/2014/main" id="{6D7E73A8-4F5D-8B4C-950E-21ABAE8CB4D6}"/>
              </a:ext>
            </a:extLst>
          </p:cNvPr>
          <p:cNvSpPr txBox="1">
            <a:spLocks noChangeArrowheads="1"/>
          </p:cNvSpPr>
          <p:nvPr/>
        </p:nvSpPr>
        <p:spPr bwMode="gray">
          <a:xfrm>
            <a:off x="519661" y="3304367"/>
            <a:ext cx="3717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en" sz="2400" dirty="0">
                <a:solidFill>
                  <a:schemeClr val="bg1"/>
                </a:solidFill>
              </a:rPr>
              <a:t>Assistant to pensioners</a:t>
            </a:r>
          </a:p>
          <a:p>
            <a:pPr marL="342900" indent="-342900">
              <a:buFont typeface="Arial" panose="020B0604020202020204" pitchFamily="34" charset="0"/>
              <a:buChar char="•"/>
            </a:pPr>
            <a:r>
              <a:rPr lang="en" sz="2400" dirty="0">
                <a:solidFill>
                  <a:schemeClr val="bg1"/>
                </a:solidFill>
              </a:rPr>
              <a:t>Speed reading training</a:t>
            </a:r>
          </a:p>
          <a:p>
            <a:pPr marL="342900" indent="-342900">
              <a:buFont typeface="Arial" panose="020B0604020202020204" pitchFamily="34" charset="0"/>
              <a:buChar char="•"/>
            </a:pPr>
            <a:r>
              <a:rPr lang="en" sz="2400" dirty="0">
                <a:solidFill>
                  <a:schemeClr val="bg1"/>
                </a:solidFill>
              </a:rPr>
              <a:t>Messenger</a:t>
            </a:r>
          </a:p>
          <a:p>
            <a:pPr marL="342900" indent="-342900">
              <a:buFont typeface="Arial" panose="020B0604020202020204" pitchFamily="34" charset="0"/>
              <a:buChar char="•"/>
            </a:pPr>
            <a:r>
              <a:rPr lang="en" sz="2400" dirty="0">
                <a:solidFill>
                  <a:schemeClr val="bg1"/>
                </a:solidFill>
              </a:rPr>
              <a:t>Charity app for the needy</a:t>
            </a:r>
          </a:p>
          <a:p>
            <a:pPr marL="342900" indent="-342900">
              <a:buFont typeface="Arial" panose="020B0604020202020204" pitchFamily="34" charset="0"/>
              <a:buChar char="•"/>
            </a:pPr>
            <a:r>
              <a:rPr lang="en" sz="2400" dirty="0">
                <a:solidFill>
                  <a:schemeClr val="bg1"/>
                </a:solidFill>
              </a:rPr>
              <a:t>Video hosting</a:t>
            </a:r>
          </a:p>
          <a:p>
            <a:pPr marL="342900" indent="-342900">
              <a:buFont typeface="Arial" panose="020B0604020202020204" pitchFamily="34" charset="0"/>
              <a:buChar char="•"/>
            </a:pPr>
            <a:r>
              <a:rPr lang="en" sz="2400" dirty="0">
                <a:solidFill>
                  <a:schemeClr val="bg1"/>
                </a:solidFill>
              </a:rPr>
              <a:t>Student assistant</a:t>
            </a:r>
          </a:p>
        </p:txBody>
      </p:sp>
      <p:sp>
        <p:nvSpPr>
          <p:cNvPr id="22" name="Text Box 20">
            <a:extLst>
              <a:ext uri="{FF2B5EF4-FFF2-40B4-BE49-F238E27FC236}">
                <a16:creationId xmlns:a16="http://schemas.microsoft.com/office/drawing/2014/main" id="{E7A358DC-B512-1043-BE74-467EB7FDD923}"/>
              </a:ext>
            </a:extLst>
          </p:cNvPr>
          <p:cNvSpPr txBox="1">
            <a:spLocks noChangeArrowheads="1"/>
          </p:cNvSpPr>
          <p:nvPr/>
        </p:nvSpPr>
        <p:spPr bwMode="gray">
          <a:xfrm>
            <a:off x="519661" y="5479440"/>
            <a:ext cx="47655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en-US" sz="2400" dirty="0">
                <a:solidFill>
                  <a:schemeClr val="bg1"/>
                </a:solidFill>
              </a:rPr>
              <a:t>Cl</a:t>
            </a:r>
            <a:r>
              <a:rPr lang="en" sz="2400" dirty="0">
                <a:solidFill>
                  <a:schemeClr val="bg1"/>
                </a:solidFill>
              </a:rPr>
              <a:t>othing store</a:t>
            </a:r>
          </a:p>
          <a:p>
            <a:pPr marL="342900" indent="-342900">
              <a:buFont typeface="Arial" panose="020B0604020202020204" pitchFamily="34" charset="0"/>
              <a:buChar char="•"/>
            </a:pPr>
            <a:r>
              <a:rPr lang="en" sz="2400" dirty="0">
                <a:solidFill>
                  <a:schemeClr val="bg1"/>
                </a:solidFill>
              </a:rPr>
              <a:t>City navigator</a:t>
            </a:r>
          </a:p>
          <a:p>
            <a:pPr marL="342900" indent="-342900">
              <a:buFont typeface="Arial" panose="020B0604020202020204" pitchFamily="34" charset="0"/>
              <a:buChar char="•"/>
            </a:pPr>
            <a:r>
              <a:rPr lang="en" sz="2400" dirty="0">
                <a:solidFill>
                  <a:schemeClr val="bg1"/>
                </a:solidFill>
              </a:rPr>
              <a:t>Apps Instructor for Senior Citizens</a:t>
            </a:r>
          </a:p>
        </p:txBody>
      </p:sp>
    </p:spTree>
    <p:extLst>
      <p:ext uri="{BB962C8B-B14F-4D97-AF65-F5344CB8AC3E}">
        <p14:creationId xmlns:p14="http://schemas.microsoft.com/office/powerpoint/2010/main" val="216086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8102CC-2CA4-D149-9401-2987705665FF}"/>
              </a:ext>
            </a:extLst>
          </p:cNvPr>
          <p:cNvSpPr>
            <a:spLocks noGrp="1"/>
          </p:cNvSpPr>
          <p:nvPr>
            <p:ph type="title"/>
          </p:nvPr>
        </p:nvSpPr>
        <p:spPr>
          <a:xfrm>
            <a:off x="838200" y="249511"/>
            <a:ext cx="10515600" cy="1325563"/>
          </a:xfrm>
        </p:spPr>
        <p:txBody>
          <a:bodyPr/>
          <a:lstStyle/>
          <a:p>
            <a:r>
              <a:rPr lang="en-US" dirty="0">
                <a:solidFill>
                  <a:schemeClr val="bg1"/>
                </a:solidFill>
              </a:rPr>
              <a:t>Our idea: News App</a:t>
            </a:r>
            <a:endParaRPr lang="ru-KZ" dirty="0">
              <a:solidFill>
                <a:schemeClr val="bg1"/>
              </a:solidFill>
            </a:endParaRPr>
          </a:p>
        </p:txBody>
      </p:sp>
      <p:sp>
        <p:nvSpPr>
          <p:cNvPr id="3" name="Объект 2">
            <a:extLst>
              <a:ext uri="{FF2B5EF4-FFF2-40B4-BE49-F238E27FC236}">
                <a16:creationId xmlns:a16="http://schemas.microsoft.com/office/drawing/2014/main" id="{74BDA346-A875-8141-8A6C-A362FB286F81}"/>
              </a:ext>
            </a:extLst>
          </p:cNvPr>
          <p:cNvSpPr>
            <a:spLocks noGrp="1"/>
          </p:cNvSpPr>
          <p:nvPr>
            <p:ph idx="1"/>
          </p:nvPr>
        </p:nvSpPr>
        <p:spPr>
          <a:xfrm>
            <a:off x="838200" y="1331639"/>
            <a:ext cx="10515600" cy="1729499"/>
          </a:xfrm>
        </p:spPr>
        <p:txBody>
          <a:bodyPr>
            <a:normAutofit fontScale="85000" lnSpcReduction="20000"/>
          </a:bodyPr>
          <a:lstStyle/>
          <a:p>
            <a:r>
              <a:rPr lang="en" dirty="0">
                <a:solidFill>
                  <a:schemeClr val="bg1"/>
                </a:solidFill>
              </a:rPr>
              <a:t>We have chosen the theme of the news application, which will collect all the news and events of the city. Here everyone can find an event that will be interesting to him. And tags will help them in this, with the help of which the application itself will find suitable news for a particular user.</a:t>
            </a:r>
            <a:r>
              <a:rPr lang="ru-RU" dirty="0">
                <a:solidFill>
                  <a:schemeClr val="bg1"/>
                </a:solidFill>
              </a:rPr>
              <a:t> </a:t>
            </a:r>
            <a:r>
              <a:rPr lang="en" dirty="0">
                <a:solidFill>
                  <a:schemeClr val="bg1"/>
                </a:solidFill>
              </a:rPr>
              <a:t>Also in this application, everyone can create or attend events to search for people of common interests, or just relax</a:t>
            </a:r>
            <a:endParaRPr lang="ru-KZ" dirty="0">
              <a:solidFill>
                <a:schemeClr val="bg1"/>
              </a:solidFill>
            </a:endParaRPr>
          </a:p>
        </p:txBody>
      </p:sp>
      <p:sp>
        <p:nvSpPr>
          <p:cNvPr id="4" name="TextBox 3">
            <a:extLst>
              <a:ext uri="{FF2B5EF4-FFF2-40B4-BE49-F238E27FC236}">
                <a16:creationId xmlns:a16="http://schemas.microsoft.com/office/drawing/2014/main" id="{5CE56CAD-DEA4-C240-9BB0-5236C7EE3CDE}"/>
              </a:ext>
            </a:extLst>
          </p:cNvPr>
          <p:cNvSpPr txBox="1"/>
          <p:nvPr/>
        </p:nvSpPr>
        <p:spPr>
          <a:xfrm>
            <a:off x="838199" y="3012033"/>
            <a:ext cx="992439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a:t>
            </a:r>
            <a:r>
              <a:rPr lang="en" sz="2400" dirty="0">
                <a:solidFill>
                  <a:schemeClr val="bg1"/>
                </a:solidFill>
              </a:rPr>
              <a:t>e chose this idea because we ourselves need such an application and see the need for other people. everyone has their own hobbies, but not everyone has the time to find like-minded people and share their achievements with them or ask questions that interest you.</a:t>
            </a:r>
            <a:endParaRPr lang="ru-KZ" sz="2400" dirty="0">
              <a:solidFill>
                <a:schemeClr val="bg1"/>
              </a:solidFill>
            </a:endParaRPr>
          </a:p>
        </p:txBody>
      </p:sp>
      <p:sp>
        <p:nvSpPr>
          <p:cNvPr id="5" name="TextBox 4">
            <a:extLst>
              <a:ext uri="{FF2B5EF4-FFF2-40B4-BE49-F238E27FC236}">
                <a16:creationId xmlns:a16="http://schemas.microsoft.com/office/drawing/2014/main" id="{D90CB006-2934-AF4D-9D32-D9FBF6AE6562}"/>
              </a:ext>
            </a:extLst>
          </p:cNvPr>
          <p:cNvSpPr txBox="1"/>
          <p:nvPr/>
        </p:nvSpPr>
        <p:spPr>
          <a:xfrm>
            <a:off x="838199" y="4690348"/>
            <a:ext cx="9924392" cy="1569660"/>
          </a:xfrm>
          <a:prstGeom prst="rect">
            <a:avLst/>
          </a:prstGeom>
          <a:noFill/>
        </p:spPr>
        <p:txBody>
          <a:bodyPr wrap="square" rtlCol="0">
            <a:spAutoFit/>
          </a:bodyPr>
          <a:lstStyle/>
          <a:p>
            <a:pPr marL="342900" indent="-342900">
              <a:buFont typeface="Arial" panose="020B0604020202020204" pitchFamily="34" charset="0"/>
              <a:buChar char="•"/>
            </a:pPr>
            <a:r>
              <a:rPr lang="en" sz="2400" dirty="0">
                <a:solidFill>
                  <a:schemeClr val="bg1"/>
                </a:solidFill>
              </a:rPr>
              <a:t>The main problem we may face is writing the code and making everything work in the best possible way. We also cannot decide on the design of the site, we would like it to look equally good for people of all ages. And since we're reviewing a news app, the challenge will be fighting fake news.</a:t>
            </a:r>
            <a:endParaRPr lang="ru-KZ" sz="2400" dirty="0">
              <a:solidFill>
                <a:schemeClr val="bg1"/>
              </a:solidFill>
            </a:endParaRPr>
          </a:p>
        </p:txBody>
      </p:sp>
    </p:spTree>
    <p:extLst>
      <p:ext uri="{BB962C8B-B14F-4D97-AF65-F5344CB8AC3E}">
        <p14:creationId xmlns:p14="http://schemas.microsoft.com/office/powerpoint/2010/main" val="9968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03F8F7-4B5B-3841-854B-1A470C0AFD80}"/>
              </a:ext>
            </a:extLst>
          </p:cNvPr>
          <p:cNvSpPr>
            <a:spLocks noGrp="1"/>
          </p:cNvSpPr>
          <p:nvPr>
            <p:ph type="title"/>
          </p:nvPr>
        </p:nvSpPr>
        <p:spPr/>
        <p:txBody>
          <a:bodyPr/>
          <a:lstStyle/>
          <a:p>
            <a:r>
              <a:rPr lang="en" dirty="0">
                <a:solidFill>
                  <a:schemeClr val="bg1"/>
                </a:solidFill>
              </a:rPr>
              <a:t>Market overview</a:t>
            </a:r>
            <a:endParaRPr lang="ru-KZ" dirty="0">
              <a:solidFill>
                <a:schemeClr val="bg1"/>
              </a:solidFill>
            </a:endParaRPr>
          </a:p>
        </p:txBody>
      </p:sp>
      <p:sp>
        <p:nvSpPr>
          <p:cNvPr id="3" name="Объект 2">
            <a:extLst>
              <a:ext uri="{FF2B5EF4-FFF2-40B4-BE49-F238E27FC236}">
                <a16:creationId xmlns:a16="http://schemas.microsoft.com/office/drawing/2014/main" id="{B985EC19-B81E-B04B-8B91-35EB09FE8923}"/>
              </a:ext>
            </a:extLst>
          </p:cNvPr>
          <p:cNvSpPr>
            <a:spLocks noGrp="1"/>
          </p:cNvSpPr>
          <p:nvPr>
            <p:ph idx="1"/>
          </p:nvPr>
        </p:nvSpPr>
        <p:spPr>
          <a:xfrm>
            <a:off x="838200" y="1457763"/>
            <a:ext cx="10515600" cy="1603375"/>
          </a:xfrm>
        </p:spPr>
        <p:txBody>
          <a:bodyPr>
            <a:normAutofit lnSpcReduction="10000"/>
          </a:bodyPr>
          <a:lstStyle/>
          <a:p>
            <a:r>
              <a:rPr lang="en-US" dirty="0">
                <a:solidFill>
                  <a:schemeClr val="bg1"/>
                </a:solidFill>
              </a:rPr>
              <a:t>W</a:t>
            </a:r>
            <a:r>
              <a:rPr lang="en" dirty="0">
                <a:solidFill>
                  <a:schemeClr val="bg1"/>
                </a:solidFill>
              </a:rPr>
              <a:t>e watched the news market. and came to the conclusion that there are few applications in this subject. and they are inconvenient in that all the news is in a chaotic order and inconvenient for the average layman.</a:t>
            </a:r>
            <a:endParaRPr lang="ru-KZ" dirty="0">
              <a:solidFill>
                <a:schemeClr val="bg1"/>
              </a:solidFill>
            </a:endParaRPr>
          </a:p>
        </p:txBody>
      </p:sp>
      <p:sp>
        <p:nvSpPr>
          <p:cNvPr id="4" name="TextBox 3">
            <a:extLst>
              <a:ext uri="{FF2B5EF4-FFF2-40B4-BE49-F238E27FC236}">
                <a16:creationId xmlns:a16="http://schemas.microsoft.com/office/drawing/2014/main" id="{86BE3C42-43AB-7A44-95A1-90B561A3E5A6}"/>
              </a:ext>
            </a:extLst>
          </p:cNvPr>
          <p:cNvSpPr txBox="1"/>
          <p:nvPr/>
        </p:nvSpPr>
        <p:spPr>
          <a:xfrm>
            <a:off x="838200" y="4302600"/>
            <a:ext cx="9669517" cy="830997"/>
          </a:xfrm>
          <a:prstGeom prst="rect">
            <a:avLst/>
          </a:prstGeom>
          <a:noFill/>
        </p:spPr>
        <p:txBody>
          <a:bodyPr wrap="square" rtlCol="0">
            <a:spAutoFit/>
          </a:bodyPr>
          <a:lstStyle/>
          <a:p>
            <a:pPr marL="285750" indent="-285750">
              <a:buFont typeface="Arial" panose="020B0604020202020204" pitchFamily="34" charset="0"/>
              <a:buChar char="•"/>
            </a:pPr>
            <a:r>
              <a:rPr lang="en" sz="2400" dirty="0">
                <a:solidFill>
                  <a:schemeClr val="bg1"/>
                </a:solidFill>
              </a:rPr>
              <a:t>The main method of monetization is paid subscriptions. they will allow you to create more events and attend them.</a:t>
            </a:r>
            <a:endParaRPr lang="ru-KZ" sz="2400" dirty="0">
              <a:solidFill>
                <a:schemeClr val="bg1"/>
              </a:solidFill>
            </a:endParaRPr>
          </a:p>
        </p:txBody>
      </p:sp>
      <p:sp>
        <p:nvSpPr>
          <p:cNvPr id="5" name="TextBox 4">
            <a:extLst>
              <a:ext uri="{FF2B5EF4-FFF2-40B4-BE49-F238E27FC236}">
                <a16:creationId xmlns:a16="http://schemas.microsoft.com/office/drawing/2014/main" id="{4E887A2A-97F5-9548-8683-EFDEB891CF90}"/>
              </a:ext>
            </a:extLst>
          </p:cNvPr>
          <p:cNvSpPr txBox="1"/>
          <p:nvPr/>
        </p:nvSpPr>
        <p:spPr>
          <a:xfrm>
            <a:off x="838200" y="3533159"/>
            <a:ext cx="6083845" cy="769441"/>
          </a:xfrm>
          <a:prstGeom prst="rect">
            <a:avLst/>
          </a:prstGeom>
          <a:noFill/>
        </p:spPr>
        <p:txBody>
          <a:bodyPr wrap="none" rtlCol="0">
            <a:spAutoFit/>
          </a:bodyPr>
          <a:lstStyle/>
          <a:p>
            <a:r>
              <a:rPr lang="en" sz="4400" dirty="0">
                <a:solidFill>
                  <a:schemeClr val="bg1"/>
                </a:solidFill>
                <a:latin typeface="+mj-lt"/>
              </a:rPr>
              <a:t>Possible ways to monetize</a:t>
            </a:r>
          </a:p>
        </p:txBody>
      </p:sp>
    </p:spTree>
    <p:extLst>
      <p:ext uri="{BB962C8B-B14F-4D97-AF65-F5344CB8AC3E}">
        <p14:creationId xmlns:p14="http://schemas.microsoft.com/office/powerpoint/2010/main" val="344262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46C1D-3A21-4CA8-BBD8-760D0EBC0F39}"/>
              </a:ext>
            </a:extLst>
          </p:cNvPr>
          <p:cNvSpPr>
            <a:spLocks noGrp="1"/>
          </p:cNvSpPr>
          <p:nvPr>
            <p:ph type="title"/>
          </p:nvPr>
        </p:nvSpPr>
        <p:spPr/>
        <p:txBody>
          <a:bodyPr/>
          <a:lstStyle/>
          <a:p>
            <a:r>
              <a:rPr lang="ru-RU" dirty="0" err="1">
                <a:solidFill>
                  <a:schemeClr val="bg1"/>
                </a:solidFill>
              </a:rPr>
              <a:t>Prototype</a:t>
            </a:r>
            <a:r>
              <a:rPr lang="ru-RU" dirty="0">
                <a:solidFill>
                  <a:schemeClr val="bg1"/>
                </a:solidFill>
              </a:rPr>
              <a:t> </a:t>
            </a:r>
            <a:r>
              <a:rPr lang="ru-RU" dirty="0" err="1">
                <a:solidFill>
                  <a:schemeClr val="bg1"/>
                </a:solidFill>
              </a:rPr>
              <a:t>of</a:t>
            </a:r>
            <a:r>
              <a:rPr lang="ru-RU" dirty="0">
                <a:solidFill>
                  <a:schemeClr val="bg1"/>
                </a:solidFill>
              </a:rPr>
              <a:t> </a:t>
            </a:r>
            <a:r>
              <a:rPr lang="ru-RU" dirty="0" err="1">
                <a:solidFill>
                  <a:schemeClr val="bg1"/>
                </a:solidFill>
              </a:rPr>
              <a:t>the</a:t>
            </a:r>
            <a:r>
              <a:rPr lang="ru-RU" dirty="0">
                <a:solidFill>
                  <a:schemeClr val="bg1"/>
                </a:solidFill>
              </a:rPr>
              <a:t> </a:t>
            </a:r>
            <a:r>
              <a:rPr lang="ru-RU" dirty="0" err="1">
                <a:solidFill>
                  <a:schemeClr val="bg1"/>
                </a:solidFill>
              </a:rPr>
              <a:t>site</a:t>
            </a:r>
            <a:endParaRPr lang="LID4096" dirty="0">
              <a:solidFill>
                <a:schemeClr val="bg1"/>
              </a:solidFill>
            </a:endParaRPr>
          </a:p>
        </p:txBody>
      </p:sp>
      <p:sp>
        <p:nvSpPr>
          <p:cNvPr id="3" name="Объект 2">
            <a:extLst>
              <a:ext uri="{FF2B5EF4-FFF2-40B4-BE49-F238E27FC236}">
                <a16:creationId xmlns:a16="http://schemas.microsoft.com/office/drawing/2014/main" id="{47CB94B9-CF1D-4C74-A5AD-1A49F6D5ECE6}"/>
              </a:ext>
            </a:extLst>
          </p:cNvPr>
          <p:cNvSpPr>
            <a:spLocks noGrp="1"/>
          </p:cNvSpPr>
          <p:nvPr>
            <p:ph idx="1"/>
          </p:nvPr>
        </p:nvSpPr>
        <p:spPr/>
        <p:txBody>
          <a:bodyPr/>
          <a:lstStyle/>
          <a:p>
            <a:r>
              <a:rPr lang="ru-RU" dirty="0" err="1">
                <a:solidFill>
                  <a:schemeClr val="bg1"/>
                </a:solidFill>
              </a:rPr>
              <a:t>Prototype</a:t>
            </a:r>
            <a:r>
              <a:rPr lang="ru-RU" dirty="0">
                <a:solidFill>
                  <a:schemeClr val="bg1"/>
                </a:solidFill>
              </a:rPr>
              <a:t> </a:t>
            </a:r>
            <a:r>
              <a:rPr lang="ru-RU" dirty="0" err="1">
                <a:solidFill>
                  <a:schemeClr val="bg1"/>
                </a:solidFill>
              </a:rPr>
              <a:t>of</a:t>
            </a:r>
            <a:r>
              <a:rPr lang="ru-RU" dirty="0">
                <a:solidFill>
                  <a:schemeClr val="bg1"/>
                </a:solidFill>
              </a:rPr>
              <a:t> </a:t>
            </a:r>
            <a:r>
              <a:rPr lang="ru-RU" dirty="0" err="1">
                <a:solidFill>
                  <a:schemeClr val="bg1"/>
                </a:solidFill>
              </a:rPr>
              <a:t>the</a:t>
            </a:r>
            <a:r>
              <a:rPr lang="ru-RU" dirty="0">
                <a:solidFill>
                  <a:schemeClr val="bg1"/>
                </a:solidFill>
              </a:rPr>
              <a:t> </a:t>
            </a:r>
            <a:r>
              <a:rPr lang="ru-RU" dirty="0" err="1">
                <a:solidFill>
                  <a:schemeClr val="bg1"/>
                </a:solidFill>
              </a:rPr>
              <a:t>site</a:t>
            </a:r>
            <a:r>
              <a:rPr lang="ru-RU" dirty="0">
                <a:solidFill>
                  <a:schemeClr val="bg1"/>
                </a:solidFill>
              </a:rPr>
              <a:t> </a:t>
            </a:r>
            <a:r>
              <a:rPr lang="ru-RU" dirty="0" err="1">
                <a:solidFill>
                  <a:schemeClr val="bg1"/>
                </a:solidFill>
              </a:rPr>
              <a:t>has</a:t>
            </a:r>
            <a:r>
              <a:rPr lang="ru-RU" dirty="0">
                <a:solidFill>
                  <a:schemeClr val="bg1"/>
                </a:solidFill>
              </a:rPr>
              <a:t> </a:t>
            </a:r>
            <a:r>
              <a:rPr lang="ru-RU" dirty="0" err="1">
                <a:solidFill>
                  <a:schemeClr val="bg1"/>
                </a:solidFill>
              </a:rPr>
              <a:t>been</a:t>
            </a:r>
            <a:r>
              <a:rPr lang="ru-RU" dirty="0">
                <a:solidFill>
                  <a:schemeClr val="bg1"/>
                </a:solidFill>
              </a:rPr>
              <a:t> </a:t>
            </a:r>
            <a:r>
              <a:rPr lang="ru-RU" dirty="0" err="1">
                <a:solidFill>
                  <a:schemeClr val="bg1"/>
                </a:solidFill>
              </a:rPr>
              <a:t>done</a:t>
            </a:r>
            <a:r>
              <a:rPr lang="ru-RU" dirty="0">
                <a:solidFill>
                  <a:schemeClr val="bg1"/>
                </a:solidFill>
              </a:rPr>
              <a:t> </a:t>
            </a:r>
            <a:r>
              <a:rPr lang="ru-RU" dirty="0" err="1">
                <a:solidFill>
                  <a:schemeClr val="bg1"/>
                </a:solidFill>
              </a:rPr>
              <a:t>by</a:t>
            </a:r>
            <a:r>
              <a:rPr lang="ru-RU" dirty="0">
                <a:solidFill>
                  <a:schemeClr val="bg1"/>
                </a:solidFill>
              </a:rPr>
              <a:t> wix.com </a:t>
            </a:r>
            <a:r>
              <a:rPr lang="ru-RU" dirty="0" err="1">
                <a:solidFill>
                  <a:schemeClr val="bg1"/>
                </a:solidFill>
              </a:rPr>
              <a:t>because</a:t>
            </a:r>
            <a:r>
              <a:rPr lang="ru-RU" dirty="0">
                <a:solidFill>
                  <a:schemeClr val="bg1"/>
                </a:solidFill>
              </a:rPr>
              <a:t> </a:t>
            </a:r>
            <a:r>
              <a:rPr lang="ru-RU" dirty="0" err="1">
                <a:solidFill>
                  <a:schemeClr val="bg1"/>
                </a:solidFill>
              </a:rPr>
              <a:t>of</a:t>
            </a:r>
            <a:r>
              <a:rPr lang="ru-RU" dirty="0">
                <a:solidFill>
                  <a:schemeClr val="bg1"/>
                </a:solidFill>
              </a:rPr>
              <a:t> </a:t>
            </a:r>
            <a:r>
              <a:rPr lang="ru-RU" dirty="0" err="1">
                <a:solidFill>
                  <a:schemeClr val="bg1"/>
                </a:solidFill>
              </a:rPr>
              <a:t>it’s</a:t>
            </a:r>
            <a:r>
              <a:rPr lang="ru-RU" dirty="0">
                <a:solidFill>
                  <a:schemeClr val="bg1"/>
                </a:solidFill>
              </a:rPr>
              <a:t> </a:t>
            </a:r>
            <a:r>
              <a:rPr lang="ru-RU" dirty="0" err="1">
                <a:solidFill>
                  <a:schemeClr val="bg1"/>
                </a:solidFill>
              </a:rPr>
              <a:t>availability</a:t>
            </a:r>
            <a:r>
              <a:rPr lang="ru-RU" dirty="0">
                <a:solidFill>
                  <a:schemeClr val="bg1"/>
                </a:solidFill>
              </a:rPr>
              <a:t> </a:t>
            </a:r>
            <a:r>
              <a:rPr lang="ru-RU" dirty="0" err="1">
                <a:solidFill>
                  <a:schemeClr val="bg1"/>
                </a:solidFill>
              </a:rPr>
              <a:t>and</a:t>
            </a:r>
            <a:r>
              <a:rPr lang="ru-RU" dirty="0">
                <a:solidFill>
                  <a:schemeClr val="bg1"/>
                </a:solidFill>
              </a:rPr>
              <a:t> </a:t>
            </a:r>
            <a:r>
              <a:rPr lang="ru-RU" dirty="0" err="1">
                <a:solidFill>
                  <a:schemeClr val="bg1"/>
                </a:solidFill>
              </a:rPr>
              <a:t>easy-to-use</a:t>
            </a:r>
            <a:r>
              <a:rPr lang="ru-RU" dirty="0">
                <a:solidFill>
                  <a:schemeClr val="bg1"/>
                </a:solidFill>
              </a:rPr>
              <a:t> </a:t>
            </a:r>
            <a:r>
              <a:rPr lang="ru-RU" dirty="0" err="1">
                <a:solidFill>
                  <a:schemeClr val="bg1"/>
                </a:solidFill>
              </a:rPr>
              <a:t>constructor</a:t>
            </a:r>
            <a:r>
              <a:rPr lang="ru-RU" dirty="0">
                <a:solidFill>
                  <a:schemeClr val="bg1"/>
                </a:solidFill>
              </a:rPr>
              <a:t>. </a:t>
            </a:r>
            <a:r>
              <a:rPr lang="ru-RU" dirty="0" err="1">
                <a:solidFill>
                  <a:schemeClr val="bg1"/>
                </a:solidFill>
              </a:rPr>
              <a:t>Also</a:t>
            </a:r>
            <a:r>
              <a:rPr lang="ru-RU" dirty="0">
                <a:solidFill>
                  <a:schemeClr val="bg1"/>
                </a:solidFill>
              </a:rPr>
              <a:t>, </a:t>
            </a:r>
            <a:r>
              <a:rPr lang="ru-RU" dirty="0" err="1">
                <a:solidFill>
                  <a:schemeClr val="bg1"/>
                </a:solidFill>
              </a:rPr>
              <a:t>thanks</a:t>
            </a:r>
            <a:r>
              <a:rPr lang="ru-RU" dirty="0">
                <a:solidFill>
                  <a:schemeClr val="bg1"/>
                </a:solidFill>
              </a:rPr>
              <a:t> </a:t>
            </a:r>
            <a:r>
              <a:rPr lang="ru-RU" dirty="0" err="1">
                <a:solidFill>
                  <a:schemeClr val="bg1"/>
                </a:solidFill>
              </a:rPr>
              <a:t>to</a:t>
            </a:r>
            <a:r>
              <a:rPr lang="ru-RU" dirty="0">
                <a:solidFill>
                  <a:schemeClr val="bg1"/>
                </a:solidFill>
              </a:rPr>
              <a:t> wix.com, </a:t>
            </a:r>
            <a:r>
              <a:rPr lang="ru-RU" dirty="0" err="1">
                <a:solidFill>
                  <a:schemeClr val="bg1"/>
                </a:solidFill>
              </a:rPr>
              <a:t>we</a:t>
            </a:r>
            <a:r>
              <a:rPr lang="ru-RU" dirty="0">
                <a:solidFill>
                  <a:schemeClr val="bg1"/>
                </a:solidFill>
              </a:rPr>
              <a:t> </a:t>
            </a:r>
            <a:r>
              <a:rPr lang="ru-RU" dirty="0" err="1">
                <a:solidFill>
                  <a:schemeClr val="bg1"/>
                </a:solidFill>
              </a:rPr>
              <a:t>can</a:t>
            </a:r>
            <a:r>
              <a:rPr lang="ru-RU" dirty="0">
                <a:solidFill>
                  <a:schemeClr val="bg1"/>
                </a:solidFill>
              </a:rPr>
              <a:t> </a:t>
            </a:r>
            <a:r>
              <a:rPr lang="ru-RU" dirty="0" err="1">
                <a:solidFill>
                  <a:schemeClr val="bg1"/>
                </a:solidFill>
              </a:rPr>
              <a:t>properly</a:t>
            </a:r>
            <a:r>
              <a:rPr lang="ru-RU" dirty="0">
                <a:solidFill>
                  <a:schemeClr val="bg1"/>
                </a:solidFill>
              </a:rPr>
              <a:t> </a:t>
            </a:r>
            <a:r>
              <a:rPr lang="ru-RU" dirty="0" err="1">
                <a:solidFill>
                  <a:schemeClr val="bg1"/>
                </a:solidFill>
              </a:rPr>
              <a:t>see</a:t>
            </a:r>
            <a:r>
              <a:rPr lang="ru-RU" dirty="0">
                <a:solidFill>
                  <a:schemeClr val="bg1"/>
                </a:solidFill>
              </a:rPr>
              <a:t> </a:t>
            </a:r>
            <a:r>
              <a:rPr lang="ru-RU" dirty="0" err="1">
                <a:solidFill>
                  <a:schemeClr val="bg1"/>
                </a:solidFill>
              </a:rPr>
              <a:t>it’s</a:t>
            </a:r>
            <a:r>
              <a:rPr lang="ru-RU" dirty="0">
                <a:solidFill>
                  <a:schemeClr val="bg1"/>
                </a:solidFill>
              </a:rPr>
              <a:t> </a:t>
            </a:r>
            <a:r>
              <a:rPr lang="ru-RU" dirty="0" err="1">
                <a:solidFill>
                  <a:schemeClr val="bg1"/>
                </a:solidFill>
              </a:rPr>
              <a:t>future</a:t>
            </a:r>
            <a:r>
              <a:rPr lang="ru-RU" dirty="0">
                <a:solidFill>
                  <a:schemeClr val="bg1"/>
                </a:solidFill>
              </a:rPr>
              <a:t> </a:t>
            </a:r>
            <a:r>
              <a:rPr lang="ru-RU" dirty="0" err="1">
                <a:solidFill>
                  <a:schemeClr val="bg1"/>
                </a:solidFill>
              </a:rPr>
              <a:t>design</a:t>
            </a:r>
            <a:r>
              <a:rPr lang="ru-RU" dirty="0">
                <a:solidFill>
                  <a:schemeClr val="bg1"/>
                </a:solidFill>
              </a:rPr>
              <a:t> </a:t>
            </a:r>
            <a:r>
              <a:rPr lang="ru-RU" dirty="0" err="1">
                <a:solidFill>
                  <a:schemeClr val="bg1"/>
                </a:solidFill>
              </a:rPr>
              <a:t>and</a:t>
            </a:r>
            <a:r>
              <a:rPr lang="ru-RU" dirty="0">
                <a:solidFill>
                  <a:schemeClr val="bg1"/>
                </a:solidFill>
              </a:rPr>
              <a:t> </a:t>
            </a:r>
            <a:r>
              <a:rPr lang="ru-RU" dirty="0" err="1">
                <a:solidFill>
                  <a:schemeClr val="bg1"/>
                </a:solidFill>
              </a:rPr>
              <a:t>further</a:t>
            </a:r>
            <a:r>
              <a:rPr lang="ru-RU" dirty="0">
                <a:solidFill>
                  <a:schemeClr val="bg1"/>
                </a:solidFill>
              </a:rPr>
              <a:t> </a:t>
            </a:r>
            <a:r>
              <a:rPr lang="ru-RU" dirty="0" err="1">
                <a:solidFill>
                  <a:schemeClr val="bg1"/>
                </a:solidFill>
              </a:rPr>
              <a:t>implementations</a:t>
            </a:r>
            <a:r>
              <a:rPr lang="ru-RU" dirty="0">
                <a:solidFill>
                  <a:schemeClr val="bg1"/>
                </a:solidFill>
              </a:rPr>
              <a:t>.</a:t>
            </a:r>
          </a:p>
          <a:p>
            <a:r>
              <a:rPr lang="ru-RU" dirty="0" err="1">
                <a:solidFill>
                  <a:schemeClr val="bg1"/>
                </a:solidFill>
              </a:rPr>
              <a:t>Here</a:t>
            </a:r>
            <a:r>
              <a:rPr lang="ru-RU" dirty="0">
                <a:solidFill>
                  <a:schemeClr val="bg1"/>
                </a:solidFill>
              </a:rPr>
              <a:t> </a:t>
            </a:r>
            <a:r>
              <a:rPr lang="ru-RU" dirty="0" err="1">
                <a:solidFill>
                  <a:schemeClr val="bg1"/>
                </a:solidFill>
              </a:rPr>
              <a:t>is</a:t>
            </a:r>
            <a:r>
              <a:rPr lang="ru-RU" dirty="0">
                <a:solidFill>
                  <a:schemeClr val="bg1"/>
                </a:solidFill>
              </a:rPr>
              <a:t> </a:t>
            </a:r>
            <a:r>
              <a:rPr lang="ru-RU" dirty="0" err="1">
                <a:solidFill>
                  <a:schemeClr val="bg1"/>
                </a:solidFill>
              </a:rPr>
              <a:t>the</a:t>
            </a:r>
            <a:r>
              <a:rPr lang="ru-RU" dirty="0">
                <a:solidFill>
                  <a:schemeClr val="bg1"/>
                </a:solidFill>
              </a:rPr>
              <a:t> </a:t>
            </a:r>
            <a:r>
              <a:rPr lang="ru-RU" dirty="0" err="1">
                <a:solidFill>
                  <a:schemeClr val="bg1"/>
                </a:solidFill>
              </a:rPr>
              <a:t>link</a:t>
            </a:r>
            <a:r>
              <a:rPr lang="ru-RU" dirty="0">
                <a:solidFill>
                  <a:schemeClr val="bg1"/>
                </a:solidFill>
              </a:rPr>
              <a:t> </a:t>
            </a:r>
            <a:r>
              <a:rPr lang="ru-RU" dirty="0" err="1">
                <a:solidFill>
                  <a:schemeClr val="bg1"/>
                </a:solidFill>
              </a:rPr>
              <a:t>for</a:t>
            </a:r>
            <a:r>
              <a:rPr lang="ru-RU" dirty="0">
                <a:solidFill>
                  <a:schemeClr val="bg1"/>
                </a:solidFill>
              </a:rPr>
              <a:t> </a:t>
            </a:r>
            <a:r>
              <a:rPr lang="ru-RU" dirty="0" err="1">
                <a:solidFill>
                  <a:schemeClr val="bg1"/>
                </a:solidFill>
              </a:rPr>
              <a:t>the</a:t>
            </a:r>
            <a:r>
              <a:rPr lang="ru-RU" dirty="0">
                <a:solidFill>
                  <a:schemeClr val="bg1"/>
                </a:solidFill>
              </a:rPr>
              <a:t> </a:t>
            </a:r>
            <a:r>
              <a:rPr lang="ru-RU" dirty="0" err="1">
                <a:solidFill>
                  <a:schemeClr val="bg1"/>
                </a:solidFill>
              </a:rPr>
              <a:t>prototype</a:t>
            </a:r>
            <a:r>
              <a:rPr lang="ru-RU" dirty="0">
                <a:solidFill>
                  <a:schemeClr val="bg1"/>
                </a:solidFill>
              </a:rPr>
              <a:t>: </a:t>
            </a:r>
            <a:r>
              <a:rPr lang="en-US" dirty="0">
                <a:solidFill>
                  <a:schemeClr val="bg1"/>
                </a:solidFill>
              </a:rPr>
              <a:t>https://alijankuanyshbekov.wixsite.com/my-site</a:t>
            </a:r>
            <a:endParaRPr lang="LID4096" dirty="0">
              <a:solidFill>
                <a:schemeClr val="bg1"/>
              </a:solidFill>
            </a:endParaRPr>
          </a:p>
        </p:txBody>
      </p:sp>
    </p:spTree>
    <p:extLst>
      <p:ext uri="{BB962C8B-B14F-4D97-AF65-F5344CB8AC3E}">
        <p14:creationId xmlns:p14="http://schemas.microsoft.com/office/powerpoint/2010/main" val="220701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1053ADC1-6196-48E4-9909-7F50B7CF952E}"/>
              </a:ext>
            </a:extLst>
          </p:cNvPr>
          <p:cNvSpPr>
            <a:spLocks noGrp="1"/>
          </p:cNvSpPr>
          <p:nvPr>
            <p:ph type="title"/>
          </p:nvPr>
        </p:nvSpPr>
        <p:spPr>
          <a:xfrm>
            <a:off x="765051" y="662400"/>
            <a:ext cx="3384000" cy="1492132"/>
          </a:xfrm>
        </p:spPr>
        <p:txBody>
          <a:bodyPr anchor="t">
            <a:normAutofit/>
          </a:bodyPr>
          <a:lstStyle/>
          <a:p>
            <a:r>
              <a:rPr lang="ru-RU">
                <a:solidFill>
                  <a:schemeClr val="bg1"/>
                </a:solidFill>
              </a:rPr>
              <a:t>Data model</a:t>
            </a:r>
            <a:endParaRPr lang="LID4096" dirty="0">
              <a:solidFill>
                <a:schemeClr val="bg1"/>
              </a:solidFill>
            </a:endParaRPr>
          </a:p>
        </p:txBody>
      </p:sp>
      <p:sp>
        <p:nvSpPr>
          <p:cNvPr id="3" name="Объект 2">
            <a:extLst>
              <a:ext uri="{FF2B5EF4-FFF2-40B4-BE49-F238E27FC236}">
                <a16:creationId xmlns:a16="http://schemas.microsoft.com/office/drawing/2014/main" id="{893477F3-0E04-46F2-9406-5D824001810F}"/>
              </a:ext>
            </a:extLst>
          </p:cNvPr>
          <p:cNvSpPr>
            <a:spLocks noGrp="1"/>
          </p:cNvSpPr>
          <p:nvPr>
            <p:ph idx="1"/>
          </p:nvPr>
        </p:nvSpPr>
        <p:spPr>
          <a:xfrm>
            <a:off x="765051" y="2286000"/>
            <a:ext cx="3384000" cy="3844800"/>
          </a:xfrm>
        </p:spPr>
        <p:txBody>
          <a:bodyPr>
            <a:normAutofit/>
          </a:bodyPr>
          <a:lstStyle/>
          <a:p>
            <a:r>
              <a:rPr lang="ru-RU" sz="2000">
                <a:solidFill>
                  <a:schemeClr val="bg1">
                    <a:alpha val="60000"/>
                  </a:schemeClr>
                </a:solidFill>
              </a:rPr>
              <a:t>We are going to make our database by using phpmyadmin and here is it’s model for it.</a:t>
            </a:r>
          </a:p>
          <a:p>
            <a:endParaRPr lang="LID4096" sz="2000">
              <a:solidFill>
                <a:schemeClr val="bg1">
                  <a:alpha val="60000"/>
                </a:schemeClr>
              </a:solidFill>
            </a:endParaRPr>
          </a:p>
        </p:txBody>
      </p:sp>
      <p:pic>
        <p:nvPicPr>
          <p:cNvPr id="1026" name="Picture 2">
            <a:extLst>
              <a:ext uri="{FF2B5EF4-FFF2-40B4-BE49-F238E27FC236}">
                <a16:creationId xmlns:a16="http://schemas.microsoft.com/office/drawing/2014/main" id="{2567BE0A-A917-452B-AF0A-2E64B9C818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901976"/>
            <a:ext cx="6014185" cy="5054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86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D5FBE-1E82-46F2-9C69-BB777B2FF767}"/>
              </a:ext>
            </a:extLst>
          </p:cNvPr>
          <p:cNvSpPr>
            <a:spLocks noGrp="1"/>
          </p:cNvSpPr>
          <p:nvPr>
            <p:ph type="title"/>
          </p:nvPr>
        </p:nvSpPr>
        <p:spPr/>
        <p:txBody>
          <a:bodyPr/>
          <a:lstStyle/>
          <a:p>
            <a:endParaRPr lang="LID4096" dirty="0"/>
          </a:p>
        </p:txBody>
      </p:sp>
      <p:sp>
        <p:nvSpPr>
          <p:cNvPr id="3" name="Объект 2">
            <a:extLst>
              <a:ext uri="{FF2B5EF4-FFF2-40B4-BE49-F238E27FC236}">
                <a16:creationId xmlns:a16="http://schemas.microsoft.com/office/drawing/2014/main" id="{4C0ECD70-0DEB-4DF9-976F-BEF4AC8E2016}"/>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372865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407</Words>
  <Application>Microsoft Office PowerPoint</Application>
  <PresentationFormat>Широкоэкранный</PresentationFormat>
  <Paragraphs>36</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Aharoni</vt:lpstr>
      <vt:lpstr>Arial</vt:lpstr>
      <vt:lpstr>Calibri</vt:lpstr>
      <vt:lpstr>Calibri Light</vt:lpstr>
      <vt:lpstr>Office Theme</vt:lpstr>
      <vt:lpstr>ZAN</vt:lpstr>
      <vt:lpstr>Roles</vt:lpstr>
      <vt:lpstr>Brainstorming results</vt:lpstr>
      <vt:lpstr>Our idea: News App</vt:lpstr>
      <vt:lpstr>Market overview</vt:lpstr>
      <vt:lpstr>Prototype of the site</vt:lpstr>
      <vt:lpstr>Data model</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Microsoft Office User</dc:creator>
  <cp:lastModifiedBy>Гульнур Керимкулова</cp:lastModifiedBy>
  <cp:revision>3</cp:revision>
  <dcterms:created xsi:type="dcterms:W3CDTF">2022-01-31T14:24:40Z</dcterms:created>
  <dcterms:modified xsi:type="dcterms:W3CDTF">2022-04-19T07:17:58Z</dcterms:modified>
</cp:coreProperties>
</file>