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 функций</a:t>
            </a:r>
            <a:endParaRPr lang="ru-RU" dirty="0" smtClean="0"/>
          </a:p>
          <a:p>
            <a:r>
              <a:rPr lang="ru-RU" dirty="0" smtClean="0"/>
              <a:t>Шаблоны классов</a:t>
            </a:r>
            <a:endParaRPr lang="en-US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параметры-шаблоны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template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H, class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const </a:t>
            </a:r>
            <a:r>
              <a:rPr lang="en-US" dirty="0"/>
              <a:t>H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en-US" dirty="0" smtClean="0"/>
              <a:t>&gt;&amp;</a:t>
            </a:r>
            <a:r>
              <a:rPr lang="ru-RU" dirty="0" smtClean="0"/>
              <a:t> </a:t>
            </a:r>
            <a:r>
              <a:rPr lang="en-US" dirty="0" smtClean="0"/>
              <a:t>value</a:t>
            </a:r>
            <a:r>
              <a:rPr lang="en-US" dirty="0"/>
              <a:t>) { </a:t>
            </a:r>
            <a:r>
              <a:rPr lang="en-US" dirty="0" smtClean="0"/>
              <a:t> //… }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template&lt;</a:t>
            </a:r>
            <a:r>
              <a:rPr lang="ru-RU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, </a:t>
            </a: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class V, class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endParaRPr lang="ru-RU" dirty="0" smtClean="0"/>
          </a:p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ru-RU" dirty="0" smtClean="0"/>
              <a:t> </a:t>
            </a:r>
            <a:r>
              <a:rPr lang="en-US" dirty="0" smtClean="0"/>
              <a:t>V&lt;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/>
              <a:t>, std::allocator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en-US" dirty="0"/>
              <a:t>&gt; &amp;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  <a:r>
              <a:rPr lang="en-US" dirty="0" smtClean="0"/>
              <a:t>) { //… }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по умолчанию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914400" y="1600200"/>
            <a:ext cx="75438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</a:t>
            </a:r>
            <a:r>
              <a:rPr lang="ru-RU" dirty="0" smtClean="0"/>
              <a:t> = 10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</a:t>
            </a:r>
            <a:r>
              <a:rPr lang="en-US" dirty="0" smtClean="0"/>
              <a:t> buffer&lt; char,  10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ru-RU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i_</a:t>
            </a:r>
            <a:r>
              <a:rPr lang="en-US" dirty="0" err="1" smtClean="0"/>
              <a:t>buff</a:t>
            </a:r>
            <a:r>
              <a:rPr lang="en-US" dirty="0" smtClean="0"/>
              <a:t>; 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 10 &gt; </a:t>
            </a:r>
            <a:r>
              <a:rPr lang="en-US" dirty="0" err="1" smtClean="0"/>
              <a:t>i_buff</a:t>
            </a:r>
            <a:r>
              <a:rPr lang="en-US" dirty="0" smtClean="0"/>
              <a:t> 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тоже что и </a:t>
            </a:r>
            <a:r>
              <a:rPr lang="en-US" dirty="0" smtClean="0"/>
              <a:t>buffer&lt; </a:t>
            </a:r>
            <a:r>
              <a:rPr lang="en-US" dirty="0" smtClean="0"/>
              <a:t>class</a:t>
            </a:r>
            <a:r>
              <a:rPr lang="en-US" dirty="0" smtClean="0"/>
              <a:t>,  10 &gt; </a:t>
            </a:r>
            <a:r>
              <a:rPr lang="en-US" dirty="0" err="1" smtClean="0"/>
              <a:t>my_buff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295400"/>
            <a:ext cx="81534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sz="1600" dirty="0" smtClean="0"/>
              <a:t>// </a:t>
            </a:r>
            <a:r>
              <a:rPr lang="en-US" sz="1600" dirty="0" err="1" smtClean="0"/>
              <a:t>copy.h</a:t>
            </a:r>
            <a:endParaRPr lang="en-US" sz="1600" dirty="0" smtClean="0"/>
          </a:p>
          <a:p>
            <a:pPr marL="169863"/>
            <a:r>
              <a:rPr lang="en-US" sz="1600" dirty="0" smtClean="0"/>
              <a:t>template&lt; class C &gt; 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copy( const C&amp; from, C&amp; to )</a:t>
            </a:r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to = from;</a:t>
            </a:r>
          </a:p>
          <a:p>
            <a:pPr marL="169863"/>
            <a:r>
              <a:rPr lang="en-US" sz="1600" dirty="0" smtClean="0"/>
              <a:t>	return true;</a:t>
            </a:r>
          </a:p>
          <a:p>
            <a:pPr marL="169863"/>
            <a:r>
              <a:rPr lang="en-US" sz="1600" dirty="0" smtClean="0"/>
              <a:t>}</a:t>
            </a:r>
            <a:endParaRPr lang="en-US" sz="1600" dirty="0" smtClean="0"/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 string&gt;( const string&amp; from, string&amp; to );</a:t>
            </a:r>
          </a:p>
          <a:p>
            <a:pPr marL="169863"/>
            <a:endParaRPr lang="en-US" sz="1600" dirty="0" smtClean="0"/>
          </a:p>
          <a:p>
            <a:pPr marL="169863"/>
            <a:r>
              <a:rPr lang="en-US" sz="1600" dirty="0" smtClean="0"/>
              <a:t>// copy.cpp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 string&gt;( const string&amp; from, string&amp; to 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ru-RU" sz="1600" dirty="0" smtClean="0"/>
              <a:t> </a:t>
            </a:r>
            <a:r>
              <a:rPr lang="en-US" sz="1600" dirty="0"/>
              <a:t>	</a:t>
            </a:r>
            <a:r>
              <a:rPr lang="en-US" sz="1600" dirty="0" smtClean="0"/>
              <a:t>// …</a:t>
            </a:r>
            <a:r>
              <a:rPr lang="ru-RU" sz="1600" dirty="0" smtClean="0"/>
              <a:t> </a:t>
            </a:r>
            <a:r>
              <a:rPr lang="en-US" sz="1600" dirty="0" smtClean="0"/>
              <a:t>}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copy &lt;&gt;( const vector&amp; from, vector&amp; to ) // ! </a:t>
            </a:r>
            <a:r>
              <a:rPr lang="ru-RU" sz="1600" dirty="0" smtClean="0"/>
              <a:t>тип </a:t>
            </a:r>
            <a:r>
              <a:rPr lang="ru-RU" sz="1600" dirty="0" smtClean="0"/>
              <a:t>определен через аргументы</a:t>
            </a:r>
            <a:endParaRPr lang="en-US" sz="1600" dirty="0" smtClean="0"/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 smtClean="0"/>
              <a:t>	// …</a:t>
            </a:r>
          </a:p>
          <a:p>
            <a:pPr marL="169863"/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371600"/>
            <a:ext cx="83058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69863"/>
            <a:r>
              <a:rPr lang="en-US" sz="1600" dirty="0" smtClean="0"/>
              <a:t>// </a:t>
            </a:r>
            <a:r>
              <a:rPr lang="en-US" sz="1600" dirty="0" err="1" smtClean="0"/>
              <a:t>parser.h</a:t>
            </a:r>
            <a:endParaRPr lang="en-US" sz="1600" dirty="0" smtClean="0"/>
          </a:p>
          <a:p>
            <a:pPr marL="169863"/>
            <a:r>
              <a:rPr lang="en-US" sz="1600" dirty="0" err="1" smtClean="0"/>
              <a:t>enum</a:t>
            </a:r>
            <a:r>
              <a:rPr lang="en-US" sz="1600" dirty="0" smtClean="0"/>
              <a:t>  </a:t>
            </a:r>
            <a:r>
              <a:rPr lang="en-US" sz="1600" dirty="0" err="1" smtClean="0"/>
              <a:t>message_type</a:t>
            </a:r>
            <a:endParaRPr lang="en-US" sz="1600" dirty="0" smtClean="0"/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trade = 1,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market = 2,</a:t>
            </a:r>
          </a:p>
          <a:p>
            <a:pPr marL="169863"/>
            <a:r>
              <a:rPr lang="en-US" sz="1600" dirty="0"/>
              <a:t>	</a:t>
            </a:r>
            <a:r>
              <a:rPr lang="en-US" sz="1600" dirty="0" smtClean="0"/>
              <a:t>limit = 3,</a:t>
            </a:r>
            <a:r>
              <a:rPr lang="en-US" sz="1600" dirty="0"/>
              <a:t>	</a:t>
            </a:r>
            <a:endParaRPr lang="en-US" sz="1600" dirty="0" smtClean="0"/>
          </a:p>
          <a:p>
            <a:pPr marL="169863"/>
            <a:r>
              <a:rPr lang="en-US" sz="1600" dirty="0" smtClean="0"/>
              <a:t>};</a:t>
            </a:r>
          </a:p>
          <a:p>
            <a:pPr marL="169863"/>
            <a:r>
              <a:rPr lang="en-US" sz="1600" dirty="0" smtClean="0"/>
              <a:t>template&lt; </a:t>
            </a:r>
            <a:r>
              <a:rPr lang="en-US" sz="1600" dirty="0" err="1" smtClean="0"/>
              <a:t>message_type</a:t>
            </a:r>
            <a:r>
              <a:rPr lang="en-US" sz="1600" dirty="0" smtClean="0"/>
              <a:t> type &gt; 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( const std::string&amp; message )</a:t>
            </a:r>
          </a:p>
          <a:p>
            <a:pPr marL="169863"/>
            <a:r>
              <a:rPr lang="en-US" sz="1600" dirty="0" smtClean="0"/>
              <a:t>{</a:t>
            </a:r>
          </a:p>
          <a:p>
            <a:pPr marL="169863"/>
            <a:r>
              <a:rPr lang="en-US" sz="1600" dirty="0" smtClean="0"/>
              <a:t>	throw std::</a:t>
            </a:r>
            <a:r>
              <a:rPr lang="en-US" sz="1600" dirty="0" err="1" smtClean="0"/>
              <a:t>logic_error</a:t>
            </a:r>
            <a:r>
              <a:rPr lang="en-US" sz="1600" dirty="0" smtClean="0"/>
              <a:t>( “undefined message type” ):</a:t>
            </a:r>
          </a:p>
          <a:p>
            <a:pPr marL="169863"/>
            <a:r>
              <a:rPr lang="en-US" sz="1600" dirty="0" smtClean="0"/>
              <a:t>}</a:t>
            </a:r>
            <a:endParaRPr lang="en-US" sz="1600" dirty="0" smtClean="0"/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trade &gt;( const std::string&amp; message );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limit &gt;( const std::string&amp; message );</a:t>
            </a:r>
            <a:endParaRPr lang="en-US" sz="1600" dirty="0"/>
          </a:p>
          <a:p>
            <a:pPr marL="169863"/>
            <a:r>
              <a:rPr lang="en-US" sz="1600" dirty="0" smtClean="0"/>
              <a:t>// parser.cpp</a:t>
            </a:r>
          </a:p>
          <a:p>
            <a:pPr marL="169863"/>
            <a:r>
              <a:rPr lang="en-US" sz="1600" dirty="0" smtClean="0"/>
              <a:t>template&lt;&gt;</a:t>
            </a:r>
          </a:p>
          <a:p>
            <a:pPr marL="169863"/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parse_message</a:t>
            </a:r>
            <a:r>
              <a:rPr lang="en-US" sz="1600" dirty="0" smtClean="0"/>
              <a:t>&lt; trade &gt;( const std::string&amp; message )</a:t>
            </a:r>
            <a:r>
              <a:rPr lang="ru-RU" sz="1600" dirty="0" smtClean="0"/>
              <a:t> </a:t>
            </a:r>
            <a:r>
              <a:rPr lang="en-US" sz="1600" dirty="0" smtClean="0"/>
              <a:t>{</a:t>
            </a:r>
            <a:r>
              <a:rPr lang="ru-RU" sz="1600" dirty="0" smtClean="0"/>
              <a:t> </a:t>
            </a:r>
            <a:r>
              <a:rPr lang="en-US" sz="1600" dirty="0" smtClean="0"/>
              <a:t>// …</a:t>
            </a:r>
            <a:r>
              <a:rPr lang="ru-RU" sz="1600" dirty="0" smtClean="0"/>
              <a:t> </a:t>
            </a:r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специализаций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 class </a:t>
            </a:r>
            <a:r>
              <a:rPr lang="en-US" dirty="0" smtClean="0"/>
              <a:t>v</a:t>
            </a:r>
            <a:r>
              <a:rPr lang="en-US" dirty="0" smtClean="0"/>
              <a:t>ector; // </a:t>
            </a:r>
            <a:r>
              <a:rPr lang="ru-RU" dirty="0" smtClean="0"/>
              <a:t>общий шаблон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class T &gt; class vector&lt; T* &gt;;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 специализация для 			</a:t>
            </a:r>
            <a:r>
              <a:rPr lang="en-US" dirty="0" smtClean="0"/>
              <a:t>               // </a:t>
            </a:r>
            <a:r>
              <a:rPr lang="ru-RU" dirty="0" smtClean="0"/>
              <a:t>любого указателя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template&lt; &gt; class vector&lt; void* &gt;;</a:t>
            </a:r>
            <a:r>
              <a:rPr lang="ru-RU" dirty="0" smtClean="0"/>
              <a:t> </a:t>
            </a:r>
            <a:r>
              <a:rPr lang="en-US" dirty="0" smtClean="0"/>
              <a:t> // </a:t>
            </a:r>
            <a:r>
              <a:rPr lang="ru-RU" dirty="0" smtClean="0"/>
              <a:t>специализация для </a:t>
            </a:r>
            <a:r>
              <a:rPr lang="en-US" dirty="0" smtClean="0"/>
              <a:t>void*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Полиморфизм времени выполнения</a:t>
            </a:r>
          </a:p>
          <a:p>
            <a:r>
              <a:rPr lang="ru-RU" dirty="0" smtClean="0"/>
              <a:t>Полиморфизм времени компиляции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члены-шаблоны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кода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Включать определения шаблонов до их использование в единице трансляции</a:t>
            </a:r>
          </a:p>
          <a:p>
            <a:r>
              <a:rPr lang="ru-RU" dirty="0" smtClean="0"/>
              <a:t>Включать объявления шаблонов до их использования в </a:t>
            </a:r>
            <a:r>
              <a:rPr lang="ru-RU" dirty="0"/>
              <a:t>е</a:t>
            </a:r>
            <a:r>
              <a:rPr lang="ru-RU" dirty="0" smtClean="0"/>
              <a:t>динице трансляции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советы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Используйте шаблоны для представления алгоритмов, применяемых ко многим типам аргументов</a:t>
            </a:r>
          </a:p>
          <a:p>
            <a:r>
              <a:rPr lang="ru-RU" dirty="0" smtClean="0"/>
              <a:t>Объявляйте и определяйте специализации </a:t>
            </a:r>
          </a:p>
          <a:p>
            <a:r>
              <a:rPr lang="ru-RU" dirty="0" smtClean="0"/>
              <a:t>Отлаживайте конкретные примеры до их обобщения в шаблоны</a:t>
            </a:r>
          </a:p>
          <a:p>
            <a:r>
              <a:rPr lang="ru-RU" dirty="0" smtClean="0"/>
              <a:t>Используйте шаблоны вместо наследования, когда время выполнения имеет исключительное значение</a:t>
            </a:r>
          </a:p>
          <a:p>
            <a:r>
              <a:rPr lang="ru-RU" dirty="0" smtClean="0"/>
              <a:t>Используйте шаблоны, когда нельзя определить базовый класс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Бьерн </a:t>
            </a:r>
            <a:r>
              <a:rPr lang="ru-RU" dirty="0" smtClean="0"/>
              <a:t>Страуструп - </a:t>
            </a:r>
            <a:r>
              <a:rPr lang="ru-RU" dirty="0" smtClean="0"/>
              <a:t>глава </a:t>
            </a:r>
            <a:r>
              <a:rPr lang="ru-RU" dirty="0" smtClean="0"/>
              <a:t>«</a:t>
            </a:r>
            <a:r>
              <a:rPr lang="ru-RU" dirty="0" smtClean="0"/>
              <a:t>Шаблоны</a:t>
            </a:r>
            <a:r>
              <a:rPr lang="ru-RU" dirty="0" smtClean="0"/>
              <a:t>».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676400"/>
            <a:ext cx="69342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void swap( const </a:t>
            </a:r>
            <a:r>
              <a:rPr lang="en-US" dirty="0" err="1" smtClean="0"/>
              <a:t>int</a:t>
            </a:r>
            <a:r>
              <a:rPr lang="en-US" dirty="0" smtClean="0"/>
              <a:t>&amp; x, const </a:t>
            </a:r>
            <a:r>
              <a:rPr lang="en-US" dirty="0" err="1" smtClean="0"/>
              <a:t>int</a:t>
            </a:r>
            <a:r>
              <a:rPr lang="en-US" dirty="0" smtClean="0"/>
              <a:t>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void swap( const double&amp; x, const double&amp;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double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 smtClean="0"/>
              <a:t>	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swap( 11.0 ,12.0 ); //double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25146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void swap( const T&amp; x, const T&amp; y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temp = x;</a:t>
            </a:r>
          </a:p>
          <a:p>
            <a:r>
              <a:rPr lang="en-US" dirty="0" smtClean="0"/>
              <a:t>	x = y;</a:t>
            </a:r>
          </a:p>
          <a:p>
            <a:r>
              <a:rPr lang="en-US" dirty="0"/>
              <a:t>	</a:t>
            </a:r>
            <a:r>
              <a:rPr lang="en-US" dirty="0" smtClean="0"/>
              <a:t>y = temp;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&gt;( 1, 2 ); //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swap&lt; double &gt;( 11.0 ,12.0 ); //double</a:t>
            </a:r>
          </a:p>
          <a:p>
            <a:r>
              <a:rPr lang="en-US" dirty="0" smtClean="0"/>
              <a:t>swap&lt; </a:t>
            </a:r>
            <a:r>
              <a:rPr lang="en-US" dirty="0" err="1" smtClean="0"/>
              <a:t>int</a:t>
            </a:r>
            <a:r>
              <a:rPr lang="en-US" dirty="0" smtClean="0"/>
              <a:t> &gt;( 11.0, 12.0 ); // !!! implicit cast double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534180"/>
            <a:ext cx="256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template&lt; class T &gt;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89537" y="1524000"/>
            <a:ext cx="3244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template&lt; </a:t>
            </a:r>
            <a:r>
              <a:rPr lang="en-US" sz="2400" dirty="0" err="1" smtClean="0"/>
              <a:t>typename</a:t>
            </a:r>
            <a:r>
              <a:rPr lang="en-US" sz="2400" dirty="0" smtClean="0"/>
              <a:t> T &gt;</a:t>
            </a:r>
            <a:endParaRPr lang="en-US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200400" y="1219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638800" y="1219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шаблонный класс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95400" y="1828800"/>
            <a:ext cx="69342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</a:t>
            </a:r>
          </a:p>
          <a:p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</a:t>
            </a:r>
            <a:r>
              <a:rPr lang="ru-RU" dirty="0" err="1" smtClean="0"/>
              <a:t>инстанцирование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838200" y="1524000"/>
            <a:ext cx="76962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/>
              <a:t>t</a:t>
            </a:r>
            <a:r>
              <a:rPr lang="en-US" dirty="0" smtClean="0"/>
              <a:t>emplate&lt; class T &gt; // template definition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template_example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T* </a:t>
            </a:r>
            <a:r>
              <a:rPr lang="en-US" dirty="0" err="1" smtClean="0"/>
              <a:t>t_p</a:t>
            </a:r>
            <a:r>
              <a:rPr lang="en-US" dirty="0" smtClean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_;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 T* t = NULL )</a:t>
            </a:r>
          </a:p>
          <a:p>
            <a:r>
              <a:rPr lang="en-US" dirty="0" smtClean="0"/>
              <a:t>		: </a:t>
            </a:r>
            <a:r>
              <a:rPr lang="en-US" dirty="0" err="1" smtClean="0"/>
              <a:t>t_ptr</a:t>
            </a:r>
            <a:r>
              <a:rPr lang="en-US" dirty="0" smtClean="0"/>
              <a:t>_( t )</a:t>
            </a:r>
          </a:p>
          <a:p>
            <a:pPr lvl="2"/>
            <a:r>
              <a:rPr lang="en-US" dirty="0" smtClean="0"/>
              <a:t>{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//…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// template </a:t>
            </a:r>
            <a:r>
              <a:rPr lang="en-US" dirty="0" smtClean="0"/>
              <a:t>instantiation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template_example</a:t>
            </a:r>
            <a:r>
              <a:rPr lang="en-US" dirty="0" smtClean="0"/>
              <a:t> &lt; double &gt; </a:t>
            </a:r>
            <a:r>
              <a:rPr lang="en-US" dirty="0" err="1" smtClean="0"/>
              <a:t>double_ptr</a:t>
            </a:r>
            <a:r>
              <a:rPr lang="en-US" dirty="0" smtClean="0"/>
              <a:t>( new double(  9  )  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template_example</a:t>
            </a:r>
            <a:r>
              <a:rPr lang="en-US" dirty="0" smtClean="0"/>
              <a:t> &lt; string&gt; </a:t>
            </a:r>
            <a:r>
              <a:rPr lang="en-US" dirty="0" err="1" smtClean="0"/>
              <a:t>double_ptr</a:t>
            </a:r>
            <a:r>
              <a:rPr lang="en-US" dirty="0" smtClean="0"/>
              <a:t>( new string( </a:t>
            </a:r>
            <a:r>
              <a:rPr lang="en-US" dirty="0"/>
              <a:t> </a:t>
            </a:r>
            <a:r>
              <a:rPr lang="en-US" dirty="0" smtClean="0"/>
              <a:t>“Hello!”</a:t>
            </a:r>
            <a:r>
              <a:rPr lang="en-US" dirty="0" smtClean="0"/>
              <a:t> )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шаблона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параметры-типы</a:t>
            </a:r>
          </a:p>
          <a:p>
            <a:r>
              <a:rPr lang="ru-RU" dirty="0" smtClean="0"/>
              <a:t>параметры обычных типов</a:t>
            </a:r>
          </a:p>
          <a:p>
            <a:r>
              <a:rPr lang="ru-RU" dirty="0" smtClean="0"/>
              <a:t>параметры шаблоны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параметры-типы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v[ 100 ];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i_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 &gt; </a:t>
            </a:r>
            <a:r>
              <a:rPr lang="en-US" dirty="0" err="1" smtClean="0"/>
              <a:t>my_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параметры обычных типов</a:t>
            </a:r>
            <a:endParaRPr 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295400" y="1828800"/>
            <a:ext cx="69342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 smtClean="0"/>
              <a:t>template&lt; class T, </a:t>
            </a:r>
            <a:r>
              <a:rPr lang="en-US" dirty="0" err="1" smtClean="0"/>
              <a:t>int</a:t>
            </a:r>
            <a:r>
              <a:rPr lang="en-US" dirty="0" smtClean="0"/>
              <a:t> max &gt;</a:t>
            </a:r>
          </a:p>
          <a:p>
            <a:r>
              <a:rPr lang="en-US" dirty="0" smtClean="0"/>
              <a:t>class buffer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T v[  max ];</a:t>
            </a:r>
          </a:p>
          <a:p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r>
              <a:rPr lang="en-US" dirty="0"/>
              <a:t>	</a:t>
            </a:r>
            <a:r>
              <a:rPr lang="en-US" dirty="0" smtClean="0"/>
              <a:t>explicit </a:t>
            </a:r>
            <a:r>
              <a:rPr lang="en-US" dirty="0" err="1" smtClean="0"/>
              <a:t>template_example</a:t>
            </a:r>
            <a:r>
              <a:rPr lang="en-US" dirty="0" smtClean="0"/>
              <a:t> ()</a:t>
            </a:r>
            <a:r>
              <a:rPr lang="en-US" dirty="0"/>
              <a:t>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buffer&lt; char, 128 &gt; </a:t>
            </a:r>
            <a:r>
              <a:rPr lang="en-US" dirty="0" err="1" smtClean="0"/>
              <a:t>c_buff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int</a:t>
            </a:r>
            <a:r>
              <a:rPr lang="en-US" dirty="0" smtClean="0"/>
              <a:t>, 256 &gt; </a:t>
            </a:r>
            <a:r>
              <a:rPr lang="en-US" dirty="0" err="1" smtClean="0"/>
              <a:t>i_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buffer&lt; </a:t>
            </a:r>
            <a:r>
              <a:rPr lang="en-US" dirty="0" err="1" smtClean="0"/>
              <a:t>my_class</a:t>
            </a:r>
            <a:r>
              <a:rPr lang="en-US" dirty="0" smtClean="0"/>
              <a:t>, 15 &gt; </a:t>
            </a:r>
            <a:r>
              <a:rPr lang="en-US" dirty="0" err="1" smtClean="0"/>
              <a:t>my_</a:t>
            </a:r>
            <a:r>
              <a:rPr lang="en-US" dirty="0" err="1" smtClean="0"/>
              <a:t>buff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324</Words>
  <Application>Microsoft Office PowerPoint</Application>
  <PresentationFormat>Экран (4:3)</PresentationFormat>
  <Paragraphs>161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С++ Craft: #5</vt:lpstr>
      <vt:lpstr>Язык Программирования C++</vt:lpstr>
      <vt:lpstr>перегрузка</vt:lpstr>
      <vt:lpstr>шаблон</vt:lpstr>
      <vt:lpstr>шаблонный класс</vt:lpstr>
      <vt:lpstr>определение и инстанцирование</vt:lpstr>
      <vt:lpstr>параметры шаблона</vt:lpstr>
      <vt:lpstr>параметры-типы</vt:lpstr>
      <vt:lpstr>параметры обычных типов</vt:lpstr>
      <vt:lpstr>параметры-шаблоны</vt:lpstr>
      <vt:lpstr>аргументы по умолчанию</vt:lpstr>
      <vt:lpstr>специализация</vt:lpstr>
      <vt:lpstr>специализация</vt:lpstr>
      <vt:lpstr>порядок специализаций</vt:lpstr>
      <vt:lpstr>наследование и шаблоны</vt:lpstr>
      <vt:lpstr>члены-шаблоны</vt:lpstr>
      <vt:lpstr>организация кода</vt:lpstr>
      <vt:lpstr>советы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Marozau</cp:lastModifiedBy>
  <cp:revision>51</cp:revision>
  <dcterms:created xsi:type="dcterms:W3CDTF">2013-10-30T13:22:18Z</dcterms:created>
  <dcterms:modified xsi:type="dcterms:W3CDTF">2013-10-30T16:01:28Z</dcterms:modified>
</cp:coreProperties>
</file>