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6" r:id="rId8"/>
    <p:sldId id="271" r:id="rId9"/>
    <p:sldId id="263" r:id="rId10"/>
    <p:sldId id="264" r:id="rId11"/>
    <p:sldId id="268" r:id="rId12"/>
    <p:sldId id="265" r:id="rId13"/>
    <p:sldId id="267" r:id="rId14"/>
    <p:sldId id="269" r:id="rId15"/>
    <p:sldId id="270" r:id="rId16"/>
    <p:sldId id="27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68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89F79-30FC-44C4-83E6-141ED3CABBF5}" type="datetimeFigureOut">
              <a:rPr lang="en-US" smtClean="0"/>
              <a:pPr/>
              <a:t>10/7/2013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38FA6-A180-4040-906A-B210CB831C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89F79-30FC-44C4-83E6-141ED3CABBF5}" type="datetimeFigureOut">
              <a:rPr lang="en-US" smtClean="0"/>
              <a:pPr/>
              <a:t>10/7/2013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38FA6-A180-4040-906A-B210CB831C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89F79-30FC-44C4-83E6-141ED3CABBF5}" type="datetimeFigureOut">
              <a:rPr lang="en-US" smtClean="0"/>
              <a:pPr/>
              <a:t>10/7/2013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38FA6-A180-4040-906A-B210CB831C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89F79-30FC-44C4-83E6-141ED3CABBF5}" type="datetimeFigureOut">
              <a:rPr lang="en-US" smtClean="0"/>
              <a:pPr/>
              <a:t>10/7/2013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38FA6-A180-4040-906A-B210CB831C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89F79-30FC-44C4-83E6-141ED3CABBF5}" type="datetimeFigureOut">
              <a:rPr lang="en-US" smtClean="0"/>
              <a:pPr/>
              <a:t>10/7/2013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38FA6-A180-4040-906A-B210CB831C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89F79-30FC-44C4-83E6-141ED3CABBF5}" type="datetimeFigureOut">
              <a:rPr lang="en-US" smtClean="0"/>
              <a:pPr/>
              <a:t>10/7/2013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38FA6-A180-4040-906A-B210CB831C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89F79-30FC-44C4-83E6-141ED3CABBF5}" type="datetimeFigureOut">
              <a:rPr lang="en-US" smtClean="0"/>
              <a:pPr/>
              <a:t>10/7/2013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38FA6-A180-4040-906A-B210CB831C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89F79-30FC-44C4-83E6-141ED3CABBF5}" type="datetimeFigureOut">
              <a:rPr lang="en-US" smtClean="0"/>
              <a:pPr/>
              <a:t>10/7/2013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38FA6-A180-4040-906A-B210CB831C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89F79-30FC-44C4-83E6-141ED3CABBF5}" type="datetimeFigureOut">
              <a:rPr lang="en-US" smtClean="0"/>
              <a:pPr/>
              <a:t>10/7/2013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38FA6-A180-4040-906A-B210CB831C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89F79-30FC-44C4-83E6-141ED3CABBF5}" type="datetimeFigureOut">
              <a:rPr lang="en-US" smtClean="0"/>
              <a:pPr/>
              <a:t>10/7/2013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38FA6-A180-4040-906A-B210CB831C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89F79-30FC-44C4-83E6-141ED3CABBF5}" type="datetimeFigureOut">
              <a:rPr lang="en-US" smtClean="0"/>
              <a:pPr/>
              <a:t>10/7/2013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38FA6-A180-4040-906A-B210CB831C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089F79-30FC-44C4-83E6-141ED3CABBF5}" type="datetimeFigureOut">
              <a:rPr lang="en-US" smtClean="0"/>
              <a:pPr/>
              <a:t>10/7/2013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A38FA6-A180-4040-906A-B210CB831C1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vector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lusplus.com/reference/iterator/iterator_traits/" TargetMode="External"/><Relationship Id="rId2" Type="http://schemas.openxmlformats.org/officeDocument/2006/relationships/hyperlink" Target="http://www.cplusplus.com/reference/iterator/iterator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cplusplus.com/reference/algorithm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alno.name/ru/2008/05/using-boost-smart-pointers" TargetMode="External"/><Relationship Id="rId2" Type="http://schemas.openxmlformats.org/officeDocument/2006/relationships/hyperlink" Target="http://channel9.msdn.com/Series/C9-Lectures-Stephan-T-Lavavej-Standard-Template-Library-STL-/C9-Lectures-Introduction-to-STL-with-Stephan-T-Lavavej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alenacpp.blogspot.com/2007/04/blog-post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iostrea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fstrea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cplusplus.com/reference/string/strin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С++ </a:t>
            </a:r>
            <a:r>
              <a:rPr lang="en-US" dirty="0" smtClean="0"/>
              <a:t>Craft: #2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3505200"/>
            <a:ext cx="8839200" cy="2895600"/>
          </a:xfrm>
        </p:spPr>
        <p:txBody>
          <a:bodyPr>
            <a:noAutofit/>
          </a:bodyPr>
          <a:lstStyle/>
          <a:p>
            <a:r>
              <a:rPr lang="ru-RU" sz="2800" dirty="0"/>
              <a:t>Инструменты процедурного программирования С/С</a:t>
            </a:r>
            <a:r>
              <a:rPr lang="ru-RU" sz="2800" dirty="0" smtClean="0"/>
              <a:t>++</a:t>
            </a:r>
            <a:r>
              <a:rPr lang="en-US" sz="2800" dirty="0"/>
              <a:t>.</a:t>
            </a:r>
          </a:p>
          <a:p>
            <a:r>
              <a:rPr lang="ru-RU" sz="2800" dirty="0"/>
              <a:t>Системы ввода </a:t>
            </a:r>
            <a:r>
              <a:rPr lang="ru-RU" sz="2800" dirty="0" smtClean="0"/>
              <a:t>вывода. Использование </a:t>
            </a:r>
            <a:r>
              <a:rPr lang="en-US" sz="2800" dirty="0"/>
              <a:t>STL</a:t>
            </a:r>
            <a:r>
              <a:rPr lang="ru-RU" sz="2800" dirty="0"/>
              <a:t> для решения простых задач. </a:t>
            </a:r>
            <a:endParaRPr lang="en-US" sz="2800" dirty="0"/>
          </a:p>
        </p:txBody>
      </p:sp>
      <p:pic>
        <p:nvPicPr>
          <p:cNvPr id="4" name="Рисунок 3" descr="cpp_craf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85800"/>
            <a:ext cx="9144000" cy="1371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std::vector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#include &lt;vector&gt;</a:t>
            </a:r>
          </a:p>
          <a:p>
            <a:r>
              <a:rPr lang="en-US" dirty="0" smtClean="0"/>
              <a:t>std::vector&lt; </a:t>
            </a:r>
            <a:r>
              <a:rPr lang="en-US" dirty="0" err="1" smtClean="0"/>
              <a:t>int</a:t>
            </a:r>
            <a:r>
              <a:rPr lang="en-US" dirty="0" smtClean="0"/>
              <a:t> &gt; </a:t>
            </a:r>
            <a:r>
              <a:rPr lang="en-US" dirty="0" err="1" smtClean="0"/>
              <a:t>int_array</a:t>
            </a:r>
            <a:r>
              <a:rPr lang="en-US" dirty="0" smtClean="0"/>
              <a:t>;</a:t>
            </a:r>
          </a:p>
          <a:p>
            <a:r>
              <a:rPr lang="en-US" dirty="0" smtClean="0"/>
              <a:t>size() / capacity()</a:t>
            </a:r>
          </a:p>
          <a:p>
            <a:r>
              <a:rPr lang="en-US" dirty="0" smtClean="0"/>
              <a:t>resize</a:t>
            </a:r>
            <a:r>
              <a:rPr lang="en-US" dirty="0" smtClean="0"/>
              <a:t>( n, </a:t>
            </a:r>
            <a:r>
              <a:rPr lang="en-US" dirty="0" err="1" smtClean="0"/>
              <a:t>val</a:t>
            </a:r>
            <a:r>
              <a:rPr lang="en-US" dirty="0" smtClean="0"/>
              <a:t> ) </a:t>
            </a:r>
            <a:r>
              <a:rPr lang="en-US" dirty="0" smtClean="0"/>
              <a:t>/ reserve</a:t>
            </a:r>
            <a:r>
              <a:rPr lang="en-US" dirty="0" smtClean="0"/>
              <a:t>( n )</a:t>
            </a:r>
            <a:endParaRPr lang="en-US" dirty="0" smtClean="0"/>
          </a:p>
          <a:p>
            <a:r>
              <a:rPr lang="en-US" dirty="0" err="1" smtClean="0"/>
              <a:t>push_back</a:t>
            </a:r>
            <a:r>
              <a:rPr lang="ru-RU" dirty="0" smtClean="0"/>
              <a:t>(</a:t>
            </a:r>
            <a:r>
              <a:rPr lang="en-US" dirty="0" smtClean="0"/>
              <a:t> </a:t>
            </a:r>
            <a:r>
              <a:rPr lang="en-US" dirty="0" err="1" smtClean="0"/>
              <a:t>val</a:t>
            </a:r>
            <a:r>
              <a:rPr lang="en-US" dirty="0" smtClean="0"/>
              <a:t> </a:t>
            </a:r>
            <a:r>
              <a:rPr lang="ru-RU" dirty="0" smtClean="0"/>
              <a:t>)</a:t>
            </a:r>
            <a:r>
              <a:rPr lang="en-US" dirty="0" smtClean="0"/>
              <a:t> </a:t>
            </a:r>
            <a:r>
              <a:rPr lang="en-US" dirty="0" smtClean="0"/>
              <a:t>/ </a:t>
            </a:r>
            <a:r>
              <a:rPr lang="en-US" dirty="0" smtClean="0"/>
              <a:t>insert( pos, </a:t>
            </a:r>
            <a:r>
              <a:rPr lang="en-US" dirty="0" err="1" smtClean="0"/>
              <a:t>val</a:t>
            </a:r>
            <a:r>
              <a:rPr lang="en-US" dirty="0" smtClean="0"/>
              <a:t> )</a:t>
            </a:r>
            <a:endParaRPr lang="en-US" dirty="0" smtClean="0"/>
          </a:p>
          <a:p>
            <a:r>
              <a:rPr lang="en-US" dirty="0" smtClean="0"/>
              <a:t>begin() / end()</a:t>
            </a:r>
          </a:p>
          <a:p>
            <a:r>
              <a:rPr lang="en-US" dirty="0" smtClean="0"/>
              <a:t>std::vector&lt; </a:t>
            </a:r>
            <a:r>
              <a:rPr lang="en-US" dirty="0" err="1" smtClean="0"/>
              <a:t>int</a:t>
            </a:r>
            <a:r>
              <a:rPr lang="en-US" dirty="0" smtClean="0"/>
              <a:t> &gt;::</a:t>
            </a:r>
            <a:r>
              <a:rPr lang="en-US" dirty="0" err="1" smtClean="0"/>
              <a:t>iterator</a:t>
            </a:r>
            <a:endParaRPr lang="en-US" dirty="0" smtClean="0"/>
          </a:p>
          <a:p>
            <a:r>
              <a:rPr lang="en-US" dirty="0" smtClean="0"/>
              <a:t>std::vector&lt; </a:t>
            </a:r>
            <a:r>
              <a:rPr lang="en-US" dirty="0" err="1" smtClean="0"/>
              <a:t>int</a:t>
            </a:r>
            <a:r>
              <a:rPr lang="en-US" dirty="0" smtClean="0"/>
              <a:t> &gt;::</a:t>
            </a:r>
            <a:r>
              <a:rPr lang="en-US" dirty="0" err="1" smtClean="0"/>
              <a:t>const_iterator</a:t>
            </a:r>
            <a:endParaRPr lang="en-US" dirty="0" smtClean="0"/>
          </a:p>
        </p:txBody>
      </p:sp>
      <p:sp>
        <p:nvSpPr>
          <p:cNvPr id="4" name="Прямоугольник 3"/>
          <p:cNvSpPr/>
          <p:nvPr/>
        </p:nvSpPr>
        <p:spPr>
          <a:xfrm>
            <a:off x="609600" y="5924490"/>
            <a:ext cx="8382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dirty="0" smtClean="0">
                <a:hlinkClick r:id="rId2"/>
              </a:rPr>
              <a:t>http://www.cplusplus.com/reference/vector/</a:t>
            </a:r>
            <a:endParaRPr lang="en-US" sz="2000" dirty="0" smtClean="0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3581400" y="5848290"/>
            <a:ext cx="518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std::</a:t>
            </a:r>
            <a:r>
              <a:rPr lang="en-US" dirty="0" err="1" smtClean="0"/>
              <a:t>iterator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smtClean="0"/>
              <a:t>std::</a:t>
            </a:r>
            <a:r>
              <a:rPr lang="en-US" dirty="0" err="1" smtClean="0"/>
              <a:t>const_iterator</a:t>
            </a:r>
            <a:endParaRPr lang="en-US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819400" y="5943600"/>
            <a:ext cx="6096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buNone/>
            </a:pPr>
            <a:r>
              <a:rPr lang="en-US" dirty="0" smtClean="0">
                <a:hlinkClick r:id="rId2"/>
              </a:rPr>
              <a:t>http://www.cplusplus.com/reference/iterator/iterator/</a:t>
            </a:r>
            <a:endParaRPr lang="en-US" dirty="0" smtClean="0"/>
          </a:p>
          <a:p>
            <a:pPr algn="r">
              <a:buNone/>
            </a:pPr>
            <a:r>
              <a:rPr lang="en-US" dirty="0" smtClean="0">
                <a:hlinkClick r:id="rId3"/>
              </a:rPr>
              <a:t>http://www.cplusplus.com/reference/iterator/iterator_traits/</a:t>
            </a:r>
            <a:endParaRPr lang="en-US" dirty="0" smtClean="0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3581400" y="5848290"/>
            <a:ext cx="518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Скругленный прямоугольник 5"/>
          <p:cNvSpPr/>
          <p:nvPr/>
        </p:nvSpPr>
        <p:spPr>
          <a:xfrm>
            <a:off x="228600" y="1600200"/>
            <a:ext cx="8534400" cy="38100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std::vector&lt; </a:t>
            </a:r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&gt; vi;</a:t>
            </a:r>
          </a:p>
          <a:p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vi.begin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vi.end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endParaRPr lang="en-US" sz="24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vi.rbegin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vi.rend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endParaRPr lang="en-US" sz="24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vi.cbegin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(); // C++0x</a:t>
            </a:r>
          </a:p>
          <a:p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vi.cend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(); // C++0x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кругленный прямоугольник 6"/>
          <p:cNvSpPr/>
          <p:nvPr/>
        </p:nvSpPr>
        <p:spPr>
          <a:xfrm>
            <a:off x="228600" y="1676400"/>
            <a:ext cx="8763000" cy="28194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typedef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std::vector&lt; 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&gt; vector;</a:t>
            </a: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vector vi( 10, 15 );</a:t>
            </a: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for(vector::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const_iterator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vi.begin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 ; 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!= 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vi.end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 ; ++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) </a:t>
            </a: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{}</a:t>
            </a:r>
          </a:p>
          <a:p>
            <a:endParaRPr lang="en-US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for(vector::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iterator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vi.begin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 ; 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!= 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vi.end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 ; ++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) </a:t>
            </a:r>
            <a:endParaRPr lang="ru-RU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{ </a:t>
            </a:r>
            <a:endParaRPr lang="ru-RU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= 4;</a:t>
            </a:r>
            <a:endParaRPr lang="ru-RU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ru-RU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Циклы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std::list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#include &lt;list&gt;</a:t>
            </a:r>
          </a:p>
          <a:p>
            <a:r>
              <a:rPr lang="en-US" dirty="0" smtClean="0"/>
              <a:t>size()</a:t>
            </a:r>
          </a:p>
          <a:p>
            <a:r>
              <a:rPr lang="en-US" dirty="0" err="1" smtClean="0"/>
              <a:t>push_back</a:t>
            </a:r>
            <a:r>
              <a:rPr lang="en-US" dirty="0" smtClean="0"/>
              <a:t>() / </a:t>
            </a:r>
            <a:r>
              <a:rPr lang="en-US" dirty="0" err="1" smtClean="0"/>
              <a:t>push_front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pop_back</a:t>
            </a:r>
            <a:r>
              <a:rPr lang="en-US" dirty="0" smtClean="0"/>
              <a:t>() / </a:t>
            </a:r>
            <a:r>
              <a:rPr lang="en-US" dirty="0" err="1" smtClean="0"/>
              <a:t>pop_front</a:t>
            </a:r>
            <a:r>
              <a:rPr lang="en-US" dirty="0" smtClean="0"/>
              <a:t>()</a:t>
            </a:r>
          </a:p>
          <a:p>
            <a:r>
              <a:rPr lang="en-US" dirty="0" smtClean="0"/>
              <a:t>splice</a:t>
            </a:r>
            <a:r>
              <a:rPr lang="en-US" dirty="0" smtClean="0"/>
              <a:t>( it, list )</a:t>
            </a:r>
            <a:endParaRPr lang="en-US" dirty="0" smtClean="0"/>
          </a:p>
          <a:p>
            <a:r>
              <a:rPr lang="en-US" dirty="0" smtClean="0"/>
              <a:t>remove</a:t>
            </a:r>
            <a:r>
              <a:rPr lang="en-US" dirty="0" smtClean="0"/>
              <a:t>( </a:t>
            </a:r>
            <a:r>
              <a:rPr lang="en-US" dirty="0" err="1" smtClean="0"/>
              <a:t>val</a:t>
            </a:r>
            <a:r>
              <a:rPr lang="en-US" dirty="0" smtClean="0"/>
              <a:t> ) </a:t>
            </a:r>
            <a:r>
              <a:rPr lang="en-US" dirty="0" smtClean="0"/>
              <a:t>/ </a:t>
            </a:r>
            <a:r>
              <a:rPr lang="en-US" dirty="0" err="1" smtClean="0"/>
              <a:t>remove_if</a:t>
            </a:r>
            <a:r>
              <a:rPr lang="en-US" dirty="0" smtClean="0"/>
              <a:t>( </a:t>
            </a:r>
            <a:r>
              <a:rPr lang="en-US" dirty="0" err="1" smtClean="0"/>
              <a:t>pred</a:t>
            </a:r>
            <a:r>
              <a:rPr lang="en-US" dirty="0" smtClean="0"/>
              <a:t> 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dirty="0" smtClean="0"/>
              <a:t>begin() / end()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533400" y="2362200"/>
            <a:ext cx="6400800" cy="25146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#include &lt;algorithm&gt;</a:t>
            </a:r>
          </a:p>
          <a:p>
            <a:endParaRPr lang="en-US" sz="2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std::vector&lt; 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&gt; vi;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std::sort( 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vi.begin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(), 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vi.end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 );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std::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stable_sort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 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vi.begin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(), 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vi.end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 );</a:t>
            </a:r>
          </a:p>
          <a:p>
            <a:endParaRPr lang="en-US" sz="2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arr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[ 10 ];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std::sort( &amp;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arr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[ 0 ], &amp;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arr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[ 10 ] 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std::sort</a:t>
            </a:r>
            <a:endParaRPr lang="en-US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533400" y="1219200"/>
            <a:ext cx="6400800" cy="9906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template &lt;class 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RandomAccessIterator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&gt; 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void sort (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RandomAccessIterator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first, 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RandomAccessIterator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last);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2819400" y="6260068"/>
            <a:ext cx="6096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buNone/>
            </a:pPr>
            <a:r>
              <a:rPr lang="en-US" dirty="0" smtClean="0">
                <a:hlinkClick r:id="rId2"/>
              </a:rPr>
              <a:t>http://www.cplusplus.com/reference/algorithm/</a:t>
            </a:r>
            <a:endParaRPr lang="en-US" dirty="0" smtClean="0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3581400" y="6164758"/>
            <a:ext cx="518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 descr="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62800" y="4648200"/>
            <a:ext cx="1295400" cy="1431417"/>
          </a:xfrm>
          <a:prstGeom prst="rect">
            <a:avLst/>
          </a:prstGeom>
        </p:spPr>
      </p:pic>
      <p:sp>
        <p:nvSpPr>
          <p:cNvPr id="10" name="Скругленный прямоугольник 9"/>
          <p:cNvSpPr/>
          <p:nvPr/>
        </p:nvSpPr>
        <p:spPr>
          <a:xfrm>
            <a:off x="533400" y="5105400"/>
            <a:ext cx="6400800" cy="8382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std::list&lt; 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&gt; 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li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li.sort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0"/>
            <a:ext cx="8229600" cy="1143000"/>
          </a:xfrm>
        </p:spPr>
        <p:txBody>
          <a:bodyPr>
            <a:noAutofit/>
          </a:bodyPr>
          <a:lstStyle/>
          <a:p>
            <a:r>
              <a:rPr lang="en-US" sz="8000" dirty="0" smtClean="0"/>
              <a:t>Q?</a:t>
            </a:r>
            <a:endParaRPr lang="en-US" sz="8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Что почитать-посмотреть к следующему занятию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/>
              <a:t>C9 Lectures: Stephan T. </a:t>
            </a:r>
            <a:r>
              <a:rPr lang="en-US" sz="2400" dirty="0" err="1" smtClean="0"/>
              <a:t>Lavavej</a:t>
            </a:r>
            <a:r>
              <a:rPr lang="ru-RU" sz="2400" dirty="0"/>
              <a:t> </a:t>
            </a:r>
            <a:r>
              <a:rPr lang="ru-RU" sz="2400" dirty="0" smtClean="0"/>
              <a:t>–</a:t>
            </a:r>
            <a:r>
              <a:rPr lang="en-US" sz="2400" dirty="0" smtClean="0"/>
              <a:t> STL. Part 1, Part 2 and Part 3.</a:t>
            </a:r>
            <a:endParaRPr lang="ru-RU" sz="2400" dirty="0" smtClean="0"/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dirty="0" smtClean="0">
                <a:hlinkClick r:id="rId2"/>
              </a:rPr>
              <a:t>http://channel9.msdn.com/Series/C9-Lectures-Stephan-T-Lavavej-Standard-Template-Library-STL-/C9-Lectures-Introduction-to-STL-with-Stephan-T-Lavavej</a:t>
            </a:r>
            <a:endParaRPr lang="en-US" sz="2400" dirty="0" smtClean="0"/>
          </a:p>
          <a:p>
            <a:r>
              <a:rPr lang="ru-RU" sz="2400" dirty="0" smtClean="0"/>
              <a:t>Бьерн Страуструп «Язык программирования С++» - глава «Стандартные контейнеры»</a:t>
            </a:r>
            <a:endParaRPr lang="en-US" sz="2400" dirty="0" smtClean="0"/>
          </a:p>
          <a:p>
            <a:r>
              <a:rPr lang="ru-RU" sz="2400" dirty="0" smtClean="0"/>
              <a:t>Умные указатели в </a:t>
            </a:r>
            <a:r>
              <a:rPr lang="en-US" sz="2400" dirty="0" smtClean="0"/>
              <a:t>C++: boost::</a:t>
            </a:r>
            <a:r>
              <a:rPr lang="en-US" sz="2400" dirty="0" err="1" smtClean="0"/>
              <a:t>shared_ptr</a:t>
            </a:r>
            <a:r>
              <a:rPr lang="en-US" sz="2400" dirty="0" smtClean="0"/>
              <a:t>, boost::</a:t>
            </a:r>
            <a:r>
              <a:rPr lang="en-US" sz="2400" dirty="0" err="1" smtClean="0"/>
              <a:t>weak_ptr</a:t>
            </a:r>
            <a:r>
              <a:rPr lang="en-US" sz="2400" dirty="0" smtClean="0"/>
              <a:t>, boost::</a:t>
            </a:r>
            <a:r>
              <a:rPr lang="en-US" sz="2400" dirty="0" err="1" smtClean="0"/>
              <a:t>intrusive_ptr</a:t>
            </a:r>
            <a:endParaRPr lang="en-US" sz="2400" dirty="0" smtClean="0"/>
          </a:p>
          <a:p>
            <a:pPr indent="-1588">
              <a:buNone/>
            </a:pPr>
            <a:r>
              <a:rPr lang="en-US" sz="2400" dirty="0" smtClean="0">
                <a:hlinkClick r:id="rId3"/>
              </a:rPr>
              <a:t>http://blog.alno.name/ru/2008/05/using-boost-smart-pointers</a:t>
            </a:r>
            <a:endParaRPr lang="ru-RU" sz="2400" dirty="0" smtClean="0"/>
          </a:p>
          <a:p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Функции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void f1(); - </a:t>
            </a:r>
            <a:r>
              <a:rPr lang="ru-RU" dirty="0" smtClean="0"/>
              <a:t>декларация (сколько угодно раз)</a:t>
            </a:r>
          </a:p>
          <a:p>
            <a:r>
              <a:rPr lang="en-US" dirty="0" smtClean="0"/>
              <a:t>void f1() {}</a:t>
            </a:r>
            <a:r>
              <a:rPr lang="ru-RU" b="1" dirty="0" smtClean="0"/>
              <a:t> </a:t>
            </a:r>
            <a:r>
              <a:rPr lang="ru-RU" dirty="0" smtClean="0"/>
              <a:t>– объявление (только один раз )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</a:t>
            </a:r>
            <a:r>
              <a:rPr lang="ru-RU" dirty="0" smtClean="0"/>
              <a:t>еременные, указатели и ссылки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void f1() {}</a:t>
            </a:r>
          </a:p>
          <a:p>
            <a:r>
              <a:rPr lang="en-US" dirty="0" smtClean="0"/>
              <a:t>void f2(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) {}</a:t>
            </a:r>
          </a:p>
          <a:p>
            <a:r>
              <a:rPr lang="en-US" dirty="0" smtClean="0"/>
              <a:t>void f3( const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) {}</a:t>
            </a:r>
          </a:p>
          <a:p>
            <a:r>
              <a:rPr lang="en-US" dirty="0" smtClean="0"/>
              <a:t>void f4( </a:t>
            </a:r>
            <a:r>
              <a:rPr lang="en-US" dirty="0" err="1" smtClean="0"/>
              <a:t>int</a:t>
            </a:r>
            <a:r>
              <a:rPr lang="en-US" dirty="0" smtClean="0"/>
              <a:t>&amp; </a:t>
            </a:r>
            <a:r>
              <a:rPr lang="en-US" dirty="0" err="1" smtClean="0"/>
              <a:t>i</a:t>
            </a:r>
            <a:r>
              <a:rPr lang="en-US" dirty="0" smtClean="0"/>
              <a:t> ) {}</a:t>
            </a:r>
          </a:p>
          <a:p>
            <a:r>
              <a:rPr lang="en-US" dirty="0" smtClean="0"/>
              <a:t>void f5( const </a:t>
            </a:r>
            <a:r>
              <a:rPr lang="en-US" dirty="0" err="1" smtClean="0"/>
              <a:t>int</a:t>
            </a:r>
            <a:r>
              <a:rPr lang="en-US" dirty="0" smtClean="0"/>
              <a:t>&amp; </a:t>
            </a:r>
            <a:r>
              <a:rPr lang="en-US" dirty="0" err="1" smtClean="0"/>
              <a:t>i</a:t>
            </a:r>
            <a:r>
              <a:rPr lang="en-US" dirty="0" smtClean="0"/>
              <a:t> ) {}</a:t>
            </a:r>
          </a:p>
          <a:p>
            <a:r>
              <a:rPr lang="en-US" dirty="0" smtClean="0"/>
              <a:t>void f6( </a:t>
            </a:r>
            <a:r>
              <a:rPr lang="en-US" dirty="0" err="1" smtClean="0"/>
              <a:t>int</a:t>
            </a:r>
            <a:r>
              <a:rPr lang="en-US" dirty="0" smtClean="0"/>
              <a:t>* </a:t>
            </a:r>
            <a:r>
              <a:rPr lang="en-US" dirty="0" err="1" smtClean="0"/>
              <a:t>i</a:t>
            </a:r>
            <a:r>
              <a:rPr lang="en-US" dirty="0" smtClean="0"/>
              <a:t> ) {}</a:t>
            </a:r>
          </a:p>
          <a:p>
            <a:r>
              <a:rPr lang="en-US" dirty="0" smtClean="0"/>
              <a:t>void f7( const </a:t>
            </a:r>
            <a:r>
              <a:rPr lang="en-US" dirty="0" err="1" smtClean="0"/>
              <a:t>int</a:t>
            </a:r>
            <a:r>
              <a:rPr lang="en-US" dirty="0" smtClean="0"/>
              <a:t>* </a:t>
            </a:r>
            <a:r>
              <a:rPr lang="en-US" dirty="0" err="1" smtClean="0"/>
              <a:t>i</a:t>
            </a:r>
            <a:r>
              <a:rPr lang="en-US" dirty="0" smtClean="0"/>
              <a:t> )  {}</a:t>
            </a:r>
          </a:p>
          <a:p>
            <a:r>
              <a:rPr lang="en-US" dirty="0" smtClean="0"/>
              <a:t>void f8( </a:t>
            </a:r>
            <a:r>
              <a:rPr lang="en-US" dirty="0" err="1" smtClean="0"/>
              <a:t>int</a:t>
            </a:r>
            <a:r>
              <a:rPr lang="en-US" dirty="0" smtClean="0"/>
              <a:t> * const </a:t>
            </a:r>
            <a:r>
              <a:rPr lang="en-US" dirty="0" err="1" smtClean="0"/>
              <a:t>i</a:t>
            </a:r>
            <a:r>
              <a:rPr lang="en-US" dirty="0" smtClean="0"/>
              <a:t> )  {}</a:t>
            </a:r>
          </a:p>
          <a:p>
            <a:r>
              <a:rPr lang="en-US" dirty="0" smtClean="0"/>
              <a:t>void f9( const </a:t>
            </a:r>
            <a:r>
              <a:rPr lang="en-US" dirty="0" err="1" smtClean="0"/>
              <a:t>int</a:t>
            </a:r>
            <a:r>
              <a:rPr lang="en-US" dirty="0" smtClean="0"/>
              <a:t>* const </a:t>
            </a:r>
            <a:r>
              <a:rPr lang="en-US" dirty="0" err="1" smtClean="0"/>
              <a:t>i</a:t>
            </a:r>
            <a:r>
              <a:rPr lang="en-US" dirty="0" smtClean="0"/>
              <a:t> ) {}</a:t>
            </a:r>
            <a:endParaRPr lang="en-US" dirty="0"/>
          </a:p>
        </p:txBody>
      </p:sp>
      <p:cxnSp>
        <p:nvCxnSpPr>
          <p:cNvPr id="5" name="Прямая со стрелкой 4"/>
          <p:cNvCxnSpPr/>
          <p:nvPr/>
        </p:nvCxnSpPr>
        <p:spPr>
          <a:xfrm flipH="1">
            <a:off x="1828800" y="5867400"/>
            <a:ext cx="3124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659487" y="5943600"/>
            <a:ext cx="2293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читать справа налево</a:t>
            </a:r>
            <a:endParaRPr lang="en-US" dirty="0"/>
          </a:p>
        </p:txBody>
      </p:sp>
      <p:pic>
        <p:nvPicPr>
          <p:cNvPr id="7" name="Рисунок 6" descr="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05400" y="4953000"/>
            <a:ext cx="1600200" cy="17682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Скругленный прямоугольник 5"/>
          <p:cNvSpPr/>
          <p:nvPr/>
        </p:nvSpPr>
        <p:spPr>
          <a:xfrm>
            <a:off x="381000" y="1447800"/>
            <a:ext cx="4876800" cy="12954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endParaRPr lang="en-US" sz="2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void f( 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) {}</a:t>
            </a:r>
            <a:endParaRPr lang="ru-RU" sz="2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typedef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void (*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fp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)( 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);</a:t>
            </a:r>
          </a:p>
          <a:p>
            <a:pPr>
              <a:buNone/>
            </a:pP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fp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u = &amp;f;</a:t>
            </a:r>
          </a:p>
          <a:p>
            <a:pPr>
              <a:buNone/>
            </a:pP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u( 1 );</a:t>
            </a:r>
            <a:endParaRPr lang="ru-RU" sz="2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algn="ctr"/>
            <a:endParaRPr lang="en-US" sz="20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Указатели на функции</a:t>
            </a:r>
            <a:endParaRPr lang="en-US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381000" y="4724400"/>
            <a:ext cx="8534400" cy="12192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typedef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std::string::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size_type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(std::string::*sp)() const;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sp 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size_ptr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= &amp;std::string::size;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 s.*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size_ptr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)();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3200400" y="6248400"/>
            <a:ext cx="5791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>
                <a:hlinkClick r:id="rId2"/>
              </a:rPr>
              <a:t>http://alenacpp.blogspot.com/2007/04/blog-post.html</a:t>
            </a:r>
            <a:endParaRPr lang="en-US" dirty="0"/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3657600" y="6096000"/>
            <a:ext cx="518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Скругленный прямоугольник 7"/>
          <p:cNvSpPr/>
          <p:nvPr/>
        </p:nvSpPr>
        <p:spPr>
          <a:xfrm>
            <a:off x="381000" y="3048000"/>
            <a:ext cx="5791200" cy="13716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struct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s { static void out() {} };</a:t>
            </a:r>
          </a:p>
          <a:p>
            <a:pPr>
              <a:buNone/>
            </a:pP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typedef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void (*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fp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)();</a:t>
            </a:r>
          </a:p>
          <a:p>
            <a:pPr>
              <a:buNone/>
            </a:pP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fp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static_ptr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= &amp;s::out;</a:t>
            </a:r>
          </a:p>
          <a:p>
            <a:pPr>
              <a:buNone/>
            </a:pP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static_ptr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();</a:t>
            </a:r>
            <a:endParaRPr lang="en-US" sz="20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457200" y="3352800"/>
            <a:ext cx="4572000" cy="19050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Массивы</a:t>
            </a:r>
            <a:endParaRPr lang="en-US" dirty="0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457200" y="1524000"/>
            <a:ext cx="4572000" cy="16002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400"/>
            <a:ext cx="8229600" cy="6397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d[5]    </a:t>
            </a:r>
            <a:r>
              <a:rPr lang="en-US" dirty="0" smtClean="0">
                <a:sym typeface="Wingdings" pitchFamily="2" charset="2"/>
              </a:rPr>
              <a:t>     *(d+5)               5[d] </a:t>
            </a:r>
            <a:endParaRPr lang="en-US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533400" y="175260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None/>
            </a:pP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a[ 40 ];</a:t>
            </a:r>
          </a:p>
          <a:p>
            <a:pPr>
              <a:buNone/>
            </a:pP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b[ 40 ] = { 0 };</a:t>
            </a:r>
          </a:p>
          <a:p>
            <a:pPr>
              <a:buNone/>
            </a:pP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c[] = {0,0,0,0,0,0};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609600" y="3505200"/>
            <a:ext cx="4572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None/>
            </a:pP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*d = new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[ 45 ] ; 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*d; 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d[ 40 ]; 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delete [] d;</a:t>
            </a:r>
          </a:p>
        </p:txBody>
      </p:sp>
      <p:pic>
        <p:nvPicPr>
          <p:cNvPr id="9" name="Рисунок 8" descr="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19800" y="4724400"/>
            <a:ext cx="1676400" cy="18524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Autofit/>
          </a:bodyPr>
          <a:lstStyle/>
          <a:p>
            <a:r>
              <a:rPr lang="ru-RU" sz="3600" dirty="0" smtClean="0"/>
              <a:t>Системы ввода вывода. Использование </a:t>
            </a:r>
            <a:r>
              <a:rPr lang="en-US" sz="3600" dirty="0" smtClean="0"/>
              <a:t>STL </a:t>
            </a:r>
            <a:r>
              <a:rPr lang="ru-RU" sz="3600" dirty="0" smtClean="0"/>
              <a:t>для решения простых задач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std::</a:t>
            </a:r>
            <a:r>
              <a:rPr lang="en-US" dirty="0" err="1" smtClean="0"/>
              <a:t>cout</a:t>
            </a:r>
            <a:r>
              <a:rPr lang="en-US" dirty="0" smtClean="0"/>
              <a:t>, std::</a:t>
            </a:r>
            <a:r>
              <a:rPr lang="en-US" dirty="0" err="1" smtClean="0"/>
              <a:t>ifstream</a:t>
            </a:r>
            <a:r>
              <a:rPr lang="en-US" dirty="0" smtClean="0"/>
              <a:t>, std::</a:t>
            </a:r>
            <a:r>
              <a:rPr lang="en-US" dirty="0" err="1" smtClean="0"/>
              <a:t>ofstream</a:t>
            </a:r>
            <a:endParaRPr lang="en-US" dirty="0" smtClean="0"/>
          </a:p>
          <a:p>
            <a:r>
              <a:rPr lang="en-US" dirty="0" smtClean="0"/>
              <a:t>std::string</a:t>
            </a:r>
          </a:p>
          <a:p>
            <a:r>
              <a:rPr lang="en-US" dirty="0" smtClean="0"/>
              <a:t>std::vector</a:t>
            </a:r>
          </a:p>
          <a:p>
            <a:r>
              <a:rPr lang="en-US" dirty="0" smtClean="0"/>
              <a:t>std::list</a:t>
            </a:r>
          </a:p>
          <a:p>
            <a:r>
              <a:rPr lang="en-US" dirty="0" smtClean="0"/>
              <a:t>std::sort</a:t>
            </a:r>
          </a:p>
          <a:p>
            <a:r>
              <a:rPr lang="en-US" dirty="0" smtClean="0"/>
              <a:t>std::</a:t>
            </a:r>
            <a:r>
              <a:rPr lang="en-US" dirty="0" err="1" smtClean="0"/>
              <a:t>iterator</a:t>
            </a:r>
            <a:endParaRPr lang="en-US" dirty="0" smtClean="0"/>
          </a:p>
          <a:p>
            <a:r>
              <a:rPr lang="en-US" dirty="0" smtClean="0"/>
              <a:t>std::</a:t>
            </a:r>
            <a:r>
              <a:rPr lang="en-US" dirty="0" err="1" smtClean="0"/>
              <a:t>const_iterator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std::</a:t>
            </a:r>
            <a:r>
              <a:rPr lang="en-US" dirty="0" err="1" smtClean="0"/>
              <a:t>cout</a:t>
            </a:r>
            <a:endParaRPr lang="en-US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762000" y="1905000"/>
            <a:ext cx="6172200" cy="9144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#include &lt;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iostream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std::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cout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&lt;&lt; “Hello world” &lt;&lt; std::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endl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en-US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3581400" y="6096000"/>
            <a:ext cx="518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14"/>
          <p:cNvSpPr/>
          <p:nvPr/>
        </p:nvSpPr>
        <p:spPr>
          <a:xfrm>
            <a:off x="3733800" y="6183868"/>
            <a:ext cx="5181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>
                <a:hlinkClick r:id="rId2"/>
              </a:rPr>
              <a:t>http://www.cplusplus.com/reference/iostream/</a:t>
            </a:r>
            <a:endParaRPr lang="en-US" dirty="0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762000" y="3429000"/>
            <a:ext cx="6172200" cy="12192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#include &lt;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iomanip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std::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cout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&lt;&lt; std::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setprecision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( 10 ) &lt;&lt; std::fixed &lt;&lt; 1.0/3 &lt;&lt; std::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endl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;</a:t>
            </a:r>
            <a:endParaRPr lang="en-US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std::</a:t>
            </a:r>
            <a:r>
              <a:rPr lang="en-US" dirty="0" err="1" smtClean="0"/>
              <a:t>ifstream</a:t>
            </a:r>
            <a:r>
              <a:rPr lang="en-US" dirty="0"/>
              <a:t> </a:t>
            </a:r>
            <a:r>
              <a:rPr lang="ru-RU" dirty="0"/>
              <a:t>и</a:t>
            </a:r>
            <a:r>
              <a:rPr lang="en-US" dirty="0" smtClean="0"/>
              <a:t> std::</a:t>
            </a:r>
            <a:r>
              <a:rPr lang="en-US" dirty="0" err="1" smtClean="0"/>
              <a:t>ofstream</a:t>
            </a:r>
            <a:endParaRPr lang="en-US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85800" y="1295400"/>
            <a:ext cx="5867400" cy="9906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#include &lt;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fstream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std::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ifstream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input_file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 “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infile_name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” );</a:t>
            </a:r>
          </a:p>
          <a:p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input_file.close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endParaRPr lang="en-US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85800" y="2514600"/>
            <a:ext cx="5867400" cy="10668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#include &lt;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fstream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std::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ofstream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output_file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 “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outfile_name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” );</a:t>
            </a:r>
            <a:endParaRPr lang="ru-RU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output_file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</p:txBody>
      </p:sp>
      <p:sp>
        <p:nvSpPr>
          <p:cNvPr id="17" name="Прямоугольник 16"/>
          <p:cNvSpPr/>
          <p:nvPr/>
        </p:nvSpPr>
        <p:spPr>
          <a:xfrm>
            <a:off x="4263332" y="6096000"/>
            <a:ext cx="45758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2"/>
              </a:rPr>
              <a:t>http://www.cplusplus.com/reference/fstream/</a:t>
            </a:r>
            <a:endParaRPr lang="en-US" dirty="0"/>
          </a:p>
        </p:txBody>
      </p:sp>
      <p:cxnSp>
        <p:nvCxnSpPr>
          <p:cNvPr id="18" name="Прямая соединительная линия 17"/>
          <p:cNvCxnSpPr/>
          <p:nvPr/>
        </p:nvCxnSpPr>
        <p:spPr>
          <a:xfrm>
            <a:off x="3429000" y="6019800"/>
            <a:ext cx="518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Скругленный прямоугольник 10"/>
          <p:cNvSpPr/>
          <p:nvPr/>
        </p:nvSpPr>
        <p:spPr>
          <a:xfrm>
            <a:off x="685800" y="3810000"/>
            <a:ext cx="8077200" cy="22098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#include &lt;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fstream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std::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fstream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input_file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 “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outfile_name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”, std::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fstream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::in | 	std::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fstream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::binary );</a:t>
            </a: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std::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fstream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output_file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 “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outfile_name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”, std::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fstream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::out |</a:t>
            </a: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std::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fstream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::app );</a:t>
            </a:r>
            <a:endParaRPr lang="ru-RU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input_file.close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();</a:t>
            </a:r>
            <a:endParaRPr lang="ru-RU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output_file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endParaRPr lang="en-US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std::string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114800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#include &lt;string&gt;</a:t>
            </a:r>
          </a:p>
          <a:p>
            <a:r>
              <a:rPr lang="en-US" sz="2800" dirty="0" smtClean="0"/>
              <a:t>size()</a:t>
            </a:r>
          </a:p>
          <a:p>
            <a:r>
              <a:rPr lang="en-US" sz="2800" dirty="0" smtClean="0"/>
              <a:t>std::string::</a:t>
            </a:r>
            <a:r>
              <a:rPr lang="en-US" sz="2800" dirty="0" err="1" smtClean="0"/>
              <a:t>npos</a:t>
            </a:r>
            <a:r>
              <a:rPr lang="en-US" sz="2800" dirty="0" smtClean="0"/>
              <a:t>;</a:t>
            </a:r>
          </a:p>
          <a:p>
            <a:r>
              <a:rPr lang="en-US" sz="2800" dirty="0" smtClean="0"/>
              <a:t>find( “what” )</a:t>
            </a:r>
          </a:p>
          <a:p>
            <a:r>
              <a:rPr lang="en-US" sz="2800" dirty="0" err="1" smtClean="0"/>
              <a:t>c_str</a:t>
            </a:r>
            <a:r>
              <a:rPr lang="en-US" sz="2800" dirty="0" smtClean="0"/>
              <a:t>()</a:t>
            </a:r>
          </a:p>
          <a:p>
            <a:r>
              <a:rPr lang="en-US" sz="2800" dirty="0" smtClean="0"/>
              <a:t>swap()</a:t>
            </a:r>
          </a:p>
          <a:p>
            <a:r>
              <a:rPr lang="en-US" sz="2800" dirty="0" err="1" smtClean="0"/>
              <a:t>substr</a:t>
            </a:r>
            <a:r>
              <a:rPr lang="en-US" sz="2800" dirty="0" smtClean="0"/>
              <a:t>( index, count )</a:t>
            </a:r>
          </a:p>
          <a:p>
            <a:r>
              <a:rPr lang="en-US" sz="2800" strike="sngStrike" dirty="0" smtClean="0"/>
              <a:t>string += string + string + string + string;</a:t>
            </a:r>
            <a:endParaRPr lang="ru-RU" sz="2800" strike="sngStrike" dirty="0" smtClean="0"/>
          </a:p>
          <a:p>
            <a:r>
              <a:rPr lang="en-US" sz="2800" strike="sngStrike" dirty="0" smtClean="0"/>
              <a:t>void f( string s );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609600" y="5924490"/>
            <a:ext cx="8382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dirty="0" smtClean="0">
                <a:hlinkClick r:id="rId2"/>
              </a:rPr>
              <a:t>http://www.cplusplus.com/reference/string/string/</a:t>
            </a:r>
            <a:endParaRPr lang="en-US" sz="2000" i="1" dirty="0" smtClean="0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3581400" y="5848290"/>
            <a:ext cx="518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Рисунок 5" descr="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48400" y="3938778"/>
            <a:ext cx="1676400" cy="18524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</TotalTime>
  <Words>778</Words>
  <Application>Microsoft Office PowerPoint</Application>
  <PresentationFormat>Экран (4:3)</PresentationFormat>
  <Paragraphs>143</Paragraphs>
  <Slides>16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7" baseType="lpstr">
      <vt:lpstr>Тема Office</vt:lpstr>
      <vt:lpstr>С++ Craft: #2</vt:lpstr>
      <vt:lpstr>Функции</vt:lpstr>
      <vt:lpstr>Переменные, указатели и ссылки</vt:lpstr>
      <vt:lpstr>Указатели на функции</vt:lpstr>
      <vt:lpstr>Массивы</vt:lpstr>
      <vt:lpstr>Системы ввода вывода. Использование STL для решения простых задач</vt:lpstr>
      <vt:lpstr>std::cout</vt:lpstr>
      <vt:lpstr>std::ifstream и std::ofstream</vt:lpstr>
      <vt:lpstr>std::string</vt:lpstr>
      <vt:lpstr>std::vector</vt:lpstr>
      <vt:lpstr>std::iterator и std::const_iterator</vt:lpstr>
      <vt:lpstr>Циклы</vt:lpstr>
      <vt:lpstr>std::list</vt:lpstr>
      <vt:lpstr>std::sort</vt:lpstr>
      <vt:lpstr>Q?</vt:lpstr>
      <vt:lpstr>Что почитать-посмотреть к следующему занятию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Marozau</dc:creator>
  <cp:lastModifiedBy>Marozau</cp:lastModifiedBy>
  <cp:revision>98</cp:revision>
  <dcterms:created xsi:type="dcterms:W3CDTF">2013-10-03T06:10:55Z</dcterms:created>
  <dcterms:modified xsi:type="dcterms:W3CDTF">2013-10-07T15:25:54Z</dcterms:modified>
</cp:coreProperties>
</file>