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7" r:id="rId14"/>
    <p:sldId id="279" r:id="rId15"/>
    <p:sldId id="269" r:id="rId16"/>
    <p:sldId id="270" r:id="rId17"/>
    <p:sldId id="281" r:id="rId18"/>
    <p:sldId id="271" r:id="rId19"/>
    <p:sldId id="272" r:id="rId20"/>
    <p:sldId id="282" r:id="rId21"/>
    <p:sldId id="274" r:id="rId22"/>
    <p:sldId id="280" r:id="rId23"/>
    <p:sldId id="275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2" autoAdjust="0"/>
  </p:normalViewPr>
  <p:slideViewPr>
    <p:cSldViewPr>
      <p:cViewPr>
        <p:scale>
          <a:sx n="76" d="100"/>
          <a:sy n="76" d="100"/>
        </p:scale>
        <p:origin x="-255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Независимые </a:t>
            </a:r>
            <a:r>
              <a:rPr lang="ru-RU" baseline="0" dirty="0" err="1" smtClean="0"/>
              <a:t>конепции</a:t>
            </a:r>
            <a:r>
              <a:rPr lang="ru-RU" baseline="0" dirty="0" smtClean="0"/>
              <a:t> должны быть представлены независимо. Набор общих концепций – шаблоны.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Обобщенное программирование, типы в качестве параметров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STL</a:t>
            </a:r>
            <a:r>
              <a:rPr lang="ru-RU" baseline="0" dirty="0" smtClean="0"/>
              <a:t>, реализация -</a:t>
            </a:r>
            <a:r>
              <a:rPr lang="en-US" baseline="0" dirty="0" smtClean="0"/>
              <a:t>&gt;</a:t>
            </a:r>
            <a:r>
              <a:rPr lang="ru-RU" baseline="0" dirty="0" smtClean="0"/>
              <a:t> интерфейс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2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умолчанию, шаблон является единственным определением, которое должно использоваться для всех конкретных аргументов шаблона, задаваемых пользователем.</a:t>
            </a:r>
          </a:p>
          <a:p>
            <a:r>
              <a:rPr lang="ru-RU" baseline="0" dirty="0" smtClean="0"/>
              <a:t>Для обеспечения алтернативных определений шаблона и обеспечения выбора компилятором наилучшего варианта существуют </a:t>
            </a:r>
            <a:r>
              <a:rPr lang="ru-RU" b="1" baseline="0" dirty="0" smtClean="0"/>
              <a:t>пользовательские специализации.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78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Более</a:t>
            </a:r>
            <a:r>
              <a:rPr lang="ru-RU" baseline="0" dirty="0" smtClean="0"/>
              <a:t> специальным версиям отдается предпочтение при объявлении объектов и разрешении перегрузки.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2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Когда выбирать шаблоны, а</a:t>
            </a:r>
            <a:r>
              <a:rPr lang="ru-RU" baseline="0" dirty="0" smtClean="0"/>
              <a:t> когда абстрактные классы?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442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68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ru-RU" dirty="0" smtClean="0"/>
              <a:t>Компоновщику</a:t>
            </a:r>
            <a:r>
              <a:rPr lang="ru-RU" baseline="0" dirty="0" smtClean="0"/>
              <a:t> пришлось бы добавлять новую точку входа в виртуальную таблицу для класса </a:t>
            </a:r>
            <a:r>
              <a:rPr lang="en-US" b="1" dirty="0" err="1" smtClean="0"/>
              <a:t>template_member_error</a:t>
            </a:r>
            <a:r>
              <a:rPr lang="ru-RU" b="1" dirty="0" smtClean="0"/>
              <a:t>,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когда </a:t>
            </a:r>
            <a:r>
              <a:rPr lang="en-US" b="1" dirty="0" err="1" smtClean="0"/>
              <a:t>bad_function</a:t>
            </a:r>
            <a:r>
              <a:rPr lang="ru-RU" b="1" dirty="0" smtClean="0"/>
              <a:t> </a:t>
            </a:r>
            <a:r>
              <a:rPr lang="ru-RU" b="0" dirty="0" smtClean="0"/>
              <a:t>вызывается с новым типом аргумента.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68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swap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</a:t>
            </a:r>
          </a:p>
          <a:p>
            <a:r>
              <a:rPr lang="en-US" baseline="0" dirty="0" smtClean="0"/>
              <a:t>2. swap </a:t>
            </a:r>
            <a:r>
              <a:rPr lang="ru-RU" baseline="0" dirty="0" smtClean="0"/>
              <a:t>в </a:t>
            </a:r>
            <a:r>
              <a:rPr lang="en-US" baseline="0" dirty="0" smtClean="0"/>
              <a:t>C++</a:t>
            </a:r>
            <a:endParaRPr lang="ru-RU" baseline="0" dirty="0" smtClean="0"/>
          </a:p>
          <a:p>
            <a:r>
              <a:rPr lang="en-US" baseline="0" dirty="0" smtClean="0"/>
              <a:t>3. </a:t>
            </a:r>
            <a:r>
              <a:rPr lang="ru-RU" baseline="0" dirty="0" smtClean="0"/>
              <a:t>задача: определение </a:t>
            </a:r>
            <a:r>
              <a:rPr lang="en-US" baseline="0" dirty="0" smtClean="0"/>
              <a:t>swap</a:t>
            </a:r>
            <a:r>
              <a:rPr lang="ru-RU" baseline="0" dirty="0" smtClean="0"/>
              <a:t> в отрыве типов обмениваемых переменных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51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Ключевое слово</a:t>
            </a:r>
            <a:r>
              <a:rPr lang="ru-RU" baseline="0" dirty="0" smtClean="0"/>
              <a:t> </a:t>
            </a:r>
            <a:r>
              <a:rPr lang="en-US" baseline="0" dirty="0" smtClean="0"/>
              <a:t>template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baseline="0" dirty="0" smtClean="0"/>
              <a:t>Параметр тип</a:t>
            </a:r>
            <a:r>
              <a:rPr lang="en-US" baseline="0" dirty="0" smtClean="0"/>
              <a:t> </a:t>
            </a:r>
            <a:r>
              <a:rPr lang="ru-RU" baseline="0" dirty="0" smtClean="0"/>
              <a:t>Т. </a:t>
            </a:r>
            <a:r>
              <a:rPr lang="en-US" baseline="0" dirty="0" smtClean="0"/>
              <a:t>T – </a:t>
            </a:r>
            <a:r>
              <a:rPr lang="ru-RU" baseline="0" dirty="0" smtClean="0"/>
              <a:t>это любой тип, не обязательно класс. Область видимости простирается до конца определения.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baseline="0" dirty="0" smtClean="0"/>
              <a:t>Вызов </a:t>
            </a:r>
            <a:r>
              <a:rPr lang="en-US" baseline="0" dirty="0" smtClean="0"/>
              <a:t>swap&lt;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&gt;</a:t>
            </a:r>
            <a:r>
              <a:rPr lang="ru-RU" baseline="0" dirty="0" smtClean="0"/>
              <a:t> - тоже что и </a:t>
            </a:r>
            <a:r>
              <a:rPr lang="en-US" baseline="0" dirty="0" smtClean="0"/>
              <a:t>swap(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&amp;,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&amp; ) </a:t>
            </a:r>
            <a:r>
              <a:rPr lang="ru-RU" baseline="0" dirty="0" smtClean="0"/>
              <a:t>из предыдущего примера.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Отладка для конкретнного типа, потом уже шаблонизация функции. 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Почему у нас два вида определения параметра типа </a:t>
            </a:r>
            <a:r>
              <a:rPr lang="en-US" baseline="0" dirty="0" smtClean="0"/>
              <a:t>class </a:t>
            </a:r>
            <a:r>
              <a:rPr lang="ru-RU" baseline="0" dirty="0" smtClean="0"/>
              <a:t>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typename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Можно даже зибавиться от аргументов шаблона, но об этом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1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Определение фунции-члена вне класса – явное указание шаблона.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ODR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Шаблон - интерфейс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77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Конкретизация шаблона – автоматическая генерация кода копилятором, это не задача программиста.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Сгенерированные классы</a:t>
            </a:r>
            <a:r>
              <a:rPr lang="ru-RU" baseline="0" dirty="0" smtClean="0"/>
              <a:t> – совершенно обычные классы.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Распознавание ошибок компилятором в момент первой конкретизации шаблона или на этапе компоновки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92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выделения памяти</a:t>
            </a:r>
            <a:r>
              <a:rPr lang="ru-RU" baseline="0" dirty="0" smtClean="0"/>
              <a:t> на этапе копиляции и исключения затратных операция динамического выделения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04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277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Шаблоны – сильнейшее средство для написания </a:t>
            </a:r>
            <a:r>
              <a:rPr lang="ru-RU" b="1" baseline="0" dirty="0" smtClean="0"/>
              <a:t>обобщенных алгоритмов.  </a:t>
            </a:r>
            <a:endParaRPr lang="en-US" b="1" dirty="0" smtClean="0"/>
          </a:p>
          <a:p>
            <a:r>
              <a:rPr lang="ru-RU" dirty="0" smtClean="0"/>
              <a:t>В примере избыточное объявление</a:t>
            </a:r>
            <a:r>
              <a:rPr lang="ru-RU" baseline="0" dirty="0" smtClean="0"/>
              <a:t> аргументов шаблона опускается.</a:t>
            </a:r>
          </a:p>
          <a:p>
            <a:endParaRPr lang="ru-RU" dirty="0" smtClean="0"/>
          </a:p>
          <a:p>
            <a:r>
              <a:rPr lang="ru-RU" dirty="0" smtClean="0"/>
              <a:t>Типы фактических аргументов</a:t>
            </a:r>
            <a:r>
              <a:rPr lang="ru-RU" baseline="0" dirty="0" smtClean="0"/>
              <a:t> вызова функции </a:t>
            </a:r>
            <a:r>
              <a:rPr lang="ru-RU" b="1" baseline="0" dirty="0" smtClean="0"/>
              <a:t>определяют</a:t>
            </a:r>
            <a:r>
              <a:rPr lang="ru-RU" b="0" baseline="0" dirty="0" smtClean="0"/>
              <a:t>,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какая конкретная версия функционального шаблона будет использоваться. Т.е. аргументы шаблона </a:t>
            </a:r>
            <a:r>
              <a:rPr lang="ru-RU" b="1" baseline="0" dirty="0" smtClean="0"/>
              <a:t>выводятся</a:t>
            </a:r>
            <a:r>
              <a:rPr lang="ru-RU" b="0" baseline="0" dirty="0" smtClean="0"/>
              <a:t> из типов аргументов функционального вызова.</a:t>
            </a:r>
          </a:p>
          <a:p>
            <a:r>
              <a:rPr lang="ru-RU" b="0" baseline="0" dirty="0" smtClean="0"/>
              <a:t>Список аргументов функции должен однозначно итендефицировать набор аргументов шаблона.</a:t>
            </a:r>
          </a:p>
          <a:p>
            <a:r>
              <a:rPr lang="ru-RU" b="0" baseline="0" dirty="0" smtClean="0"/>
              <a:t>При </a:t>
            </a:r>
            <a:r>
              <a:rPr lang="ru-RU" b="0" baseline="0" dirty="0" smtClean="0"/>
              <a:t>выводе аргументов не работает преобразование типов.</a:t>
            </a:r>
            <a:endParaRPr lang="en-US" b="0" baseline="0" dirty="0" smtClean="0"/>
          </a:p>
          <a:p>
            <a:r>
              <a:rPr lang="ru-RU" b="0" baseline="0" dirty="0" smtClean="0"/>
              <a:t>Не работает для классов.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92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Отбор </a:t>
            </a:r>
            <a:r>
              <a:rPr lang="ru-RU" dirty="0" smtClean="0"/>
              <a:t>конкретизации функциональных шаблонов. Каждый функциональный</a:t>
            </a:r>
            <a:r>
              <a:rPr lang="ru-RU" baseline="0" dirty="0" smtClean="0"/>
              <a:t> шаблон нужно рассматривать по отдельности от других шаблонов или функций с тем же именем.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Выбор </a:t>
            </a:r>
            <a:r>
              <a:rPr lang="ru-RU" baseline="0" dirty="0" smtClean="0"/>
              <a:t>более </a:t>
            </a:r>
            <a:r>
              <a:rPr lang="ru-RU" baseline="0" dirty="0" smtClean="0"/>
              <a:t>специфической конкретизации.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Добавление к рассмотрению обычных функций. </a:t>
            </a:r>
            <a:r>
              <a:rPr lang="ru-RU" baseline="0" dirty="0" smtClean="0"/>
              <a:t>В окончательном выборе обычные фунции имеют </a:t>
            </a:r>
            <a:r>
              <a:rPr lang="ru-RU" baseline="0" dirty="0" smtClean="0"/>
              <a:t>приоритет</a:t>
            </a:r>
            <a:r>
              <a:rPr lang="ru-RU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Если соответсвие не найдено – вызов ошибочен. Если найдено несколько вариантов – неоднозначен.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032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b/slippman/archive/2004/08/11/212768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параметры-шаблоны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template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H, class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const </a:t>
            </a:r>
            <a:r>
              <a:rPr lang="en-US" dirty="0"/>
              <a:t>H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&gt;&amp;</a:t>
            </a:r>
            <a:r>
              <a:rPr lang="ru-RU" dirty="0" smtClean="0"/>
              <a:t> </a:t>
            </a:r>
            <a:r>
              <a:rPr lang="en-US" dirty="0" smtClean="0"/>
              <a:t>value</a:t>
            </a:r>
            <a:r>
              <a:rPr lang="en-US" dirty="0"/>
              <a:t>) </a:t>
            </a:r>
            <a:endParaRPr lang="ru-RU" dirty="0" smtClean="0"/>
          </a:p>
          <a:p>
            <a:r>
              <a:rPr lang="en-US" dirty="0" smtClean="0"/>
              <a:t>{  //… }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en-US" dirty="0"/>
              <a:t>,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V, class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V&lt;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en-US" dirty="0"/>
              <a:t>, std::allocator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&gt; &amp;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en-US" dirty="0" smtClean="0"/>
              <a:t>{ //… }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параметры </a:t>
            </a:r>
            <a:r>
              <a:rPr lang="ru-RU" dirty="0" err="1" smtClean="0"/>
              <a:t>шаблнов</a:t>
            </a:r>
            <a:r>
              <a:rPr lang="ru-RU" dirty="0" smtClean="0"/>
              <a:t> по </a:t>
            </a:r>
            <a:r>
              <a:rPr lang="ru-RU" dirty="0" smtClean="0"/>
              <a:t>умолчанию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14400" y="1447800"/>
            <a:ext cx="75438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</a:t>
            </a:r>
            <a:r>
              <a:rPr lang="ru-RU" dirty="0" smtClean="0"/>
              <a:t> = 10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max ];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// ...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</a:t>
            </a:r>
            <a:r>
              <a:rPr lang="en-US" dirty="0" smtClean="0"/>
              <a:t> buffer&lt; char,  10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ru-RU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i_buff</a:t>
            </a:r>
            <a:r>
              <a:rPr lang="en-US" dirty="0" smtClean="0"/>
              <a:t>; // </a:t>
            </a:r>
            <a:r>
              <a:rPr lang="ru-RU" dirty="0" smtClean="0"/>
              <a:t>тоже что и </a:t>
            </a:r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 10 &gt; </a:t>
            </a:r>
            <a:r>
              <a:rPr lang="en-US" dirty="0" err="1" smtClean="0"/>
              <a:t>i_buff</a:t>
            </a:r>
            <a:r>
              <a:rPr lang="en-US" dirty="0" smtClean="0"/>
              <a:t> 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 </a:t>
            </a:r>
            <a:r>
              <a:rPr lang="en-US" dirty="0" smtClean="0"/>
              <a:t>buffer&lt; class,  10 &gt; </a:t>
            </a:r>
            <a:r>
              <a:rPr lang="en-US" dirty="0" err="1" smtClean="0"/>
              <a:t>my_buff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4267200"/>
            <a:ext cx="7543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template &lt; class Key, </a:t>
            </a:r>
            <a:r>
              <a:rPr lang="ru-RU" dirty="0" smtClean="0"/>
              <a:t>			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key_type</a:t>
            </a:r>
            <a:r>
              <a:rPr lang="en-US" dirty="0"/>
              <a:t>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class </a:t>
            </a:r>
            <a:r>
              <a:rPr lang="en-US" dirty="0"/>
              <a:t>T, </a:t>
            </a:r>
            <a:r>
              <a:rPr lang="ru-RU" dirty="0" smtClean="0"/>
              <a:t>				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mapped_type</a:t>
            </a:r>
            <a:r>
              <a:rPr lang="en-US" dirty="0"/>
              <a:t>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class Compare </a:t>
            </a:r>
            <a:r>
              <a:rPr lang="en-US" dirty="0"/>
              <a:t>= less&lt;Key&gt;, </a:t>
            </a:r>
            <a:r>
              <a:rPr lang="ru-RU" dirty="0" smtClean="0"/>
              <a:t>		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key_compare</a:t>
            </a:r>
            <a:r>
              <a:rPr lang="en-US" dirty="0"/>
              <a:t> class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err="1" smtClean="0"/>
              <a:t>Alloc</a:t>
            </a:r>
            <a:r>
              <a:rPr lang="en-US" dirty="0" smtClean="0"/>
              <a:t> </a:t>
            </a:r>
            <a:r>
              <a:rPr lang="en-US" dirty="0"/>
              <a:t>= allocator&lt;pair&lt;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Key,T</a:t>
            </a:r>
            <a:r>
              <a:rPr lang="en-US" dirty="0"/>
              <a:t>&gt; &gt; </a:t>
            </a: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allocator_type</a:t>
            </a:r>
            <a:r>
              <a:rPr lang="en-US" dirty="0"/>
              <a:t> &gt; class map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map&lt; </a:t>
            </a:r>
            <a:r>
              <a:rPr lang="en-US" dirty="0" err="1" smtClean="0"/>
              <a:t>int</a:t>
            </a:r>
            <a:r>
              <a:rPr lang="en-US" dirty="0" smtClean="0"/>
              <a:t>, double &gt; </a:t>
            </a:r>
            <a:r>
              <a:rPr lang="en-US" dirty="0" err="1" smtClean="0"/>
              <a:t>my_map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Константные выражения</a:t>
            </a:r>
          </a:p>
          <a:p>
            <a:r>
              <a:rPr lang="ru-RU" dirty="0" smtClean="0"/>
              <a:t>Адрес объекта или функции с внешней компоновкой</a:t>
            </a:r>
          </a:p>
          <a:p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перегруженный указатель на член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выведение типа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90600" y="1371600"/>
            <a:ext cx="7543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void f( </a:t>
            </a:r>
            <a:r>
              <a:rPr lang="en-US" dirty="0" err="1" smtClean="0"/>
              <a:t>std</a:t>
            </a:r>
            <a:r>
              <a:rPr lang="en-US" dirty="0" smtClean="0"/>
              <a:t>::vector&lt; </a:t>
            </a:r>
            <a:r>
              <a:rPr lang="en-US" dirty="0" err="1" smtClean="0"/>
              <a:t>int</a:t>
            </a:r>
            <a:r>
              <a:rPr lang="en-US" dirty="0" smtClean="0"/>
              <a:t> &gt;&amp; v )</a:t>
            </a:r>
          </a:p>
          <a:p>
            <a:r>
              <a:rPr lang="en-US" dirty="0"/>
              <a:t>{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::sort (</a:t>
            </a:r>
            <a:r>
              <a:rPr lang="ru-RU" dirty="0" smtClean="0"/>
              <a:t> </a:t>
            </a:r>
            <a:r>
              <a:rPr lang="en-US" dirty="0" err="1" smtClean="0"/>
              <a:t>v.begin</a:t>
            </a:r>
            <a:r>
              <a:rPr lang="en-US" dirty="0" smtClean="0"/>
              <a:t>(), </a:t>
            </a:r>
            <a:r>
              <a:rPr lang="en-US" dirty="0" err="1" smtClean="0"/>
              <a:t>v.end</a:t>
            </a:r>
            <a:r>
              <a:rPr lang="en-US" dirty="0" smtClean="0"/>
              <a:t>() ); 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8" name="Rounded Rectangle 3"/>
          <p:cNvSpPr/>
          <p:nvPr/>
        </p:nvSpPr>
        <p:spPr>
          <a:xfrm>
            <a:off x="990600" y="2743200"/>
            <a:ext cx="7543800" cy="181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class U &gt; T </a:t>
            </a:r>
            <a:r>
              <a:rPr lang="en-US" dirty="0" err="1" smtClean="0"/>
              <a:t>implicit_cast</a:t>
            </a:r>
            <a:r>
              <a:rPr lang="en-US" dirty="0" smtClean="0"/>
              <a:t>( U </a:t>
            </a:r>
            <a:r>
              <a:rPr lang="en-US" dirty="0" err="1" smtClean="0"/>
              <a:t>u</a:t>
            </a:r>
            <a:r>
              <a:rPr lang="en-US" dirty="0" smtClean="0"/>
              <a:t> ) { return u; }</a:t>
            </a:r>
          </a:p>
          <a:p>
            <a:r>
              <a:rPr lang="en-US" dirty="0" smtClean="0"/>
              <a:t>void f(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impliti_cast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); // error: </a:t>
            </a:r>
            <a:r>
              <a:rPr lang="ru-RU" dirty="0" smtClean="0"/>
              <a:t>невозможно вывести тип </a:t>
            </a:r>
            <a:r>
              <a:rPr lang="en-US" dirty="0" smtClean="0"/>
              <a:t>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imlicit_cast</a:t>
            </a:r>
            <a:r>
              <a:rPr lang="en-US" dirty="0" smtClean="0"/>
              <a:t>&lt; double &gt;( </a:t>
            </a:r>
            <a:r>
              <a:rPr lang="en-US" dirty="0" err="1" smtClean="0"/>
              <a:t>i</a:t>
            </a:r>
            <a:r>
              <a:rPr lang="en-US" dirty="0" smtClean="0"/>
              <a:t> );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9" name="Rounded Rectangle 3"/>
          <p:cNvSpPr/>
          <p:nvPr/>
        </p:nvSpPr>
        <p:spPr>
          <a:xfrm>
            <a:off x="990600" y="4724400"/>
            <a:ext cx="7543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T&gt; max( const T&amp;, const T&amp; );</a:t>
            </a:r>
            <a:endParaRPr lang="en-US" dirty="0"/>
          </a:p>
          <a:p>
            <a:r>
              <a:rPr lang="en-US" dirty="0" smtClean="0"/>
              <a:t>void k()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max( 7, ‘a’ ); // </a:t>
            </a:r>
            <a:r>
              <a:rPr lang="ru-RU" dirty="0" smtClean="0"/>
              <a:t>неоднозначность: нет преобразования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00200"/>
            <a:ext cx="75438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T </a:t>
            </a:r>
            <a:r>
              <a:rPr lang="en-US" dirty="0" err="1" smtClean="0"/>
              <a:t>sqrt</a:t>
            </a:r>
            <a:r>
              <a:rPr lang="en-US" dirty="0" smtClean="0"/>
              <a:t>( T );</a:t>
            </a:r>
          </a:p>
          <a:p>
            <a:r>
              <a:rPr lang="en-US" dirty="0" smtClean="0"/>
              <a:t>template&lt; class T &gt; complex&lt; T &gt; </a:t>
            </a:r>
            <a:r>
              <a:rPr lang="en-US" dirty="0" err="1" smtClean="0"/>
              <a:t>sqrt</a:t>
            </a:r>
            <a:r>
              <a:rPr lang="en-US" dirty="0" smtClean="0"/>
              <a:t>( complex&lt; T &gt; );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sqrt</a:t>
            </a:r>
            <a:r>
              <a:rPr lang="en-US" dirty="0" smtClean="0"/>
              <a:t>( double );</a:t>
            </a:r>
          </a:p>
          <a:p>
            <a:endParaRPr lang="en-US" dirty="0"/>
          </a:p>
          <a:p>
            <a:r>
              <a:rPr lang="en-US" dirty="0" smtClean="0"/>
              <a:t>void f( complex&lt; double &gt; z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( 2 );		// </a:t>
            </a:r>
            <a:r>
              <a:rPr lang="en-US" dirty="0" err="1" smtClean="0"/>
              <a:t>sqrt</a:t>
            </a:r>
            <a:r>
              <a:rPr lang="en-US" dirty="0" smtClean="0"/>
              <a:t>&lt; </a:t>
            </a:r>
            <a:r>
              <a:rPr lang="en-US" dirty="0" err="1" smtClean="0"/>
              <a:t>int</a:t>
            </a:r>
            <a:r>
              <a:rPr lang="en-US" dirty="0" smtClean="0"/>
              <a:t> &gt;( </a:t>
            </a:r>
            <a:r>
              <a:rPr lang="en-US" dirty="0" err="1" smtClean="0"/>
              <a:t>int</a:t>
            </a:r>
            <a:r>
              <a:rPr lang="en-US" dirty="0" smtClean="0"/>
              <a:t> )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( 2.0 ); 	// </a:t>
            </a:r>
            <a:r>
              <a:rPr lang="en-US" dirty="0" err="1" smtClean="0"/>
              <a:t>sqrt</a:t>
            </a:r>
            <a:r>
              <a:rPr lang="en-US" dirty="0" smtClean="0"/>
              <a:t>( double )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z );		// </a:t>
            </a:r>
            <a:r>
              <a:rPr lang="en-US" dirty="0" err="1" smtClean="0"/>
              <a:t>sqrt</a:t>
            </a:r>
            <a:r>
              <a:rPr lang="en-US" dirty="0" smtClean="0"/>
              <a:t>&lt; double &gt;( complex&lt; double &gt; 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371600"/>
            <a:ext cx="81534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i="1" dirty="0" smtClean="0"/>
              <a:t>// </a:t>
            </a:r>
            <a:r>
              <a:rPr lang="en-US" i="1" dirty="0" err="1" smtClean="0"/>
              <a:t>copy.h</a:t>
            </a:r>
            <a:endParaRPr lang="en-US" i="1" dirty="0" smtClean="0"/>
          </a:p>
          <a:p>
            <a:pPr marL="169863"/>
            <a:r>
              <a:rPr lang="en-US" dirty="0" smtClean="0"/>
              <a:t>template&lt; class C &gt;  </a:t>
            </a:r>
            <a:r>
              <a:rPr lang="en-US" dirty="0" err="1" smtClean="0"/>
              <a:t>bool</a:t>
            </a:r>
            <a:r>
              <a:rPr lang="en-US" dirty="0" smtClean="0"/>
              <a:t> copy( const C&amp; from, C&amp; to )</a:t>
            </a:r>
          </a:p>
          <a:p>
            <a:pPr marL="169863"/>
            <a:r>
              <a:rPr lang="en-US" dirty="0" smtClean="0"/>
              <a:t>{</a:t>
            </a:r>
          </a:p>
          <a:p>
            <a:pPr marL="169863"/>
            <a:r>
              <a:rPr lang="en-US" dirty="0"/>
              <a:t>	</a:t>
            </a:r>
            <a:r>
              <a:rPr lang="en-US" dirty="0" smtClean="0"/>
              <a:t>to = from;</a:t>
            </a:r>
          </a:p>
          <a:p>
            <a:pPr marL="169863"/>
            <a:r>
              <a:rPr lang="en-US" dirty="0" smtClean="0"/>
              <a:t>	return true;</a:t>
            </a:r>
          </a:p>
          <a:p>
            <a:pPr marL="169863"/>
            <a:r>
              <a:rPr lang="en-US" dirty="0" smtClean="0"/>
              <a:t>}</a:t>
            </a:r>
          </a:p>
          <a:p>
            <a:pPr marL="169863"/>
            <a:r>
              <a:rPr lang="en-US" dirty="0" smtClean="0"/>
              <a:t>template&lt;&gt; </a:t>
            </a:r>
            <a:r>
              <a:rPr lang="en-US" dirty="0" err="1" smtClean="0"/>
              <a:t>bool</a:t>
            </a:r>
            <a:r>
              <a:rPr lang="en-US" dirty="0" smtClean="0"/>
              <a:t> copy &lt; string&gt;( const string&amp; from, string&amp; to );</a:t>
            </a:r>
          </a:p>
          <a:p>
            <a:pPr marL="169863"/>
            <a:endParaRPr lang="en-US" dirty="0" smtClean="0"/>
          </a:p>
          <a:p>
            <a:pPr marL="169863"/>
            <a:r>
              <a:rPr lang="en-US" i="1" dirty="0" smtClean="0"/>
              <a:t>// copy.cpp</a:t>
            </a:r>
          </a:p>
          <a:p>
            <a:pPr marL="169863"/>
            <a:r>
              <a:rPr lang="en-US" dirty="0" smtClean="0"/>
              <a:t>template&lt;&gt;</a:t>
            </a:r>
          </a:p>
          <a:p>
            <a:pPr marL="169863"/>
            <a:r>
              <a:rPr lang="en-US" dirty="0" err="1" smtClean="0"/>
              <a:t>bool</a:t>
            </a:r>
            <a:r>
              <a:rPr lang="en-US" dirty="0" smtClean="0"/>
              <a:t> copy &lt; string&gt;( const string&amp; from, string&amp; to 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/>
              <a:t>	</a:t>
            </a:r>
            <a:r>
              <a:rPr lang="en-US" dirty="0" smtClean="0"/>
              <a:t>// …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</a:p>
          <a:p>
            <a:pPr marL="169863"/>
            <a:r>
              <a:rPr lang="en-US" dirty="0" smtClean="0"/>
              <a:t>template&lt;&gt;</a:t>
            </a:r>
          </a:p>
          <a:p>
            <a:pPr marL="169863"/>
            <a:r>
              <a:rPr lang="en-US" dirty="0" err="1" smtClean="0"/>
              <a:t>bool</a:t>
            </a:r>
            <a:r>
              <a:rPr lang="en-US" dirty="0" smtClean="0"/>
              <a:t> copy &lt;&gt;( const vector&amp; from, vector&amp; to ) // ! </a:t>
            </a:r>
            <a:r>
              <a:rPr lang="ru-RU" dirty="0" smtClean="0"/>
              <a:t>тип определен через аргументы</a:t>
            </a:r>
            <a:endParaRPr lang="en-US" dirty="0" smtClean="0"/>
          </a:p>
          <a:p>
            <a:pPr marL="169863"/>
            <a:r>
              <a:rPr lang="en-US" dirty="0" smtClean="0"/>
              <a:t>{  //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371600"/>
            <a:ext cx="83058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dirty="0" smtClean="0"/>
              <a:t>// </a:t>
            </a:r>
            <a:r>
              <a:rPr lang="en-US" dirty="0" err="1" smtClean="0"/>
              <a:t>parser.h</a:t>
            </a:r>
            <a:endParaRPr lang="en-US" dirty="0" smtClean="0"/>
          </a:p>
          <a:p>
            <a:pPr marL="169863"/>
            <a:r>
              <a:rPr lang="en-US" dirty="0" err="1" smtClean="0"/>
              <a:t>enum</a:t>
            </a:r>
            <a:r>
              <a:rPr lang="en-US" dirty="0" smtClean="0"/>
              <a:t>  </a:t>
            </a:r>
            <a:r>
              <a:rPr lang="en-US" dirty="0" err="1" smtClean="0"/>
              <a:t>message_type</a:t>
            </a:r>
            <a:r>
              <a:rPr lang="en-US" dirty="0" smtClean="0"/>
              <a:t> { trade = 1, market = 2, limit = 3</a:t>
            </a:r>
            <a:r>
              <a:rPr lang="en-US" dirty="0"/>
              <a:t> </a:t>
            </a:r>
            <a:r>
              <a:rPr lang="en-US" dirty="0" smtClean="0"/>
              <a:t>};</a:t>
            </a:r>
          </a:p>
          <a:p>
            <a:pPr marL="169863"/>
            <a:r>
              <a:rPr lang="en-US" dirty="0" smtClean="0"/>
              <a:t>template&lt; </a:t>
            </a:r>
            <a:r>
              <a:rPr lang="en-US" dirty="0" err="1" smtClean="0"/>
              <a:t>message_type</a:t>
            </a:r>
            <a:r>
              <a:rPr lang="en-US" dirty="0" smtClean="0"/>
              <a:t> type &gt;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( const std::string&amp; </a:t>
            </a:r>
            <a:r>
              <a:rPr lang="ru-RU" dirty="0" smtClean="0"/>
              <a:t>	</a:t>
            </a:r>
            <a:r>
              <a:rPr lang="en-US" dirty="0" smtClean="0"/>
              <a:t>message )</a:t>
            </a:r>
          </a:p>
          <a:p>
            <a:pPr marL="169863"/>
            <a:r>
              <a:rPr lang="en-US" dirty="0" smtClean="0"/>
              <a:t>{</a:t>
            </a:r>
          </a:p>
          <a:p>
            <a:pPr marL="169863"/>
            <a:r>
              <a:rPr lang="en-US" dirty="0" smtClean="0"/>
              <a:t>	throw std::</a:t>
            </a:r>
            <a:r>
              <a:rPr lang="en-US" dirty="0" err="1" smtClean="0"/>
              <a:t>logic_error</a:t>
            </a:r>
            <a:r>
              <a:rPr lang="en-US" dirty="0" smtClean="0"/>
              <a:t>( “undefined message type” ):</a:t>
            </a:r>
          </a:p>
          <a:p>
            <a:pPr marL="169863"/>
            <a:r>
              <a:rPr lang="en-US" dirty="0" smtClean="0"/>
              <a:t>}</a:t>
            </a:r>
          </a:p>
          <a:p>
            <a:pPr marL="169863"/>
            <a:r>
              <a:rPr lang="en-US" dirty="0" smtClean="0"/>
              <a:t>template&lt;&gt;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&lt; trade &gt;( const std::string&amp; message );</a:t>
            </a:r>
          </a:p>
          <a:p>
            <a:pPr marL="169863"/>
            <a:r>
              <a:rPr lang="en-US" dirty="0" smtClean="0"/>
              <a:t>template&lt;&gt;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&lt; limit &gt;( const std::string&amp; message );</a:t>
            </a:r>
          </a:p>
          <a:p>
            <a:pPr marL="169863"/>
            <a:endParaRPr lang="en-US" dirty="0"/>
          </a:p>
          <a:p>
            <a:pPr marL="169863"/>
            <a:r>
              <a:rPr lang="en-US" dirty="0" smtClean="0"/>
              <a:t>// parser.cpp</a:t>
            </a:r>
          </a:p>
          <a:p>
            <a:pPr marL="169863"/>
            <a:r>
              <a:rPr lang="en-US" dirty="0" smtClean="0"/>
              <a:t>template&lt;&gt;</a:t>
            </a:r>
          </a:p>
          <a:p>
            <a:pPr marL="169863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&lt; trade &gt;( const std::string&amp; message 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// …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marL="169863"/>
            <a:r>
              <a:rPr lang="en-US" dirty="0"/>
              <a:t>template&lt;&gt;</a:t>
            </a:r>
          </a:p>
          <a:p>
            <a:pPr marL="169863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parse_message</a:t>
            </a:r>
            <a:r>
              <a:rPr lang="en-US" dirty="0"/>
              <a:t>&lt; </a:t>
            </a:r>
            <a:r>
              <a:rPr lang="en-US" dirty="0" smtClean="0"/>
              <a:t>limit &gt;(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::string&amp; message )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// …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16986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33307"/>
            <a:ext cx="8229600" cy="1143000"/>
          </a:xfrm>
        </p:spPr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124200" y="25908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181600" y="25908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3352800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Частичная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9002" y="3352800"/>
            <a:ext cx="1629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Полная</a:t>
            </a:r>
            <a:endParaRPr lang="en-US" sz="3600" dirty="0"/>
          </a:p>
        </p:txBody>
      </p:sp>
      <p:sp>
        <p:nvSpPr>
          <p:cNvPr id="17" name="Rounded Rectangle 3"/>
          <p:cNvSpPr/>
          <p:nvPr/>
        </p:nvSpPr>
        <p:spPr>
          <a:xfrm>
            <a:off x="2590800" y="1143000"/>
            <a:ext cx="3962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</a:t>
            </a:r>
            <a:r>
              <a:rPr lang="en-US" dirty="0" smtClean="0"/>
              <a:t>&gt; class vector { </a:t>
            </a:r>
            <a:r>
              <a:rPr lang="ru-RU" dirty="0" smtClean="0"/>
              <a:t>//</a:t>
            </a:r>
            <a:r>
              <a:rPr lang="en-US" dirty="0" smtClean="0"/>
              <a:t>… };</a:t>
            </a:r>
            <a:endParaRPr lang="en-US" dirty="0"/>
          </a:p>
        </p:txBody>
      </p:sp>
      <p:sp>
        <p:nvSpPr>
          <p:cNvPr id="18" name="Rounded Rectangle 3"/>
          <p:cNvSpPr/>
          <p:nvPr/>
        </p:nvSpPr>
        <p:spPr>
          <a:xfrm>
            <a:off x="152400" y="4343400"/>
            <a:ext cx="4191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</a:t>
            </a:r>
            <a:r>
              <a:rPr lang="en-US" dirty="0" smtClean="0"/>
              <a:t>&lt;&gt; class vector&lt; void* &gt; { </a:t>
            </a:r>
            <a:r>
              <a:rPr lang="ru-RU" dirty="0" smtClean="0"/>
              <a:t>//</a:t>
            </a:r>
            <a:r>
              <a:rPr lang="en-US" dirty="0" smtClean="0"/>
              <a:t>… };</a:t>
            </a:r>
            <a:endParaRPr lang="en-US" dirty="0"/>
          </a:p>
        </p:txBody>
      </p:sp>
      <p:sp>
        <p:nvSpPr>
          <p:cNvPr id="19" name="Rounded Rectangle 3"/>
          <p:cNvSpPr/>
          <p:nvPr/>
        </p:nvSpPr>
        <p:spPr>
          <a:xfrm>
            <a:off x="4876800" y="4343400"/>
            <a:ext cx="3962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</a:t>
            </a:r>
            <a:r>
              <a:rPr lang="en-US" dirty="0" smtClean="0"/>
              <a:t>&lt; T &gt; class vector&lt; T* &gt; { </a:t>
            </a:r>
            <a:r>
              <a:rPr lang="ru-RU" dirty="0" smtClean="0"/>
              <a:t>//</a:t>
            </a:r>
            <a:r>
              <a:rPr lang="en-US" dirty="0" smtClean="0"/>
              <a:t>… 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орядок специализаций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class vector; // </a:t>
            </a:r>
            <a:r>
              <a:rPr lang="ru-RU" dirty="0" smtClean="0"/>
              <a:t>общий шаблон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class T &gt; class vector&lt; T* &gt;;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специализация для 			</a:t>
            </a:r>
            <a:r>
              <a:rPr lang="en-US" dirty="0" smtClean="0"/>
              <a:t>                // </a:t>
            </a:r>
            <a:r>
              <a:rPr lang="ru-RU" dirty="0" smtClean="0"/>
              <a:t>любого указателя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&gt; class vector&lt; void* &gt;;</a:t>
            </a:r>
            <a:r>
              <a:rPr lang="ru-RU" dirty="0" smtClean="0"/>
              <a:t> </a:t>
            </a:r>
            <a:r>
              <a:rPr lang="en-US" dirty="0" smtClean="0"/>
              <a:t> // </a:t>
            </a:r>
            <a:r>
              <a:rPr lang="ru-RU" dirty="0" smtClean="0"/>
              <a:t>специализация для </a:t>
            </a:r>
            <a:r>
              <a:rPr lang="en-US" dirty="0" smtClean="0"/>
              <a:t>void*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шаблоны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Полиморфизм времени выполнения</a:t>
            </a:r>
          </a:p>
          <a:p>
            <a:r>
              <a:rPr lang="ru-RU" dirty="0" smtClean="0"/>
              <a:t>Полиморфизм времени компиляции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ru-RU" dirty="0" smtClean="0"/>
              <a:t>Бьерн Страуструп - глава «Шаблоны</a:t>
            </a:r>
            <a:r>
              <a:rPr lang="ru-RU" dirty="0" smtClean="0"/>
              <a:t>».</a:t>
            </a:r>
            <a:endParaRPr lang="en-US" dirty="0" smtClean="0"/>
          </a:p>
          <a:p>
            <a:pPr lvl="1">
              <a:buNone/>
            </a:pP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657600" y="2438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r">
              <a:buNone/>
            </a:pPr>
            <a:r>
              <a:rPr lang="ru-RU" sz="2400" i="1" dirty="0" smtClean="0"/>
              <a:t>Здесь – Ваша цитата</a:t>
            </a:r>
          </a:p>
          <a:p>
            <a:pPr lvl="1" algn="r">
              <a:buNone/>
            </a:pPr>
            <a:r>
              <a:rPr lang="ru-RU" sz="2400" i="1" dirty="0" smtClean="0"/>
              <a:t>- Б. </a:t>
            </a:r>
            <a:r>
              <a:rPr lang="ru-RU" sz="2400" i="1" dirty="0" smtClean="0"/>
              <a:t>Страуструп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en-US" dirty="0"/>
          </a:p>
        </p:txBody>
      </p:sp>
      <p:sp>
        <p:nvSpPr>
          <p:cNvPr id="7" name="Rounded Rectangle 3"/>
          <p:cNvSpPr/>
          <p:nvPr/>
        </p:nvSpPr>
        <p:spPr>
          <a:xfrm>
            <a:off x="1295400" y="1447800"/>
            <a:ext cx="6934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</a:t>
            </a:r>
            <a:r>
              <a:rPr lang="en-US" dirty="0" err="1" smtClean="0"/>
              <a:t>base_class</a:t>
            </a:r>
            <a:r>
              <a:rPr lang="en-US" dirty="0" smtClean="0"/>
              <a:t> </a:t>
            </a:r>
            <a:r>
              <a:rPr lang="en-US" dirty="0" smtClean="0"/>
              <a:t>{ //… };</a:t>
            </a:r>
          </a:p>
          <a:p>
            <a:endParaRPr lang="ru-RU" dirty="0" smtClean="0"/>
          </a:p>
          <a:p>
            <a:r>
              <a:rPr lang="en-US" dirty="0" smtClean="0"/>
              <a:t>template</a:t>
            </a:r>
            <a:r>
              <a:rPr lang="en-US" dirty="0" smtClean="0"/>
              <a:t>&lt; class T &gt;</a:t>
            </a:r>
          </a:p>
          <a:p>
            <a:r>
              <a:rPr lang="en-US" dirty="0" smtClean="0"/>
              <a:t>class </a:t>
            </a:r>
            <a:r>
              <a:rPr lang="en-US" dirty="0" smtClean="0"/>
              <a:t>nested : </a:t>
            </a:r>
            <a:r>
              <a:rPr lang="en-US" dirty="0" smtClean="0"/>
              <a:t>public </a:t>
            </a:r>
            <a:r>
              <a:rPr lang="en-US" dirty="0" err="1" smtClean="0"/>
              <a:t>base_class</a:t>
            </a:r>
            <a:r>
              <a:rPr lang="en-US" dirty="0" smtClean="0"/>
              <a:t>&lt; T &gt;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8" name="Rounded Rectangle 3"/>
          <p:cNvSpPr/>
          <p:nvPr/>
        </p:nvSpPr>
        <p:spPr>
          <a:xfrm>
            <a:off x="1295400" y="4191000"/>
            <a:ext cx="6934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</a:t>
            </a:r>
            <a:r>
              <a:rPr lang="en-US" dirty="0" smtClean="0"/>
              <a:t>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nested_vector</a:t>
            </a:r>
            <a:r>
              <a:rPr lang="en-US" dirty="0" smtClean="0"/>
              <a:t> : </a:t>
            </a:r>
            <a:r>
              <a:rPr lang="en-US" dirty="0" smtClean="0"/>
              <a:t>public </a:t>
            </a:r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члены-шаблоны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447800"/>
            <a:ext cx="6934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template_member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template&lt; class U &gt;</a:t>
            </a:r>
          </a:p>
          <a:p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U </a:t>
            </a:r>
            <a:r>
              <a:rPr lang="en-US" dirty="0" err="1" smtClean="0"/>
              <a:t>implicit_cast</a:t>
            </a:r>
            <a:r>
              <a:rPr lang="en-US" dirty="0" smtClean="0"/>
              <a:t>( T </a:t>
            </a:r>
            <a:r>
              <a:rPr lang="en-US" dirty="0" err="1" smtClean="0"/>
              <a:t>t</a:t>
            </a:r>
            <a:r>
              <a:rPr lang="en-US" dirty="0" smtClean="0"/>
              <a:t>  ) { return t; 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члены-шаблоны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95400" y="3677432"/>
            <a:ext cx="6934200" cy="196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template_member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virtual void </a:t>
            </a:r>
            <a:r>
              <a:rPr lang="en-US" dirty="0" err="1" smtClean="0"/>
              <a:t>good_function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 { //… } // OK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19408" y="1447800"/>
            <a:ext cx="69342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template_member_error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template&lt; class T &gt;</a:t>
            </a:r>
          </a:p>
          <a:p>
            <a:r>
              <a:rPr lang="en-US" dirty="0" smtClean="0"/>
              <a:t>	virtual void </a:t>
            </a:r>
            <a:r>
              <a:rPr lang="en-US" dirty="0" err="1" smtClean="0"/>
              <a:t>bad_function</a:t>
            </a:r>
            <a:r>
              <a:rPr lang="en-US" dirty="0" smtClean="0"/>
              <a:t>( T </a:t>
            </a:r>
            <a:r>
              <a:rPr lang="en-US" dirty="0" err="1" smtClean="0"/>
              <a:t>t</a:t>
            </a:r>
            <a:r>
              <a:rPr lang="en-US" dirty="0" smtClean="0"/>
              <a:t> ) </a:t>
            </a:r>
            <a:r>
              <a:rPr lang="en-US" dirty="0" err="1" smtClean="0"/>
              <a:t>const</a:t>
            </a:r>
            <a:r>
              <a:rPr lang="en-US" dirty="0" smtClean="0"/>
              <a:t> = 0; // error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49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кода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Включать </a:t>
            </a:r>
            <a:r>
              <a:rPr lang="ru-RU" b="1" dirty="0" smtClean="0"/>
              <a:t>определения</a:t>
            </a:r>
            <a:r>
              <a:rPr lang="ru-RU" dirty="0" smtClean="0"/>
              <a:t> шаблонов до их использования в дан</a:t>
            </a:r>
            <a:r>
              <a:rPr lang="ru-RU" dirty="0"/>
              <a:t>н</a:t>
            </a:r>
            <a:r>
              <a:rPr lang="ru-RU" dirty="0" smtClean="0"/>
              <a:t>ой динице трансляции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Включать лишь </a:t>
            </a:r>
            <a:r>
              <a:rPr lang="ru-RU" b="1" dirty="0" smtClean="0"/>
              <a:t>объявления</a:t>
            </a:r>
            <a:r>
              <a:rPr lang="ru-RU" dirty="0" smtClean="0"/>
              <a:t> шаблонов до их использования в </a:t>
            </a:r>
            <a:r>
              <a:rPr lang="ru-RU" dirty="0"/>
              <a:t>е</a:t>
            </a:r>
            <a:r>
              <a:rPr lang="ru-RU" dirty="0" smtClean="0"/>
              <a:t>динице трансляции, а определения компилировать отдельно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Используйте шаблоны для представления алгоритмов, применяемых ко многим типам аргументов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Объявляйте и определяйте специализации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ru-RU" dirty="0" smtClean="0"/>
              <a:t>для 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Отлаживайте конкретные примеры до их обобщения в шаблоны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шаблоны вместо наследования, когда время выполнения имеет исключительное значение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шаблоны, когда нельзя определить базовый класс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447800"/>
            <a:ext cx="69342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void swap( </a:t>
            </a:r>
            <a:r>
              <a:rPr lang="en-US" dirty="0" err="1" smtClean="0"/>
              <a:t>int</a:t>
            </a:r>
            <a:r>
              <a:rPr lang="en-US" dirty="0" smtClean="0"/>
              <a:t>&amp; x, </a:t>
            </a:r>
            <a:r>
              <a:rPr lang="en-US" dirty="0" err="1" smtClean="0"/>
              <a:t>int</a:t>
            </a:r>
            <a:r>
              <a:rPr lang="en-US" dirty="0" smtClean="0"/>
              <a:t>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void swap( double&amp; x, double&amp;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double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 smtClean="0"/>
              <a:t>	y = temp;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swap( 1,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swap( 11.0 ,12.0 ); //double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ая прямоугольная выноска 12"/>
          <p:cNvSpPr/>
          <p:nvPr/>
        </p:nvSpPr>
        <p:spPr>
          <a:xfrm>
            <a:off x="685800" y="4800600"/>
            <a:ext cx="2743200" cy="91440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template&lt; class T &gt;</a:t>
            </a:r>
            <a:r>
              <a:rPr lang="ru-RU" dirty="0" smtClean="0">
                <a:solidFill>
                  <a:schemeClr val="tx1"/>
                </a:solidFill>
              </a:rPr>
              <a:t> и </a:t>
            </a:r>
            <a:r>
              <a:rPr lang="en-US" dirty="0" smtClean="0">
                <a:solidFill>
                  <a:schemeClr val="tx1"/>
                </a:solidFill>
              </a:rPr>
              <a:t>template&lt; </a:t>
            </a:r>
            <a:r>
              <a:rPr lang="en-US" dirty="0" err="1" smtClean="0">
                <a:solidFill>
                  <a:schemeClr val="tx1"/>
                </a:solidFill>
              </a:rPr>
              <a:t>typename</a:t>
            </a:r>
            <a:r>
              <a:rPr lang="en-US" dirty="0" smtClean="0">
                <a:solidFill>
                  <a:schemeClr val="tx1"/>
                </a:solidFill>
              </a:rPr>
              <a:t> T &gt;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одно и то же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371600"/>
            <a:ext cx="70104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void swap( T&amp; x, T&amp;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swap&lt; double &gt;( 11.0 ,12.0 ); //double</a:t>
            </a:r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&gt;( 11.0, 12.0 ); // !!! implicit </a:t>
            </a:r>
            <a:r>
              <a:rPr lang="en-US" b="1" dirty="0" smtClean="0"/>
              <a:t>cast</a:t>
            </a:r>
            <a:r>
              <a:rPr lang="en-US" dirty="0" smtClean="0"/>
              <a:t> double to </a:t>
            </a:r>
            <a:r>
              <a:rPr lang="en-US" dirty="0" err="1" smtClean="0"/>
              <a:t>int</a:t>
            </a:r>
            <a:endParaRPr lang="en-US" dirty="0"/>
          </a:p>
        </p:txBody>
      </p:sp>
      <p:pic>
        <p:nvPicPr>
          <p:cNvPr id="12" name="Рисунок 11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410200"/>
            <a:ext cx="1172308" cy="1295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4"/>
              </a:rPr>
              <a:t>http://blogs.msdn.com/b/slippman/archive/2004/08/11/212768.aspx</a:t>
            </a:r>
            <a:endParaRPr lang="en-US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шаблонный класс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524000"/>
            <a:ext cx="69342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);	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template&lt; class T &gt;</a:t>
            </a:r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T &gt;::</a:t>
            </a:r>
            <a:r>
              <a:rPr lang="en-US" dirty="0" err="1" smtClean="0"/>
              <a:t>template_example</a:t>
            </a:r>
            <a:r>
              <a:rPr lang="en-US" dirty="0" smtClean="0"/>
              <a:t> ( T* t )</a:t>
            </a:r>
          </a:p>
          <a:p>
            <a:r>
              <a:rPr lang="en-US" dirty="0" smtClean="0"/>
              <a:t>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конкретизация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838200" y="1371600"/>
            <a:ext cx="76962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</a:t>
            </a:r>
            <a:r>
              <a:rPr lang="en-US" dirty="0" smtClean="0"/>
              <a:t>emplate&lt; class T &gt; // </a:t>
            </a:r>
            <a:r>
              <a:rPr lang="ru-RU" dirty="0" smtClean="0"/>
              <a:t>определение шаблона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</a:t>
            </a:r>
            <a:r>
              <a:rPr lang="en-US" dirty="0" smtClean="0"/>
              <a:t>	</a:t>
            </a:r>
            <a:r>
              <a:rPr lang="en-US" dirty="0" err="1" smtClean="0"/>
              <a:t>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 </a:t>
            </a:r>
          </a:p>
          <a:p>
            <a:r>
              <a:rPr lang="en-US" dirty="0" smtClean="0"/>
              <a:t>	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pPr lvl="2"/>
            <a:r>
              <a:rPr lang="en-US" dirty="0" smtClean="0"/>
              <a:t>{}</a:t>
            </a:r>
          </a:p>
          <a:p>
            <a:pPr lvl="2"/>
            <a:r>
              <a:rPr lang="en-US" dirty="0" smtClean="0"/>
              <a:t>void reset(  T* t )  { //… }</a:t>
            </a:r>
          </a:p>
          <a:p>
            <a:pPr lvl="2"/>
            <a:r>
              <a:rPr lang="en-US" dirty="0" smtClean="0"/>
              <a:t>T* get()  { //… }</a:t>
            </a:r>
          </a:p>
          <a:p>
            <a:r>
              <a:rPr lang="en-US" dirty="0" smtClean="0"/>
              <a:t>	//…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ru-RU" dirty="0" smtClean="0"/>
              <a:t>конкретизация шаблона</a:t>
            </a:r>
            <a:endParaRPr lang="en-US" dirty="0" smtClean="0"/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double &gt; </a:t>
            </a:r>
            <a:r>
              <a:rPr lang="en-US" dirty="0" err="1" smtClean="0"/>
              <a:t>double_ptr</a:t>
            </a:r>
            <a:r>
              <a:rPr lang="en-US" dirty="0" smtClean="0"/>
              <a:t>( new double(  9  )  );</a:t>
            </a:r>
          </a:p>
          <a:p>
            <a:r>
              <a:rPr lang="en-US" dirty="0" smtClean="0"/>
              <a:t>double_ptr.get();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 сгенерированы только конструктор и </a:t>
            </a:r>
            <a:r>
              <a:rPr lang="en-US" dirty="0" smtClean="0"/>
              <a:t>get()</a:t>
            </a:r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string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string_ptr</a:t>
            </a:r>
            <a:r>
              <a:rPr lang="en-US" dirty="0" smtClean="0"/>
              <a:t>( new string( </a:t>
            </a:r>
            <a:r>
              <a:rPr lang="en-US" dirty="0"/>
              <a:t> </a:t>
            </a:r>
            <a:r>
              <a:rPr lang="en-US" dirty="0" smtClean="0"/>
              <a:t>“Hello!” )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параметры-типы</a:t>
            </a:r>
          </a:p>
          <a:p>
            <a:r>
              <a:rPr lang="ru-RU" dirty="0" smtClean="0"/>
              <a:t>параметры обычных типов</a:t>
            </a:r>
          </a:p>
          <a:p>
            <a:r>
              <a:rPr lang="ru-RU" dirty="0" smtClean="0"/>
              <a:t>параметры шаблоны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параметры-типы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v[ 100 ];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i_buff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 обычных типов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 max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char, 128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256 &gt; </a:t>
            </a:r>
            <a:r>
              <a:rPr lang="en-US" dirty="0" err="1" smtClean="0"/>
              <a:t>i_buff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, 15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997</Words>
  <Application>Microsoft Office PowerPoint</Application>
  <PresentationFormat>Экран (4:3)</PresentationFormat>
  <Paragraphs>287</Paragraphs>
  <Slides>24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С++ Craft: #5</vt:lpstr>
      <vt:lpstr>Язык Программирования C++</vt:lpstr>
      <vt:lpstr>перегрузка</vt:lpstr>
      <vt:lpstr>обобщенное программирование</vt:lpstr>
      <vt:lpstr>шаблонный класс</vt:lpstr>
      <vt:lpstr>определение и конкретизация</vt:lpstr>
      <vt:lpstr>параметры шаблона</vt:lpstr>
      <vt:lpstr>параметры-типы</vt:lpstr>
      <vt:lpstr>параметры обычных типов</vt:lpstr>
      <vt:lpstr>параметры-шаблоны</vt:lpstr>
      <vt:lpstr>параметры шаблнов по умолчанию</vt:lpstr>
      <vt:lpstr>аргументы шаблона</vt:lpstr>
      <vt:lpstr>выведение типа</vt:lpstr>
      <vt:lpstr>перегрузка</vt:lpstr>
      <vt:lpstr>специализация</vt:lpstr>
      <vt:lpstr>специализация</vt:lpstr>
      <vt:lpstr>специализация</vt:lpstr>
      <vt:lpstr>порядок специализаций</vt:lpstr>
      <vt:lpstr>наследование и шаблоны</vt:lpstr>
      <vt:lpstr>наследование</vt:lpstr>
      <vt:lpstr>члены-шаблоны</vt:lpstr>
      <vt:lpstr>виртуальные члены-шаблоны</vt:lpstr>
      <vt:lpstr>организация кода</vt:lpstr>
      <vt:lpstr>советы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Marozau</cp:lastModifiedBy>
  <cp:revision>138</cp:revision>
  <dcterms:created xsi:type="dcterms:W3CDTF">2013-10-30T13:22:18Z</dcterms:created>
  <dcterms:modified xsi:type="dcterms:W3CDTF">2013-11-04T15:28:56Z</dcterms:modified>
</cp:coreProperties>
</file>