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8" r:id="rId12"/>
    <p:sldId id="276" r:id="rId13"/>
    <p:sldId id="268" r:id="rId14"/>
    <p:sldId id="277" r:id="rId15"/>
    <p:sldId id="279" r:id="rId16"/>
    <p:sldId id="269" r:id="rId17"/>
    <p:sldId id="270" r:id="rId18"/>
    <p:sldId id="271" r:id="rId19"/>
    <p:sldId id="272" r:id="rId20"/>
    <p:sldId id="274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функций</a:t>
            </a:r>
            <a:endParaRPr lang="ru-RU" dirty="0" smtClean="0"/>
          </a:p>
          <a:p>
            <a:r>
              <a:rPr lang="ru-RU" dirty="0" smtClean="0"/>
              <a:t>Шаблоны классов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{ </a:t>
            </a:r>
            <a:r>
              <a:rPr lang="en-US" dirty="0" smtClean="0"/>
              <a:t> //… }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{ //… }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</a:p>
          <a:p>
            <a:r>
              <a:rPr lang="ru-RU" dirty="0" smtClean="0"/>
              <a:t>адрес объекта или функции с внешней компоновкой</a:t>
            </a:r>
          </a:p>
          <a:p>
            <a:r>
              <a:rPr lang="ru-RU" dirty="0" err="1" smtClean="0"/>
              <a:t>неперегруженный</a:t>
            </a:r>
            <a:r>
              <a:rPr lang="ru-RU" dirty="0" smtClean="0"/>
              <a:t> указатель на член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по 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600200"/>
            <a:ext cx="7543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smtClean="0"/>
              <a:t>class</a:t>
            </a:r>
            <a:r>
              <a:rPr lang="en-US" dirty="0" smtClean="0"/>
              <a:t>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ая прямоугольная выноска 6"/>
          <p:cNvSpPr/>
          <p:nvPr/>
        </p:nvSpPr>
        <p:spPr>
          <a:xfrm flipH="1">
            <a:off x="5791200" y="4495800"/>
            <a:ext cx="1981200" cy="6858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 работает для классов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выведение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1676400"/>
            <a:ext cx="75438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 &lt;class </a:t>
            </a:r>
            <a:r>
              <a:rPr lang="en-US" dirty="0" err="1" smtClean="0"/>
              <a:t>RandomAccessIterator</a:t>
            </a:r>
            <a:r>
              <a:rPr lang="en-US" dirty="0" smtClean="0"/>
              <a:t>&gt; void sort (</a:t>
            </a:r>
            <a:r>
              <a:rPr lang="en-US" dirty="0" err="1" smtClean="0"/>
              <a:t>RandomAccessIterator</a:t>
            </a:r>
            <a:r>
              <a:rPr lang="en-US" dirty="0" smtClean="0"/>
              <a:t> first, </a:t>
            </a:r>
            <a:r>
              <a:rPr lang="en-US" dirty="0" err="1" smtClean="0"/>
              <a:t>RandomAccessIterator</a:t>
            </a:r>
            <a:r>
              <a:rPr lang="en-US" dirty="0" smtClean="0"/>
              <a:t> last);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myints</a:t>
            </a:r>
            <a:r>
              <a:rPr lang="en-US" dirty="0" smtClean="0"/>
              <a:t>[] = {32,71,12,45,26,80,53,33}; 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smtClean="0"/>
              <a:t>std::vector&lt;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vector_type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vector_type</a:t>
            </a:r>
            <a:r>
              <a:rPr lang="en-US" dirty="0" smtClean="0"/>
              <a:t> </a:t>
            </a:r>
            <a:r>
              <a:rPr lang="en-US" dirty="0" err="1" smtClean="0"/>
              <a:t>myvector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err="1" smtClean="0"/>
              <a:t>myints</a:t>
            </a:r>
            <a:r>
              <a:rPr lang="en-US" dirty="0" smtClean="0"/>
              <a:t>, myints+8</a:t>
            </a:r>
            <a:r>
              <a:rPr lang="ru-RU" dirty="0" smtClean="0"/>
              <a:t> </a:t>
            </a:r>
            <a:r>
              <a:rPr lang="en-US" dirty="0" smtClean="0"/>
              <a:t>); </a:t>
            </a:r>
            <a:endParaRPr lang="ru-RU" dirty="0" smtClean="0"/>
          </a:p>
          <a:p>
            <a:r>
              <a:rPr lang="en-US" dirty="0" smtClean="0"/>
              <a:t>std::sort (</a:t>
            </a:r>
            <a:r>
              <a:rPr lang="ru-RU" dirty="0" smtClean="0"/>
              <a:t> </a:t>
            </a:r>
            <a:r>
              <a:rPr lang="en-US" dirty="0" err="1" smtClean="0"/>
              <a:t>myvector.begin</a:t>
            </a:r>
            <a:r>
              <a:rPr lang="en-US" dirty="0" smtClean="0"/>
              <a:t>(), </a:t>
            </a:r>
            <a:r>
              <a:rPr lang="en-US" dirty="0" err="1" smtClean="0"/>
              <a:t>myvector.end</a:t>
            </a:r>
            <a:r>
              <a:rPr lang="en-US" dirty="0" smtClean="0"/>
              <a:t>() ); </a:t>
            </a:r>
          </a:p>
          <a:p>
            <a:r>
              <a:rPr lang="en-US" dirty="0" smtClean="0"/>
              <a:t>// std::sort&lt; </a:t>
            </a:r>
            <a:r>
              <a:rPr lang="en-US" dirty="0" err="1" smtClean="0"/>
              <a:t>vector_type</a:t>
            </a:r>
            <a:r>
              <a:rPr lang="en-US" dirty="0" smtClean="0"/>
              <a:t>::</a:t>
            </a:r>
            <a:r>
              <a:rPr lang="en-US" dirty="0" err="1" smtClean="0"/>
              <a:t>iteratoe</a:t>
            </a:r>
            <a:r>
              <a:rPr lang="en-US" dirty="0" smtClean="0"/>
              <a:t> &gt;(</a:t>
            </a:r>
            <a:r>
              <a:rPr lang="ru-RU" dirty="0" smtClean="0"/>
              <a:t> </a:t>
            </a:r>
            <a:r>
              <a:rPr lang="en-US" dirty="0" err="1" smtClean="0"/>
              <a:t>myvector.begin</a:t>
            </a:r>
            <a:r>
              <a:rPr lang="en-US" dirty="0" smtClean="0"/>
              <a:t>(), </a:t>
            </a:r>
            <a:r>
              <a:rPr lang="en-US" dirty="0" err="1" smtClean="0"/>
              <a:t>myvector.end</a:t>
            </a:r>
            <a:r>
              <a:rPr lang="en-US" dirty="0" smtClean="0"/>
              <a:t>() ); </a:t>
            </a:r>
          </a:p>
          <a:p>
            <a:endParaRPr lang="en-US" dirty="0"/>
          </a:p>
        </p:txBody>
      </p: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7244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371600"/>
            <a:ext cx="7543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T </a:t>
            </a:r>
            <a:r>
              <a:rPr lang="en-US" dirty="0" err="1" smtClean="0"/>
              <a:t>sqrt</a:t>
            </a:r>
            <a:r>
              <a:rPr lang="en-US" dirty="0" smtClean="0"/>
              <a:t>( T );</a:t>
            </a:r>
          </a:p>
          <a:p>
            <a:r>
              <a:rPr lang="en-US" dirty="0" smtClean="0"/>
              <a:t>template&lt; class T &gt; complex&lt; T &gt; </a:t>
            </a:r>
            <a:r>
              <a:rPr lang="en-US" dirty="0" err="1" smtClean="0"/>
              <a:t>sqrt</a:t>
            </a:r>
            <a:r>
              <a:rPr lang="en-US" dirty="0" smtClean="0"/>
              <a:t>( complex&lt; T &gt; 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 double );</a:t>
            </a:r>
          </a:p>
          <a:p>
            <a:endParaRPr lang="en-US" dirty="0"/>
          </a:p>
          <a:p>
            <a:r>
              <a:rPr lang="en-US" dirty="0" smtClean="0"/>
              <a:t>void f( complex&lt; double &gt; z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err="1" smtClean="0"/>
              <a:t>int</a:t>
            </a:r>
            <a:r>
              <a:rPr lang="en-US" dirty="0" smtClean="0"/>
              <a:t> &gt;(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( 2.0 ); 	// </a:t>
            </a:r>
            <a:r>
              <a:rPr lang="en-US" dirty="0" err="1" smtClean="0"/>
              <a:t>sqrt</a:t>
            </a:r>
            <a:r>
              <a:rPr lang="en-US" dirty="0" smtClean="0"/>
              <a:t>( double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z );		// </a:t>
            </a:r>
            <a:r>
              <a:rPr lang="en-US" dirty="0" err="1" smtClean="0"/>
              <a:t>sqrt</a:t>
            </a:r>
            <a:r>
              <a:rPr lang="en-US" dirty="0" smtClean="0"/>
              <a:t>&lt; double &gt;( complex&lt; double &gt;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4648200"/>
            <a:ext cx="7543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</a:t>
            </a:r>
            <a:r>
              <a:rPr lang="en-US" dirty="0" smtClean="0"/>
              <a:t>s T&gt; max( </a:t>
            </a:r>
            <a:r>
              <a:rPr lang="en-US" dirty="0" err="1" smtClean="0"/>
              <a:t>cosnt</a:t>
            </a:r>
            <a:r>
              <a:rPr lang="en-US" dirty="0" smtClean="0"/>
              <a:t> T&amp;, </a:t>
            </a:r>
            <a:r>
              <a:rPr lang="en-US" dirty="0" err="1" smtClean="0"/>
              <a:t>cosnt</a:t>
            </a:r>
            <a:r>
              <a:rPr lang="en-US" dirty="0" smtClean="0"/>
              <a:t> T&amp; );</a:t>
            </a:r>
          </a:p>
          <a:p>
            <a:endParaRPr lang="en-US" dirty="0"/>
          </a:p>
          <a:p>
            <a:r>
              <a:rPr lang="en-US" dirty="0" smtClean="0"/>
              <a:t>void k()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max( 7, ‘a’ ); \\ </a:t>
            </a:r>
            <a:r>
              <a:rPr lang="ru-RU" dirty="0" smtClean="0"/>
              <a:t>ошибка неоднозначность, нет преобразования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295400"/>
            <a:ext cx="81534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dirty="0" smtClean="0"/>
              <a:t>// </a:t>
            </a:r>
            <a:r>
              <a:rPr lang="en-US" sz="1600" dirty="0" err="1" smtClean="0"/>
              <a:t>copy.h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 class C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copy( const C&amp; from, C&amp; to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to = from;</a:t>
            </a:r>
          </a:p>
          <a:p>
            <a:pPr marL="169863"/>
            <a:r>
              <a:rPr lang="en-US" sz="1600" dirty="0" smtClean="0"/>
              <a:t>	return true;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);</a:t>
            </a:r>
          </a:p>
          <a:p>
            <a:pPr marL="169863"/>
            <a:endParaRPr lang="en-US" sz="1600" dirty="0" smtClean="0"/>
          </a:p>
          <a:p>
            <a:pPr marL="169863"/>
            <a:r>
              <a:rPr lang="en-US" sz="1600" dirty="0" smtClean="0"/>
              <a:t>// copy.cpp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&lt;&gt;( const vector&amp; from, vector&amp; to ) // ! </a:t>
            </a:r>
            <a:r>
              <a:rPr lang="ru-RU" sz="1600" dirty="0" smtClean="0"/>
              <a:t>тип </a:t>
            </a:r>
            <a:r>
              <a:rPr lang="ru-RU" sz="1600" dirty="0" smtClean="0"/>
              <a:t>определен через аргументы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// …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83058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dirty="0" smtClean="0"/>
              <a:t>// </a:t>
            </a:r>
            <a:r>
              <a:rPr lang="en-US" sz="1600" dirty="0" err="1" smtClean="0"/>
              <a:t>parser.h</a:t>
            </a:r>
            <a:endParaRPr lang="en-US" sz="1600" dirty="0" smtClean="0"/>
          </a:p>
          <a:p>
            <a:pPr marL="169863"/>
            <a:r>
              <a:rPr lang="en-US" sz="1600" dirty="0" err="1" smtClean="0"/>
              <a:t>enum</a:t>
            </a:r>
            <a:r>
              <a:rPr lang="en-US" sz="1600" dirty="0" smtClean="0"/>
              <a:t>  </a:t>
            </a:r>
            <a:r>
              <a:rPr lang="en-US" sz="1600" dirty="0" err="1" smtClean="0"/>
              <a:t>message_type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trade = 1,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market = 2,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limit = 3,</a:t>
            </a:r>
            <a:r>
              <a:rPr lang="en-US" sz="1600" dirty="0"/>
              <a:t>	</a:t>
            </a:r>
            <a:endParaRPr lang="en-US" sz="1600" dirty="0" smtClean="0"/>
          </a:p>
          <a:p>
            <a:pPr marL="169863"/>
            <a:r>
              <a:rPr lang="en-US" sz="1600" dirty="0" smtClean="0"/>
              <a:t>};</a:t>
            </a:r>
          </a:p>
          <a:p>
            <a:pPr marL="169863"/>
            <a:r>
              <a:rPr lang="en-US" sz="1600" dirty="0" smtClean="0"/>
              <a:t>template&lt; </a:t>
            </a:r>
            <a:r>
              <a:rPr lang="en-US" sz="1600" dirty="0" err="1" smtClean="0"/>
              <a:t>message_type</a:t>
            </a:r>
            <a:r>
              <a:rPr lang="en-US" sz="1600" dirty="0" smtClean="0"/>
              <a:t> type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( const std::string&amp; message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throw std::</a:t>
            </a:r>
            <a:r>
              <a:rPr lang="en-US" sz="1600" dirty="0" err="1" smtClean="0"/>
              <a:t>logic_error</a:t>
            </a:r>
            <a:r>
              <a:rPr lang="en-US" sz="1600" dirty="0" smtClean="0"/>
              <a:t>( “undefined message type” ):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);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limit &gt;( const std::string&amp; message );</a:t>
            </a:r>
            <a:endParaRPr lang="en-US" sz="1600" dirty="0"/>
          </a:p>
          <a:p>
            <a:pPr marL="169863"/>
            <a:r>
              <a:rPr lang="en-US" sz="1600" dirty="0" smtClean="0"/>
              <a:t>// parser.cpp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</a:t>
            </a:r>
            <a:r>
              <a:rPr lang="en-US" dirty="0" smtClean="0"/>
              <a:t>v</a:t>
            </a:r>
            <a:r>
              <a:rPr lang="en-US" dirty="0" smtClean="0"/>
              <a:t>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 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</a:t>
            </a:r>
            <a:r>
              <a:rPr lang="ru-RU" dirty="0" smtClean="0"/>
              <a:t>Страуструп - </a:t>
            </a:r>
            <a:r>
              <a:rPr lang="ru-RU" dirty="0" smtClean="0"/>
              <a:t>глава </a:t>
            </a:r>
            <a:r>
              <a:rPr lang="ru-RU" dirty="0" smtClean="0"/>
              <a:t>«</a:t>
            </a:r>
            <a:r>
              <a:rPr lang="ru-RU" dirty="0" smtClean="0"/>
              <a:t>Шаблоны</a:t>
            </a:r>
            <a:r>
              <a:rPr lang="ru-RU" dirty="0" smtClean="0"/>
              <a:t>».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Включать определения шаблонов до их использование в единице трансляции</a:t>
            </a:r>
          </a:p>
          <a:p>
            <a:r>
              <a:rPr lang="ru-RU" dirty="0" smtClean="0"/>
              <a:t>Включать объявления шаблонов до их использования в </a:t>
            </a:r>
            <a:r>
              <a:rPr lang="ru-RU" dirty="0"/>
              <a:t>е</a:t>
            </a:r>
            <a:r>
              <a:rPr lang="ru-RU" dirty="0" smtClean="0"/>
              <a:t>динице трансляции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Объявляйте и определяйте специализации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ru-RU" dirty="0" smtClean="0"/>
              <a:t>для 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Отлаживайте конкретные примеры до их обобщения в шаблоны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шаблоны, когда нельзя определить базовый класс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6764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&amp; x,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double&amp; x,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ая прямоугольная выноска 12"/>
          <p:cNvSpPr/>
          <p:nvPr/>
        </p:nvSpPr>
        <p:spPr>
          <a:xfrm>
            <a:off x="1371600" y="4800600"/>
            <a:ext cx="2743200" cy="9144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template&lt; class T &gt;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template&lt; 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T 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одно и то же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371600"/>
            <a:ext cx="59436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T&amp; x,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cast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12" name="Рисунок 1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5410200"/>
            <a:ext cx="1172308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828800"/>
            <a:ext cx="69342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);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r>
              <a:rPr lang="en-US" dirty="0" err="1" smtClean="0"/>
              <a:t>tempalte</a:t>
            </a:r>
            <a:r>
              <a:rPr lang="en-US" dirty="0" smtClean="0"/>
              <a:t>&lt; class T &gt;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T &gt;::</a:t>
            </a:r>
            <a:r>
              <a:rPr lang="en-US" dirty="0" err="1" smtClean="0"/>
              <a:t>template_example</a:t>
            </a:r>
            <a:r>
              <a:rPr lang="en-US" dirty="0" smtClean="0"/>
              <a:t> ( T* t )</a:t>
            </a:r>
          </a:p>
          <a:p>
            <a:r>
              <a:rPr lang="en-US" dirty="0" smtClean="0"/>
              <a:t>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</a:t>
            </a:r>
            <a:r>
              <a:rPr lang="ru-RU" dirty="0" err="1" smtClean="0"/>
              <a:t>инстанцирование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524000"/>
            <a:ext cx="7696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</a:t>
            </a:r>
            <a:r>
              <a:rPr lang="ru-RU" dirty="0" smtClean="0"/>
              <a:t>определение шаблона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 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{}</a:t>
            </a:r>
          </a:p>
          <a:p>
            <a:pPr lvl="2"/>
            <a:r>
              <a:rPr lang="en-US" dirty="0" smtClean="0"/>
              <a:t>void reset(  T* t )  { //… }</a:t>
            </a:r>
          </a:p>
          <a:p>
            <a:pPr lvl="2"/>
            <a:r>
              <a:rPr lang="en-US" dirty="0" smtClean="0"/>
              <a:t>T* get()  { //… 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err="1" smtClean="0"/>
              <a:t>инстанцирование</a:t>
            </a:r>
            <a:r>
              <a:rPr lang="ru-RU" dirty="0" smtClean="0"/>
              <a:t> шаблона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template_example</a:t>
            </a:r>
            <a:r>
              <a:rPr lang="en-US" dirty="0" smtClean="0"/>
              <a:t> 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double_ptr.get();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 сгенерированы только конструктор и </a:t>
            </a:r>
            <a:r>
              <a:rPr lang="en-US" dirty="0" smtClean="0"/>
              <a:t>get()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template_example</a:t>
            </a:r>
            <a:r>
              <a:rPr lang="en-US" dirty="0" smtClean="0"/>
              <a:t> &lt; string&gt; </a:t>
            </a:r>
            <a:r>
              <a:rPr lang="en-US" dirty="0" err="1" smtClean="0"/>
              <a:t>string</a:t>
            </a:r>
            <a:r>
              <a:rPr lang="en-US" dirty="0" err="1" smtClean="0"/>
              <a:t>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</a:t>
            </a:r>
            <a:r>
              <a:rPr lang="en-US" dirty="0" smtClean="0"/>
              <a:t>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479</Words>
  <Application>Microsoft Office PowerPoint</Application>
  <PresentationFormat>Экран (4:3)</PresentationFormat>
  <Paragraphs>196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С++ Craft: #5</vt:lpstr>
      <vt:lpstr>Язык Программирования C++</vt:lpstr>
      <vt:lpstr>перегрузка</vt:lpstr>
      <vt:lpstr>обобщенное программирование</vt:lpstr>
      <vt:lpstr>шаблонный класс</vt:lpstr>
      <vt:lpstr>определение и инстанцирование</vt:lpstr>
      <vt:lpstr>параметры шаблона</vt:lpstr>
      <vt:lpstr>параметры-типы</vt:lpstr>
      <vt:lpstr>параметры обычных типов</vt:lpstr>
      <vt:lpstr>параметры-шаблоны</vt:lpstr>
      <vt:lpstr>параметры по умолчанию</vt:lpstr>
      <vt:lpstr>аргументы шаблона</vt:lpstr>
      <vt:lpstr>аргументы по умолчанию</vt:lpstr>
      <vt:lpstr>выведение</vt:lpstr>
      <vt:lpstr>перегрузка</vt:lpstr>
      <vt:lpstr>специализация</vt:lpstr>
      <vt:lpstr>специализация</vt:lpstr>
      <vt:lpstr>порядок специализаций</vt:lpstr>
      <vt:lpstr>наследование и шаблоны</vt:lpstr>
      <vt:lpstr>члены-шаблоны</vt:lpstr>
      <vt:lpstr>организация кода</vt:lpstr>
      <vt:lpstr>советы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67</cp:revision>
  <dcterms:created xsi:type="dcterms:W3CDTF">2013-10-30T13:22:18Z</dcterms:created>
  <dcterms:modified xsi:type="dcterms:W3CDTF">2013-10-31T07:32:24Z</dcterms:modified>
</cp:coreProperties>
</file>