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8" r:id="rId12"/>
    <p:sldId id="276" r:id="rId13"/>
    <p:sldId id="268" r:id="rId14"/>
    <p:sldId id="277" r:id="rId15"/>
    <p:sldId id="279" r:id="rId16"/>
    <p:sldId id="269" r:id="rId17"/>
    <p:sldId id="270" r:id="rId18"/>
    <p:sldId id="271" r:id="rId19"/>
    <p:sldId id="272" r:id="rId20"/>
    <p:sldId id="274" r:id="rId21"/>
    <p:sldId id="27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slippman/archive/2004/08/11/212768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функций</a:t>
            </a:r>
          </a:p>
          <a:p>
            <a:r>
              <a:rPr lang="ru-RU" dirty="0" smtClean="0"/>
              <a:t>Шаблоны классов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параметры-шаблоны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H, class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const </a:t>
            </a:r>
            <a:r>
              <a:rPr lang="en-US" dirty="0"/>
              <a:t>H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&gt;&amp;</a:t>
            </a:r>
            <a:r>
              <a:rPr lang="ru-RU" dirty="0" smtClean="0"/>
              <a:t> </a:t>
            </a:r>
            <a:r>
              <a:rPr lang="en-US" dirty="0" smtClean="0"/>
              <a:t>value</a:t>
            </a:r>
            <a:r>
              <a:rPr lang="en-US" dirty="0"/>
              <a:t>) </a:t>
            </a:r>
            <a:endParaRPr lang="ru-RU" dirty="0" smtClean="0"/>
          </a:p>
          <a:p>
            <a:r>
              <a:rPr lang="en-US" dirty="0" smtClean="0"/>
              <a:t>{  </a:t>
            </a:r>
            <a:r>
              <a:rPr lang="en-US" dirty="0" smtClean="0"/>
              <a:t>//… }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V, class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V&lt;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en-US" dirty="0"/>
              <a:t>, std::allocator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&gt; &amp;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smtClean="0"/>
              <a:t>{ </a:t>
            </a:r>
            <a:r>
              <a:rPr lang="en-US" dirty="0" smtClean="0"/>
              <a:t>//… </a:t>
            </a:r>
            <a:r>
              <a:rPr lang="en-US" dirty="0" smtClean="0"/>
              <a:t>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 умолчанию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</a:t>
            </a:r>
            <a:r>
              <a:rPr lang="ru-RU" dirty="0" smtClean="0"/>
              <a:t>онстантные </a:t>
            </a:r>
            <a:r>
              <a:rPr lang="ru-RU" dirty="0" smtClean="0"/>
              <a:t>выражения</a:t>
            </a:r>
          </a:p>
          <a:p>
            <a:r>
              <a:rPr lang="ru-RU" dirty="0" smtClean="0"/>
              <a:t>А</a:t>
            </a:r>
            <a:r>
              <a:rPr lang="ru-RU" dirty="0" smtClean="0"/>
              <a:t>дрес </a:t>
            </a:r>
            <a:r>
              <a:rPr lang="ru-RU" dirty="0" smtClean="0"/>
              <a:t>объекта или функции с внешней компоновкой</a:t>
            </a:r>
          </a:p>
          <a:p>
            <a:r>
              <a:rPr lang="ru-RU" dirty="0" smtClean="0"/>
              <a:t>Н</a:t>
            </a:r>
            <a:r>
              <a:rPr lang="ru-RU" dirty="0" smtClean="0"/>
              <a:t>е</a:t>
            </a:r>
            <a:r>
              <a:rPr lang="en-US" dirty="0" smtClean="0"/>
              <a:t> </a:t>
            </a:r>
            <a:r>
              <a:rPr lang="ru-RU" dirty="0" smtClean="0"/>
              <a:t>перегруженный </a:t>
            </a:r>
            <a:r>
              <a:rPr lang="ru-RU" dirty="0" smtClean="0"/>
              <a:t>указатель на член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по умолчанию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14400" y="1600200"/>
            <a:ext cx="7543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</a:t>
            </a:r>
            <a:r>
              <a:rPr lang="ru-RU" dirty="0" smtClean="0"/>
              <a:t> = 10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</a:t>
            </a:r>
            <a:r>
              <a:rPr lang="en-US" dirty="0" smtClean="0"/>
              <a:t>max </a:t>
            </a:r>
            <a:r>
              <a:rPr lang="en-US" dirty="0" smtClean="0"/>
              <a:t>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</a:t>
            </a:r>
            <a:r>
              <a:rPr lang="en-US" dirty="0" smtClean="0"/>
              <a:t> buffer&lt; char,  10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ru-RU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 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 10 &gt; </a:t>
            </a:r>
            <a:r>
              <a:rPr lang="en-US" dirty="0" err="1" smtClean="0"/>
              <a:t>i_buff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 </a:t>
            </a:r>
            <a:r>
              <a:rPr lang="en-US" dirty="0" smtClean="0"/>
              <a:t>buffer&lt; class,  10 &gt; </a:t>
            </a:r>
            <a:r>
              <a:rPr lang="en-US" dirty="0" err="1" smtClean="0"/>
              <a:t>my_buff</a:t>
            </a:r>
            <a:r>
              <a:rPr lang="en-US" dirty="0" smtClean="0"/>
              <a:t>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ая прямоугольная выноска 6"/>
          <p:cNvSpPr/>
          <p:nvPr/>
        </p:nvSpPr>
        <p:spPr>
          <a:xfrm flipH="1">
            <a:off x="5791200" y="4632579"/>
            <a:ext cx="1981200" cy="68580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 работает для классов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выведение типа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90600" y="1676400"/>
            <a:ext cx="75438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 &lt;class </a:t>
            </a:r>
            <a:r>
              <a:rPr lang="en-US" dirty="0" err="1" smtClean="0"/>
              <a:t>RandomAccessIterator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 smtClean="0"/>
              <a:t>sort (</a:t>
            </a:r>
            <a:r>
              <a:rPr lang="en-US" dirty="0" err="1" smtClean="0"/>
              <a:t>RandomAccessIterator</a:t>
            </a:r>
            <a:r>
              <a:rPr lang="en-US" dirty="0" smtClean="0"/>
              <a:t> first, </a:t>
            </a:r>
            <a:r>
              <a:rPr lang="en-US" dirty="0" err="1" smtClean="0"/>
              <a:t>RandomAccessIterator</a:t>
            </a:r>
            <a:r>
              <a:rPr lang="en-US" dirty="0" smtClean="0"/>
              <a:t> last);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myints</a:t>
            </a:r>
            <a:r>
              <a:rPr lang="en-US" dirty="0" smtClean="0"/>
              <a:t>[] = {32,71,12,45,26,80,53,33}; 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std::vector&lt;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vector_type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vector_type</a:t>
            </a:r>
            <a:r>
              <a:rPr lang="en-US" dirty="0" smtClean="0"/>
              <a:t> </a:t>
            </a:r>
            <a:r>
              <a:rPr lang="en-US" dirty="0" err="1" smtClean="0"/>
              <a:t>myvector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err="1" smtClean="0"/>
              <a:t>myints</a:t>
            </a:r>
            <a:r>
              <a:rPr lang="en-US" dirty="0" smtClean="0"/>
              <a:t>, myints+8</a:t>
            </a:r>
            <a:r>
              <a:rPr lang="ru-RU" dirty="0" smtClean="0"/>
              <a:t> </a:t>
            </a:r>
            <a:r>
              <a:rPr lang="en-US" dirty="0" smtClean="0"/>
              <a:t>);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std::sort (</a:t>
            </a:r>
            <a:r>
              <a:rPr lang="ru-RU" dirty="0" smtClean="0"/>
              <a:t> </a:t>
            </a:r>
            <a:r>
              <a:rPr lang="en-US" dirty="0" err="1" smtClean="0"/>
              <a:t>myvector.begin</a:t>
            </a:r>
            <a:r>
              <a:rPr lang="en-US" dirty="0" smtClean="0"/>
              <a:t>(), </a:t>
            </a:r>
            <a:r>
              <a:rPr lang="en-US" dirty="0" err="1" smtClean="0"/>
              <a:t>myvector.end</a:t>
            </a:r>
            <a:r>
              <a:rPr lang="en-US" dirty="0" smtClean="0"/>
              <a:t>() ); </a:t>
            </a:r>
          </a:p>
          <a:p>
            <a:r>
              <a:rPr lang="en-US" dirty="0" smtClean="0"/>
              <a:t>// std::sort&lt; </a:t>
            </a:r>
            <a:r>
              <a:rPr lang="en-US" dirty="0" err="1" smtClean="0"/>
              <a:t>vector_type</a:t>
            </a:r>
            <a:r>
              <a:rPr lang="en-US" dirty="0" smtClean="0"/>
              <a:t>::</a:t>
            </a:r>
            <a:r>
              <a:rPr lang="en-US" dirty="0" err="1" smtClean="0"/>
              <a:t>iterato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smtClean="0"/>
              <a:t>&gt;(</a:t>
            </a:r>
            <a:r>
              <a:rPr lang="ru-RU" dirty="0" smtClean="0"/>
              <a:t> </a:t>
            </a:r>
            <a:r>
              <a:rPr lang="en-US" dirty="0" err="1" smtClean="0"/>
              <a:t>myvector.begin</a:t>
            </a:r>
            <a:r>
              <a:rPr lang="en-US" dirty="0" smtClean="0"/>
              <a:t>(), </a:t>
            </a:r>
            <a:r>
              <a:rPr lang="en-US" dirty="0" err="1" smtClean="0"/>
              <a:t>myvector.end</a:t>
            </a:r>
            <a:r>
              <a:rPr lang="en-US" dirty="0" smtClean="0"/>
              <a:t>() ); </a:t>
            </a:r>
          </a:p>
          <a:p>
            <a:endParaRPr lang="en-US" dirty="0"/>
          </a:p>
        </p:txBody>
      </p: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861179"/>
            <a:ext cx="1600200" cy="176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371600"/>
            <a:ext cx="75438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T </a:t>
            </a:r>
            <a:r>
              <a:rPr lang="en-US" dirty="0" err="1" smtClean="0"/>
              <a:t>sqrt</a:t>
            </a:r>
            <a:r>
              <a:rPr lang="en-US" dirty="0" smtClean="0"/>
              <a:t>( T );</a:t>
            </a:r>
          </a:p>
          <a:p>
            <a:r>
              <a:rPr lang="en-US" dirty="0" smtClean="0"/>
              <a:t>template&lt; class T &gt; complex&lt; T &gt; </a:t>
            </a:r>
            <a:r>
              <a:rPr lang="en-US" dirty="0" err="1" smtClean="0"/>
              <a:t>sqrt</a:t>
            </a:r>
            <a:r>
              <a:rPr lang="en-US" dirty="0" smtClean="0"/>
              <a:t>( complex&lt; T &gt; );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( double );</a:t>
            </a:r>
          </a:p>
          <a:p>
            <a:endParaRPr lang="en-US" dirty="0"/>
          </a:p>
          <a:p>
            <a:r>
              <a:rPr lang="en-US" dirty="0" smtClean="0"/>
              <a:t>void f( complex&lt; double &gt; z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( 2 );		// </a:t>
            </a:r>
            <a:r>
              <a:rPr lang="en-US" dirty="0" err="1" smtClean="0"/>
              <a:t>sqrt</a:t>
            </a:r>
            <a:r>
              <a:rPr lang="en-US" dirty="0" smtClean="0"/>
              <a:t>&lt; </a:t>
            </a:r>
            <a:r>
              <a:rPr lang="en-US" dirty="0" err="1" smtClean="0"/>
              <a:t>int</a:t>
            </a:r>
            <a:r>
              <a:rPr lang="en-US" dirty="0" smtClean="0"/>
              <a:t> &gt;( 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( 2.0 ); 	// </a:t>
            </a:r>
            <a:r>
              <a:rPr lang="en-US" dirty="0" err="1" smtClean="0"/>
              <a:t>sqrt</a:t>
            </a:r>
            <a:r>
              <a:rPr lang="en-US" dirty="0" smtClean="0"/>
              <a:t>( double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z );		// </a:t>
            </a:r>
            <a:r>
              <a:rPr lang="en-US" dirty="0" err="1" smtClean="0"/>
              <a:t>sqrt</a:t>
            </a:r>
            <a:r>
              <a:rPr lang="en-US" dirty="0" smtClean="0"/>
              <a:t>&lt; double &gt;( complex&lt; double &gt; 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90600" y="4572000"/>
            <a:ext cx="7543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T&gt; max( </a:t>
            </a:r>
            <a:r>
              <a:rPr lang="en-US" dirty="0" smtClean="0"/>
              <a:t>const </a:t>
            </a:r>
            <a:r>
              <a:rPr lang="en-US" dirty="0" smtClean="0"/>
              <a:t>T&amp;, </a:t>
            </a:r>
            <a:r>
              <a:rPr lang="en-US" dirty="0" smtClean="0"/>
              <a:t>const </a:t>
            </a:r>
            <a:r>
              <a:rPr lang="en-US" dirty="0" smtClean="0"/>
              <a:t>T&amp; );</a:t>
            </a:r>
          </a:p>
          <a:p>
            <a:endParaRPr lang="en-US" dirty="0"/>
          </a:p>
          <a:p>
            <a:r>
              <a:rPr lang="en-US" dirty="0" smtClean="0"/>
              <a:t>void k()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max( 7, ‘a’ ); </a:t>
            </a:r>
            <a:r>
              <a:rPr lang="en-US" dirty="0" smtClean="0"/>
              <a:t>//</a:t>
            </a:r>
            <a:r>
              <a:rPr lang="en-US" dirty="0" smtClean="0"/>
              <a:t> </a:t>
            </a:r>
            <a:r>
              <a:rPr lang="ru-RU" dirty="0" smtClean="0"/>
              <a:t>неоднозначность: ошибка </a:t>
            </a:r>
            <a:r>
              <a:rPr lang="ru-RU" dirty="0" smtClean="0"/>
              <a:t>нет преобразования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295400"/>
            <a:ext cx="81534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sz="1600" i="1" dirty="0" smtClean="0"/>
              <a:t>// </a:t>
            </a:r>
            <a:r>
              <a:rPr lang="en-US" sz="1600" i="1" dirty="0" err="1" smtClean="0"/>
              <a:t>copy.h</a:t>
            </a:r>
            <a:endParaRPr lang="en-US" sz="1600" i="1" dirty="0" smtClean="0"/>
          </a:p>
          <a:p>
            <a:pPr marL="169863"/>
            <a:r>
              <a:rPr lang="en-US" sz="1600" dirty="0" smtClean="0"/>
              <a:t>template&lt; class C &gt; 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copy( const C&amp; from, C&amp; to )</a:t>
            </a:r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to = from;</a:t>
            </a:r>
          </a:p>
          <a:p>
            <a:pPr marL="169863"/>
            <a:r>
              <a:rPr lang="en-US" sz="1600" dirty="0" smtClean="0"/>
              <a:t>	return true;</a:t>
            </a:r>
          </a:p>
          <a:p>
            <a:pPr marL="169863"/>
            <a:r>
              <a:rPr lang="en-US" sz="1600" dirty="0" smtClean="0"/>
              <a:t>}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 string&gt;( const string&amp; from, string&amp; to );</a:t>
            </a:r>
          </a:p>
          <a:p>
            <a:pPr marL="169863"/>
            <a:endParaRPr lang="en-US" sz="1600" dirty="0" smtClean="0"/>
          </a:p>
          <a:p>
            <a:pPr marL="169863"/>
            <a:r>
              <a:rPr lang="en-US" sz="1600" i="1" dirty="0" smtClean="0"/>
              <a:t>// copy.cpp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 string&gt;( const string&amp; from, string&amp; to 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r>
              <a:rPr lang="ru-RU" sz="1600" dirty="0" smtClean="0"/>
              <a:t> </a:t>
            </a:r>
            <a:r>
              <a:rPr lang="en-US" sz="1600" dirty="0"/>
              <a:t>	</a:t>
            </a:r>
            <a:r>
              <a:rPr lang="en-US" sz="1600" dirty="0" smtClean="0"/>
              <a:t>// …</a:t>
            </a:r>
            <a:r>
              <a:rPr lang="ru-RU" sz="1600" dirty="0" smtClean="0"/>
              <a:t> </a:t>
            </a:r>
            <a:r>
              <a:rPr lang="en-US" sz="1600" dirty="0" smtClean="0"/>
              <a:t>}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&lt;&gt;( const vector&amp; from, vector&amp; to ) // ! </a:t>
            </a:r>
            <a:r>
              <a:rPr lang="ru-RU" sz="1600" dirty="0" smtClean="0"/>
              <a:t>тип определен через аргументы</a:t>
            </a:r>
            <a:endParaRPr lang="en-US" sz="1600" dirty="0" smtClean="0"/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 smtClean="0"/>
              <a:t>	// …</a:t>
            </a:r>
          </a:p>
          <a:p>
            <a:pPr marL="169863"/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219200"/>
            <a:ext cx="83058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sz="1600" dirty="0" smtClean="0"/>
              <a:t>// </a:t>
            </a:r>
            <a:r>
              <a:rPr lang="en-US" sz="1600" dirty="0" err="1" smtClean="0"/>
              <a:t>parser.h</a:t>
            </a:r>
            <a:endParaRPr lang="en-US" sz="1600" dirty="0" smtClean="0"/>
          </a:p>
          <a:p>
            <a:pPr marL="169863"/>
            <a:r>
              <a:rPr lang="en-US" sz="1600" dirty="0" err="1" smtClean="0"/>
              <a:t>enum</a:t>
            </a:r>
            <a:r>
              <a:rPr lang="en-US" sz="1600" dirty="0" smtClean="0"/>
              <a:t>  </a:t>
            </a:r>
            <a:r>
              <a:rPr lang="en-US" sz="1600" dirty="0" err="1" smtClean="0"/>
              <a:t>message_type</a:t>
            </a:r>
            <a:endParaRPr lang="en-US" sz="1600" dirty="0" smtClean="0"/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trade = </a:t>
            </a:r>
            <a:r>
              <a:rPr lang="en-US" sz="1600" dirty="0" smtClean="0"/>
              <a:t>1, market </a:t>
            </a:r>
            <a:r>
              <a:rPr lang="en-US" sz="1600" dirty="0" smtClean="0"/>
              <a:t>= </a:t>
            </a:r>
            <a:r>
              <a:rPr lang="en-US" sz="1600" dirty="0" smtClean="0"/>
              <a:t>2, limit </a:t>
            </a:r>
            <a:r>
              <a:rPr lang="en-US" sz="1600" dirty="0" smtClean="0"/>
              <a:t>= 3,</a:t>
            </a:r>
            <a:r>
              <a:rPr lang="en-US" sz="1600" dirty="0"/>
              <a:t>	</a:t>
            </a:r>
            <a:endParaRPr lang="en-US" sz="1600" dirty="0" smtClean="0"/>
          </a:p>
          <a:p>
            <a:pPr marL="169863"/>
            <a:r>
              <a:rPr lang="en-US" sz="1600" dirty="0" smtClean="0"/>
              <a:t>};</a:t>
            </a:r>
          </a:p>
          <a:p>
            <a:pPr marL="169863"/>
            <a:r>
              <a:rPr lang="en-US" sz="1600" dirty="0" smtClean="0"/>
              <a:t>template&lt; </a:t>
            </a:r>
            <a:r>
              <a:rPr lang="en-US" sz="1600" dirty="0" err="1" smtClean="0"/>
              <a:t>message_type</a:t>
            </a:r>
            <a:r>
              <a:rPr lang="en-US" sz="1600" dirty="0" smtClean="0"/>
              <a:t> type &gt; 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( const std::string&amp; message )</a:t>
            </a:r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 smtClean="0"/>
              <a:t>	throw std::</a:t>
            </a:r>
            <a:r>
              <a:rPr lang="en-US" sz="1600" dirty="0" err="1" smtClean="0"/>
              <a:t>logic_error</a:t>
            </a:r>
            <a:r>
              <a:rPr lang="en-US" sz="1600" dirty="0" smtClean="0"/>
              <a:t>( “undefined message type” ):</a:t>
            </a:r>
          </a:p>
          <a:p>
            <a:pPr marL="169863"/>
            <a:r>
              <a:rPr lang="en-US" sz="1600" dirty="0" smtClean="0"/>
              <a:t>}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trade &gt;( const std::string&amp; message );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limit &gt;( const std::string&amp; message </a:t>
            </a:r>
            <a:r>
              <a:rPr lang="en-US" sz="1600" dirty="0" smtClean="0"/>
              <a:t>);</a:t>
            </a:r>
          </a:p>
          <a:p>
            <a:pPr marL="169863"/>
            <a:endParaRPr lang="en-US" sz="1600" dirty="0"/>
          </a:p>
          <a:p>
            <a:pPr marL="169863"/>
            <a:r>
              <a:rPr lang="en-US" sz="1600" dirty="0" smtClean="0"/>
              <a:t>// parser.cpp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trade &gt;( const std::string&amp; message 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r>
              <a:rPr lang="ru-RU" sz="1600" dirty="0" smtClean="0"/>
              <a:t> </a:t>
            </a:r>
            <a:r>
              <a:rPr lang="en-US" sz="1600" dirty="0" smtClean="0"/>
              <a:t>// …</a:t>
            </a:r>
            <a:r>
              <a:rPr lang="ru-RU" sz="1600" dirty="0" smtClean="0"/>
              <a:t> </a:t>
            </a: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орядок специализаций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vector; // </a:t>
            </a:r>
            <a:r>
              <a:rPr lang="ru-RU" dirty="0" smtClean="0"/>
              <a:t>общий шаблон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class T &gt; class vector&lt; T* &gt;;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специализация для 			</a:t>
            </a:r>
            <a:r>
              <a:rPr lang="en-US" dirty="0" smtClean="0"/>
              <a:t>              </a:t>
            </a:r>
            <a:r>
              <a:rPr lang="en-US" dirty="0" smtClean="0"/>
              <a:t>  </a:t>
            </a:r>
            <a:r>
              <a:rPr lang="en-US" dirty="0" smtClean="0"/>
              <a:t>// </a:t>
            </a:r>
            <a:r>
              <a:rPr lang="ru-RU" dirty="0" smtClean="0"/>
              <a:t>любого указателя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&gt; class vector&lt; void* &gt;;</a:t>
            </a:r>
            <a:r>
              <a:rPr lang="ru-RU" dirty="0" smtClean="0"/>
              <a:t> </a:t>
            </a:r>
            <a:r>
              <a:rPr lang="en-US" dirty="0" smtClean="0"/>
              <a:t> // </a:t>
            </a:r>
            <a:r>
              <a:rPr lang="ru-RU" dirty="0" smtClean="0"/>
              <a:t>специализация для </a:t>
            </a:r>
            <a:r>
              <a:rPr lang="en-US" dirty="0" smtClean="0"/>
              <a:t>void*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Полиморфизм времени выполнения</a:t>
            </a:r>
          </a:p>
          <a:p>
            <a:r>
              <a:rPr lang="ru-RU" dirty="0" smtClean="0"/>
              <a:t>Полиморфизм времени компиляции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- глава «Шаблоны».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члены-шаблоны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Включать </a:t>
            </a:r>
            <a:r>
              <a:rPr lang="ru-RU" b="1" dirty="0" smtClean="0"/>
              <a:t>определения</a:t>
            </a:r>
            <a:r>
              <a:rPr lang="ru-RU" dirty="0" smtClean="0"/>
              <a:t> шаблонов до их </a:t>
            </a:r>
            <a:r>
              <a:rPr lang="ru-RU" dirty="0" smtClean="0"/>
              <a:t>использования </a:t>
            </a:r>
            <a:r>
              <a:rPr lang="ru-RU" dirty="0" smtClean="0"/>
              <a:t>в единице </a:t>
            </a:r>
            <a:r>
              <a:rPr lang="ru-RU" dirty="0" smtClean="0"/>
              <a:t>трансляции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Включать </a:t>
            </a:r>
            <a:r>
              <a:rPr lang="ru-RU" b="1" dirty="0" smtClean="0"/>
              <a:t>объявления</a:t>
            </a:r>
            <a:r>
              <a:rPr lang="ru-RU" dirty="0" smtClean="0"/>
              <a:t> шаблонов до их использования в </a:t>
            </a:r>
            <a:r>
              <a:rPr lang="ru-RU" dirty="0"/>
              <a:t>е</a:t>
            </a:r>
            <a:r>
              <a:rPr lang="ru-RU" dirty="0" smtClean="0"/>
              <a:t>динице трансляции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Используйте шаблоны для представления алгоритмов, применяемых ко многим типам аргументов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Объявляйте и определяйте специализации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ru-RU" dirty="0" smtClean="0"/>
              <a:t>для 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Отлаживайте конкретные примеры до их обобщения в шаблоны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 вместо наследования, когда время выполнения имеет исключительное значение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шаблоны, когда нельзя определить базовый класс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676400"/>
            <a:ext cx="69342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swap( </a:t>
            </a:r>
            <a:r>
              <a:rPr lang="en-US" dirty="0" err="1" smtClean="0"/>
              <a:t>int</a:t>
            </a:r>
            <a:r>
              <a:rPr lang="en-US" dirty="0" smtClean="0"/>
              <a:t>&amp; x, </a:t>
            </a:r>
            <a:r>
              <a:rPr lang="en-US" dirty="0" err="1" smtClean="0"/>
              <a:t>int</a:t>
            </a:r>
            <a:r>
              <a:rPr lang="en-US" dirty="0" smtClean="0"/>
              <a:t>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swap( double&amp; x, double&amp;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double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swap( 11.0 ,12.0 ); //double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ая прямоугольная выноска 12"/>
          <p:cNvSpPr/>
          <p:nvPr/>
        </p:nvSpPr>
        <p:spPr>
          <a:xfrm>
            <a:off x="685800" y="4800600"/>
            <a:ext cx="2743200" cy="91440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template&lt; class T &gt;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template&lt; </a:t>
            </a:r>
            <a:r>
              <a:rPr lang="en-US" dirty="0" err="1" smtClean="0">
                <a:solidFill>
                  <a:schemeClr val="tx1"/>
                </a:solidFill>
              </a:rPr>
              <a:t>typename</a:t>
            </a:r>
            <a:r>
              <a:rPr lang="en-US" dirty="0" smtClean="0">
                <a:solidFill>
                  <a:schemeClr val="tx1"/>
                </a:solidFill>
              </a:rPr>
              <a:t> T &gt;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одно и то же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371600"/>
            <a:ext cx="7010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void swap( T&amp; x, T&amp;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swap&lt; double &gt;( 11.0 ,12.0 ); //double</a:t>
            </a:r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&gt;( 11.0, 12.0 ); // !!! implicit </a:t>
            </a:r>
            <a:r>
              <a:rPr lang="en-US" b="1" dirty="0" smtClean="0"/>
              <a:t>cast</a:t>
            </a:r>
            <a:r>
              <a:rPr lang="en-US" dirty="0" smtClean="0"/>
              <a:t> double to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12" name="Рисунок 11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410200"/>
            <a:ext cx="1172308" cy="1295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http://blogs.msdn.com/b/slippman/archive/2004/08/11/212768.aspx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шаблонный класс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600200"/>
            <a:ext cx="69342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);	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  <a:r>
              <a:rPr lang="en-US" dirty="0" smtClean="0"/>
              <a:t>&lt; class T &gt;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T &gt;::</a:t>
            </a:r>
            <a:r>
              <a:rPr lang="en-US" dirty="0" err="1" smtClean="0"/>
              <a:t>template_example</a:t>
            </a:r>
            <a:r>
              <a:rPr lang="en-US" dirty="0" smtClean="0"/>
              <a:t> ( T* t )</a:t>
            </a:r>
          </a:p>
          <a:p>
            <a:r>
              <a:rPr lang="en-US" dirty="0" smtClean="0"/>
              <a:t>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</a:t>
            </a:r>
            <a:r>
              <a:rPr lang="ru-RU" dirty="0" err="1" smtClean="0"/>
              <a:t>инстанцирование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838200" y="1524000"/>
            <a:ext cx="76962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</a:t>
            </a:r>
            <a:r>
              <a:rPr lang="en-US" dirty="0" smtClean="0"/>
              <a:t>emplate&lt; class T &gt; // </a:t>
            </a:r>
            <a:r>
              <a:rPr lang="ru-RU" dirty="0" smtClean="0"/>
              <a:t>определение шаблона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 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pPr lvl="2"/>
            <a:r>
              <a:rPr lang="en-US" dirty="0" smtClean="0"/>
              <a:t>{}</a:t>
            </a:r>
          </a:p>
          <a:p>
            <a:pPr lvl="2"/>
            <a:r>
              <a:rPr lang="en-US" dirty="0" smtClean="0"/>
              <a:t>void reset(  T* t )  { //… }</a:t>
            </a:r>
          </a:p>
          <a:p>
            <a:pPr lvl="2"/>
            <a:r>
              <a:rPr lang="en-US" dirty="0" smtClean="0"/>
              <a:t>T* get()  { //… }</a:t>
            </a:r>
          </a:p>
          <a:p>
            <a:r>
              <a:rPr lang="en-US" dirty="0" smtClean="0"/>
              <a:t>	//…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 err="1" smtClean="0"/>
              <a:t>инстанцирование</a:t>
            </a:r>
            <a:r>
              <a:rPr lang="ru-RU" dirty="0" smtClean="0"/>
              <a:t> шаблона</a:t>
            </a:r>
            <a:endParaRPr lang="en-US" dirty="0" smtClean="0"/>
          </a:p>
          <a:p>
            <a:r>
              <a:rPr lang="en-US" dirty="0" err="1" smtClean="0"/>
              <a:t>template_example</a:t>
            </a:r>
            <a:r>
              <a:rPr lang="en-US" dirty="0" smtClean="0"/>
              <a:t> </a:t>
            </a:r>
            <a:r>
              <a:rPr lang="en-US" dirty="0" smtClean="0"/>
              <a:t>&lt; double &gt; </a:t>
            </a:r>
            <a:r>
              <a:rPr lang="en-US" dirty="0" err="1" smtClean="0"/>
              <a:t>double_ptr</a:t>
            </a:r>
            <a:r>
              <a:rPr lang="en-US" dirty="0" smtClean="0"/>
              <a:t>( new double(  9  )  );</a:t>
            </a:r>
          </a:p>
          <a:p>
            <a:r>
              <a:rPr lang="en-US" dirty="0" smtClean="0"/>
              <a:t>double_ptr.get();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 сгенерированы только конструктор и </a:t>
            </a:r>
            <a:r>
              <a:rPr lang="en-US" dirty="0" smtClean="0"/>
              <a:t>get()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</a:t>
            </a:r>
            <a:r>
              <a:rPr lang="en-US" dirty="0" smtClean="0"/>
              <a:t>&lt; string&gt; </a:t>
            </a:r>
            <a:r>
              <a:rPr lang="en-US" dirty="0" err="1" smtClean="0"/>
              <a:t>string_ptr</a:t>
            </a:r>
            <a:r>
              <a:rPr lang="en-US" dirty="0" smtClean="0"/>
              <a:t>( new string( </a:t>
            </a:r>
            <a:r>
              <a:rPr lang="en-US" dirty="0"/>
              <a:t> </a:t>
            </a:r>
            <a:r>
              <a:rPr lang="en-US" dirty="0" smtClean="0"/>
              <a:t>“Hello!” )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параметры-типы</a:t>
            </a:r>
          </a:p>
          <a:p>
            <a:r>
              <a:rPr lang="ru-RU" dirty="0" smtClean="0"/>
              <a:t>параметры обычных типов</a:t>
            </a:r>
          </a:p>
          <a:p>
            <a:r>
              <a:rPr lang="ru-RU" dirty="0" smtClean="0"/>
              <a:t>параметры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параметры-типы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v[ 100 ];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обычных типов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char, 128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256 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, 15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484</Words>
  <Application>Microsoft Office PowerPoint</Application>
  <PresentationFormat>On-screen Show (4:3)</PresentationFormat>
  <Paragraphs>203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Тема Office</vt:lpstr>
      <vt:lpstr>С++ Craft: #5</vt:lpstr>
      <vt:lpstr>Язык Программирования C++</vt:lpstr>
      <vt:lpstr>перегрузка</vt:lpstr>
      <vt:lpstr>обобщенное программирование</vt:lpstr>
      <vt:lpstr>шаблонный класс</vt:lpstr>
      <vt:lpstr>определение и инстанцирование</vt:lpstr>
      <vt:lpstr>параметры шаблона</vt:lpstr>
      <vt:lpstr>параметры-типы</vt:lpstr>
      <vt:lpstr>параметры обычных типов</vt:lpstr>
      <vt:lpstr>параметры-шаблоны</vt:lpstr>
      <vt:lpstr>параметры по умолчанию</vt:lpstr>
      <vt:lpstr>аргументы шаблона</vt:lpstr>
      <vt:lpstr>аргументы по умолчанию</vt:lpstr>
      <vt:lpstr>выведение типа</vt:lpstr>
      <vt:lpstr>перегрузка</vt:lpstr>
      <vt:lpstr>специализация</vt:lpstr>
      <vt:lpstr>специализация</vt:lpstr>
      <vt:lpstr>порядок специализаций</vt:lpstr>
      <vt:lpstr>наследование и шаблоны</vt:lpstr>
      <vt:lpstr>члены-шаблоны</vt:lpstr>
      <vt:lpstr>организация кода</vt:lpstr>
      <vt:lpstr>советы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Ivan Sidarau</cp:lastModifiedBy>
  <cp:revision>100</cp:revision>
  <dcterms:created xsi:type="dcterms:W3CDTF">2013-10-30T13:22:18Z</dcterms:created>
  <dcterms:modified xsi:type="dcterms:W3CDTF">2013-10-31T12:32:50Z</dcterms:modified>
</cp:coreProperties>
</file>