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2" r:id="rId5"/>
    <p:sldId id="260" r:id="rId6"/>
    <p:sldId id="261" r:id="rId7"/>
    <p:sldId id="266" r:id="rId8"/>
    <p:sldId id="264" r:id="rId9"/>
    <p:sldId id="267" r:id="rId10"/>
    <p:sldId id="268" r:id="rId11"/>
    <p:sldId id="263" r:id="rId12"/>
    <p:sldId id="265" r:id="rId13"/>
    <p:sldId id="269" r:id="rId14"/>
    <p:sldId id="270" r:id="rId15"/>
    <p:sldId id="271" r:id="rId16"/>
    <p:sldId id="274" r:id="rId17"/>
    <p:sldId id="276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EFF"/>
    <a:srgbClr val="0096FA"/>
    <a:srgbClr val="82FA64"/>
    <a:srgbClr val="E6E6E6"/>
    <a:srgbClr val="D3D3D3"/>
    <a:srgbClr val="F0F0F0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>
      <p:cViewPr varScale="1">
        <p:scale>
          <a:sx n="94" d="100"/>
          <a:sy n="94" d="100"/>
        </p:scale>
        <p:origin x="-21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036FC-348D-4816-AADC-3040AACCD85A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010C5DD-12C1-4B66-94FE-1C3E0190FA39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en-US" dirty="0"/>
        </a:p>
      </dgm:t>
    </dgm:pt>
    <dgm:pt modelId="{DCAC9266-3BD3-41EF-9662-27100BF76ED6}" type="parTrans" cxnId="{09BFFFEB-C0C9-42F6-B57E-3E3ECE428EDC}">
      <dgm:prSet/>
      <dgm:spPr/>
      <dgm:t>
        <a:bodyPr/>
        <a:lstStyle/>
        <a:p>
          <a:endParaRPr lang="en-US"/>
        </a:p>
      </dgm:t>
    </dgm:pt>
    <dgm:pt modelId="{485C602F-6DFB-434F-8D69-EC6A3688DA31}" type="sibTrans" cxnId="{09BFFFEB-C0C9-42F6-B57E-3E3ECE428EDC}">
      <dgm:prSet/>
      <dgm:spPr/>
      <dgm:t>
        <a:bodyPr/>
        <a:lstStyle/>
        <a:p>
          <a:endParaRPr lang="en-US"/>
        </a:p>
      </dgm:t>
    </dgm:pt>
    <dgm:pt modelId="{A593D8BE-BA42-4C1F-81A2-A2C394DB377F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6CD0E77A-A1A1-493C-B20C-6E84928FAE38}" type="parTrans" cxnId="{857C2558-0C47-45A4-B823-A0A81C09D931}">
      <dgm:prSet/>
      <dgm:spPr/>
      <dgm:t>
        <a:bodyPr/>
        <a:lstStyle/>
        <a:p>
          <a:endParaRPr lang="en-US"/>
        </a:p>
      </dgm:t>
    </dgm:pt>
    <dgm:pt modelId="{AB3F422E-A899-4821-B134-C6CAB1F5D96A}" type="sibTrans" cxnId="{857C2558-0C47-45A4-B823-A0A81C09D931}">
      <dgm:prSet/>
      <dgm:spPr/>
      <dgm:t>
        <a:bodyPr/>
        <a:lstStyle/>
        <a:p>
          <a:endParaRPr lang="en-US"/>
        </a:p>
      </dgm:t>
    </dgm:pt>
    <dgm:pt modelId="{7E128102-26F8-4F22-80F2-746841BC4126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en-US" dirty="0"/>
        </a:p>
      </dgm:t>
    </dgm:pt>
    <dgm:pt modelId="{73E697DF-EB80-4603-98C1-2EE248ABDFB2}" type="parTrans" cxnId="{5016B8AD-1D82-463A-8A84-AE37FF121F76}">
      <dgm:prSet/>
      <dgm:spPr/>
      <dgm:t>
        <a:bodyPr/>
        <a:lstStyle/>
        <a:p>
          <a:endParaRPr lang="en-US"/>
        </a:p>
      </dgm:t>
    </dgm:pt>
    <dgm:pt modelId="{E0520AAF-26F0-4C92-9EDE-5BEF7246D60F}" type="sibTrans" cxnId="{5016B8AD-1D82-463A-8A84-AE37FF121F76}">
      <dgm:prSet/>
      <dgm:spPr/>
      <dgm:t>
        <a:bodyPr/>
        <a:lstStyle/>
        <a:p>
          <a:endParaRPr lang="en-US"/>
        </a:p>
      </dgm:t>
    </dgm:pt>
    <dgm:pt modelId="{9E0D6E98-0300-44E2-BBA3-91E69963BE59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en-US" dirty="0"/>
        </a:p>
      </dgm:t>
    </dgm:pt>
    <dgm:pt modelId="{7FF93343-E73D-417B-8ED8-016DC7F2AD54}" type="parTrans" cxnId="{7ED9C458-8004-4771-8DCC-D8AD95BEAB5F}">
      <dgm:prSet/>
      <dgm:spPr/>
      <dgm:t>
        <a:bodyPr/>
        <a:lstStyle/>
        <a:p>
          <a:endParaRPr lang="en-US"/>
        </a:p>
      </dgm:t>
    </dgm:pt>
    <dgm:pt modelId="{CD07B964-83DE-4BD7-9318-50085C902A9C}" type="sibTrans" cxnId="{7ED9C458-8004-4771-8DCC-D8AD95BEAB5F}">
      <dgm:prSet/>
      <dgm:spPr/>
      <dgm:t>
        <a:bodyPr/>
        <a:lstStyle/>
        <a:p>
          <a:endParaRPr lang="en-US"/>
        </a:p>
      </dgm:t>
    </dgm:pt>
    <dgm:pt modelId="{3CDDC5B0-1317-4EE5-8F3D-376D3276DBE9}" type="pres">
      <dgm:prSet presAssocID="{C00036FC-348D-4816-AADC-3040AACCD85A}" presName="Name0" presStyleCnt="0">
        <dgm:presLayoutVars>
          <dgm:dir/>
          <dgm:resizeHandles val="exact"/>
        </dgm:presLayoutVars>
      </dgm:prSet>
      <dgm:spPr/>
    </dgm:pt>
    <dgm:pt modelId="{72F31917-44C6-43FA-891E-874DE1774F00}" type="pres">
      <dgm:prSet presAssocID="{3010C5DD-12C1-4B66-94FE-1C3E0190FA3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5CAA01-8E58-4DDE-8600-498403F19F6D}" type="pres">
      <dgm:prSet presAssocID="{485C602F-6DFB-434F-8D69-EC6A3688DA31}" presName="parSpace" presStyleCnt="0"/>
      <dgm:spPr/>
    </dgm:pt>
    <dgm:pt modelId="{E89ECEDF-1A84-4696-8C58-38A35D4E3DAF}" type="pres">
      <dgm:prSet presAssocID="{9E0D6E98-0300-44E2-BBA3-91E69963BE5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E9A916-9398-4AD8-B482-5B4B3D40911B}" type="pres">
      <dgm:prSet presAssocID="{CD07B964-83DE-4BD7-9318-50085C902A9C}" presName="parSpace" presStyleCnt="0"/>
      <dgm:spPr/>
    </dgm:pt>
    <dgm:pt modelId="{6C592CF1-BDEE-4EFE-B9E3-A1875A87B781}" type="pres">
      <dgm:prSet presAssocID="{A593D8BE-BA42-4C1F-81A2-A2C394DB377F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9E9685-CE0B-4457-9EDD-99A574073992}" type="pres">
      <dgm:prSet presAssocID="{AB3F422E-A899-4821-B134-C6CAB1F5D96A}" presName="parSpace" presStyleCnt="0"/>
      <dgm:spPr/>
    </dgm:pt>
    <dgm:pt modelId="{400B722D-846A-4CF5-938D-FF7050CA6D30}" type="pres">
      <dgm:prSet presAssocID="{7E128102-26F8-4F22-80F2-746841BC412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7C2558-0C47-45A4-B823-A0A81C09D931}" srcId="{C00036FC-348D-4816-AADC-3040AACCD85A}" destId="{A593D8BE-BA42-4C1F-81A2-A2C394DB377F}" srcOrd="2" destOrd="0" parTransId="{6CD0E77A-A1A1-493C-B20C-6E84928FAE38}" sibTransId="{AB3F422E-A899-4821-B134-C6CAB1F5D96A}"/>
    <dgm:cxn modelId="{5FD0D579-C0C5-4CF6-BD0A-F61452BBDC4D}" type="presOf" srcId="{C00036FC-348D-4816-AADC-3040AACCD85A}" destId="{3CDDC5B0-1317-4EE5-8F3D-376D3276DBE9}" srcOrd="0" destOrd="0" presId="urn:microsoft.com/office/officeart/2005/8/layout/hChevron3"/>
    <dgm:cxn modelId="{DF08A353-3696-496A-9CA5-1E3D70FC8FBA}" type="presOf" srcId="{7E128102-26F8-4F22-80F2-746841BC4126}" destId="{400B722D-846A-4CF5-938D-FF7050CA6D30}" srcOrd="0" destOrd="0" presId="urn:microsoft.com/office/officeart/2005/8/layout/hChevron3"/>
    <dgm:cxn modelId="{3B5FF4DC-BC99-4022-A806-59AD0AF05B9F}" type="presOf" srcId="{A593D8BE-BA42-4C1F-81A2-A2C394DB377F}" destId="{6C592CF1-BDEE-4EFE-B9E3-A1875A87B781}" srcOrd="0" destOrd="0" presId="urn:microsoft.com/office/officeart/2005/8/layout/hChevron3"/>
    <dgm:cxn modelId="{5016B8AD-1D82-463A-8A84-AE37FF121F76}" srcId="{C00036FC-348D-4816-AADC-3040AACCD85A}" destId="{7E128102-26F8-4F22-80F2-746841BC4126}" srcOrd="3" destOrd="0" parTransId="{73E697DF-EB80-4603-98C1-2EE248ABDFB2}" sibTransId="{E0520AAF-26F0-4C92-9EDE-5BEF7246D60F}"/>
    <dgm:cxn modelId="{7ED9C458-8004-4771-8DCC-D8AD95BEAB5F}" srcId="{C00036FC-348D-4816-AADC-3040AACCD85A}" destId="{9E0D6E98-0300-44E2-BBA3-91E69963BE59}" srcOrd="1" destOrd="0" parTransId="{7FF93343-E73D-417B-8ED8-016DC7F2AD54}" sibTransId="{CD07B964-83DE-4BD7-9318-50085C902A9C}"/>
    <dgm:cxn modelId="{09BFFFEB-C0C9-42F6-B57E-3E3ECE428EDC}" srcId="{C00036FC-348D-4816-AADC-3040AACCD85A}" destId="{3010C5DD-12C1-4B66-94FE-1C3E0190FA39}" srcOrd="0" destOrd="0" parTransId="{DCAC9266-3BD3-41EF-9662-27100BF76ED6}" sibTransId="{485C602F-6DFB-434F-8D69-EC6A3688DA31}"/>
    <dgm:cxn modelId="{C5377FB3-F0DB-4795-9D17-54021A7E7C5D}" type="presOf" srcId="{9E0D6E98-0300-44E2-BBA3-91E69963BE59}" destId="{E89ECEDF-1A84-4696-8C58-38A35D4E3DAF}" srcOrd="0" destOrd="0" presId="urn:microsoft.com/office/officeart/2005/8/layout/hChevron3"/>
    <dgm:cxn modelId="{C2998F61-662C-4FE6-AAB6-0037844F8B19}" type="presOf" srcId="{3010C5DD-12C1-4B66-94FE-1C3E0190FA39}" destId="{72F31917-44C6-43FA-891E-874DE1774F00}" srcOrd="0" destOrd="0" presId="urn:microsoft.com/office/officeart/2005/8/layout/hChevron3"/>
    <dgm:cxn modelId="{1EE5EE85-5C3D-49C2-A2E8-D3F5C052C762}" type="presParOf" srcId="{3CDDC5B0-1317-4EE5-8F3D-376D3276DBE9}" destId="{72F31917-44C6-43FA-891E-874DE1774F00}" srcOrd="0" destOrd="0" presId="urn:microsoft.com/office/officeart/2005/8/layout/hChevron3"/>
    <dgm:cxn modelId="{D7425F56-E488-4FE7-AE32-171DCB76BFB6}" type="presParOf" srcId="{3CDDC5B0-1317-4EE5-8F3D-376D3276DBE9}" destId="{FF5CAA01-8E58-4DDE-8600-498403F19F6D}" srcOrd="1" destOrd="0" presId="urn:microsoft.com/office/officeart/2005/8/layout/hChevron3"/>
    <dgm:cxn modelId="{7C6AD3CD-6D28-4AC1-8B5B-7675208854C2}" type="presParOf" srcId="{3CDDC5B0-1317-4EE5-8F3D-376D3276DBE9}" destId="{E89ECEDF-1A84-4696-8C58-38A35D4E3DAF}" srcOrd="2" destOrd="0" presId="urn:microsoft.com/office/officeart/2005/8/layout/hChevron3"/>
    <dgm:cxn modelId="{87BDEAB5-D77F-431E-BC00-27F1C0A51038}" type="presParOf" srcId="{3CDDC5B0-1317-4EE5-8F3D-376D3276DBE9}" destId="{7DE9A916-9398-4AD8-B482-5B4B3D40911B}" srcOrd="3" destOrd="0" presId="urn:microsoft.com/office/officeart/2005/8/layout/hChevron3"/>
    <dgm:cxn modelId="{B4C5ED5C-6537-4AF5-9293-9877273CFA9B}" type="presParOf" srcId="{3CDDC5B0-1317-4EE5-8F3D-376D3276DBE9}" destId="{6C592CF1-BDEE-4EFE-B9E3-A1875A87B781}" srcOrd="4" destOrd="0" presId="urn:microsoft.com/office/officeart/2005/8/layout/hChevron3"/>
    <dgm:cxn modelId="{3821324D-DC2D-4304-BD95-2B4B0AD11BE3}" type="presParOf" srcId="{3CDDC5B0-1317-4EE5-8F3D-376D3276DBE9}" destId="{709E9685-CE0B-4457-9EDD-99A574073992}" srcOrd="5" destOrd="0" presId="urn:microsoft.com/office/officeart/2005/8/layout/hChevron3"/>
    <dgm:cxn modelId="{5634CB22-5B8C-4365-A731-A9FEB04475C6}" type="presParOf" srcId="{3CDDC5B0-1317-4EE5-8F3D-376D3276DBE9}" destId="{400B722D-846A-4CF5-938D-FF7050CA6D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31917-44C6-43FA-891E-874DE1774F00}">
      <dsp:nvSpPr>
        <dsp:cNvPr id="0" name=""/>
        <dsp:cNvSpPr/>
      </dsp:nvSpPr>
      <dsp:spPr>
        <a:xfrm>
          <a:off x="2299" y="1557888"/>
          <a:ext cx="2307059" cy="92282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</a:t>
          </a:r>
          <a:endParaRPr lang="en-US" sz="1400" kern="1200" dirty="0"/>
        </a:p>
      </dsp:txBody>
      <dsp:txXfrm>
        <a:off x="2299" y="1557888"/>
        <a:ext cx="2076353" cy="922823"/>
      </dsp:txXfrm>
    </dsp:sp>
    <dsp:sp modelId="{E89ECEDF-1A84-4696-8C58-38A35D4E3DAF}">
      <dsp:nvSpPr>
        <dsp:cNvPr id="0" name=""/>
        <dsp:cNvSpPr/>
      </dsp:nvSpPr>
      <dsp:spPr>
        <a:xfrm>
          <a:off x="1847946" y="1557888"/>
          <a:ext cx="2307059" cy="92282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Проектирование</a:t>
          </a:r>
          <a:endParaRPr lang="en-US" sz="1400" kern="1200" dirty="0"/>
        </a:p>
      </dsp:txBody>
      <dsp:txXfrm>
        <a:off x="2309358" y="1557888"/>
        <a:ext cx="1384236" cy="922823"/>
      </dsp:txXfrm>
    </dsp:sp>
    <dsp:sp modelId="{6C592CF1-BDEE-4EFE-B9E3-A1875A87B781}">
      <dsp:nvSpPr>
        <dsp:cNvPr id="0" name=""/>
        <dsp:cNvSpPr/>
      </dsp:nvSpPr>
      <dsp:spPr>
        <a:xfrm>
          <a:off x="3693594" y="1557888"/>
          <a:ext cx="2307059" cy="92282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Разработка</a:t>
          </a:r>
          <a:endParaRPr lang="en-US" sz="1400" kern="1200" dirty="0"/>
        </a:p>
      </dsp:txBody>
      <dsp:txXfrm>
        <a:off x="4155006" y="1557888"/>
        <a:ext cx="1384236" cy="922823"/>
      </dsp:txXfrm>
    </dsp:sp>
    <dsp:sp modelId="{400B722D-846A-4CF5-938D-FF7050CA6D30}">
      <dsp:nvSpPr>
        <dsp:cNvPr id="0" name=""/>
        <dsp:cNvSpPr/>
      </dsp:nvSpPr>
      <dsp:spPr>
        <a:xfrm>
          <a:off x="5539241" y="1557888"/>
          <a:ext cx="2307059" cy="92282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Тестирование</a:t>
          </a:r>
          <a:endParaRPr lang="en-US" sz="1400" kern="1200" dirty="0"/>
        </a:p>
      </dsp:txBody>
      <dsp:txXfrm>
        <a:off x="6000653" y="1557888"/>
        <a:ext cx="1384236" cy="92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38705-5D37-4DCE-B9F8-D500EB5C62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23259-A994-4750-8408-65A858EA17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7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есть возможность</a:t>
            </a:r>
            <a:r>
              <a:rPr lang="ru-RU" baseline="0" dirty="0" smtClean="0"/>
              <a:t> представлять </a:t>
            </a:r>
            <a:r>
              <a:rPr lang="ru-RU" b="1" baseline="0" dirty="0" smtClean="0"/>
              <a:t>циклы</a:t>
            </a:r>
            <a:r>
              <a:rPr lang="ru-RU" baseline="0" dirty="0" smtClean="0"/>
              <a:t> и </a:t>
            </a:r>
            <a:r>
              <a:rPr lang="ru-RU" b="1" baseline="0" dirty="0" smtClean="0"/>
              <a:t>условия</a:t>
            </a:r>
          </a:p>
          <a:p>
            <a:r>
              <a:rPr lang="ru-RU" b="0" baseline="0" dirty="0" smtClean="0"/>
              <a:t>Исползование </a:t>
            </a:r>
            <a:r>
              <a:rPr lang="en-US" b="1" baseline="0" dirty="0" smtClean="0"/>
              <a:t>CRC</a:t>
            </a:r>
            <a:r>
              <a:rPr lang="ru-RU" b="1" baseline="0" dirty="0" smtClean="0"/>
              <a:t> карточек</a:t>
            </a:r>
          </a:p>
          <a:p>
            <a:r>
              <a:rPr lang="ru-RU" b="0" baseline="0" dirty="0" smtClean="0"/>
              <a:t>Асинхронные вызовы, пример из домашнего задания</a:t>
            </a:r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34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Разработка ПО невозможна</a:t>
            </a:r>
            <a:r>
              <a:rPr lang="ru-RU" baseline="0" dirty="0" smtClean="0"/>
              <a:t> без менеджента. Требуется следование каким-либо правилам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Главные</a:t>
            </a:r>
            <a:r>
              <a:rPr lang="ru-RU" baseline="0" dirty="0" smtClean="0"/>
              <a:t> темы:</a:t>
            </a:r>
          </a:p>
          <a:p>
            <a:r>
              <a:rPr lang="ru-RU" dirty="0" smtClean="0"/>
              <a:t>Ясно понимать, что</a:t>
            </a:r>
            <a:r>
              <a:rPr lang="ru-RU" baseline="0" dirty="0" smtClean="0"/>
              <a:t> вы пытаетесь построить</a:t>
            </a:r>
          </a:p>
          <a:p>
            <a:r>
              <a:rPr lang="ru-RU" baseline="0" dirty="0" smtClean="0"/>
              <a:t>Не существует «единого правильного решения»</a:t>
            </a:r>
          </a:p>
          <a:p>
            <a:r>
              <a:rPr lang="ru-RU" baseline="0" dirty="0" smtClean="0"/>
              <a:t>Экспериментирование просто необходимо</a:t>
            </a:r>
          </a:p>
          <a:p>
            <a:r>
              <a:rPr lang="ru-RU" baseline="0" dirty="0" smtClean="0"/>
              <a:t>Проектирование и программирование – итеративные процессы</a:t>
            </a:r>
          </a:p>
          <a:p>
            <a:r>
              <a:rPr lang="ru-RU" baseline="0" dirty="0" smtClean="0"/>
              <a:t>Фазы проектирования, разработки и тестирования неразделимы</a:t>
            </a:r>
          </a:p>
          <a:p>
            <a:r>
              <a:rPr lang="ru-RU" baseline="0" dirty="0" smtClean="0"/>
              <a:t>Нельзя рассматривать вопросы программирования и проектирования, не затрагивая вопросы менеджмента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же значит ясная архитектура?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2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Представьте</a:t>
            </a:r>
            <a:r>
              <a:rPr lang="ru-RU" baseline="0" dirty="0" smtClean="0"/>
              <a:t>, что к вам пришел заказчик и сказал разработать приложение.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1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Анализ требований — это процесс сбора требований к программному обеспечению (ПО), их систематизации, документирования, анализа, выявления противоречий, неполноты, разрешения конфликтов в процессе разработки программного обеспечения.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Пакет (</a:t>
            </a:r>
            <a:r>
              <a:rPr lang="ru-RU" dirty="0" err="1" smtClean="0"/>
              <a:t>package</a:t>
            </a:r>
            <a:r>
              <a:rPr lang="ru-RU" dirty="0" smtClean="0"/>
              <a:t>) – это инструмент группирования, который позволяет</a:t>
            </a:r>
            <a:r>
              <a:rPr lang="en-US" dirty="0" smtClean="0"/>
              <a:t> </a:t>
            </a:r>
            <a:r>
              <a:rPr lang="ru-RU" dirty="0" smtClean="0"/>
              <a:t>взять любую конструкцию UML и объединить ее элементы в единицы</a:t>
            </a:r>
            <a:r>
              <a:rPr lang="en-US" dirty="0" smtClean="0"/>
              <a:t> </a:t>
            </a:r>
            <a:r>
              <a:rPr lang="ru-RU" dirty="0" smtClean="0"/>
              <a:t>высокого уровня. В основном пакеты</a:t>
            </a:r>
            <a:r>
              <a:rPr lang="en-US" dirty="0" smtClean="0"/>
              <a:t> </a:t>
            </a:r>
            <a:r>
              <a:rPr lang="ru-RU" dirty="0" smtClean="0"/>
              <a:t>служат для объединения классов</a:t>
            </a:r>
          </a:p>
          <a:p>
            <a:r>
              <a:rPr lang="ru-RU" dirty="0" smtClean="0"/>
              <a:t>в группы, и именно этот способ их</a:t>
            </a:r>
            <a:r>
              <a:rPr lang="en-US" dirty="0" smtClean="0"/>
              <a:t> </a:t>
            </a:r>
            <a:r>
              <a:rPr lang="ru-RU" dirty="0" smtClean="0"/>
              <a:t>применения я здесь описываю, но</a:t>
            </a:r>
            <a:r>
              <a:rPr lang="en-US" dirty="0" smtClean="0"/>
              <a:t> </a:t>
            </a:r>
            <a:r>
              <a:rPr lang="ru-RU" dirty="0" smtClean="0"/>
              <a:t>помните, что пакеты могут применяться для любой другой конструкции языка UML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Каждый пакет </a:t>
            </a:r>
            <a:r>
              <a:rPr lang="ru-RU" dirty="0" smtClean="0"/>
              <a:t>можно представить</a:t>
            </a:r>
            <a:r>
              <a:rPr lang="ru-RU" baseline="0" dirty="0" smtClean="0"/>
              <a:t> как</a:t>
            </a:r>
            <a:r>
              <a:rPr lang="ru-RU" dirty="0" smtClean="0"/>
              <a:t> </a:t>
            </a:r>
            <a:r>
              <a:rPr lang="ru-RU" dirty="0" smtClean="0"/>
              <a:t>пространство имен(namespace)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Диаграммы взаимодействия (interaction diagrams) описывают взаимо</a:t>
            </a:r>
          </a:p>
          <a:p>
            <a:r>
              <a:rPr lang="ru-RU" dirty="0" smtClean="0"/>
              <a:t>действие групп объектов в различных условиях их поведения.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3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7;&#1094;&#1077;&#1085;&#1072;&#1088;&#1080;&#1081;_&#1080;&#1089;&#1087;&#1086;&#1083;&#1100;&#1079;&#1086;&#1074;&#1072;&#1085;&#1080;&#1103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Wiki/CMake:How_To_Find_Libraries" TargetMode="External"/><Relationship Id="rId2" Type="http://schemas.openxmlformats.org/officeDocument/2006/relationships/hyperlink" Target="http://www.cmake.org/cmake/help/ctest2.6docs.html#command:find_pack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C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#1000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проектирования системы обработки большого количества информации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требований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267200"/>
          </a:xfrm>
        </p:spPr>
        <p:txBody>
          <a:bodyPr>
            <a:normAutofit/>
          </a:bodyPr>
          <a:lstStyle/>
          <a:p>
            <a:r>
              <a:rPr lang="ru-RU" dirty="0"/>
              <a:t>Сбор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общение </a:t>
            </a:r>
            <a:r>
              <a:rPr lang="ru-RU" sz="2200" dirty="0"/>
              <a:t>с клиентами и </a:t>
            </a:r>
            <a:r>
              <a:rPr lang="ru-RU" sz="2200" dirty="0" smtClean="0"/>
              <a:t>пользователями</a:t>
            </a:r>
            <a:endParaRPr lang="ru-RU" sz="2200" dirty="0"/>
          </a:p>
          <a:p>
            <a:r>
              <a:rPr lang="ru-RU" dirty="0"/>
              <a:t>Анализ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решение проблемы неясности, неполноты, неоднозначности </a:t>
            </a:r>
            <a:r>
              <a:rPr lang="ru-RU" sz="2200" dirty="0"/>
              <a:t>или </a:t>
            </a:r>
            <a:r>
              <a:rPr lang="ru-RU" sz="2200" dirty="0" smtClean="0"/>
              <a:t>противоречивости собранных требований</a:t>
            </a:r>
            <a:endParaRPr lang="ru-RU" sz="2200" dirty="0"/>
          </a:p>
          <a:p>
            <a:r>
              <a:rPr lang="ru-RU" dirty="0"/>
              <a:t>Документирование </a:t>
            </a:r>
            <a:r>
              <a:rPr lang="ru-RU" dirty="0" smtClean="0"/>
              <a:t>требований: </a:t>
            </a:r>
          </a:p>
          <a:p>
            <a:pPr lvl="1"/>
            <a:r>
              <a:rPr lang="ru-RU" sz="2200" dirty="0" smtClean="0"/>
              <a:t>пользовательский сценарий</a:t>
            </a:r>
            <a:endParaRPr lang="en-US" sz="2200" dirty="0" smtClean="0"/>
          </a:p>
          <a:p>
            <a:pPr lvl="1"/>
            <a:r>
              <a:rPr lang="ru-RU" sz="2200" dirty="0" smtClean="0">
                <a:solidFill>
                  <a:prstClr val="black"/>
                </a:solidFill>
              </a:rPr>
              <a:t>пользовательские истории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9461" y="6096000"/>
            <a:ext cx="4577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Сценарий_использования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5791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590800" y="5867400"/>
            <a:ext cx="6324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Пользовательские_истории</a:t>
            </a:r>
            <a:endParaRPr lang="en-US" sz="15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25326" y="6324600"/>
            <a:ext cx="40957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Анализ_требований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6200" y="1447800"/>
            <a:ext cx="8991600" cy="4724400"/>
          </a:xfrm>
          <a:prstGeom prst="roundRect">
            <a:avLst/>
          </a:prstGeom>
          <a:solidFill>
            <a:srgbClr val="64B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пакетов</a:t>
            </a:r>
            <a:endParaRPr lang="en-US" dirty="0"/>
          </a:p>
        </p:txBody>
      </p:sp>
      <p:pic>
        <p:nvPicPr>
          <p:cNvPr id="8" name="Рисунок 7" descr="TICK_PROCESS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90519"/>
            <a:ext cx="8686800" cy="357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lass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6096000" cy="62166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0" y="457200"/>
            <a:ext cx="5562600" cy="5635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классов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6412938"/>
            <a:ext cx="515076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dirty="0"/>
              <a:t>Мартин Фаулер «</a:t>
            </a:r>
            <a:r>
              <a:rPr lang="en-US" sz="1500" dirty="0"/>
              <a:t>UML. </a:t>
            </a:r>
            <a:r>
              <a:rPr lang="ru-RU" sz="1500" dirty="0"/>
              <a:t>Основы</a:t>
            </a:r>
            <a:r>
              <a:rPr lang="ru-RU" sz="1500" dirty="0" smtClean="0"/>
              <a:t>» глава «Диаграммы классов»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41293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видимость имя: тип кратность = значение по </a:t>
            </a:r>
            <a:r>
              <a:rPr lang="ru-RU" dirty="0" smtClean="0"/>
              <a:t>умолчанию </a:t>
            </a:r>
            <a:r>
              <a:rPr lang="ru-RU" dirty="0"/>
              <a:t>{строка свойств</a:t>
            </a:r>
            <a:r>
              <a:rPr lang="ru-RU" dirty="0" smtClean="0"/>
              <a:t>}</a:t>
            </a:r>
          </a:p>
          <a:p>
            <a:endParaRPr lang="ru-RU" dirty="0"/>
          </a:p>
          <a:p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en-US" dirty="0" smtClean="0"/>
              <a:t>text</a:t>
            </a:r>
            <a:r>
              <a:rPr lang="ru-RU" dirty="0" smtClean="0"/>
              <a:t>: </a:t>
            </a:r>
            <a:r>
              <a:rPr lang="en-US" dirty="0" smtClean="0"/>
              <a:t>string </a:t>
            </a:r>
            <a:r>
              <a:rPr lang="en-US" dirty="0"/>
              <a:t>[1] = </a:t>
            </a:r>
            <a:r>
              <a:rPr lang="en-US" dirty="0" smtClean="0"/>
              <a:t>“</a:t>
            </a:r>
            <a:r>
              <a:rPr lang="en-US" dirty="0" err="1" smtClean="0"/>
              <a:t>no_name</a:t>
            </a:r>
            <a:r>
              <a:rPr lang="ru-RU" dirty="0" smtClean="0"/>
              <a:t>"  </a:t>
            </a:r>
            <a:r>
              <a:rPr lang="en-US" dirty="0" smtClean="0"/>
              <a:t> </a:t>
            </a:r>
            <a:r>
              <a:rPr lang="ru-RU" dirty="0" smtClean="0"/>
              <a:t>{</a:t>
            </a:r>
            <a:r>
              <a:rPr lang="en-US" dirty="0" smtClean="0"/>
              <a:t>read only}</a:t>
            </a:r>
          </a:p>
          <a:p>
            <a:r>
              <a:rPr lang="en-US" dirty="0"/>
              <a:t>+</a:t>
            </a:r>
            <a:r>
              <a:rPr lang="ru-RU" dirty="0" smtClean="0"/>
              <a:t> </a:t>
            </a:r>
            <a:r>
              <a:rPr lang="en-US" dirty="0" err="1" smtClean="0"/>
              <a:t>order_list</a:t>
            </a:r>
            <a:r>
              <a:rPr lang="ru-RU" dirty="0" smtClean="0"/>
              <a:t>: </a:t>
            </a:r>
            <a:r>
              <a:rPr lang="en-US" dirty="0" smtClean="0"/>
              <a:t>vector[1</a:t>
            </a:r>
            <a:r>
              <a:rPr lang="en-US" dirty="0"/>
              <a:t>] </a:t>
            </a:r>
            <a:r>
              <a:rPr lang="en-US" dirty="0" smtClean="0"/>
              <a:t>{ordered}</a:t>
            </a:r>
          </a:p>
          <a:p>
            <a:r>
              <a:rPr lang="en-US" dirty="0" smtClean="0"/>
              <a:t>#</a:t>
            </a:r>
            <a:r>
              <a:rPr lang="ru-RU" dirty="0" smtClean="0"/>
              <a:t> </a:t>
            </a:r>
            <a:r>
              <a:rPr lang="en-US" dirty="0" err="1" smtClean="0"/>
              <a:t>my_map</a:t>
            </a:r>
            <a:r>
              <a:rPr lang="ru-RU" dirty="0" smtClean="0"/>
              <a:t>: </a:t>
            </a:r>
            <a:r>
              <a:rPr lang="en-US" dirty="0" smtClean="0"/>
              <a:t>map[1</a:t>
            </a:r>
            <a:r>
              <a:rPr lang="en-US" dirty="0"/>
              <a:t>] </a:t>
            </a:r>
            <a:r>
              <a:rPr lang="ru-RU" dirty="0" smtClean="0"/>
              <a:t>{</a:t>
            </a:r>
            <a:r>
              <a:rPr lang="en-US" dirty="0" smtClean="0"/>
              <a:t>unique}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5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1097280"/>
            <a:ext cx="650557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8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209675"/>
            <a:ext cx="56864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3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трелка влево 17"/>
          <p:cNvSpPr/>
          <p:nvPr/>
        </p:nvSpPr>
        <p:spPr>
          <a:xfrm rot="18690202">
            <a:off x="5888849" y="35277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Стрелка влево 18"/>
          <p:cNvSpPr/>
          <p:nvPr/>
        </p:nvSpPr>
        <p:spPr>
          <a:xfrm rot="13519859">
            <a:off x="6590163" y="3521390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Стрелка влево 17"/>
          <p:cNvSpPr/>
          <p:nvPr/>
        </p:nvSpPr>
        <p:spPr>
          <a:xfrm rot="18690202">
            <a:off x="1056162" y="34515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Стрелка влево 18"/>
          <p:cNvSpPr/>
          <p:nvPr/>
        </p:nvSpPr>
        <p:spPr>
          <a:xfrm rot="13519859">
            <a:off x="1757476" y="3445190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Стрелка влево 6"/>
          <p:cNvSpPr/>
          <p:nvPr/>
        </p:nvSpPr>
        <p:spPr>
          <a:xfrm rot="19682471">
            <a:off x="2959849" y="2209618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4520416" y="22688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1141394" y="2592293"/>
            <a:ext cx="17683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Водопад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(</a:t>
              </a:r>
              <a:r>
                <a:rPr lang="en-US" sz="2400" b="1" dirty="0" smtClean="0"/>
                <a:t>waterfall)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958477" y="2514600"/>
            <a:ext cx="19050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Итеративные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методы</a:t>
              </a:r>
              <a:endParaRPr lang="en-US" sz="24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2781300" y="508862"/>
            <a:ext cx="3326466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400" dirty="0" smtClean="0"/>
              <a:t>Процесс разработки</a:t>
            </a:r>
            <a:endParaRPr lang="en-US" sz="2400" dirty="0"/>
          </a:p>
        </p:txBody>
      </p:sp>
      <p:sp>
        <p:nvSpPr>
          <p:cNvPr id="33" name="Скругленный прямоугольник 4"/>
          <p:cNvSpPr/>
          <p:nvPr/>
        </p:nvSpPr>
        <p:spPr>
          <a:xfrm>
            <a:off x="152400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Прогнозное планирование</a:t>
            </a:r>
            <a:endParaRPr lang="en-US" sz="1600" b="1" kern="1200" dirty="0"/>
          </a:p>
        </p:txBody>
      </p:sp>
      <p:sp>
        <p:nvSpPr>
          <p:cNvPr id="34" name="Скругленный прямоугольник 4"/>
          <p:cNvSpPr/>
          <p:nvPr/>
        </p:nvSpPr>
        <p:spPr>
          <a:xfrm>
            <a:off x="2590800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Адаптивное планирование</a:t>
            </a:r>
            <a:endParaRPr lang="en-US" sz="1600" b="1" kern="1200" dirty="0"/>
          </a:p>
        </p:txBody>
      </p:sp>
      <p:sp>
        <p:nvSpPr>
          <p:cNvPr id="38" name="Скругленный прямоугольник 4"/>
          <p:cNvSpPr/>
          <p:nvPr/>
        </p:nvSpPr>
        <p:spPr>
          <a:xfrm>
            <a:off x="4941067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kern="1200" dirty="0" smtClean="0"/>
              <a:t>Функционал</a:t>
            </a:r>
            <a:endParaRPr lang="en-US" sz="1600" b="1" kern="1200" dirty="0"/>
          </a:p>
        </p:txBody>
      </p:sp>
      <p:sp>
        <p:nvSpPr>
          <p:cNvPr id="39" name="Скругленный прямоугольник 4"/>
          <p:cNvSpPr/>
          <p:nvPr/>
        </p:nvSpPr>
        <p:spPr>
          <a:xfrm>
            <a:off x="7379467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Упаковка по времени</a:t>
            </a:r>
            <a:endParaRPr lang="en-US" sz="1600" b="1" kern="1200" dirty="0"/>
          </a:p>
        </p:txBody>
      </p:sp>
    </p:spTree>
    <p:extLst>
      <p:ext uri="{BB962C8B-B14F-4D97-AF65-F5344CB8AC3E}">
        <p14:creationId xmlns:p14="http://schemas.microsoft.com/office/powerpoint/2010/main" val="459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 еще почитать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«Приёмы </a:t>
            </a:r>
            <a:r>
              <a:rPr lang="ru-RU" sz="2400" dirty="0"/>
              <a:t>объектно-ориентированного проектирования. Паттерны </a:t>
            </a:r>
            <a:r>
              <a:rPr lang="ru-RU" sz="2400" dirty="0" smtClean="0"/>
              <a:t>проектирования</a:t>
            </a:r>
            <a:r>
              <a:rPr lang="ru-RU" sz="2400" dirty="0"/>
              <a:t>» «Банда четырёх»: Эрих Гамма, Ричард Хелм, Ральф Джонсон, Джон </a:t>
            </a:r>
            <a:r>
              <a:rPr lang="ru-RU" sz="2400" dirty="0" smtClean="0"/>
              <a:t>Влиссидс</a:t>
            </a:r>
          </a:p>
          <a:p>
            <a:r>
              <a:rPr lang="ru-RU" sz="2400" dirty="0" smtClean="0"/>
              <a:t>«Паттерны проектирования» Эрик и Элизабет Фримен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03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438400"/>
            <a:ext cx="720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22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Finder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Find&lt;module name&gt;.</a:t>
            </a:r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 err="1" smtClean="0"/>
              <a:t>FindBoost.cmake</a:t>
            </a:r>
            <a:r>
              <a:rPr lang="en-US" dirty="0" smtClean="0"/>
              <a:t> – Boost finder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3000" b="1" dirty="0" smtClean="0"/>
              <a:t>%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 directory%/share/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/Modules</a:t>
            </a:r>
          </a:p>
          <a:p>
            <a:pPr marL="0" indent="0">
              <a:buNone/>
            </a:pPr>
            <a:r>
              <a:rPr lang="en-US" sz="3000" b="1" dirty="0" err="1" smtClean="0"/>
              <a:t>Findsystem_utilities.cmake</a:t>
            </a:r>
            <a:endParaRPr lang="ru-RU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6400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http://www.cmake.org/cmake/help/ctest2.6docs.html#command:find_package</a:t>
            </a:r>
            <a:endParaRPr lang="ru-RU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657600" y="6070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60960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http://www.cmake.org/Wiki/CMake:How_To_Find_Libraries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0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Страуструп «Язык программирования </a:t>
            </a:r>
            <a:r>
              <a:rPr lang="en-US" dirty="0" smtClean="0"/>
              <a:t>C++</a:t>
            </a:r>
            <a:r>
              <a:rPr lang="ru-RU" dirty="0" smtClean="0"/>
              <a:t>» - глава «Разработка и проектирование»</a:t>
            </a:r>
          </a:p>
          <a:p>
            <a:r>
              <a:rPr lang="ru-RU" dirty="0" smtClean="0"/>
              <a:t>Мартин </a:t>
            </a:r>
            <a:r>
              <a:rPr lang="ru-RU" dirty="0" err="1" smtClean="0"/>
              <a:t>Фаулер</a:t>
            </a:r>
            <a:r>
              <a:rPr lang="ru-RU" dirty="0" smtClean="0"/>
              <a:t> «</a:t>
            </a:r>
            <a:r>
              <a:rPr lang="en-US" dirty="0" smtClean="0"/>
              <a:t>UML. </a:t>
            </a:r>
            <a:r>
              <a:rPr lang="ru-RU" dirty="0" smtClean="0"/>
              <a:t>Основы»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ПО</a:t>
            </a:r>
            <a:endParaRPr lang="en-US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609600" y="12954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smtClean="0"/>
              <a:t>Цели проектирования </a:t>
            </a:r>
            <a:r>
              <a:rPr lang="ru-RU" dirty="0" smtClean="0"/>
              <a:t>– </a:t>
            </a:r>
            <a:r>
              <a:rPr lang="ru-RU" sz="4000" dirty="0" smtClean="0"/>
              <a:t>создание ясной и понятной архитектуры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переносимость </a:t>
            </a:r>
          </a:p>
          <a:p>
            <a:r>
              <a:rPr lang="ru-RU" dirty="0" smtClean="0"/>
              <a:t>поддержка </a:t>
            </a:r>
          </a:p>
          <a:p>
            <a:r>
              <a:rPr lang="ru-RU" dirty="0" smtClean="0"/>
              <a:t>расширение</a:t>
            </a:r>
          </a:p>
          <a:p>
            <a:r>
              <a:rPr lang="ru-RU" dirty="0" smtClean="0"/>
              <a:t>изменение</a:t>
            </a:r>
          </a:p>
          <a:p>
            <a:r>
              <a:rPr lang="ru-RU" dirty="0" smtClean="0"/>
              <a:t>понимание</a:t>
            </a:r>
            <a:endParaRPr lang="en-US" dirty="0"/>
          </a:p>
        </p:txBody>
      </p:sp>
      <p:pic>
        <p:nvPicPr>
          <p:cNvPr id="3074" name="Picture 2" descr="http://www.bigsoft.by/Media/Default/images/q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4391" y="1752600"/>
            <a:ext cx="1080168" cy="1066800"/>
          </a:xfrm>
          <a:prstGeom prst="rect">
            <a:avLst/>
          </a:prstGeom>
          <a:noFill/>
        </p:spPr>
      </p:pic>
      <p:pic>
        <p:nvPicPr>
          <p:cNvPr id="3078" name="Picture 6" descr="http://s.lurkmore.to/images/8/85/Indi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038600"/>
            <a:ext cx="1370609" cy="2057400"/>
          </a:xfrm>
          <a:prstGeom prst="rect">
            <a:avLst/>
          </a:prstGeom>
          <a:noFill/>
        </p:spPr>
      </p:pic>
      <p:sp>
        <p:nvSpPr>
          <p:cNvPr id="8" name="Выноска-облако 7"/>
          <p:cNvSpPr/>
          <p:nvPr/>
        </p:nvSpPr>
        <p:spPr>
          <a:xfrm>
            <a:off x="5791200" y="2590800"/>
            <a:ext cx="2514600" cy="1143000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does your code look so unusual?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моделирования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UML</a:t>
            </a:r>
            <a:r>
              <a:rPr lang="en-US" dirty="0" smtClean="0"/>
              <a:t> - </a:t>
            </a:r>
            <a:r>
              <a:rPr lang="en-US" i="1" dirty="0"/>
              <a:t>Unified Modeling </a:t>
            </a:r>
            <a:r>
              <a:rPr lang="en-US" i="1" dirty="0" smtClean="0"/>
              <a:t>Language</a:t>
            </a:r>
          </a:p>
          <a:p>
            <a:r>
              <a:rPr lang="ru-RU" b="1" dirty="0" err="1" smtClean="0"/>
              <a:t>SysML</a:t>
            </a:r>
            <a:r>
              <a:rPr lang="en-US" dirty="0" smtClean="0"/>
              <a:t> - </a:t>
            </a:r>
            <a:r>
              <a:rPr lang="en-US" i="1" dirty="0"/>
              <a:t>The Systems Modeling </a:t>
            </a:r>
            <a:r>
              <a:rPr lang="en-US" i="1" dirty="0" smtClean="0"/>
              <a:t>Language</a:t>
            </a:r>
          </a:p>
          <a:p>
            <a:r>
              <a:rPr lang="ru-RU" b="1" dirty="0" smtClean="0"/>
              <a:t>IDEF</a:t>
            </a:r>
            <a:r>
              <a:rPr lang="en-US" dirty="0" smtClean="0"/>
              <a:t> - </a:t>
            </a:r>
            <a:r>
              <a:rPr lang="en-US" i="1" dirty="0"/>
              <a:t>Integrated Computer-Aided </a:t>
            </a:r>
            <a:r>
              <a:rPr lang="en-US" i="1" dirty="0" smtClean="0"/>
              <a:t>Manufacturing</a:t>
            </a:r>
          </a:p>
          <a:p>
            <a:r>
              <a:rPr lang="en-US" b="1" dirty="0" smtClean="0"/>
              <a:t>DFD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i="1" dirty="0"/>
              <a:t>Data Flow Diagrams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лево 6"/>
          <p:cNvSpPr/>
          <p:nvPr/>
        </p:nvSpPr>
        <p:spPr>
          <a:xfrm rot="19682471">
            <a:off x="2564914" y="1422884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5238210" y="1415582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Стрелка влево 16"/>
          <p:cNvSpPr/>
          <p:nvPr/>
        </p:nvSpPr>
        <p:spPr>
          <a:xfrm rot="16200000">
            <a:off x="3883029" y="247064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Стрелка влево 17"/>
          <p:cNvSpPr/>
          <p:nvPr/>
        </p:nvSpPr>
        <p:spPr>
          <a:xfrm rot="18690202">
            <a:off x="3219731" y="45023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Стрелка влево 18"/>
          <p:cNvSpPr/>
          <p:nvPr/>
        </p:nvSpPr>
        <p:spPr>
          <a:xfrm rot="13519859">
            <a:off x="4558360" y="45060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76200" y="1600200"/>
            <a:ext cx="22255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err="1" smtClean="0"/>
                <a:t>Эскизирование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705600" y="1524000"/>
            <a:ext cx="23622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 smtClean="0"/>
                <a:t>Язык программирования</a:t>
              </a:r>
              <a:endParaRPr lang="en-US" sz="20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3531534" y="381000"/>
            <a:ext cx="2080933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 smtClean="0"/>
              <a:t>UML</a:t>
            </a:r>
            <a:endParaRPr lang="en-US" sz="4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200400" y="3581400"/>
            <a:ext cx="2627019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Проектирование</a:t>
              </a:r>
              <a:endParaRPr lang="en-US" sz="2400" b="1" kern="1200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2133601" y="5410200"/>
            <a:ext cx="1835081" cy="990600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Скругленный прямоугольник 4"/>
            <p:cNvSpPr/>
            <p:nvPr/>
          </p:nvSpPr>
          <p:spPr>
            <a:xfrm>
              <a:off x="6047620" y="1578045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Прямое</a:t>
              </a:r>
              <a:endParaRPr lang="en-US" sz="2400" b="1" kern="12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993815" y="5410199"/>
            <a:ext cx="2016585" cy="1035555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Обратное</a:t>
              </a:r>
              <a:endParaRPr lang="en-US" sz="2400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CASE</a:t>
            </a:r>
            <a:r>
              <a:rPr lang="ru-RU" dirty="0">
                <a:solidFill>
                  <a:prstClr val="black"/>
                </a:solidFill>
              </a:rPr>
              <a:t> – </a:t>
            </a:r>
            <a:br>
              <a:rPr lang="ru-RU" dirty="0">
                <a:solidFill>
                  <a:prstClr val="black"/>
                </a:solidFill>
              </a:rPr>
            </a:br>
            <a:r>
              <a:rPr lang="ru-RU" sz="3600" dirty="0" err="1">
                <a:solidFill>
                  <a:prstClr val="black"/>
                </a:solidFill>
              </a:rPr>
              <a:t>computer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aided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software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engineering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dirty="0" smtClean="0"/>
              <a:t>Rational Rose</a:t>
            </a:r>
          </a:p>
          <a:p>
            <a:r>
              <a:rPr lang="en-US" dirty="0" smtClean="0"/>
              <a:t>ARIS</a:t>
            </a:r>
            <a:endParaRPr lang="ru-RU" dirty="0" smtClean="0"/>
          </a:p>
          <a:p>
            <a:r>
              <a:rPr lang="en-US" dirty="0" smtClean="0"/>
              <a:t>SPARX Enterprise Architect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0" y="624840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http://ru.wikipedia.org/wiki/CASE</a:t>
            </a:r>
            <a:endParaRPr lang="en-US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 processor</a:t>
            </a:r>
            <a:r>
              <a:rPr lang="ru-RU" dirty="0" smtClean="0"/>
              <a:t> -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набор библиотек и тестов к ним, обеспечивающий </a:t>
            </a:r>
            <a:r>
              <a:rPr lang="ru-RU" dirty="0" smtClean="0"/>
              <a:t>получение и обработку</a:t>
            </a:r>
            <a:r>
              <a:rPr lang="en-US" dirty="0" smtClean="0"/>
              <a:t> </a:t>
            </a:r>
            <a:r>
              <a:rPr lang="ru-RU" dirty="0"/>
              <a:t>торговых </a:t>
            </a:r>
            <a:r>
              <a:rPr lang="ru-RU" dirty="0" smtClean="0"/>
              <a:t>сообщений, а также </a:t>
            </a:r>
            <a:r>
              <a:rPr lang="ru-RU" dirty="0" smtClean="0"/>
              <a:t>интерфейс </a:t>
            </a:r>
            <a:r>
              <a:rPr lang="ru-RU" dirty="0" smtClean="0"/>
              <a:t>для </a:t>
            </a:r>
            <a:r>
              <a:rPr lang="ru-RU" dirty="0" smtClean="0"/>
              <a:t>дальнейшего их использования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же начать…</a:t>
            </a:r>
            <a:endParaRPr lang="en-US" dirty="0"/>
          </a:p>
        </p:txBody>
      </p:sp>
      <p:pic>
        <p:nvPicPr>
          <p:cNvPr id="26630" name="Picture 6" descr="http://1.bp.blogspot.com/-Ebz6lMbyBec/UgMqeab5VYI/AAAAAAAAATE/dfD6Bs5XaEs/s1600/%D1%81%D1%82%D0%B0%D1%82%D1%83%D1%8E+%D0%B4%D1%83%D0%BC%D0%B0%D1%8E%D1%89%D0%B5%D0%B3%D0%BE+%D1%87%D0%B5%D0%BB%D0%BE%D0%B2%D0%B5%D0%BA%D0%B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295400"/>
            <a:ext cx="5200650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533</Words>
  <Application>Microsoft Office PowerPoint</Application>
  <PresentationFormat>On-screen Show (4:3)</PresentationFormat>
  <Paragraphs>116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Тема Office</vt:lpstr>
      <vt:lpstr>С++ Craft: #1000</vt:lpstr>
      <vt:lpstr>Литература</vt:lpstr>
      <vt:lpstr>Разработка ПО</vt:lpstr>
      <vt:lpstr>Цели проектирования – создание ясной и понятной архитектуры</vt:lpstr>
      <vt:lpstr>Языки моделирования</vt:lpstr>
      <vt:lpstr>PowerPoint Presentation</vt:lpstr>
      <vt:lpstr>CASE –  computer aided software engineering</vt:lpstr>
      <vt:lpstr>tick processor -</vt:lpstr>
      <vt:lpstr>С чего же начать…</vt:lpstr>
      <vt:lpstr>Анализ требований</vt:lpstr>
      <vt:lpstr>Диаграмма пакетов</vt:lpstr>
      <vt:lpstr>Диаграмма  классов</vt:lpstr>
      <vt:lpstr>Атрибут</vt:lpstr>
      <vt:lpstr>Диаграмма последовательности</vt:lpstr>
      <vt:lpstr>Диаграмма последовательности</vt:lpstr>
      <vt:lpstr>PowerPoint Presentation</vt:lpstr>
      <vt:lpstr>Что бы еще почитать</vt:lpstr>
      <vt:lpstr>PowerPoint Presentation</vt:lpstr>
      <vt:lpstr>CMake Finder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#1000</dc:title>
  <dc:creator>Marozau</dc:creator>
  <cp:lastModifiedBy>Ihar Marozau</cp:lastModifiedBy>
  <cp:revision>86</cp:revision>
  <dcterms:created xsi:type="dcterms:W3CDTF">2013-11-21T10:20:43Z</dcterms:created>
  <dcterms:modified xsi:type="dcterms:W3CDTF">2013-11-24T18:57:16Z</dcterms:modified>
</cp:coreProperties>
</file>