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70" r:id="rId5"/>
    <p:sldId id="257" r:id="rId6"/>
    <p:sldId id="258" r:id="rId7"/>
    <p:sldId id="259" r:id="rId8"/>
    <p:sldId id="260" r:id="rId9"/>
    <p:sldId id="261" r:id="rId10"/>
    <p:sldId id="266" r:id="rId11"/>
    <p:sldId id="262" r:id="rId12"/>
    <p:sldId id="273" r:id="rId13"/>
    <p:sldId id="263" r:id="rId14"/>
    <p:sldId id="264" r:id="rId15"/>
    <p:sldId id="271" r:id="rId16"/>
    <p:sldId id="272"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90" d="100"/>
          <a:sy n="90" d="100"/>
        </p:scale>
        <p:origin x="120"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7/19/2017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7/19/2017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463A25-11DD-4E91-821A-05F9D9F37A86}"/>
              </a:ext>
            </a:extLst>
          </p:cNvPr>
          <p:cNvSpPr>
            <a:spLocks noGrp="1"/>
          </p:cNvSpPr>
          <p:nvPr>
            <p:ph type="ctrTitle"/>
          </p:nvPr>
        </p:nvSpPr>
        <p:spPr/>
        <p:txBody>
          <a:bodyPr/>
          <a:lstStyle/>
          <a:p>
            <a:r>
              <a:rPr lang="en-US" dirty="0"/>
              <a:t>SQL Server Overview</a:t>
            </a:r>
          </a:p>
        </p:txBody>
      </p:sp>
      <p:sp>
        <p:nvSpPr>
          <p:cNvPr id="3" name="Subtitle 2">
            <a:extLst>
              <a:ext uri="{FF2B5EF4-FFF2-40B4-BE49-F238E27FC236}">
                <a16:creationId xmlns:a16="http://schemas.microsoft.com/office/drawing/2014/main" xmlns="" id="{9EB95DEE-0ECF-48D8-92BC-9DFF51C64FC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6812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4A8D5C-7FB7-46DB-8EF3-EAA81EA4D655}"/>
              </a:ext>
            </a:extLst>
          </p:cNvPr>
          <p:cNvSpPr>
            <a:spLocks noGrp="1"/>
          </p:cNvSpPr>
          <p:nvPr>
            <p:ph type="title"/>
          </p:nvPr>
        </p:nvSpPr>
        <p:spPr/>
        <p:txBody>
          <a:bodyPr/>
          <a:lstStyle/>
          <a:p>
            <a:r>
              <a:rPr lang="en-US" dirty="0"/>
              <a:t>Database Administration</a:t>
            </a:r>
          </a:p>
        </p:txBody>
      </p:sp>
      <p:sp>
        <p:nvSpPr>
          <p:cNvPr id="3" name="Content Placeholder 2">
            <a:extLst>
              <a:ext uri="{FF2B5EF4-FFF2-40B4-BE49-F238E27FC236}">
                <a16:creationId xmlns:a16="http://schemas.microsoft.com/office/drawing/2014/main" xmlns="" id="{51C91BFA-688D-40D8-BFB1-B0D723627946}"/>
              </a:ext>
            </a:extLst>
          </p:cNvPr>
          <p:cNvSpPr>
            <a:spLocks noGrp="1"/>
          </p:cNvSpPr>
          <p:nvPr>
            <p:ph idx="1"/>
          </p:nvPr>
        </p:nvSpPr>
        <p:spPr/>
        <p:txBody>
          <a:bodyPr/>
          <a:lstStyle/>
          <a:p>
            <a:r>
              <a:rPr lang="en-US" dirty="0"/>
              <a:t>Creating, Editing, Maintaining Databases</a:t>
            </a:r>
          </a:p>
          <a:p>
            <a:r>
              <a:rPr lang="en-US" dirty="0"/>
              <a:t>Tuning database performance</a:t>
            </a:r>
          </a:p>
          <a:p>
            <a:r>
              <a:rPr lang="en-US" dirty="0"/>
              <a:t>Maintaining Availability</a:t>
            </a:r>
          </a:p>
          <a:p>
            <a:r>
              <a:rPr lang="en-US" dirty="0"/>
              <a:t>Backup, Recovery, Failover</a:t>
            </a:r>
          </a:p>
          <a:p>
            <a:r>
              <a:rPr lang="en-US" dirty="0"/>
              <a:t>Security</a:t>
            </a:r>
          </a:p>
        </p:txBody>
      </p:sp>
    </p:spTree>
    <p:extLst>
      <p:ext uri="{BB962C8B-B14F-4D97-AF65-F5344CB8AC3E}">
        <p14:creationId xmlns:p14="http://schemas.microsoft.com/office/powerpoint/2010/main" val="537737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C5A163-4904-446E-8825-46B39C718322}"/>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xmlns="" id="{16CA53FD-FA71-4CA0-B9EC-23E0BA892A0E}"/>
              </a:ext>
            </a:extLst>
          </p:cNvPr>
          <p:cNvSpPr>
            <a:spLocks noGrp="1"/>
          </p:cNvSpPr>
          <p:nvPr>
            <p:ph idx="1"/>
          </p:nvPr>
        </p:nvSpPr>
        <p:spPr/>
        <p:txBody>
          <a:bodyPr/>
          <a:lstStyle/>
          <a:p>
            <a:r>
              <a:rPr lang="en-US" dirty="0"/>
              <a:t>Authentication and Authorization</a:t>
            </a:r>
          </a:p>
          <a:p>
            <a:r>
              <a:rPr lang="en-US" dirty="0"/>
              <a:t>Encryption</a:t>
            </a:r>
          </a:p>
          <a:p>
            <a:r>
              <a:rPr lang="en-US" dirty="0"/>
              <a:t>Permissions and roles</a:t>
            </a:r>
          </a:p>
        </p:txBody>
      </p:sp>
    </p:spTree>
    <p:extLst>
      <p:ext uri="{BB962C8B-B14F-4D97-AF65-F5344CB8AC3E}">
        <p14:creationId xmlns:p14="http://schemas.microsoft.com/office/powerpoint/2010/main" val="3937236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Hierarchy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Up through SQL Server 2000, Microsoft shipped SQL Server with all its features turned on.</a:t>
            </a:r>
            <a:endParaRPr lang="en-US" dirty="0"/>
          </a:p>
          <a:p>
            <a:r>
              <a:rPr lang="en-US" dirty="0" smtClean="0"/>
              <a:t>This lead to security problems.</a:t>
            </a:r>
          </a:p>
          <a:p>
            <a:r>
              <a:rPr lang="en-US" dirty="0" smtClean="0"/>
              <a:t>Since 2000, SQL Server ships with all its features turned off. The Administrator has to turn on whatever they need.</a:t>
            </a:r>
          </a:p>
          <a:p>
            <a:r>
              <a:rPr lang="en-US" dirty="0" smtClean="0"/>
              <a:t>Also since 2000 Microsoft has gone with the principle of most restrictive permission. If a user belongs to two roles, one of which grants a permission and another which does not, the user does NOT have that permission. The more restrictive permission always wins.</a:t>
            </a:r>
            <a:endParaRPr lang="en-US" dirty="0"/>
          </a:p>
        </p:txBody>
      </p:sp>
    </p:spTree>
    <p:extLst>
      <p:ext uri="{BB962C8B-B14F-4D97-AF65-F5344CB8AC3E}">
        <p14:creationId xmlns:p14="http://schemas.microsoft.com/office/powerpoint/2010/main" val="4269032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9490A7-FD5A-4EAA-92BD-DA99263D3EBD}"/>
              </a:ext>
            </a:extLst>
          </p:cNvPr>
          <p:cNvSpPr>
            <a:spLocks noGrp="1"/>
          </p:cNvSpPr>
          <p:nvPr>
            <p:ph type="title"/>
          </p:nvPr>
        </p:nvSpPr>
        <p:spPr/>
        <p:txBody>
          <a:bodyPr/>
          <a:lstStyle/>
          <a:p>
            <a:r>
              <a:rPr lang="en-US" dirty="0"/>
              <a:t>Built in server Roles</a:t>
            </a:r>
          </a:p>
        </p:txBody>
      </p:sp>
      <p:graphicFrame>
        <p:nvGraphicFramePr>
          <p:cNvPr id="4" name="Content Placeholder 3">
            <a:extLst>
              <a:ext uri="{FF2B5EF4-FFF2-40B4-BE49-F238E27FC236}">
                <a16:creationId xmlns:a16="http://schemas.microsoft.com/office/drawing/2014/main" xmlns="" id="{DC3EABBB-CBFE-49FF-9BD8-CCA64F1B0D91}"/>
              </a:ext>
            </a:extLst>
          </p:cNvPr>
          <p:cNvGraphicFramePr>
            <a:graphicFrameLocks noGrp="1"/>
          </p:cNvGraphicFramePr>
          <p:nvPr>
            <p:ph idx="1"/>
            <p:extLst>
              <p:ext uri="{D42A27DB-BD31-4B8C-83A1-F6EECF244321}">
                <p14:modId xmlns:p14="http://schemas.microsoft.com/office/powerpoint/2010/main" val="1967434334"/>
              </p:ext>
            </p:extLst>
          </p:nvPr>
        </p:nvGraphicFramePr>
        <p:xfrm>
          <a:off x="1316354" y="1882588"/>
          <a:ext cx="8914168" cy="4444167"/>
        </p:xfrm>
        <a:graphic>
          <a:graphicData uri="http://schemas.openxmlformats.org/drawingml/2006/table">
            <a:tbl>
              <a:tblPr/>
              <a:tblGrid>
                <a:gridCol w="1738818">
                  <a:extLst>
                    <a:ext uri="{9D8B030D-6E8A-4147-A177-3AD203B41FA5}">
                      <a16:colId xmlns:a16="http://schemas.microsoft.com/office/drawing/2014/main" xmlns="" val="436518951"/>
                    </a:ext>
                  </a:extLst>
                </a:gridCol>
                <a:gridCol w="7175350">
                  <a:extLst>
                    <a:ext uri="{9D8B030D-6E8A-4147-A177-3AD203B41FA5}">
                      <a16:colId xmlns:a16="http://schemas.microsoft.com/office/drawing/2014/main" xmlns="" val="1253938117"/>
                    </a:ext>
                  </a:extLst>
                </a:gridCol>
              </a:tblGrid>
              <a:tr h="271161">
                <a:tc>
                  <a:txBody>
                    <a:bodyPr/>
                    <a:lstStyle/>
                    <a:p>
                      <a:r>
                        <a:rPr lang="en-US" sz="1600" dirty="0"/>
                        <a:t>Fixed server role</a:t>
                      </a:r>
                    </a:p>
                  </a:txBody>
                  <a:tcPr marL="56218" marR="56218" marT="28109" marB="28109" anchor="ctr">
                    <a:lnL>
                      <a:noFill/>
                    </a:lnL>
                    <a:lnR>
                      <a:noFill/>
                    </a:lnR>
                    <a:lnT>
                      <a:noFill/>
                    </a:lnT>
                    <a:lnB>
                      <a:noFill/>
                    </a:lnB>
                  </a:tcPr>
                </a:tc>
                <a:tc>
                  <a:txBody>
                    <a:bodyPr/>
                    <a:lstStyle/>
                    <a:p>
                      <a:r>
                        <a:rPr lang="en-US" sz="1600"/>
                        <a:t>Server-level permission</a:t>
                      </a:r>
                    </a:p>
                  </a:txBody>
                  <a:tcPr marL="56218" marR="56218" marT="28109" marB="28109" anchor="ctr">
                    <a:lnL>
                      <a:noFill/>
                    </a:lnL>
                    <a:lnR>
                      <a:noFill/>
                    </a:lnR>
                    <a:lnT>
                      <a:noFill/>
                    </a:lnT>
                    <a:lnB>
                      <a:noFill/>
                    </a:lnB>
                  </a:tcPr>
                </a:tc>
                <a:extLst>
                  <a:ext uri="{0D108BD9-81ED-4DB2-BD59-A6C34878D82A}">
                    <a16:rowId xmlns:a16="http://schemas.microsoft.com/office/drawing/2014/main" xmlns="" val="3685433049"/>
                  </a:ext>
                </a:extLst>
              </a:tr>
              <a:tr h="271161">
                <a:tc>
                  <a:txBody>
                    <a:bodyPr/>
                    <a:lstStyle/>
                    <a:p>
                      <a:r>
                        <a:rPr lang="en-US" sz="1600"/>
                        <a:t>bulkadmin</a:t>
                      </a:r>
                    </a:p>
                  </a:txBody>
                  <a:tcPr marL="56218" marR="56218" marT="28109" marB="28109" anchor="ctr">
                    <a:lnL>
                      <a:noFill/>
                    </a:lnL>
                    <a:lnR>
                      <a:noFill/>
                    </a:lnR>
                    <a:lnT>
                      <a:noFill/>
                    </a:lnT>
                    <a:lnB>
                      <a:noFill/>
                    </a:lnB>
                  </a:tcPr>
                </a:tc>
                <a:tc>
                  <a:txBody>
                    <a:bodyPr/>
                    <a:lstStyle/>
                    <a:p>
                      <a:r>
                        <a:rPr lang="en-US" sz="1600"/>
                        <a:t>Granted: ADMINISTER BULK OPERATIONS</a:t>
                      </a:r>
                    </a:p>
                  </a:txBody>
                  <a:tcPr marL="56218" marR="56218" marT="28109" marB="28109" anchor="ctr">
                    <a:lnL>
                      <a:noFill/>
                    </a:lnL>
                    <a:lnR>
                      <a:noFill/>
                    </a:lnR>
                    <a:lnT>
                      <a:noFill/>
                    </a:lnT>
                    <a:lnB>
                      <a:noFill/>
                    </a:lnB>
                  </a:tcPr>
                </a:tc>
                <a:extLst>
                  <a:ext uri="{0D108BD9-81ED-4DB2-BD59-A6C34878D82A}">
                    <a16:rowId xmlns:a16="http://schemas.microsoft.com/office/drawing/2014/main" xmlns="" val="3106177213"/>
                  </a:ext>
                </a:extLst>
              </a:tr>
              <a:tr h="271161">
                <a:tc>
                  <a:txBody>
                    <a:bodyPr/>
                    <a:lstStyle/>
                    <a:p>
                      <a:r>
                        <a:rPr lang="en-US" sz="1600"/>
                        <a:t>dbcreator</a:t>
                      </a:r>
                    </a:p>
                  </a:txBody>
                  <a:tcPr marL="56218" marR="56218" marT="28109" marB="28109" anchor="ctr">
                    <a:lnL>
                      <a:noFill/>
                    </a:lnL>
                    <a:lnR>
                      <a:noFill/>
                    </a:lnR>
                    <a:lnT>
                      <a:noFill/>
                    </a:lnT>
                    <a:lnB>
                      <a:noFill/>
                    </a:lnB>
                  </a:tcPr>
                </a:tc>
                <a:tc>
                  <a:txBody>
                    <a:bodyPr/>
                    <a:lstStyle/>
                    <a:p>
                      <a:r>
                        <a:rPr lang="en-US" sz="1600"/>
                        <a:t>Granted: CREATE ANY DATABASE</a:t>
                      </a:r>
                    </a:p>
                  </a:txBody>
                  <a:tcPr marL="56218" marR="56218" marT="28109" marB="28109" anchor="ctr">
                    <a:lnL>
                      <a:noFill/>
                    </a:lnL>
                    <a:lnR>
                      <a:noFill/>
                    </a:lnR>
                    <a:lnT>
                      <a:noFill/>
                    </a:lnT>
                    <a:lnB>
                      <a:noFill/>
                    </a:lnB>
                  </a:tcPr>
                </a:tc>
                <a:extLst>
                  <a:ext uri="{0D108BD9-81ED-4DB2-BD59-A6C34878D82A}">
                    <a16:rowId xmlns:a16="http://schemas.microsoft.com/office/drawing/2014/main" xmlns="" val="2010565617"/>
                  </a:ext>
                </a:extLst>
              </a:tr>
              <a:tr h="271161">
                <a:tc>
                  <a:txBody>
                    <a:bodyPr/>
                    <a:lstStyle/>
                    <a:p>
                      <a:r>
                        <a:rPr lang="en-US" sz="1600"/>
                        <a:t>diskadmin</a:t>
                      </a:r>
                    </a:p>
                  </a:txBody>
                  <a:tcPr marL="56218" marR="56218" marT="28109" marB="28109" anchor="ctr">
                    <a:lnL>
                      <a:noFill/>
                    </a:lnL>
                    <a:lnR>
                      <a:noFill/>
                    </a:lnR>
                    <a:lnT>
                      <a:noFill/>
                    </a:lnT>
                    <a:lnB>
                      <a:noFill/>
                    </a:lnB>
                  </a:tcPr>
                </a:tc>
                <a:tc>
                  <a:txBody>
                    <a:bodyPr/>
                    <a:lstStyle/>
                    <a:p>
                      <a:r>
                        <a:rPr lang="en-US" sz="1600"/>
                        <a:t>Granted: ALTER RESOURCES</a:t>
                      </a:r>
                    </a:p>
                  </a:txBody>
                  <a:tcPr marL="56218" marR="56218" marT="28109" marB="28109" anchor="ctr">
                    <a:lnL>
                      <a:noFill/>
                    </a:lnL>
                    <a:lnR>
                      <a:noFill/>
                    </a:lnR>
                    <a:lnT>
                      <a:noFill/>
                    </a:lnT>
                    <a:lnB>
                      <a:noFill/>
                    </a:lnB>
                  </a:tcPr>
                </a:tc>
                <a:extLst>
                  <a:ext uri="{0D108BD9-81ED-4DB2-BD59-A6C34878D82A}">
                    <a16:rowId xmlns:a16="http://schemas.microsoft.com/office/drawing/2014/main" xmlns="" val="874590681"/>
                  </a:ext>
                </a:extLst>
              </a:tr>
              <a:tr h="474532">
                <a:tc>
                  <a:txBody>
                    <a:bodyPr/>
                    <a:lstStyle/>
                    <a:p>
                      <a:r>
                        <a:rPr lang="en-US" sz="1600"/>
                        <a:t>processadmin</a:t>
                      </a:r>
                    </a:p>
                  </a:txBody>
                  <a:tcPr marL="56218" marR="56218" marT="28109" marB="28109" anchor="ctr">
                    <a:lnL>
                      <a:noFill/>
                    </a:lnL>
                    <a:lnR>
                      <a:noFill/>
                    </a:lnR>
                    <a:lnT>
                      <a:noFill/>
                    </a:lnT>
                    <a:lnB>
                      <a:noFill/>
                    </a:lnB>
                  </a:tcPr>
                </a:tc>
                <a:tc>
                  <a:txBody>
                    <a:bodyPr/>
                    <a:lstStyle/>
                    <a:p>
                      <a:r>
                        <a:rPr lang="en-US" sz="1600"/>
                        <a:t>Granted: ALTER ANY CONNECTION, ALTER SERVER STATE</a:t>
                      </a:r>
                    </a:p>
                  </a:txBody>
                  <a:tcPr marL="56218" marR="56218" marT="28109" marB="28109" anchor="ctr">
                    <a:lnL>
                      <a:noFill/>
                    </a:lnL>
                    <a:lnR>
                      <a:noFill/>
                    </a:lnR>
                    <a:lnT>
                      <a:noFill/>
                    </a:lnT>
                    <a:lnB>
                      <a:noFill/>
                    </a:lnB>
                  </a:tcPr>
                </a:tc>
                <a:extLst>
                  <a:ext uri="{0D108BD9-81ED-4DB2-BD59-A6C34878D82A}">
                    <a16:rowId xmlns:a16="http://schemas.microsoft.com/office/drawing/2014/main" xmlns="" val="311123622"/>
                  </a:ext>
                </a:extLst>
              </a:tr>
              <a:tr h="1491385">
                <a:tc>
                  <a:txBody>
                    <a:bodyPr/>
                    <a:lstStyle/>
                    <a:p>
                      <a:r>
                        <a:rPr lang="en-US" sz="1600"/>
                        <a:t>securityadmin</a:t>
                      </a:r>
                    </a:p>
                  </a:txBody>
                  <a:tcPr marL="56218" marR="56218" marT="28109" marB="28109" anchor="ctr">
                    <a:lnL>
                      <a:noFill/>
                    </a:lnL>
                    <a:lnR>
                      <a:noFill/>
                    </a:lnR>
                    <a:lnT>
                      <a:noFill/>
                    </a:lnT>
                    <a:lnB>
                      <a:noFill/>
                    </a:lnB>
                  </a:tcPr>
                </a:tc>
                <a:tc>
                  <a:txBody>
                    <a:bodyPr/>
                    <a:lstStyle/>
                    <a:p>
                      <a:r>
                        <a:rPr lang="en-US" sz="1600"/>
                        <a:t>Granted: ALTER ANY LOGIN</a:t>
                      </a:r>
                    </a:p>
                    <a:p>
                      <a:r>
                        <a:rPr lang="en-US" sz="1600" b="1"/>
                        <a:t>Security Note</a:t>
                      </a:r>
                      <a:endParaRPr lang="en-US" sz="1600"/>
                    </a:p>
                    <a:p>
                      <a:r>
                        <a:rPr lang="en-US" sz="1600"/>
                        <a:t>The ability to grant access to the Database Engine and to configure user permissions allows the security admin to assign most server permissions. The </a:t>
                      </a:r>
                      <a:r>
                        <a:rPr lang="en-US" sz="1600" b="1"/>
                        <a:t>securityadmin</a:t>
                      </a:r>
                      <a:r>
                        <a:rPr lang="en-US" sz="1600"/>
                        <a:t> role should be treated as equivalent to the </a:t>
                      </a:r>
                      <a:r>
                        <a:rPr lang="en-US" sz="1600" b="1"/>
                        <a:t>sysadmin</a:t>
                      </a:r>
                      <a:r>
                        <a:rPr lang="en-US" sz="1600"/>
                        <a:t> role.</a:t>
                      </a:r>
                    </a:p>
                  </a:txBody>
                  <a:tcPr marL="56218" marR="56218" marT="28109" marB="28109" anchor="ctr">
                    <a:lnL>
                      <a:noFill/>
                    </a:lnL>
                    <a:lnR>
                      <a:noFill/>
                    </a:lnR>
                    <a:lnT>
                      <a:noFill/>
                    </a:lnT>
                    <a:lnB>
                      <a:noFill/>
                    </a:lnB>
                  </a:tcPr>
                </a:tc>
                <a:extLst>
                  <a:ext uri="{0D108BD9-81ED-4DB2-BD59-A6C34878D82A}">
                    <a16:rowId xmlns:a16="http://schemas.microsoft.com/office/drawing/2014/main" xmlns="" val="2506676565"/>
                  </a:ext>
                </a:extLst>
              </a:tr>
              <a:tr h="677902">
                <a:tc>
                  <a:txBody>
                    <a:bodyPr/>
                    <a:lstStyle/>
                    <a:p>
                      <a:r>
                        <a:rPr lang="en-US" sz="1600"/>
                        <a:t>serveradmin</a:t>
                      </a:r>
                    </a:p>
                  </a:txBody>
                  <a:tcPr marL="56218" marR="56218" marT="28109" marB="28109" anchor="ctr">
                    <a:lnL>
                      <a:noFill/>
                    </a:lnL>
                    <a:lnR>
                      <a:noFill/>
                    </a:lnR>
                    <a:lnT>
                      <a:noFill/>
                    </a:lnT>
                    <a:lnB>
                      <a:noFill/>
                    </a:lnB>
                  </a:tcPr>
                </a:tc>
                <a:tc>
                  <a:txBody>
                    <a:bodyPr/>
                    <a:lstStyle/>
                    <a:p>
                      <a:r>
                        <a:rPr lang="en-US" sz="1600"/>
                        <a:t>Granted: ALTER ANY ENDPOINT, ALTER RESOURCES, ALTER SERVER STATE, ALTER SETTINGS, SHUTDOWN, VIEW SERVER STATE</a:t>
                      </a:r>
                    </a:p>
                  </a:txBody>
                  <a:tcPr marL="56218" marR="56218" marT="28109" marB="28109" anchor="ctr">
                    <a:lnL>
                      <a:noFill/>
                    </a:lnL>
                    <a:lnR>
                      <a:noFill/>
                    </a:lnR>
                    <a:lnT>
                      <a:noFill/>
                    </a:lnT>
                    <a:lnB>
                      <a:noFill/>
                    </a:lnB>
                  </a:tcPr>
                </a:tc>
                <a:extLst>
                  <a:ext uri="{0D108BD9-81ED-4DB2-BD59-A6C34878D82A}">
                    <a16:rowId xmlns:a16="http://schemas.microsoft.com/office/drawing/2014/main" xmlns="" val="3233642696"/>
                  </a:ext>
                </a:extLst>
              </a:tr>
              <a:tr h="271161">
                <a:tc>
                  <a:txBody>
                    <a:bodyPr/>
                    <a:lstStyle/>
                    <a:p>
                      <a:r>
                        <a:rPr lang="en-US" sz="1600"/>
                        <a:t>setupadmin</a:t>
                      </a:r>
                    </a:p>
                  </a:txBody>
                  <a:tcPr marL="56218" marR="56218" marT="28109" marB="28109" anchor="ctr">
                    <a:lnL>
                      <a:noFill/>
                    </a:lnL>
                    <a:lnR>
                      <a:noFill/>
                    </a:lnR>
                    <a:lnT>
                      <a:noFill/>
                    </a:lnT>
                    <a:lnB>
                      <a:noFill/>
                    </a:lnB>
                  </a:tcPr>
                </a:tc>
                <a:tc>
                  <a:txBody>
                    <a:bodyPr/>
                    <a:lstStyle/>
                    <a:p>
                      <a:r>
                        <a:rPr lang="en-US" sz="1600"/>
                        <a:t>Granted: ALTER ANY LINKED SERVER</a:t>
                      </a:r>
                    </a:p>
                  </a:txBody>
                  <a:tcPr marL="56218" marR="56218" marT="28109" marB="28109" anchor="ctr">
                    <a:lnL>
                      <a:noFill/>
                    </a:lnL>
                    <a:lnR>
                      <a:noFill/>
                    </a:lnR>
                    <a:lnT>
                      <a:noFill/>
                    </a:lnT>
                    <a:lnB>
                      <a:noFill/>
                    </a:lnB>
                  </a:tcPr>
                </a:tc>
                <a:extLst>
                  <a:ext uri="{0D108BD9-81ED-4DB2-BD59-A6C34878D82A}">
                    <a16:rowId xmlns:a16="http://schemas.microsoft.com/office/drawing/2014/main" xmlns="" val="540059125"/>
                  </a:ext>
                </a:extLst>
              </a:tr>
              <a:tr h="271161">
                <a:tc>
                  <a:txBody>
                    <a:bodyPr/>
                    <a:lstStyle/>
                    <a:p>
                      <a:r>
                        <a:rPr lang="en-US" sz="1600"/>
                        <a:t>sysadmin</a:t>
                      </a:r>
                    </a:p>
                  </a:txBody>
                  <a:tcPr marL="56218" marR="56218" marT="28109" marB="28109" anchor="ctr">
                    <a:lnL>
                      <a:noFill/>
                    </a:lnL>
                    <a:lnR>
                      <a:noFill/>
                    </a:lnR>
                    <a:lnT>
                      <a:noFill/>
                    </a:lnT>
                    <a:lnB>
                      <a:noFill/>
                    </a:lnB>
                  </a:tcPr>
                </a:tc>
                <a:tc>
                  <a:txBody>
                    <a:bodyPr/>
                    <a:lstStyle/>
                    <a:p>
                      <a:r>
                        <a:rPr lang="en-US" sz="1600" dirty="0"/>
                        <a:t>Granted with GRANT option: CONTROL SERVER</a:t>
                      </a:r>
                    </a:p>
                  </a:txBody>
                  <a:tcPr marL="56218" marR="56218" marT="28109" marB="28109" anchor="ctr">
                    <a:lnL>
                      <a:noFill/>
                    </a:lnL>
                    <a:lnR>
                      <a:noFill/>
                    </a:lnR>
                    <a:lnT>
                      <a:noFill/>
                    </a:lnT>
                    <a:lnB>
                      <a:noFill/>
                    </a:lnB>
                  </a:tcPr>
                </a:tc>
                <a:extLst>
                  <a:ext uri="{0D108BD9-81ED-4DB2-BD59-A6C34878D82A}">
                    <a16:rowId xmlns:a16="http://schemas.microsoft.com/office/drawing/2014/main" xmlns="" val="3647957996"/>
                  </a:ext>
                </a:extLst>
              </a:tr>
            </a:tbl>
          </a:graphicData>
        </a:graphic>
      </p:graphicFrame>
      <p:pic>
        <p:nvPicPr>
          <p:cNvPr id="2049" name="Picture 1" descr="Security note">
            <a:extLst>
              <a:ext uri="{FF2B5EF4-FFF2-40B4-BE49-F238E27FC236}">
                <a16:creationId xmlns:a16="http://schemas.microsoft.com/office/drawing/2014/main" xmlns="" id="{D17C19F6-5E4E-42EB-9F64-89E47B821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497"/>
            <a:ext cx="51855" cy="51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979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F635D6-A7E9-4AFE-9C6F-B59395EB722E}"/>
              </a:ext>
            </a:extLst>
          </p:cNvPr>
          <p:cNvSpPr>
            <a:spLocks noGrp="1"/>
          </p:cNvSpPr>
          <p:nvPr>
            <p:ph type="title"/>
          </p:nvPr>
        </p:nvSpPr>
        <p:spPr/>
        <p:txBody>
          <a:bodyPr/>
          <a:lstStyle/>
          <a:p>
            <a:r>
              <a:rPr lang="en-US" dirty="0"/>
              <a:t>Built in Database Roles</a:t>
            </a:r>
          </a:p>
        </p:txBody>
      </p:sp>
      <p:graphicFrame>
        <p:nvGraphicFramePr>
          <p:cNvPr id="5" name="Content Placeholder 4">
            <a:extLst>
              <a:ext uri="{FF2B5EF4-FFF2-40B4-BE49-F238E27FC236}">
                <a16:creationId xmlns:a16="http://schemas.microsoft.com/office/drawing/2014/main" xmlns="" id="{EE6B23D8-832B-4315-AEBB-D8085475ECC2}"/>
              </a:ext>
            </a:extLst>
          </p:cNvPr>
          <p:cNvGraphicFramePr>
            <a:graphicFrameLocks noGrp="1"/>
          </p:cNvGraphicFramePr>
          <p:nvPr>
            <p:ph idx="1"/>
            <p:extLst>
              <p:ext uri="{D42A27DB-BD31-4B8C-83A1-F6EECF244321}">
                <p14:modId xmlns:p14="http://schemas.microsoft.com/office/powerpoint/2010/main" val="3222216981"/>
              </p:ext>
            </p:extLst>
          </p:nvPr>
        </p:nvGraphicFramePr>
        <p:xfrm>
          <a:off x="1172584" y="2557304"/>
          <a:ext cx="9874829" cy="2926080"/>
        </p:xfrm>
        <a:graphic>
          <a:graphicData uri="http://schemas.openxmlformats.org/drawingml/2006/table">
            <a:tbl>
              <a:tblPr/>
              <a:tblGrid>
                <a:gridCol w="3270829">
                  <a:extLst>
                    <a:ext uri="{9D8B030D-6E8A-4147-A177-3AD203B41FA5}">
                      <a16:colId xmlns:a16="http://schemas.microsoft.com/office/drawing/2014/main" xmlns="" val="1664588519"/>
                    </a:ext>
                  </a:extLst>
                </a:gridCol>
                <a:gridCol w="3302000">
                  <a:extLst>
                    <a:ext uri="{9D8B030D-6E8A-4147-A177-3AD203B41FA5}">
                      <a16:colId xmlns:a16="http://schemas.microsoft.com/office/drawing/2014/main" xmlns="" val="1961209041"/>
                    </a:ext>
                  </a:extLst>
                </a:gridCol>
                <a:gridCol w="3302000">
                  <a:extLst>
                    <a:ext uri="{9D8B030D-6E8A-4147-A177-3AD203B41FA5}">
                      <a16:colId xmlns:a16="http://schemas.microsoft.com/office/drawing/2014/main" xmlns="" val="367451124"/>
                    </a:ext>
                  </a:extLst>
                </a:gridCol>
              </a:tblGrid>
              <a:tr h="0">
                <a:tc>
                  <a:txBody>
                    <a:bodyPr/>
                    <a:lstStyle/>
                    <a:p>
                      <a:r>
                        <a:rPr lang="en-US"/>
                        <a:t>Fixed database role</a:t>
                      </a:r>
                    </a:p>
                  </a:txBody>
                  <a:tcPr anchor="ctr">
                    <a:lnL>
                      <a:noFill/>
                    </a:lnL>
                    <a:lnR>
                      <a:noFill/>
                    </a:lnR>
                    <a:lnT>
                      <a:noFill/>
                    </a:lnT>
                    <a:lnB>
                      <a:noFill/>
                    </a:lnB>
                  </a:tcPr>
                </a:tc>
                <a:tc>
                  <a:txBody>
                    <a:bodyPr/>
                    <a:lstStyle/>
                    <a:p>
                      <a:r>
                        <a:rPr lang="en-US"/>
                        <a:t>Database-level permission</a:t>
                      </a:r>
                    </a:p>
                  </a:txBody>
                  <a:tcPr anchor="ctr">
                    <a:lnL>
                      <a:noFill/>
                    </a:lnL>
                    <a:lnR>
                      <a:noFill/>
                    </a:lnR>
                    <a:lnT>
                      <a:noFill/>
                    </a:lnT>
                    <a:lnB>
                      <a:noFill/>
                    </a:lnB>
                  </a:tcPr>
                </a:tc>
                <a:tc>
                  <a:txBody>
                    <a:bodyPr/>
                    <a:lstStyle/>
                    <a:p>
                      <a:r>
                        <a:rPr lang="en-US" dirty="0"/>
                        <a:t>Server-level permission</a:t>
                      </a:r>
                    </a:p>
                  </a:txBody>
                  <a:tcPr anchor="ctr">
                    <a:lnL>
                      <a:noFill/>
                    </a:lnL>
                    <a:lnR>
                      <a:noFill/>
                    </a:lnR>
                    <a:lnT>
                      <a:noFill/>
                    </a:lnT>
                    <a:lnB>
                      <a:noFill/>
                    </a:lnB>
                  </a:tcPr>
                </a:tc>
                <a:extLst>
                  <a:ext uri="{0D108BD9-81ED-4DB2-BD59-A6C34878D82A}">
                    <a16:rowId xmlns:a16="http://schemas.microsoft.com/office/drawing/2014/main" xmlns="" val="1964739634"/>
                  </a:ext>
                </a:extLst>
              </a:tr>
              <a:tr h="0">
                <a:tc>
                  <a:txBody>
                    <a:bodyPr/>
                    <a:lstStyle/>
                    <a:p>
                      <a:r>
                        <a:rPr lang="en-US" b="1"/>
                        <a:t>db_accessadmin</a:t>
                      </a:r>
                      <a:endParaRPr lang="en-US"/>
                    </a:p>
                  </a:txBody>
                  <a:tcPr anchor="ctr">
                    <a:lnL>
                      <a:noFill/>
                    </a:lnL>
                    <a:lnR>
                      <a:noFill/>
                    </a:lnR>
                    <a:lnT>
                      <a:noFill/>
                    </a:lnT>
                    <a:lnB>
                      <a:noFill/>
                    </a:lnB>
                  </a:tcPr>
                </a:tc>
                <a:tc>
                  <a:txBody>
                    <a:bodyPr/>
                    <a:lstStyle/>
                    <a:p>
                      <a:r>
                        <a:rPr lang="en-US"/>
                        <a:t>Granted: ALTER ANY USER, CREATE SCHEMA</a:t>
                      </a:r>
                    </a:p>
                    <a:p>
                      <a:r>
                        <a:rPr lang="en-US"/>
                        <a:t>Granted with GRANT option: CONNECT</a:t>
                      </a:r>
                    </a:p>
                  </a:txBody>
                  <a:tcPr anchor="ctr">
                    <a:lnL>
                      <a:noFill/>
                    </a:lnL>
                    <a:lnR>
                      <a:noFill/>
                    </a:lnR>
                    <a:lnT>
                      <a:noFill/>
                    </a:lnT>
                    <a:lnB>
                      <a:noFill/>
                    </a:lnB>
                  </a:tcPr>
                </a:tc>
                <a:tc>
                  <a:txBody>
                    <a:bodyPr/>
                    <a:lstStyle/>
                    <a:p>
                      <a:r>
                        <a:rPr lang="en-US"/>
                        <a:t>Granted: VIEW ANY DATABASE</a:t>
                      </a:r>
                    </a:p>
                  </a:txBody>
                  <a:tcPr anchor="ctr">
                    <a:lnL>
                      <a:noFill/>
                    </a:lnL>
                    <a:lnR>
                      <a:noFill/>
                    </a:lnR>
                    <a:lnT>
                      <a:noFill/>
                    </a:lnT>
                    <a:lnB>
                      <a:noFill/>
                    </a:lnB>
                  </a:tcPr>
                </a:tc>
                <a:extLst>
                  <a:ext uri="{0D108BD9-81ED-4DB2-BD59-A6C34878D82A}">
                    <a16:rowId xmlns:a16="http://schemas.microsoft.com/office/drawing/2014/main" xmlns="" val="2455988263"/>
                  </a:ext>
                </a:extLst>
              </a:tr>
              <a:tr h="0">
                <a:tc>
                  <a:txBody>
                    <a:bodyPr/>
                    <a:lstStyle/>
                    <a:p>
                      <a:r>
                        <a:rPr lang="en-US" b="1"/>
                        <a:t>db_backupoperator</a:t>
                      </a:r>
                      <a:endParaRPr lang="en-US"/>
                    </a:p>
                  </a:txBody>
                  <a:tcPr anchor="ctr">
                    <a:lnL>
                      <a:noFill/>
                    </a:lnL>
                    <a:lnR>
                      <a:noFill/>
                    </a:lnR>
                    <a:lnT>
                      <a:noFill/>
                    </a:lnT>
                    <a:lnB>
                      <a:noFill/>
                    </a:lnB>
                  </a:tcPr>
                </a:tc>
                <a:tc>
                  <a:txBody>
                    <a:bodyPr/>
                    <a:lstStyle/>
                    <a:p>
                      <a:r>
                        <a:rPr lang="en-US"/>
                        <a:t>Granted: BACKUP DATABASE, BACKUP LOG, CHECKPOINT</a:t>
                      </a:r>
                    </a:p>
                  </a:txBody>
                  <a:tcPr anchor="ctr">
                    <a:lnL>
                      <a:noFill/>
                    </a:lnL>
                    <a:lnR>
                      <a:noFill/>
                    </a:lnR>
                    <a:lnT>
                      <a:noFill/>
                    </a:lnT>
                    <a:lnB>
                      <a:noFill/>
                    </a:lnB>
                  </a:tcPr>
                </a:tc>
                <a:tc>
                  <a:txBody>
                    <a:bodyPr/>
                    <a:lstStyle/>
                    <a:p>
                      <a:r>
                        <a:rPr lang="en-US"/>
                        <a:t>Granted: VIEW ANY DATABASE</a:t>
                      </a:r>
                    </a:p>
                  </a:txBody>
                  <a:tcPr anchor="ctr">
                    <a:lnL>
                      <a:noFill/>
                    </a:lnL>
                    <a:lnR>
                      <a:noFill/>
                    </a:lnR>
                    <a:lnT>
                      <a:noFill/>
                    </a:lnT>
                    <a:lnB>
                      <a:noFill/>
                    </a:lnB>
                  </a:tcPr>
                </a:tc>
                <a:extLst>
                  <a:ext uri="{0D108BD9-81ED-4DB2-BD59-A6C34878D82A}">
                    <a16:rowId xmlns:a16="http://schemas.microsoft.com/office/drawing/2014/main" xmlns="" val="4179938126"/>
                  </a:ext>
                </a:extLst>
              </a:tr>
              <a:tr h="0">
                <a:tc>
                  <a:txBody>
                    <a:bodyPr/>
                    <a:lstStyle/>
                    <a:p>
                      <a:r>
                        <a:rPr lang="en-US" b="1"/>
                        <a:t>db_datareader</a:t>
                      </a:r>
                      <a:endParaRPr lang="en-US"/>
                    </a:p>
                  </a:txBody>
                  <a:tcPr anchor="ctr">
                    <a:lnL>
                      <a:noFill/>
                    </a:lnL>
                    <a:lnR>
                      <a:noFill/>
                    </a:lnR>
                    <a:lnT>
                      <a:noFill/>
                    </a:lnT>
                    <a:lnB>
                      <a:noFill/>
                    </a:lnB>
                  </a:tcPr>
                </a:tc>
                <a:tc>
                  <a:txBody>
                    <a:bodyPr/>
                    <a:lstStyle/>
                    <a:p>
                      <a:r>
                        <a:rPr lang="en-US"/>
                        <a:t>Granted: SELECT</a:t>
                      </a:r>
                    </a:p>
                  </a:txBody>
                  <a:tcPr anchor="ctr">
                    <a:lnL>
                      <a:noFill/>
                    </a:lnL>
                    <a:lnR>
                      <a:noFill/>
                    </a:lnR>
                    <a:lnT>
                      <a:noFill/>
                    </a:lnT>
                    <a:lnB>
                      <a:noFill/>
                    </a:lnB>
                  </a:tcPr>
                </a:tc>
                <a:tc>
                  <a:txBody>
                    <a:bodyPr/>
                    <a:lstStyle/>
                    <a:p>
                      <a:r>
                        <a:rPr lang="en-US"/>
                        <a:t>Granted: VIEW ANY DATABASE</a:t>
                      </a:r>
                    </a:p>
                  </a:txBody>
                  <a:tcPr anchor="ctr">
                    <a:lnL>
                      <a:noFill/>
                    </a:lnL>
                    <a:lnR>
                      <a:noFill/>
                    </a:lnR>
                    <a:lnT>
                      <a:noFill/>
                    </a:lnT>
                    <a:lnB>
                      <a:noFill/>
                    </a:lnB>
                  </a:tcPr>
                </a:tc>
                <a:extLst>
                  <a:ext uri="{0D108BD9-81ED-4DB2-BD59-A6C34878D82A}">
                    <a16:rowId xmlns:a16="http://schemas.microsoft.com/office/drawing/2014/main" xmlns="" val="305141457"/>
                  </a:ext>
                </a:extLst>
              </a:tr>
              <a:tr h="0">
                <a:tc>
                  <a:txBody>
                    <a:bodyPr/>
                    <a:lstStyle/>
                    <a:p>
                      <a:r>
                        <a:rPr lang="en-US" b="1"/>
                        <a:t>db_datawriter</a:t>
                      </a:r>
                      <a:endParaRPr lang="en-US"/>
                    </a:p>
                  </a:txBody>
                  <a:tcPr anchor="ctr">
                    <a:lnL>
                      <a:noFill/>
                    </a:lnL>
                    <a:lnR>
                      <a:noFill/>
                    </a:lnR>
                    <a:lnT>
                      <a:noFill/>
                    </a:lnT>
                    <a:lnB>
                      <a:noFill/>
                    </a:lnB>
                  </a:tcPr>
                </a:tc>
                <a:tc>
                  <a:txBody>
                    <a:bodyPr/>
                    <a:lstStyle/>
                    <a:p>
                      <a:r>
                        <a:rPr lang="en-US"/>
                        <a:t>Granted: DELETE, INSERT, UPDATE</a:t>
                      </a:r>
                    </a:p>
                  </a:txBody>
                  <a:tcPr anchor="ctr">
                    <a:lnL>
                      <a:noFill/>
                    </a:lnL>
                    <a:lnR>
                      <a:noFill/>
                    </a:lnR>
                    <a:lnT>
                      <a:noFill/>
                    </a:lnT>
                    <a:lnB>
                      <a:noFill/>
                    </a:lnB>
                  </a:tcPr>
                </a:tc>
                <a:tc>
                  <a:txBody>
                    <a:bodyPr/>
                    <a:lstStyle/>
                    <a:p>
                      <a:r>
                        <a:rPr lang="en-US" dirty="0"/>
                        <a:t>Granted: VIEW ANY DATABASE</a:t>
                      </a:r>
                    </a:p>
                  </a:txBody>
                  <a:tcPr anchor="ctr">
                    <a:lnL>
                      <a:noFill/>
                    </a:lnL>
                    <a:lnR>
                      <a:noFill/>
                    </a:lnR>
                    <a:lnT>
                      <a:noFill/>
                    </a:lnT>
                    <a:lnB>
                      <a:noFill/>
                    </a:lnB>
                  </a:tcPr>
                </a:tc>
                <a:extLst>
                  <a:ext uri="{0D108BD9-81ED-4DB2-BD59-A6C34878D82A}">
                    <a16:rowId xmlns:a16="http://schemas.microsoft.com/office/drawing/2014/main" xmlns="" val="2167204486"/>
                  </a:ext>
                </a:extLst>
              </a:tr>
            </a:tbl>
          </a:graphicData>
        </a:graphic>
      </p:graphicFrame>
    </p:spTree>
    <p:extLst>
      <p:ext uri="{BB962C8B-B14F-4D97-AF65-F5344CB8AC3E}">
        <p14:creationId xmlns:p14="http://schemas.microsoft.com/office/powerpoint/2010/main" val="2277288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A0778-D377-4A95-B65A-7300F3C92563}"/>
              </a:ext>
            </a:extLst>
          </p:cNvPr>
          <p:cNvSpPr>
            <a:spLocks noGrp="1"/>
          </p:cNvSpPr>
          <p:nvPr>
            <p:ph type="title"/>
          </p:nvPr>
        </p:nvSpPr>
        <p:spPr/>
        <p:txBody>
          <a:bodyPr/>
          <a:lstStyle/>
          <a:p>
            <a:r>
              <a:rPr lang="en-US" dirty="0" err="1"/>
              <a:t>DataBase</a:t>
            </a:r>
            <a:r>
              <a:rPr lang="en-US" dirty="0"/>
              <a:t> Roles Continued</a:t>
            </a:r>
          </a:p>
        </p:txBody>
      </p:sp>
      <p:graphicFrame>
        <p:nvGraphicFramePr>
          <p:cNvPr id="4" name="Content Placeholder 3">
            <a:extLst>
              <a:ext uri="{FF2B5EF4-FFF2-40B4-BE49-F238E27FC236}">
                <a16:creationId xmlns:a16="http://schemas.microsoft.com/office/drawing/2014/main" xmlns="" id="{E16D6890-404C-42A5-A14A-57F25B94FBAC}"/>
              </a:ext>
            </a:extLst>
          </p:cNvPr>
          <p:cNvGraphicFramePr>
            <a:graphicFrameLocks noGrp="1"/>
          </p:cNvGraphicFramePr>
          <p:nvPr>
            <p:ph idx="1"/>
            <p:extLst>
              <p:ext uri="{D42A27DB-BD31-4B8C-83A1-F6EECF244321}">
                <p14:modId xmlns:p14="http://schemas.microsoft.com/office/powerpoint/2010/main" val="1784062375"/>
              </p:ext>
            </p:extLst>
          </p:nvPr>
        </p:nvGraphicFramePr>
        <p:xfrm>
          <a:off x="1075765" y="2249488"/>
          <a:ext cx="9971646" cy="4078329"/>
        </p:xfrm>
        <a:graphic>
          <a:graphicData uri="http://schemas.openxmlformats.org/drawingml/2006/table">
            <a:tbl>
              <a:tblPr/>
              <a:tblGrid>
                <a:gridCol w="2065468">
                  <a:extLst>
                    <a:ext uri="{9D8B030D-6E8A-4147-A177-3AD203B41FA5}">
                      <a16:colId xmlns:a16="http://schemas.microsoft.com/office/drawing/2014/main" xmlns="" val="65731408"/>
                    </a:ext>
                  </a:extLst>
                </a:gridCol>
                <a:gridCol w="6743481">
                  <a:extLst>
                    <a:ext uri="{9D8B030D-6E8A-4147-A177-3AD203B41FA5}">
                      <a16:colId xmlns:a16="http://schemas.microsoft.com/office/drawing/2014/main" xmlns="" val="3267528502"/>
                    </a:ext>
                  </a:extLst>
                </a:gridCol>
                <a:gridCol w="1162697">
                  <a:extLst>
                    <a:ext uri="{9D8B030D-6E8A-4147-A177-3AD203B41FA5}">
                      <a16:colId xmlns:a16="http://schemas.microsoft.com/office/drawing/2014/main" xmlns="" val="1379366355"/>
                    </a:ext>
                  </a:extLst>
                </a:gridCol>
              </a:tblGrid>
              <a:tr h="289317">
                <a:tc>
                  <a:txBody>
                    <a:bodyPr/>
                    <a:lstStyle/>
                    <a:p>
                      <a:r>
                        <a:rPr lang="en-US" dirty="0"/>
                        <a:t>Fixed database role</a:t>
                      </a:r>
                    </a:p>
                  </a:txBody>
                  <a:tcPr anchor="ctr">
                    <a:lnL>
                      <a:noFill/>
                    </a:lnL>
                    <a:lnR>
                      <a:noFill/>
                    </a:lnR>
                    <a:lnT>
                      <a:noFill/>
                    </a:lnT>
                    <a:lnB>
                      <a:noFill/>
                    </a:lnB>
                  </a:tcPr>
                </a:tc>
                <a:tc>
                  <a:txBody>
                    <a:bodyPr/>
                    <a:lstStyle/>
                    <a:p>
                      <a:r>
                        <a:rPr lang="en-US" dirty="0"/>
                        <a:t>Database-level permission</a:t>
                      </a:r>
                    </a:p>
                  </a:txBody>
                  <a:tcPr anchor="ctr">
                    <a:lnL>
                      <a:noFill/>
                    </a:lnL>
                    <a:lnR>
                      <a:noFill/>
                    </a:lnR>
                    <a:lnT>
                      <a:noFill/>
                    </a:lnT>
                    <a:lnB>
                      <a:noFill/>
                    </a:lnB>
                  </a:tcPr>
                </a:tc>
                <a:tc>
                  <a:txBody>
                    <a:bodyPr/>
                    <a:lstStyle/>
                    <a:p>
                      <a:r>
                        <a:rPr lang="en-US" dirty="0"/>
                        <a:t>Server-level permission</a:t>
                      </a:r>
                    </a:p>
                  </a:txBody>
                  <a:tcPr anchor="ctr">
                    <a:lnL>
                      <a:noFill/>
                    </a:lnL>
                    <a:lnR>
                      <a:noFill/>
                    </a:lnR>
                    <a:lnT>
                      <a:noFill/>
                    </a:lnT>
                    <a:lnB>
                      <a:noFill/>
                    </a:lnB>
                  </a:tcPr>
                </a:tc>
                <a:extLst>
                  <a:ext uri="{0D108BD9-81ED-4DB2-BD59-A6C34878D82A}">
                    <a16:rowId xmlns:a16="http://schemas.microsoft.com/office/drawing/2014/main" xmlns="" val="4233453953"/>
                  </a:ext>
                </a:extLst>
              </a:tr>
              <a:tr h="3163929">
                <a:tc>
                  <a:txBody>
                    <a:bodyPr/>
                    <a:lstStyle/>
                    <a:p>
                      <a:r>
                        <a:rPr lang="en-US" sz="1600" b="1" dirty="0" err="1"/>
                        <a:t>db_ddladmin</a:t>
                      </a:r>
                      <a:endParaRPr lang="en-US" sz="1600" dirty="0"/>
                    </a:p>
                  </a:txBody>
                  <a:tcPr marL="47223" marR="47223" marT="23611" marB="23611" anchor="ctr">
                    <a:lnL>
                      <a:noFill/>
                    </a:lnL>
                    <a:lnR>
                      <a:noFill/>
                    </a:lnR>
                    <a:lnT>
                      <a:noFill/>
                    </a:lnT>
                    <a:lnB>
                      <a:noFill/>
                    </a:lnB>
                  </a:tcPr>
                </a:tc>
                <a:tc>
                  <a:txBody>
                    <a:bodyPr/>
                    <a:lstStyle/>
                    <a:p>
                      <a:r>
                        <a:rPr lang="en-US" sz="1600" dirty="0"/>
                        <a:t>Granted: ALTER ANY ASSEMBLY, ALTER ANY ASYMMETRIC KEY, ALTER ANY CERTIFICATE, ALTER ANY CONTRACT, ALTER ANY DATABASE DDL TRIGGER, ALTER ANY DATABASE EVENT, NOTIFICATION, ALTER ANY DATASPACE, ALTER ANY FULLTEXT CATALOG, ALTER ANY MESSAGE TYPE, ALTER ANY REMOTE SERVICE BINDING, ALTER ANY ROUTE, ALTER ANY SCHEMA, ALTER ANY SERVICE, ALTER ANY SYMMETRIC KEY, CHECKPOINT, CREATE AGGREGATE, CREATE DEFAULT, CREATE FUNCTION, CREATE PROCEDURE, CREATE QUEUE, CREATE RULE, CREATE SYNONYM, CREATE TABLE, CREATE TYPE, CREATE VIEW, CREATE XML SCHEMA COLLECTION, REFERENCES</a:t>
                      </a:r>
                    </a:p>
                  </a:txBody>
                  <a:tcPr marL="47223" marR="47223" marT="23611" marB="23611" anchor="ctr">
                    <a:lnL>
                      <a:noFill/>
                    </a:lnL>
                    <a:lnR>
                      <a:noFill/>
                    </a:lnR>
                    <a:lnT>
                      <a:noFill/>
                    </a:lnT>
                    <a:lnB>
                      <a:noFill/>
                    </a:lnB>
                  </a:tcPr>
                </a:tc>
                <a:tc>
                  <a:txBody>
                    <a:bodyPr/>
                    <a:lstStyle/>
                    <a:p>
                      <a:r>
                        <a:rPr lang="en-US" sz="1600" dirty="0"/>
                        <a:t>Granted: VIEW ANY DATABASE</a:t>
                      </a:r>
                    </a:p>
                  </a:txBody>
                  <a:tcPr marL="47223" marR="47223" marT="23611" marB="23611" anchor="ctr">
                    <a:lnL>
                      <a:noFill/>
                    </a:lnL>
                    <a:lnR>
                      <a:noFill/>
                    </a:lnR>
                    <a:lnT>
                      <a:noFill/>
                    </a:lnT>
                    <a:lnB>
                      <a:noFill/>
                    </a:lnB>
                  </a:tcPr>
                </a:tc>
                <a:extLst>
                  <a:ext uri="{0D108BD9-81ED-4DB2-BD59-A6C34878D82A}">
                    <a16:rowId xmlns:a16="http://schemas.microsoft.com/office/drawing/2014/main" xmlns="" val="2936914867"/>
                  </a:ext>
                </a:extLst>
              </a:tr>
            </a:tbl>
          </a:graphicData>
        </a:graphic>
      </p:graphicFrame>
    </p:spTree>
    <p:extLst>
      <p:ext uri="{BB962C8B-B14F-4D97-AF65-F5344CB8AC3E}">
        <p14:creationId xmlns:p14="http://schemas.microsoft.com/office/powerpoint/2010/main" val="1159231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58AE47-721D-43DE-9A88-DB3B5DE7BD81}"/>
              </a:ext>
            </a:extLst>
          </p:cNvPr>
          <p:cNvSpPr>
            <a:spLocks noGrp="1"/>
          </p:cNvSpPr>
          <p:nvPr>
            <p:ph type="title"/>
          </p:nvPr>
        </p:nvSpPr>
        <p:spPr/>
        <p:txBody>
          <a:bodyPr/>
          <a:lstStyle/>
          <a:p>
            <a:r>
              <a:rPr lang="en-US" dirty="0"/>
              <a:t>Database Permissions Continued</a:t>
            </a:r>
          </a:p>
        </p:txBody>
      </p:sp>
      <p:graphicFrame>
        <p:nvGraphicFramePr>
          <p:cNvPr id="4" name="Content Placeholder 3">
            <a:extLst>
              <a:ext uri="{FF2B5EF4-FFF2-40B4-BE49-F238E27FC236}">
                <a16:creationId xmlns:a16="http://schemas.microsoft.com/office/drawing/2014/main" xmlns="" id="{D063AC2C-6A0A-42EE-9EC9-9A2E975801DA}"/>
              </a:ext>
            </a:extLst>
          </p:cNvPr>
          <p:cNvGraphicFramePr>
            <a:graphicFrameLocks noGrp="1"/>
          </p:cNvGraphicFramePr>
          <p:nvPr>
            <p:ph idx="1"/>
            <p:extLst>
              <p:ext uri="{D42A27DB-BD31-4B8C-83A1-F6EECF244321}">
                <p14:modId xmlns:p14="http://schemas.microsoft.com/office/powerpoint/2010/main" val="4271487276"/>
              </p:ext>
            </p:extLst>
          </p:nvPr>
        </p:nvGraphicFramePr>
        <p:xfrm>
          <a:off x="957430" y="2097088"/>
          <a:ext cx="10089981" cy="4566797"/>
        </p:xfrm>
        <a:graphic>
          <a:graphicData uri="http://schemas.openxmlformats.org/drawingml/2006/table">
            <a:tbl>
              <a:tblPr/>
              <a:tblGrid>
                <a:gridCol w="2119256">
                  <a:extLst>
                    <a:ext uri="{9D8B030D-6E8A-4147-A177-3AD203B41FA5}">
                      <a16:colId xmlns:a16="http://schemas.microsoft.com/office/drawing/2014/main" xmlns="" val="981492195"/>
                    </a:ext>
                  </a:extLst>
                </a:gridCol>
                <a:gridCol w="4607398">
                  <a:extLst>
                    <a:ext uri="{9D8B030D-6E8A-4147-A177-3AD203B41FA5}">
                      <a16:colId xmlns:a16="http://schemas.microsoft.com/office/drawing/2014/main" xmlns="" val="1609584294"/>
                    </a:ext>
                  </a:extLst>
                </a:gridCol>
                <a:gridCol w="3363327">
                  <a:extLst>
                    <a:ext uri="{9D8B030D-6E8A-4147-A177-3AD203B41FA5}">
                      <a16:colId xmlns:a16="http://schemas.microsoft.com/office/drawing/2014/main" xmlns="" val="4254863786"/>
                    </a:ext>
                  </a:extLst>
                </a:gridCol>
              </a:tblGrid>
              <a:tr h="274036">
                <a:tc>
                  <a:txBody>
                    <a:bodyPr/>
                    <a:lstStyle/>
                    <a:p>
                      <a:r>
                        <a:rPr lang="en-US" dirty="0"/>
                        <a:t>Fixed database role</a:t>
                      </a:r>
                    </a:p>
                  </a:txBody>
                  <a:tcPr anchor="ctr">
                    <a:lnL>
                      <a:noFill/>
                    </a:lnL>
                    <a:lnR>
                      <a:noFill/>
                    </a:lnR>
                    <a:lnT>
                      <a:noFill/>
                    </a:lnT>
                    <a:lnB>
                      <a:noFill/>
                    </a:lnB>
                  </a:tcPr>
                </a:tc>
                <a:tc>
                  <a:txBody>
                    <a:bodyPr/>
                    <a:lstStyle/>
                    <a:p>
                      <a:r>
                        <a:rPr lang="en-US" dirty="0"/>
                        <a:t>Database-level permission</a:t>
                      </a:r>
                    </a:p>
                  </a:txBody>
                  <a:tcPr anchor="ctr">
                    <a:lnL>
                      <a:noFill/>
                    </a:lnL>
                    <a:lnR>
                      <a:noFill/>
                    </a:lnR>
                    <a:lnT>
                      <a:noFill/>
                    </a:lnT>
                    <a:lnB>
                      <a:noFill/>
                    </a:lnB>
                  </a:tcPr>
                </a:tc>
                <a:tc>
                  <a:txBody>
                    <a:bodyPr/>
                    <a:lstStyle/>
                    <a:p>
                      <a:r>
                        <a:rPr lang="en-US" dirty="0"/>
                        <a:t>Server-level permission</a:t>
                      </a:r>
                    </a:p>
                  </a:txBody>
                  <a:tcPr anchor="ctr">
                    <a:lnL>
                      <a:noFill/>
                    </a:lnL>
                    <a:lnR>
                      <a:noFill/>
                    </a:lnR>
                    <a:lnT>
                      <a:noFill/>
                    </a:lnT>
                    <a:lnB>
                      <a:noFill/>
                    </a:lnB>
                  </a:tcPr>
                </a:tc>
                <a:extLst>
                  <a:ext uri="{0D108BD9-81ED-4DB2-BD59-A6C34878D82A}">
                    <a16:rowId xmlns:a16="http://schemas.microsoft.com/office/drawing/2014/main" xmlns="" val="3366909489"/>
                  </a:ext>
                </a:extLst>
              </a:tr>
              <a:tr h="274036">
                <a:tc>
                  <a:txBody>
                    <a:bodyPr/>
                    <a:lstStyle/>
                    <a:p>
                      <a:r>
                        <a:rPr lang="en-US" sz="1600" b="1"/>
                        <a:t>db_denydatareader</a:t>
                      </a:r>
                      <a:endParaRPr lang="en-US" sz="1600"/>
                    </a:p>
                  </a:txBody>
                  <a:tcPr marL="54488" marR="54488" marT="27244" marB="27244" anchor="ctr">
                    <a:lnL>
                      <a:noFill/>
                    </a:lnL>
                    <a:lnR>
                      <a:noFill/>
                    </a:lnR>
                    <a:lnT>
                      <a:noFill/>
                    </a:lnT>
                    <a:lnB>
                      <a:noFill/>
                    </a:lnB>
                  </a:tcPr>
                </a:tc>
                <a:tc>
                  <a:txBody>
                    <a:bodyPr/>
                    <a:lstStyle/>
                    <a:p>
                      <a:r>
                        <a:rPr lang="en-US" sz="1600" dirty="0"/>
                        <a:t>Denied: SELECT</a:t>
                      </a:r>
                    </a:p>
                  </a:txBody>
                  <a:tcPr marL="54488" marR="54488" marT="27244" marB="27244" anchor="ctr">
                    <a:lnL>
                      <a:noFill/>
                    </a:lnL>
                    <a:lnR>
                      <a:noFill/>
                    </a:lnR>
                    <a:lnT>
                      <a:noFill/>
                    </a:lnT>
                    <a:lnB>
                      <a:noFill/>
                    </a:lnB>
                  </a:tcPr>
                </a:tc>
                <a:tc>
                  <a:txBody>
                    <a:bodyPr/>
                    <a:lstStyle/>
                    <a:p>
                      <a:r>
                        <a:rPr lang="en-US" sz="1600" dirty="0"/>
                        <a:t>Granted: VIEW ANY DATABASE</a:t>
                      </a:r>
                    </a:p>
                  </a:txBody>
                  <a:tcPr marL="54488" marR="54488" marT="27244" marB="27244" anchor="ctr">
                    <a:lnL>
                      <a:noFill/>
                    </a:lnL>
                    <a:lnR>
                      <a:noFill/>
                    </a:lnR>
                    <a:lnT>
                      <a:noFill/>
                    </a:lnT>
                    <a:lnB>
                      <a:noFill/>
                    </a:lnB>
                  </a:tcPr>
                </a:tc>
                <a:extLst>
                  <a:ext uri="{0D108BD9-81ED-4DB2-BD59-A6C34878D82A}">
                    <a16:rowId xmlns:a16="http://schemas.microsoft.com/office/drawing/2014/main" xmlns="" val="1898634704"/>
                  </a:ext>
                </a:extLst>
              </a:tr>
              <a:tr h="274036">
                <a:tc>
                  <a:txBody>
                    <a:bodyPr/>
                    <a:lstStyle/>
                    <a:p>
                      <a:r>
                        <a:rPr lang="en-US" sz="1600" b="1"/>
                        <a:t>db_denydatawriter</a:t>
                      </a:r>
                      <a:endParaRPr lang="en-US" sz="1600"/>
                    </a:p>
                  </a:txBody>
                  <a:tcPr marL="54488" marR="54488" marT="27244" marB="27244" anchor="ctr">
                    <a:lnL>
                      <a:noFill/>
                    </a:lnL>
                    <a:lnR>
                      <a:noFill/>
                    </a:lnR>
                    <a:lnT>
                      <a:noFill/>
                    </a:lnT>
                    <a:lnB>
                      <a:noFill/>
                    </a:lnB>
                  </a:tcPr>
                </a:tc>
                <a:tc>
                  <a:txBody>
                    <a:bodyPr/>
                    <a:lstStyle/>
                    <a:p>
                      <a:r>
                        <a:rPr lang="en-US" sz="1600"/>
                        <a:t>Denied: DELETE, INSERT, UPDATE</a:t>
                      </a:r>
                    </a:p>
                  </a:txBody>
                  <a:tcPr marL="54488" marR="54488" marT="27244" marB="27244" anchor="ctr">
                    <a:lnL>
                      <a:noFill/>
                    </a:lnL>
                    <a:lnR>
                      <a:noFill/>
                    </a:lnR>
                    <a:lnT>
                      <a:noFill/>
                    </a:lnT>
                    <a:lnB>
                      <a:noFill/>
                    </a:lnB>
                  </a:tcPr>
                </a:tc>
                <a:tc>
                  <a:txBody>
                    <a:bodyPr/>
                    <a:lstStyle/>
                    <a:p>
                      <a:endParaRPr lang="en-US" sz="1600" dirty="0"/>
                    </a:p>
                  </a:txBody>
                  <a:tcPr marL="54488" marR="54488" marT="27244" marB="27244" anchor="ctr">
                    <a:lnL>
                      <a:noFill/>
                    </a:lnL>
                    <a:lnR>
                      <a:noFill/>
                    </a:lnR>
                    <a:lnT>
                      <a:noFill/>
                    </a:lnT>
                    <a:lnB>
                      <a:noFill/>
                    </a:lnB>
                  </a:tcPr>
                </a:tc>
                <a:extLst>
                  <a:ext uri="{0D108BD9-81ED-4DB2-BD59-A6C34878D82A}">
                    <a16:rowId xmlns:a16="http://schemas.microsoft.com/office/drawing/2014/main" xmlns="" val="3544009317"/>
                  </a:ext>
                </a:extLst>
              </a:tr>
              <a:tr h="442644">
                <a:tc>
                  <a:txBody>
                    <a:bodyPr/>
                    <a:lstStyle/>
                    <a:p>
                      <a:r>
                        <a:rPr lang="en-US" sz="1600" b="1"/>
                        <a:t>db_owner</a:t>
                      </a:r>
                      <a:endParaRPr lang="en-US" sz="1600"/>
                    </a:p>
                  </a:txBody>
                  <a:tcPr marL="54488" marR="54488" marT="27244" marB="27244" anchor="ctr">
                    <a:lnL>
                      <a:noFill/>
                    </a:lnL>
                    <a:lnR>
                      <a:noFill/>
                    </a:lnR>
                    <a:lnT>
                      <a:noFill/>
                    </a:lnT>
                    <a:lnB>
                      <a:noFill/>
                    </a:lnB>
                  </a:tcPr>
                </a:tc>
                <a:tc>
                  <a:txBody>
                    <a:bodyPr/>
                    <a:lstStyle/>
                    <a:p>
                      <a:r>
                        <a:rPr lang="en-US" sz="1600" dirty="0"/>
                        <a:t>Granted with GRANT option: CONTROL</a:t>
                      </a:r>
                    </a:p>
                  </a:txBody>
                  <a:tcPr marL="54488" marR="54488" marT="27244" marB="27244" anchor="ctr">
                    <a:lnL>
                      <a:noFill/>
                    </a:lnL>
                    <a:lnR>
                      <a:noFill/>
                    </a:lnR>
                    <a:lnT>
                      <a:noFill/>
                    </a:lnT>
                    <a:lnB>
                      <a:noFill/>
                    </a:lnB>
                  </a:tcPr>
                </a:tc>
                <a:tc>
                  <a:txBody>
                    <a:bodyPr/>
                    <a:lstStyle/>
                    <a:p>
                      <a:r>
                        <a:rPr lang="en-US" sz="1600"/>
                        <a:t>Granted: VIEW ANY DATABASE</a:t>
                      </a:r>
                    </a:p>
                  </a:txBody>
                  <a:tcPr marL="54488" marR="54488" marT="27244" marB="27244" anchor="ctr">
                    <a:lnL>
                      <a:noFill/>
                    </a:lnL>
                    <a:lnR>
                      <a:noFill/>
                    </a:lnR>
                    <a:lnT>
                      <a:noFill/>
                    </a:lnT>
                    <a:lnB>
                      <a:noFill/>
                    </a:lnB>
                  </a:tcPr>
                </a:tc>
                <a:extLst>
                  <a:ext uri="{0D108BD9-81ED-4DB2-BD59-A6C34878D82A}">
                    <a16:rowId xmlns:a16="http://schemas.microsoft.com/office/drawing/2014/main" xmlns="" val="453580877"/>
                  </a:ext>
                </a:extLst>
              </a:tr>
              <a:tr h="822052">
                <a:tc>
                  <a:txBody>
                    <a:bodyPr/>
                    <a:lstStyle/>
                    <a:p>
                      <a:r>
                        <a:rPr lang="en-US" sz="1600" b="1"/>
                        <a:t>db_securityadmin</a:t>
                      </a:r>
                      <a:endParaRPr lang="en-US" sz="1600"/>
                    </a:p>
                  </a:txBody>
                  <a:tcPr marL="54488" marR="54488" marT="27244" marB="27244" anchor="ctr">
                    <a:lnL>
                      <a:noFill/>
                    </a:lnL>
                    <a:lnR>
                      <a:noFill/>
                    </a:lnR>
                    <a:lnT>
                      <a:noFill/>
                    </a:lnT>
                    <a:lnB>
                      <a:noFill/>
                    </a:lnB>
                  </a:tcPr>
                </a:tc>
                <a:tc>
                  <a:txBody>
                    <a:bodyPr/>
                    <a:lstStyle/>
                    <a:p>
                      <a:r>
                        <a:rPr lang="en-US" sz="1600"/>
                        <a:t>Granted: ALTER ANY APPLICATION ROLE, ALTER ANY ROLE, CREATE SCHEMA, VIEW DEFINITION</a:t>
                      </a:r>
                    </a:p>
                  </a:txBody>
                  <a:tcPr marL="54488" marR="54488" marT="27244" marB="27244" anchor="ctr">
                    <a:lnL>
                      <a:noFill/>
                    </a:lnL>
                    <a:lnR>
                      <a:noFill/>
                    </a:lnR>
                    <a:lnT>
                      <a:noFill/>
                    </a:lnT>
                    <a:lnB>
                      <a:noFill/>
                    </a:lnB>
                  </a:tcPr>
                </a:tc>
                <a:tc>
                  <a:txBody>
                    <a:bodyPr/>
                    <a:lstStyle/>
                    <a:p>
                      <a:r>
                        <a:rPr lang="en-US" sz="1600"/>
                        <a:t>Granted: VIEW ANY DATABASE</a:t>
                      </a:r>
                    </a:p>
                  </a:txBody>
                  <a:tcPr marL="54488" marR="54488" marT="27244" marB="27244" anchor="ctr">
                    <a:lnL>
                      <a:noFill/>
                    </a:lnL>
                    <a:lnR>
                      <a:noFill/>
                    </a:lnR>
                    <a:lnT>
                      <a:noFill/>
                    </a:lnT>
                    <a:lnB>
                      <a:noFill/>
                    </a:lnB>
                  </a:tcPr>
                </a:tc>
                <a:extLst>
                  <a:ext uri="{0D108BD9-81ED-4DB2-BD59-A6C34878D82A}">
                    <a16:rowId xmlns:a16="http://schemas.microsoft.com/office/drawing/2014/main" xmlns="" val="123267998"/>
                  </a:ext>
                </a:extLst>
              </a:tr>
              <a:tr h="2339685">
                <a:tc>
                  <a:txBody>
                    <a:bodyPr/>
                    <a:lstStyle/>
                    <a:p>
                      <a:r>
                        <a:rPr lang="en-US" sz="1600" b="1"/>
                        <a:t>dbm_monitor</a:t>
                      </a:r>
                      <a:endParaRPr lang="en-US" sz="1600"/>
                    </a:p>
                  </a:txBody>
                  <a:tcPr marL="54488" marR="54488" marT="27244" marB="27244" anchor="ctr">
                    <a:lnL>
                      <a:noFill/>
                    </a:lnL>
                    <a:lnR>
                      <a:noFill/>
                    </a:lnR>
                    <a:lnT>
                      <a:noFill/>
                    </a:lnT>
                    <a:lnB>
                      <a:noFill/>
                    </a:lnB>
                  </a:tcPr>
                </a:tc>
                <a:tc>
                  <a:txBody>
                    <a:bodyPr/>
                    <a:lstStyle/>
                    <a:p>
                      <a:r>
                        <a:rPr lang="en-US" sz="1600"/>
                        <a:t>Granted: VIEW most recent status in Database Mirroring Monitor</a:t>
                      </a:r>
                    </a:p>
                    <a:p>
                      <a:r>
                        <a:rPr lang="en-US" sz="1600" b="1"/>
                        <a:t>Important</a:t>
                      </a:r>
                      <a:endParaRPr lang="en-US" sz="1600"/>
                    </a:p>
                    <a:p>
                      <a:r>
                        <a:rPr lang="en-US" sz="1600"/>
                        <a:t>The </a:t>
                      </a:r>
                      <a:r>
                        <a:rPr lang="en-US" sz="1600" b="1"/>
                        <a:t>dbm_monitor</a:t>
                      </a:r>
                      <a:r>
                        <a:rPr lang="en-US" sz="1600"/>
                        <a:t> fixed database role is created in the </a:t>
                      </a:r>
                      <a:r>
                        <a:rPr lang="en-US" sz="1600" b="1"/>
                        <a:t>msdb</a:t>
                      </a:r>
                      <a:r>
                        <a:rPr lang="en-US" sz="1600"/>
                        <a:t> database when the first database is registered in Database Mirroring Monitor. The new </a:t>
                      </a:r>
                      <a:r>
                        <a:rPr lang="en-US" sz="1600" b="1"/>
                        <a:t>dbm_monitor</a:t>
                      </a:r>
                      <a:r>
                        <a:rPr lang="en-US" sz="1600"/>
                        <a:t> role has no members until a system administrator assigns users to the role.</a:t>
                      </a:r>
                    </a:p>
                  </a:txBody>
                  <a:tcPr marL="54488" marR="54488" marT="27244" marB="27244" anchor="ctr">
                    <a:lnL>
                      <a:noFill/>
                    </a:lnL>
                    <a:lnR>
                      <a:noFill/>
                    </a:lnR>
                    <a:lnT>
                      <a:noFill/>
                    </a:lnT>
                    <a:lnB>
                      <a:noFill/>
                    </a:lnB>
                  </a:tcPr>
                </a:tc>
                <a:tc>
                  <a:txBody>
                    <a:bodyPr/>
                    <a:lstStyle/>
                    <a:p>
                      <a:r>
                        <a:rPr lang="en-US" sz="1600" dirty="0"/>
                        <a:t>Granted: VIEW ANY DATABASE</a:t>
                      </a:r>
                    </a:p>
                  </a:txBody>
                  <a:tcPr marL="54488" marR="54488" marT="27244" marB="27244" anchor="ctr">
                    <a:lnL>
                      <a:noFill/>
                    </a:lnL>
                    <a:lnR>
                      <a:noFill/>
                    </a:lnR>
                    <a:lnT>
                      <a:noFill/>
                    </a:lnT>
                    <a:lnB>
                      <a:noFill/>
                    </a:lnB>
                  </a:tcPr>
                </a:tc>
                <a:extLst>
                  <a:ext uri="{0D108BD9-81ED-4DB2-BD59-A6C34878D82A}">
                    <a16:rowId xmlns:a16="http://schemas.microsoft.com/office/drawing/2014/main" xmlns="" val="3879353085"/>
                  </a:ext>
                </a:extLst>
              </a:tr>
            </a:tbl>
          </a:graphicData>
        </a:graphic>
      </p:graphicFrame>
      <p:pic>
        <p:nvPicPr>
          <p:cNvPr id="5121" name="Picture 1" descr="Important note">
            <a:extLst>
              <a:ext uri="{FF2B5EF4-FFF2-40B4-BE49-F238E27FC236}">
                <a16:creationId xmlns:a16="http://schemas.microsoft.com/office/drawing/2014/main" xmlns="" id="{0B9140E0-F0E6-4265-A60C-137207C14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4" y="-34442"/>
            <a:ext cx="57033" cy="56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001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5C92BA-F6D8-4395-8D12-7725BCBE5064}"/>
              </a:ext>
            </a:extLst>
          </p:cNvPr>
          <p:cNvSpPr>
            <a:spLocks noGrp="1"/>
          </p:cNvSpPr>
          <p:nvPr>
            <p:ph type="title"/>
          </p:nvPr>
        </p:nvSpPr>
        <p:spPr/>
        <p:txBody>
          <a:bodyPr/>
          <a:lstStyle/>
          <a:p>
            <a:r>
              <a:rPr lang="en-US" dirty="0"/>
              <a:t>Custom Roles</a:t>
            </a:r>
          </a:p>
        </p:txBody>
      </p:sp>
      <p:sp>
        <p:nvSpPr>
          <p:cNvPr id="3" name="Content Placeholder 2">
            <a:extLst>
              <a:ext uri="{FF2B5EF4-FFF2-40B4-BE49-F238E27FC236}">
                <a16:creationId xmlns:a16="http://schemas.microsoft.com/office/drawing/2014/main" xmlns="" id="{ED8AA267-FA24-44C9-8129-A5A3AC6DA0F2}"/>
              </a:ext>
            </a:extLst>
          </p:cNvPr>
          <p:cNvSpPr>
            <a:spLocks noGrp="1"/>
          </p:cNvSpPr>
          <p:nvPr>
            <p:ph idx="1"/>
          </p:nvPr>
        </p:nvSpPr>
        <p:spPr/>
        <p:txBody>
          <a:bodyPr>
            <a:normAutofit fontScale="92500" lnSpcReduction="10000"/>
          </a:bodyPr>
          <a:lstStyle/>
          <a:p>
            <a:r>
              <a:rPr lang="en-US" dirty="0" smtClean="0"/>
              <a:t>The built in roles are useful, but they are often too blunt for real use. For instance the Database role Data Reader lets a user read all data in every table. Typically a user should be able to see some data, and not other data. You can create custom roles to provide more subtle permissions. </a:t>
            </a:r>
          </a:p>
          <a:p>
            <a:r>
              <a:rPr lang="en-US" dirty="0" smtClean="0"/>
              <a:t>These roles should still be somewhat general—a human resources role or a management role for instance.</a:t>
            </a:r>
          </a:p>
          <a:p>
            <a:r>
              <a:rPr lang="en-US" dirty="0" smtClean="0"/>
              <a:t>It is not considered a good idea make a role for just one person, or to assign permissions to an individual user.</a:t>
            </a:r>
            <a:endParaRPr lang="en-US" dirty="0"/>
          </a:p>
        </p:txBody>
      </p:sp>
    </p:spTree>
    <p:extLst>
      <p:ext uri="{BB962C8B-B14F-4D97-AF65-F5344CB8AC3E}">
        <p14:creationId xmlns:p14="http://schemas.microsoft.com/office/powerpoint/2010/main" val="3839307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5E00D1-0FEF-43C0-81AE-6C07A532E6A8}"/>
              </a:ext>
            </a:extLst>
          </p:cNvPr>
          <p:cNvSpPr>
            <a:spLocks noGrp="1"/>
          </p:cNvSpPr>
          <p:nvPr>
            <p:ph type="title"/>
          </p:nvPr>
        </p:nvSpPr>
        <p:spPr/>
        <p:txBody>
          <a:bodyPr/>
          <a:lstStyle/>
          <a:p>
            <a:r>
              <a:rPr lang="en-US" dirty="0"/>
              <a:t>Overview contents</a:t>
            </a:r>
          </a:p>
        </p:txBody>
      </p:sp>
      <p:sp>
        <p:nvSpPr>
          <p:cNvPr id="3" name="Content Placeholder 2">
            <a:extLst>
              <a:ext uri="{FF2B5EF4-FFF2-40B4-BE49-F238E27FC236}">
                <a16:creationId xmlns:a16="http://schemas.microsoft.com/office/drawing/2014/main" xmlns="" id="{A82326F3-6ED3-4115-B248-10E321586F86}"/>
              </a:ext>
            </a:extLst>
          </p:cNvPr>
          <p:cNvSpPr>
            <a:spLocks noGrp="1"/>
          </p:cNvSpPr>
          <p:nvPr>
            <p:ph idx="1"/>
          </p:nvPr>
        </p:nvSpPr>
        <p:spPr/>
        <p:txBody>
          <a:bodyPr/>
          <a:lstStyle/>
          <a:p>
            <a:r>
              <a:rPr lang="en-US" dirty="0"/>
              <a:t>Editions of SQL Server</a:t>
            </a:r>
          </a:p>
          <a:p>
            <a:r>
              <a:rPr lang="en-US" dirty="0"/>
              <a:t>Parts of SQL Server (Enterprise)</a:t>
            </a:r>
          </a:p>
          <a:p>
            <a:r>
              <a:rPr lang="en-US" dirty="0"/>
              <a:t>Database Administration</a:t>
            </a:r>
          </a:p>
          <a:p>
            <a:r>
              <a:rPr lang="en-US" dirty="0"/>
              <a:t>Security</a:t>
            </a:r>
          </a:p>
          <a:p>
            <a:endParaRPr lang="en-US" dirty="0"/>
          </a:p>
        </p:txBody>
      </p:sp>
    </p:spTree>
    <p:extLst>
      <p:ext uri="{BB962C8B-B14F-4D97-AF65-F5344CB8AC3E}">
        <p14:creationId xmlns:p14="http://schemas.microsoft.com/office/powerpoint/2010/main" val="1879018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1DA9B9-A99D-4953-96BA-D9EE06FC92A4}"/>
              </a:ext>
            </a:extLst>
          </p:cNvPr>
          <p:cNvSpPr>
            <a:spLocks noGrp="1"/>
          </p:cNvSpPr>
          <p:nvPr>
            <p:ph type="title"/>
          </p:nvPr>
        </p:nvSpPr>
        <p:spPr/>
        <p:txBody>
          <a:bodyPr/>
          <a:lstStyle/>
          <a:p>
            <a:r>
              <a:rPr lang="en-US" dirty="0"/>
              <a:t>Editions of SQL Server 2014</a:t>
            </a:r>
          </a:p>
        </p:txBody>
      </p:sp>
      <p:sp>
        <p:nvSpPr>
          <p:cNvPr id="3" name="Content Placeholder 2">
            <a:extLst>
              <a:ext uri="{FF2B5EF4-FFF2-40B4-BE49-F238E27FC236}">
                <a16:creationId xmlns:a16="http://schemas.microsoft.com/office/drawing/2014/main" xmlns="" id="{94CB89E5-01F9-4384-9E66-84814B3A76F4}"/>
              </a:ext>
            </a:extLst>
          </p:cNvPr>
          <p:cNvSpPr>
            <a:spLocks noGrp="1"/>
          </p:cNvSpPr>
          <p:nvPr>
            <p:ph idx="1"/>
          </p:nvPr>
        </p:nvSpPr>
        <p:spPr/>
        <p:txBody>
          <a:bodyPr/>
          <a:lstStyle/>
          <a:p>
            <a:r>
              <a:rPr lang="en-US" dirty="0"/>
              <a:t>Enterprise </a:t>
            </a:r>
          </a:p>
          <a:p>
            <a:r>
              <a:rPr lang="en-US" dirty="0"/>
              <a:t>Standard</a:t>
            </a:r>
          </a:p>
          <a:p>
            <a:r>
              <a:rPr lang="en-US" dirty="0"/>
              <a:t>Express</a:t>
            </a:r>
          </a:p>
          <a:p>
            <a:r>
              <a:rPr lang="en-US" dirty="0"/>
              <a:t>Developer</a:t>
            </a:r>
          </a:p>
        </p:txBody>
      </p:sp>
    </p:spTree>
    <p:extLst>
      <p:ext uri="{BB962C8B-B14F-4D97-AF65-F5344CB8AC3E}">
        <p14:creationId xmlns:p14="http://schemas.microsoft.com/office/powerpoint/2010/main" val="3469229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10D940-95B0-4F93-89DF-45E6C2916458}"/>
              </a:ext>
            </a:extLst>
          </p:cNvPr>
          <p:cNvSpPr>
            <a:spLocks noGrp="1"/>
          </p:cNvSpPr>
          <p:nvPr>
            <p:ph type="title"/>
          </p:nvPr>
        </p:nvSpPr>
        <p:spPr/>
        <p:txBody>
          <a:bodyPr/>
          <a:lstStyle/>
          <a:p>
            <a:r>
              <a:rPr lang="en-US" dirty="0"/>
              <a:t>Comparison of Features</a:t>
            </a:r>
          </a:p>
        </p:txBody>
      </p:sp>
      <p:graphicFrame>
        <p:nvGraphicFramePr>
          <p:cNvPr id="4" name="Content Placeholder 3">
            <a:extLst>
              <a:ext uri="{FF2B5EF4-FFF2-40B4-BE49-F238E27FC236}">
                <a16:creationId xmlns:a16="http://schemas.microsoft.com/office/drawing/2014/main" xmlns="" id="{39DB4432-D79B-4035-8A25-661A04A68227}"/>
              </a:ext>
            </a:extLst>
          </p:cNvPr>
          <p:cNvGraphicFramePr>
            <a:graphicFrameLocks noGrp="1"/>
          </p:cNvGraphicFramePr>
          <p:nvPr>
            <p:ph idx="1"/>
            <p:extLst>
              <p:ext uri="{D42A27DB-BD31-4B8C-83A1-F6EECF244321}">
                <p14:modId xmlns:p14="http://schemas.microsoft.com/office/powerpoint/2010/main" val="3069858404"/>
              </p:ext>
            </p:extLst>
          </p:nvPr>
        </p:nvGraphicFramePr>
        <p:xfrm>
          <a:off x="1141413" y="2210370"/>
          <a:ext cx="9905998" cy="365760"/>
        </p:xfrm>
        <a:graphic>
          <a:graphicData uri="http://schemas.openxmlformats.org/drawingml/2006/table">
            <a:tbl>
              <a:tblPr/>
              <a:tblGrid>
                <a:gridCol w="1591029">
                  <a:extLst>
                    <a:ext uri="{9D8B030D-6E8A-4147-A177-3AD203B41FA5}">
                      <a16:colId xmlns:a16="http://schemas.microsoft.com/office/drawing/2014/main" xmlns="" val="3459582920"/>
                    </a:ext>
                  </a:extLst>
                </a:gridCol>
                <a:gridCol w="2130014">
                  <a:extLst>
                    <a:ext uri="{9D8B030D-6E8A-4147-A177-3AD203B41FA5}">
                      <a16:colId xmlns:a16="http://schemas.microsoft.com/office/drawing/2014/main" xmlns="" val="2875073844"/>
                    </a:ext>
                  </a:extLst>
                </a:gridCol>
                <a:gridCol w="2485017">
                  <a:extLst>
                    <a:ext uri="{9D8B030D-6E8A-4147-A177-3AD203B41FA5}">
                      <a16:colId xmlns:a16="http://schemas.microsoft.com/office/drawing/2014/main" xmlns="" val="774707530"/>
                    </a:ext>
                  </a:extLst>
                </a:gridCol>
                <a:gridCol w="2129475">
                  <a:extLst>
                    <a:ext uri="{9D8B030D-6E8A-4147-A177-3AD203B41FA5}">
                      <a16:colId xmlns:a16="http://schemas.microsoft.com/office/drawing/2014/main" xmlns="" val="4192570597"/>
                    </a:ext>
                  </a:extLst>
                </a:gridCol>
                <a:gridCol w="1570463">
                  <a:extLst>
                    <a:ext uri="{9D8B030D-6E8A-4147-A177-3AD203B41FA5}">
                      <a16:colId xmlns:a16="http://schemas.microsoft.com/office/drawing/2014/main" xmlns="" val="451530870"/>
                    </a:ext>
                  </a:extLst>
                </a:gridCol>
              </a:tblGrid>
              <a:tr h="0">
                <a:tc>
                  <a:txBody>
                    <a:bodyPr/>
                    <a:lstStyle/>
                    <a:p>
                      <a:r>
                        <a:rPr lang="en-US" b="1"/>
                        <a:t>Features</a:t>
                      </a:r>
                      <a:endParaRPr lang="en-US"/>
                    </a:p>
                  </a:txBody>
                  <a:tcPr anchor="ctr">
                    <a:lnL>
                      <a:noFill/>
                    </a:lnL>
                    <a:lnR>
                      <a:noFill/>
                    </a:lnR>
                    <a:lnT>
                      <a:noFill/>
                    </a:lnT>
                    <a:lnB>
                      <a:noFill/>
                    </a:lnB>
                  </a:tcPr>
                </a:tc>
                <a:tc>
                  <a:txBody>
                    <a:bodyPr/>
                    <a:lstStyle/>
                    <a:p>
                      <a:r>
                        <a:rPr lang="en-US" b="1" dirty="0"/>
                        <a:t>Enterprise</a:t>
                      </a:r>
                      <a:endParaRPr lang="en-US" dirty="0"/>
                    </a:p>
                  </a:txBody>
                  <a:tcPr anchor="ctr">
                    <a:lnL>
                      <a:noFill/>
                    </a:lnL>
                    <a:lnR>
                      <a:noFill/>
                    </a:lnR>
                    <a:lnT>
                      <a:noFill/>
                    </a:lnT>
                    <a:lnB>
                      <a:noFill/>
                    </a:lnB>
                  </a:tcPr>
                </a:tc>
                <a:tc>
                  <a:txBody>
                    <a:bodyPr/>
                    <a:lstStyle/>
                    <a:p>
                      <a:r>
                        <a:rPr lang="en-US" b="1" dirty="0"/>
                        <a:t>Standard</a:t>
                      </a:r>
                      <a:endParaRPr lang="en-US" dirty="0"/>
                    </a:p>
                  </a:txBody>
                  <a:tcPr anchor="ctr">
                    <a:lnL>
                      <a:noFill/>
                    </a:lnL>
                    <a:lnR>
                      <a:noFill/>
                    </a:lnR>
                    <a:lnT>
                      <a:noFill/>
                    </a:lnT>
                    <a:lnB>
                      <a:noFill/>
                    </a:lnB>
                  </a:tcPr>
                </a:tc>
                <a:tc>
                  <a:txBody>
                    <a:bodyPr/>
                    <a:lstStyle/>
                    <a:p>
                      <a:r>
                        <a:rPr lang="en-US" b="1" dirty="0"/>
                        <a:t> Express</a:t>
                      </a:r>
                      <a:endParaRPr lang="en-US" dirty="0"/>
                    </a:p>
                  </a:txBody>
                  <a:tcPr anchor="ctr">
                    <a:lnL>
                      <a:noFill/>
                    </a:lnL>
                    <a:lnR>
                      <a:noFill/>
                    </a:lnR>
                    <a:lnT>
                      <a:noFill/>
                    </a:lnT>
                    <a:lnB>
                      <a:noFill/>
                    </a:lnB>
                  </a:tcPr>
                </a:tc>
                <a:tc>
                  <a:txBody>
                    <a:bodyPr/>
                    <a:lstStyle/>
                    <a:p>
                      <a:r>
                        <a:rPr lang="en-US" b="1" dirty="0"/>
                        <a:t> Developer</a:t>
                      </a:r>
                      <a:endParaRPr lang="en-US" dirty="0"/>
                    </a:p>
                  </a:txBody>
                  <a:tcPr anchor="ctr">
                    <a:lnL>
                      <a:noFill/>
                    </a:lnL>
                    <a:lnR>
                      <a:noFill/>
                    </a:lnR>
                    <a:lnT>
                      <a:noFill/>
                    </a:lnT>
                    <a:lnB>
                      <a:noFill/>
                    </a:lnB>
                  </a:tcPr>
                </a:tc>
                <a:extLst>
                  <a:ext uri="{0D108BD9-81ED-4DB2-BD59-A6C34878D82A}">
                    <a16:rowId xmlns:a16="http://schemas.microsoft.com/office/drawing/2014/main" xmlns="" val="2145058390"/>
                  </a:ext>
                </a:extLst>
              </a:tr>
            </a:tbl>
          </a:graphicData>
        </a:graphic>
      </p:graphicFrame>
      <p:graphicFrame>
        <p:nvGraphicFramePr>
          <p:cNvPr id="8" name="Table 7">
            <a:extLst>
              <a:ext uri="{FF2B5EF4-FFF2-40B4-BE49-F238E27FC236}">
                <a16:creationId xmlns:a16="http://schemas.microsoft.com/office/drawing/2014/main" xmlns="" id="{55FCF754-2139-46D3-B485-4F171CE69113}"/>
              </a:ext>
            </a:extLst>
          </p:cNvPr>
          <p:cNvGraphicFramePr>
            <a:graphicFrameLocks noGrp="1"/>
          </p:cNvGraphicFramePr>
          <p:nvPr>
            <p:extLst>
              <p:ext uri="{D42A27DB-BD31-4B8C-83A1-F6EECF244321}">
                <p14:modId xmlns:p14="http://schemas.microsoft.com/office/powerpoint/2010/main" val="4149903056"/>
              </p:ext>
            </p:extLst>
          </p:nvPr>
        </p:nvGraphicFramePr>
        <p:xfrm>
          <a:off x="1141413" y="2689412"/>
          <a:ext cx="9702294" cy="3872559"/>
        </p:xfrm>
        <a:graphic>
          <a:graphicData uri="http://schemas.openxmlformats.org/drawingml/2006/table">
            <a:tbl>
              <a:tblPr/>
              <a:tblGrid>
                <a:gridCol w="1708550">
                  <a:extLst>
                    <a:ext uri="{9D8B030D-6E8A-4147-A177-3AD203B41FA5}">
                      <a16:colId xmlns:a16="http://schemas.microsoft.com/office/drawing/2014/main" xmlns="" val="4261331565"/>
                    </a:ext>
                  </a:extLst>
                </a:gridCol>
                <a:gridCol w="2196582">
                  <a:extLst>
                    <a:ext uri="{9D8B030D-6E8A-4147-A177-3AD203B41FA5}">
                      <a16:colId xmlns:a16="http://schemas.microsoft.com/office/drawing/2014/main" xmlns="" val="2317264660"/>
                    </a:ext>
                  </a:extLst>
                </a:gridCol>
                <a:gridCol w="2536259">
                  <a:extLst>
                    <a:ext uri="{9D8B030D-6E8A-4147-A177-3AD203B41FA5}">
                      <a16:colId xmlns:a16="http://schemas.microsoft.com/office/drawing/2014/main" xmlns="" val="2697838970"/>
                    </a:ext>
                  </a:extLst>
                </a:gridCol>
                <a:gridCol w="1916198">
                  <a:extLst>
                    <a:ext uri="{9D8B030D-6E8A-4147-A177-3AD203B41FA5}">
                      <a16:colId xmlns:a16="http://schemas.microsoft.com/office/drawing/2014/main" xmlns="" val="1948316773"/>
                    </a:ext>
                  </a:extLst>
                </a:gridCol>
                <a:gridCol w="1344705">
                  <a:extLst>
                    <a:ext uri="{9D8B030D-6E8A-4147-A177-3AD203B41FA5}">
                      <a16:colId xmlns:a16="http://schemas.microsoft.com/office/drawing/2014/main" xmlns="" val="1352231878"/>
                    </a:ext>
                  </a:extLst>
                </a:gridCol>
              </a:tblGrid>
              <a:tr h="576531">
                <a:tc>
                  <a:txBody>
                    <a:bodyPr/>
                    <a:lstStyle/>
                    <a:p>
                      <a:r>
                        <a:rPr lang="en-US" sz="1500"/>
                        <a:t>Maximum number of cores </a:t>
                      </a:r>
                    </a:p>
                  </a:txBody>
                  <a:tcPr marL="75356" marR="75356" marT="37678" marB="37678" anchor="ctr">
                    <a:lnL>
                      <a:noFill/>
                    </a:lnL>
                    <a:lnR>
                      <a:noFill/>
                    </a:lnR>
                    <a:lnT>
                      <a:noFill/>
                    </a:lnT>
                    <a:lnB>
                      <a:noFill/>
                    </a:lnB>
                  </a:tcPr>
                </a:tc>
                <a:tc>
                  <a:txBody>
                    <a:bodyPr/>
                    <a:lstStyle/>
                    <a:p>
                      <a:r>
                        <a:rPr lang="en-US" sz="1500"/>
                        <a:t>Unlimited</a:t>
                      </a:r>
                    </a:p>
                  </a:txBody>
                  <a:tcPr marL="75356" marR="75356" marT="37678" marB="37678" anchor="ctr">
                    <a:lnL>
                      <a:noFill/>
                    </a:lnL>
                    <a:lnR>
                      <a:noFill/>
                    </a:lnR>
                    <a:lnT>
                      <a:noFill/>
                    </a:lnT>
                    <a:lnB>
                      <a:noFill/>
                    </a:lnB>
                  </a:tcPr>
                </a:tc>
                <a:tc>
                  <a:txBody>
                    <a:bodyPr/>
                    <a:lstStyle/>
                    <a:p>
                      <a:r>
                        <a:rPr lang="en-US" sz="1500" dirty="0"/>
                        <a:t>24 cores</a:t>
                      </a:r>
                    </a:p>
                  </a:txBody>
                  <a:tcPr marL="75356" marR="75356" marT="37678" marB="37678" anchor="ctr">
                    <a:lnL>
                      <a:noFill/>
                    </a:lnL>
                    <a:lnR>
                      <a:noFill/>
                    </a:lnR>
                    <a:lnT>
                      <a:noFill/>
                    </a:lnT>
                    <a:lnB>
                      <a:noFill/>
                    </a:lnB>
                  </a:tcPr>
                </a:tc>
                <a:tc>
                  <a:txBody>
                    <a:bodyPr/>
                    <a:lstStyle/>
                    <a:p>
                      <a:r>
                        <a:rPr lang="en-US" sz="1500"/>
                        <a:t>4 cores</a:t>
                      </a:r>
                    </a:p>
                  </a:txBody>
                  <a:tcPr marL="75356" marR="75356" marT="37678" marB="37678" anchor="ctr">
                    <a:lnL>
                      <a:noFill/>
                    </a:lnL>
                    <a:lnR>
                      <a:noFill/>
                    </a:lnR>
                    <a:lnT>
                      <a:noFill/>
                    </a:lnT>
                    <a:lnB>
                      <a:noFill/>
                    </a:lnB>
                  </a:tcPr>
                </a:tc>
                <a:tc>
                  <a:txBody>
                    <a:bodyPr/>
                    <a:lstStyle/>
                    <a:p>
                      <a:r>
                        <a:rPr lang="en-US" sz="1500"/>
                        <a:t>Unlimited</a:t>
                      </a:r>
                    </a:p>
                  </a:txBody>
                  <a:tcPr marL="75356" marR="75356" marT="37678" marB="37678" anchor="ctr">
                    <a:lnL>
                      <a:noFill/>
                    </a:lnL>
                    <a:lnR>
                      <a:noFill/>
                    </a:lnR>
                    <a:lnT>
                      <a:noFill/>
                    </a:lnT>
                    <a:lnB>
                      <a:noFill/>
                    </a:lnB>
                  </a:tcPr>
                </a:tc>
                <a:extLst>
                  <a:ext uri="{0D108BD9-81ED-4DB2-BD59-A6C34878D82A}">
                    <a16:rowId xmlns:a16="http://schemas.microsoft.com/office/drawing/2014/main" xmlns="" val="3735662999"/>
                  </a:ext>
                </a:extLst>
              </a:tr>
              <a:tr h="824007">
                <a:tc>
                  <a:txBody>
                    <a:bodyPr/>
                    <a:lstStyle/>
                    <a:p>
                      <a:r>
                        <a:rPr lang="en-US" sz="1500" dirty="0"/>
                        <a:t>Memory: Maximum buffer pool size per instance</a:t>
                      </a:r>
                    </a:p>
                  </a:txBody>
                  <a:tcPr marL="75356" marR="75356" marT="37678" marB="37678" anchor="ctr">
                    <a:lnL>
                      <a:noFill/>
                    </a:lnL>
                    <a:lnR>
                      <a:noFill/>
                    </a:lnR>
                    <a:lnT>
                      <a:noFill/>
                    </a:lnT>
                    <a:lnB>
                      <a:noFill/>
                    </a:lnB>
                  </a:tcPr>
                </a:tc>
                <a:tc>
                  <a:txBody>
                    <a:bodyPr/>
                    <a:lstStyle/>
                    <a:p>
                      <a:r>
                        <a:rPr lang="en-US" sz="1500"/>
                        <a:t>Operating system max</a:t>
                      </a:r>
                    </a:p>
                  </a:txBody>
                  <a:tcPr marL="75356" marR="75356" marT="37678" marB="37678" anchor="ctr">
                    <a:lnL>
                      <a:noFill/>
                    </a:lnL>
                    <a:lnR>
                      <a:noFill/>
                    </a:lnR>
                    <a:lnT>
                      <a:noFill/>
                    </a:lnT>
                    <a:lnB>
                      <a:noFill/>
                    </a:lnB>
                  </a:tcPr>
                </a:tc>
                <a:tc>
                  <a:txBody>
                    <a:bodyPr/>
                    <a:lstStyle/>
                    <a:p>
                      <a:r>
                        <a:rPr lang="en-US" sz="1500"/>
                        <a:t>128 GB</a:t>
                      </a:r>
                    </a:p>
                  </a:txBody>
                  <a:tcPr marL="75356" marR="75356" marT="37678" marB="37678" anchor="ctr">
                    <a:lnL>
                      <a:noFill/>
                    </a:lnL>
                    <a:lnR>
                      <a:noFill/>
                    </a:lnR>
                    <a:lnT>
                      <a:noFill/>
                    </a:lnT>
                    <a:lnB>
                      <a:noFill/>
                    </a:lnB>
                  </a:tcPr>
                </a:tc>
                <a:tc>
                  <a:txBody>
                    <a:bodyPr/>
                    <a:lstStyle/>
                    <a:p>
                      <a:r>
                        <a:rPr lang="en-US" sz="1500"/>
                        <a:t>1410 MB </a:t>
                      </a:r>
                    </a:p>
                  </a:txBody>
                  <a:tcPr marL="75356" marR="75356" marT="37678" marB="37678" anchor="ctr">
                    <a:lnL>
                      <a:noFill/>
                    </a:lnL>
                    <a:lnR>
                      <a:noFill/>
                    </a:lnR>
                    <a:lnT>
                      <a:noFill/>
                    </a:lnT>
                    <a:lnB>
                      <a:noFill/>
                    </a:lnB>
                  </a:tcPr>
                </a:tc>
                <a:tc>
                  <a:txBody>
                    <a:bodyPr/>
                    <a:lstStyle/>
                    <a:p>
                      <a:r>
                        <a:rPr lang="en-US" sz="1500" dirty="0"/>
                        <a:t>Operating system max </a:t>
                      </a:r>
                    </a:p>
                  </a:txBody>
                  <a:tcPr marL="75356" marR="75356" marT="37678" marB="37678" anchor="ctr">
                    <a:lnL>
                      <a:noFill/>
                    </a:lnL>
                    <a:lnR>
                      <a:noFill/>
                    </a:lnR>
                    <a:lnT>
                      <a:noFill/>
                    </a:lnT>
                    <a:lnB>
                      <a:noFill/>
                    </a:lnB>
                  </a:tcPr>
                </a:tc>
                <a:extLst>
                  <a:ext uri="{0D108BD9-81ED-4DB2-BD59-A6C34878D82A}">
                    <a16:rowId xmlns:a16="http://schemas.microsoft.com/office/drawing/2014/main" xmlns="" val="246906870"/>
                  </a:ext>
                </a:extLst>
              </a:tr>
              <a:tr h="1071483">
                <a:tc>
                  <a:txBody>
                    <a:bodyPr/>
                    <a:lstStyle/>
                    <a:p>
                      <a:r>
                        <a:rPr lang="en-US" sz="1500"/>
                        <a:t>Memory: Maximum Columnstore segment cache per instance</a:t>
                      </a:r>
                    </a:p>
                  </a:txBody>
                  <a:tcPr marL="75356" marR="75356" marT="37678" marB="37678" anchor="ctr">
                    <a:lnL>
                      <a:noFill/>
                    </a:lnL>
                    <a:lnR>
                      <a:noFill/>
                    </a:lnR>
                    <a:lnT>
                      <a:noFill/>
                    </a:lnT>
                    <a:lnB>
                      <a:noFill/>
                    </a:lnB>
                  </a:tcPr>
                </a:tc>
                <a:tc>
                  <a:txBody>
                    <a:bodyPr/>
                    <a:lstStyle/>
                    <a:p>
                      <a:r>
                        <a:rPr lang="en-US" sz="1500"/>
                        <a:t>Operating system max</a:t>
                      </a:r>
                    </a:p>
                  </a:txBody>
                  <a:tcPr marL="75356" marR="75356" marT="37678" marB="37678" anchor="ctr">
                    <a:lnL>
                      <a:noFill/>
                    </a:lnL>
                    <a:lnR>
                      <a:noFill/>
                    </a:lnR>
                    <a:lnT>
                      <a:noFill/>
                    </a:lnT>
                    <a:lnB>
                      <a:noFill/>
                    </a:lnB>
                  </a:tcPr>
                </a:tc>
                <a:tc>
                  <a:txBody>
                    <a:bodyPr/>
                    <a:lstStyle/>
                    <a:p>
                      <a:r>
                        <a:rPr lang="en-US" sz="1500"/>
                        <a:t>32 GB</a:t>
                      </a:r>
                    </a:p>
                  </a:txBody>
                  <a:tcPr marL="75356" marR="75356" marT="37678" marB="37678" anchor="ctr">
                    <a:lnL>
                      <a:noFill/>
                    </a:lnL>
                    <a:lnR>
                      <a:noFill/>
                    </a:lnR>
                    <a:lnT>
                      <a:noFill/>
                    </a:lnT>
                    <a:lnB>
                      <a:noFill/>
                    </a:lnB>
                  </a:tcPr>
                </a:tc>
                <a:tc>
                  <a:txBody>
                    <a:bodyPr/>
                    <a:lstStyle/>
                    <a:p>
                      <a:r>
                        <a:rPr lang="en-US" sz="1500"/>
                        <a:t>352 MB</a:t>
                      </a:r>
                    </a:p>
                  </a:txBody>
                  <a:tcPr marL="75356" marR="75356" marT="37678" marB="37678" anchor="ctr">
                    <a:lnL>
                      <a:noFill/>
                    </a:lnL>
                    <a:lnR>
                      <a:noFill/>
                    </a:lnR>
                    <a:lnT>
                      <a:noFill/>
                    </a:lnT>
                    <a:lnB>
                      <a:noFill/>
                    </a:lnB>
                  </a:tcPr>
                </a:tc>
                <a:tc>
                  <a:txBody>
                    <a:bodyPr/>
                    <a:lstStyle/>
                    <a:p>
                      <a:r>
                        <a:rPr lang="en-US" sz="1500" dirty="0"/>
                        <a:t>Operating system max</a:t>
                      </a:r>
                    </a:p>
                  </a:txBody>
                  <a:tcPr marL="75356" marR="75356" marT="37678" marB="37678" anchor="ctr">
                    <a:lnL>
                      <a:noFill/>
                    </a:lnL>
                    <a:lnR>
                      <a:noFill/>
                    </a:lnR>
                    <a:lnT>
                      <a:noFill/>
                    </a:lnT>
                    <a:lnB>
                      <a:noFill/>
                    </a:lnB>
                  </a:tcPr>
                </a:tc>
                <a:extLst>
                  <a:ext uri="{0D108BD9-81ED-4DB2-BD59-A6C34878D82A}">
                    <a16:rowId xmlns:a16="http://schemas.microsoft.com/office/drawing/2014/main" xmlns="" val="693227194"/>
                  </a:ext>
                </a:extLst>
              </a:tr>
              <a:tr h="824007">
                <a:tc>
                  <a:txBody>
                    <a:bodyPr/>
                    <a:lstStyle/>
                    <a:p>
                      <a:r>
                        <a:rPr lang="en-US" sz="1500"/>
                        <a:t>Memory: Maximum memory-optimized data per database</a:t>
                      </a:r>
                    </a:p>
                  </a:txBody>
                  <a:tcPr marL="75356" marR="75356" marT="37678" marB="37678" anchor="ctr">
                    <a:lnL>
                      <a:noFill/>
                    </a:lnL>
                    <a:lnR>
                      <a:noFill/>
                    </a:lnR>
                    <a:lnT>
                      <a:noFill/>
                    </a:lnT>
                    <a:lnB>
                      <a:noFill/>
                    </a:lnB>
                  </a:tcPr>
                </a:tc>
                <a:tc>
                  <a:txBody>
                    <a:bodyPr/>
                    <a:lstStyle/>
                    <a:p>
                      <a:r>
                        <a:rPr lang="en-US" sz="1500"/>
                        <a:t>Operating system max</a:t>
                      </a:r>
                    </a:p>
                  </a:txBody>
                  <a:tcPr marL="75356" marR="75356" marT="37678" marB="37678" anchor="ctr">
                    <a:lnL>
                      <a:noFill/>
                    </a:lnL>
                    <a:lnR>
                      <a:noFill/>
                    </a:lnR>
                    <a:lnT>
                      <a:noFill/>
                    </a:lnT>
                    <a:lnB>
                      <a:noFill/>
                    </a:lnB>
                  </a:tcPr>
                </a:tc>
                <a:tc>
                  <a:txBody>
                    <a:bodyPr/>
                    <a:lstStyle/>
                    <a:p>
                      <a:r>
                        <a:rPr lang="en-US" sz="1500"/>
                        <a:t>32 GB</a:t>
                      </a:r>
                    </a:p>
                  </a:txBody>
                  <a:tcPr marL="75356" marR="75356" marT="37678" marB="37678" anchor="ctr">
                    <a:lnL>
                      <a:noFill/>
                    </a:lnL>
                    <a:lnR>
                      <a:noFill/>
                    </a:lnR>
                    <a:lnT>
                      <a:noFill/>
                    </a:lnT>
                    <a:lnB>
                      <a:noFill/>
                    </a:lnB>
                  </a:tcPr>
                </a:tc>
                <a:tc>
                  <a:txBody>
                    <a:bodyPr/>
                    <a:lstStyle/>
                    <a:p>
                      <a:r>
                        <a:rPr lang="en-US" sz="1500"/>
                        <a:t>352 MB</a:t>
                      </a:r>
                    </a:p>
                  </a:txBody>
                  <a:tcPr marL="75356" marR="75356" marT="37678" marB="37678" anchor="ctr">
                    <a:lnL>
                      <a:noFill/>
                    </a:lnL>
                    <a:lnR>
                      <a:noFill/>
                    </a:lnR>
                    <a:lnT>
                      <a:noFill/>
                    </a:lnT>
                    <a:lnB>
                      <a:noFill/>
                    </a:lnB>
                  </a:tcPr>
                </a:tc>
                <a:tc>
                  <a:txBody>
                    <a:bodyPr/>
                    <a:lstStyle/>
                    <a:p>
                      <a:r>
                        <a:rPr lang="en-US" sz="1500"/>
                        <a:t>Operating system max</a:t>
                      </a:r>
                    </a:p>
                  </a:txBody>
                  <a:tcPr marL="75356" marR="75356" marT="37678" marB="37678" anchor="ctr">
                    <a:lnL>
                      <a:noFill/>
                    </a:lnL>
                    <a:lnR>
                      <a:noFill/>
                    </a:lnR>
                    <a:lnT>
                      <a:noFill/>
                    </a:lnT>
                    <a:lnB>
                      <a:noFill/>
                    </a:lnB>
                  </a:tcPr>
                </a:tc>
                <a:extLst>
                  <a:ext uri="{0D108BD9-81ED-4DB2-BD59-A6C34878D82A}">
                    <a16:rowId xmlns:a16="http://schemas.microsoft.com/office/drawing/2014/main" xmlns="" val="3177825145"/>
                  </a:ext>
                </a:extLst>
              </a:tr>
              <a:tr h="576531">
                <a:tc>
                  <a:txBody>
                    <a:bodyPr/>
                    <a:lstStyle/>
                    <a:p>
                      <a:r>
                        <a:rPr lang="en-US" sz="1500"/>
                        <a:t>Maximum database size</a:t>
                      </a:r>
                    </a:p>
                  </a:txBody>
                  <a:tcPr marL="75356" marR="75356" marT="37678" marB="37678" anchor="ctr">
                    <a:lnL>
                      <a:noFill/>
                    </a:lnL>
                    <a:lnR>
                      <a:noFill/>
                    </a:lnR>
                    <a:lnT>
                      <a:noFill/>
                    </a:lnT>
                    <a:lnB>
                      <a:noFill/>
                    </a:lnB>
                  </a:tcPr>
                </a:tc>
                <a:tc>
                  <a:txBody>
                    <a:bodyPr/>
                    <a:lstStyle/>
                    <a:p>
                      <a:r>
                        <a:rPr lang="en-US" sz="1500" dirty="0"/>
                        <a:t>524 PB</a:t>
                      </a:r>
                    </a:p>
                  </a:txBody>
                  <a:tcPr marL="75356" marR="75356" marT="37678" marB="37678" anchor="ctr">
                    <a:lnL>
                      <a:noFill/>
                    </a:lnL>
                    <a:lnR>
                      <a:noFill/>
                    </a:lnR>
                    <a:lnT>
                      <a:noFill/>
                    </a:lnT>
                    <a:lnB>
                      <a:noFill/>
                    </a:lnB>
                  </a:tcPr>
                </a:tc>
                <a:tc>
                  <a:txBody>
                    <a:bodyPr/>
                    <a:lstStyle/>
                    <a:p>
                      <a:r>
                        <a:rPr lang="en-US" sz="1500" dirty="0"/>
                        <a:t>524 PB</a:t>
                      </a:r>
                    </a:p>
                  </a:txBody>
                  <a:tcPr marL="75356" marR="75356" marT="37678" marB="37678" anchor="ctr">
                    <a:lnL>
                      <a:noFill/>
                    </a:lnL>
                    <a:lnR>
                      <a:noFill/>
                    </a:lnR>
                    <a:lnT>
                      <a:noFill/>
                    </a:lnT>
                    <a:lnB>
                      <a:noFill/>
                    </a:lnB>
                  </a:tcPr>
                </a:tc>
                <a:tc>
                  <a:txBody>
                    <a:bodyPr/>
                    <a:lstStyle/>
                    <a:p>
                      <a:r>
                        <a:rPr lang="en-US" sz="1500" dirty="0"/>
                        <a:t>10 GB</a:t>
                      </a:r>
                    </a:p>
                  </a:txBody>
                  <a:tcPr marL="75356" marR="75356" marT="37678" marB="37678" anchor="ctr">
                    <a:lnL>
                      <a:noFill/>
                    </a:lnL>
                    <a:lnR>
                      <a:noFill/>
                    </a:lnR>
                    <a:lnT>
                      <a:noFill/>
                    </a:lnT>
                    <a:lnB>
                      <a:noFill/>
                    </a:lnB>
                  </a:tcPr>
                </a:tc>
                <a:tc>
                  <a:txBody>
                    <a:bodyPr/>
                    <a:lstStyle/>
                    <a:p>
                      <a:r>
                        <a:rPr lang="en-US" sz="1500" dirty="0"/>
                        <a:t>524 PB</a:t>
                      </a:r>
                    </a:p>
                  </a:txBody>
                  <a:tcPr marL="75356" marR="75356" marT="37678" marB="37678" anchor="ctr">
                    <a:lnL>
                      <a:noFill/>
                    </a:lnL>
                    <a:lnR>
                      <a:noFill/>
                    </a:lnR>
                    <a:lnT>
                      <a:noFill/>
                    </a:lnT>
                    <a:lnB>
                      <a:noFill/>
                    </a:lnB>
                  </a:tcPr>
                </a:tc>
                <a:extLst>
                  <a:ext uri="{0D108BD9-81ED-4DB2-BD59-A6C34878D82A}">
                    <a16:rowId xmlns:a16="http://schemas.microsoft.com/office/drawing/2014/main" xmlns="" val="256856840"/>
                  </a:ext>
                </a:extLst>
              </a:tr>
            </a:tbl>
          </a:graphicData>
        </a:graphic>
      </p:graphicFrame>
    </p:spTree>
    <p:extLst>
      <p:ext uri="{BB962C8B-B14F-4D97-AF65-F5344CB8AC3E}">
        <p14:creationId xmlns:p14="http://schemas.microsoft.com/office/powerpoint/2010/main" val="570855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E9676-2578-4554-ADF1-8505E10F8562}"/>
              </a:ext>
            </a:extLst>
          </p:cNvPr>
          <p:cNvSpPr>
            <a:spLocks noGrp="1"/>
          </p:cNvSpPr>
          <p:nvPr>
            <p:ph type="title"/>
          </p:nvPr>
        </p:nvSpPr>
        <p:spPr/>
        <p:txBody>
          <a:bodyPr/>
          <a:lstStyle/>
          <a:p>
            <a:r>
              <a:rPr lang="en-US" dirty="0"/>
              <a:t>Parts of SQL </a:t>
            </a:r>
            <a:r>
              <a:rPr lang="en-US" dirty="0" err="1"/>
              <a:t>SErver</a:t>
            </a:r>
            <a:endParaRPr lang="en-US" dirty="0"/>
          </a:p>
        </p:txBody>
      </p:sp>
      <p:sp>
        <p:nvSpPr>
          <p:cNvPr id="3" name="Content Placeholder 2">
            <a:extLst>
              <a:ext uri="{FF2B5EF4-FFF2-40B4-BE49-F238E27FC236}">
                <a16:creationId xmlns:a16="http://schemas.microsoft.com/office/drawing/2014/main" xmlns="" id="{868F2DC2-9038-4250-901D-68766D924F4D}"/>
              </a:ext>
            </a:extLst>
          </p:cNvPr>
          <p:cNvSpPr>
            <a:spLocks noGrp="1"/>
          </p:cNvSpPr>
          <p:nvPr>
            <p:ph idx="1"/>
          </p:nvPr>
        </p:nvSpPr>
        <p:spPr/>
        <p:txBody>
          <a:bodyPr/>
          <a:lstStyle/>
          <a:p>
            <a:r>
              <a:rPr lang="en-US" dirty="0"/>
              <a:t>Database Engine Services</a:t>
            </a:r>
          </a:p>
          <a:p>
            <a:r>
              <a:rPr lang="en-US" dirty="0"/>
              <a:t>SQL Server Reporting Services (SSRS)</a:t>
            </a:r>
          </a:p>
          <a:p>
            <a:r>
              <a:rPr lang="en-US" dirty="0"/>
              <a:t>SQL Server Integration Services (SSIS)</a:t>
            </a:r>
          </a:p>
          <a:p>
            <a:r>
              <a:rPr lang="en-US" dirty="0"/>
              <a:t>SQL Server Analysis Services (SSAS, SSBI)</a:t>
            </a:r>
          </a:p>
        </p:txBody>
      </p:sp>
    </p:spTree>
    <p:extLst>
      <p:ext uri="{BB962C8B-B14F-4D97-AF65-F5344CB8AC3E}">
        <p14:creationId xmlns:p14="http://schemas.microsoft.com/office/powerpoint/2010/main" val="2990912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46695B-694E-4E58-BE87-A08FF2BF5E93}"/>
              </a:ext>
            </a:extLst>
          </p:cNvPr>
          <p:cNvSpPr>
            <a:spLocks noGrp="1"/>
          </p:cNvSpPr>
          <p:nvPr>
            <p:ph type="title"/>
          </p:nvPr>
        </p:nvSpPr>
        <p:spPr/>
        <p:txBody>
          <a:bodyPr/>
          <a:lstStyle/>
          <a:p>
            <a:r>
              <a:rPr lang="en-US" dirty="0" err="1"/>
              <a:t>DataBase</a:t>
            </a:r>
            <a:r>
              <a:rPr lang="en-US" dirty="0"/>
              <a:t> Engine Services</a:t>
            </a:r>
          </a:p>
        </p:txBody>
      </p:sp>
      <p:sp>
        <p:nvSpPr>
          <p:cNvPr id="3" name="Content Placeholder 2">
            <a:extLst>
              <a:ext uri="{FF2B5EF4-FFF2-40B4-BE49-F238E27FC236}">
                <a16:creationId xmlns:a16="http://schemas.microsoft.com/office/drawing/2014/main" xmlns="" id="{D6BD98DF-2E11-4313-A49B-63C52C4C2FE1}"/>
              </a:ext>
            </a:extLst>
          </p:cNvPr>
          <p:cNvSpPr>
            <a:spLocks noGrp="1"/>
          </p:cNvSpPr>
          <p:nvPr>
            <p:ph idx="1"/>
          </p:nvPr>
        </p:nvSpPr>
        <p:spPr/>
        <p:txBody>
          <a:bodyPr/>
          <a:lstStyle/>
          <a:p>
            <a:r>
              <a:rPr lang="en-US" dirty="0"/>
              <a:t>Core database engine—managing the databases and data</a:t>
            </a:r>
          </a:p>
          <a:p>
            <a:r>
              <a:rPr lang="en-US" dirty="0"/>
              <a:t>Replication—distributes data across multiple databases increasing database availability and helping scale out the work load across designated servers</a:t>
            </a:r>
          </a:p>
          <a:p>
            <a:r>
              <a:rPr lang="en-US" dirty="0"/>
              <a:t>Notification services, providing notifications on database and server status to administrators</a:t>
            </a:r>
          </a:p>
        </p:txBody>
      </p:sp>
    </p:spTree>
    <p:extLst>
      <p:ext uri="{BB962C8B-B14F-4D97-AF65-F5344CB8AC3E}">
        <p14:creationId xmlns:p14="http://schemas.microsoft.com/office/powerpoint/2010/main" val="2224315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4F49E3-560A-4455-BD08-211398128CD8}"/>
              </a:ext>
            </a:extLst>
          </p:cNvPr>
          <p:cNvSpPr>
            <a:spLocks noGrp="1"/>
          </p:cNvSpPr>
          <p:nvPr>
            <p:ph type="title"/>
          </p:nvPr>
        </p:nvSpPr>
        <p:spPr/>
        <p:txBody>
          <a:bodyPr/>
          <a:lstStyle/>
          <a:p>
            <a:r>
              <a:rPr lang="en-US" dirty="0"/>
              <a:t>Reporting Services</a:t>
            </a:r>
          </a:p>
        </p:txBody>
      </p:sp>
      <p:sp>
        <p:nvSpPr>
          <p:cNvPr id="3" name="Content Placeholder 2">
            <a:extLst>
              <a:ext uri="{FF2B5EF4-FFF2-40B4-BE49-F238E27FC236}">
                <a16:creationId xmlns:a16="http://schemas.microsoft.com/office/drawing/2014/main" xmlns="" id="{107B7112-A15C-4C52-A509-3BB4AA25D381}"/>
              </a:ext>
            </a:extLst>
          </p:cNvPr>
          <p:cNvSpPr>
            <a:spLocks noGrp="1"/>
          </p:cNvSpPr>
          <p:nvPr>
            <p:ph idx="1"/>
          </p:nvPr>
        </p:nvSpPr>
        <p:spPr/>
        <p:txBody>
          <a:bodyPr/>
          <a:lstStyle/>
          <a:p>
            <a:r>
              <a:rPr lang="en-US" dirty="0"/>
              <a:t>Provides a server based platform for creating, managing and distributing reports.</a:t>
            </a:r>
          </a:p>
          <a:p>
            <a:r>
              <a:rPr lang="en-US" dirty="0"/>
              <a:t>It is build on IIS (Internet Information Services) and the </a:t>
            </a:r>
            <a:r>
              <a:rPr lang="en-US" dirty="0" err="1"/>
              <a:t>.Net</a:t>
            </a:r>
            <a:r>
              <a:rPr lang="en-US" dirty="0"/>
              <a:t> Framework.</a:t>
            </a:r>
          </a:p>
        </p:txBody>
      </p:sp>
    </p:spTree>
    <p:extLst>
      <p:ext uri="{BB962C8B-B14F-4D97-AF65-F5344CB8AC3E}">
        <p14:creationId xmlns:p14="http://schemas.microsoft.com/office/powerpoint/2010/main" val="4046523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81D570-C6E4-4932-B931-5EAE959CB5DF}"/>
              </a:ext>
            </a:extLst>
          </p:cNvPr>
          <p:cNvSpPr>
            <a:spLocks noGrp="1"/>
          </p:cNvSpPr>
          <p:nvPr>
            <p:ph type="title"/>
          </p:nvPr>
        </p:nvSpPr>
        <p:spPr/>
        <p:txBody>
          <a:bodyPr/>
          <a:lstStyle/>
          <a:p>
            <a:r>
              <a:rPr lang="en-US" dirty="0"/>
              <a:t>Integration Services</a:t>
            </a:r>
          </a:p>
        </p:txBody>
      </p:sp>
      <p:sp>
        <p:nvSpPr>
          <p:cNvPr id="3" name="Content Placeholder 2">
            <a:extLst>
              <a:ext uri="{FF2B5EF4-FFF2-40B4-BE49-F238E27FC236}">
                <a16:creationId xmlns:a16="http://schemas.microsoft.com/office/drawing/2014/main" xmlns="" id="{00A19023-0968-47AB-88AF-F4E5A8D5B34D}"/>
              </a:ext>
            </a:extLst>
          </p:cNvPr>
          <p:cNvSpPr>
            <a:spLocks noGrp="1"/>
          </p:cNvSpPr>
          <p:nvPr>
            <p:ph idx="1"/>
          </p:nvPr>
        </p:nvSpPr>
        <p:spPr/>
        <p:txBody>
          <a:bodyPr/>
          <a:lstStyle/>
          <a:p>
            <a:r>
              <a:rPr lang="en-US" dirty="0"/>
              <a:t>For complex data imports, exports and transformations.</a:t>
            </a:r>
          </a:p>
        </p:txBody>
      </p:sp>
    </p:spTree>
    <p:extLst>
      <p:ext uri="{BB962C8B-B14F-4D97-AF65-F5344CB8AC3E}">
        <p14:creationId xmlns:p14="http://schemas.microsoft.com/office/powerpoint/2010/main" val="4083455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DD9E2-2C1C-42C9-96F3-95E713A6FAE2}"/>
              </a:ext>
            </a:extLst>
          </p:cNvPr>
          <p:cNvSpPr>
            <a:spLocks noGrp="1"/>
          </p:cNvSpPr>
          <p:nvPr>
            <p:ph type="title"/>
          </p:nvPr>
        </p:nvSpPr>
        <p:spPr/>
        <p:txBody>
          <a:bodyPr/>
          <a:lstStyle/>
          <a:p>
            <a:r>
              <a:rPr lang="en-US" dirty="0"/>
              <a:t>Database Analysis Services</a:t>
            </a:r>
          </a:p>
        </p:txBody>
      </p:sp>
      <p:sp>
        <p:nvSpPr>
          <p:cNvPr id="3" name="Content Placeholder 2">
            <a:extLst>
              <a:ext uri="{FF2B5EF4-FFF2-40B4-BE49-F238E27FC236}">
                <a16:creationId xmlns:a16="http://schemas.microsoft.com/office/drawing/2014/main" xmlns="" id="{FFE5D862-13C8-46C8-B508-4B70D9F1024A}"/>
              </a:ext>
            </a:extLst>
          </p:cNvPr>
          <p:cNvSpPr>
            <a:spLocks noGrp="1"/>
          </p:cNvSpPr>
          <p:nvPr>
            <p:ph idx="1"/>
          </p:nvPr>
        </p:nvSpPr>
        <p:spPr/>
        <p:txBody>
          <a:bodyPr/>
          <a:lstStyle/>
          <a:p>
            <a:r>
              <a:rPr lang="en-US" dirty="0"/>
              <a:t>Online analytical processing OLAP and data mining functionality for Business Intelligence applications</a:t>
            </a:r>
          </a:p>
        </p:txBody>
      </p:sp>
    </p:spTree>
    <p:extLst>
      <p:ext uri="{BB962C8B-B14F-4D97-AF65-F5344CB8AC3E}">
        <p14:creationId xmlns:p14="http://schemas.microsoft.com/office/powerpoint/2010/main" val="15613177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94</TotalTime>
  <Words>891</Words>
  <Application>Microsoft Office PowerPoint</Application>
  <PresentationFormat>Widescreen</PresentationFormat>
  <Paragraphs>142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Tw Cen MT</vt:lpstr>
      <vt:lpstr>Circuit</vt:lpstr>
      <vt:lpstr>SQL Server Overview</vt:lpstr>
      <vt:lpstr>Overview contents</vt:lpstr>
      <vt:lpstr>Editions of SQL Server 2014</vt:lpstr>
      <vt:lpstr>Comparison of Features</vt:lpstr>
      <vt:lpstr>Parts of SQL SErver</vt:lpstr>
      <vt:lpstr>DataBase Engine Services</vt:lpstr>
      <vt:lpstr>Reporting Services</vt:lpstr>
      <vt:lpstr>Integration Services</vt:lpstr>
      <vt:lpstr>Database Analysis Services</vt:lpstr>
      <vt:lpstr>Database Administration</vt:lpstr>
      <vt:lpstr>Security</vt:lpstr>
      <vt:lpstr>Security Hierarchy</vt:lpstr>
      <vt:lpstr>Built in server Roles</vt:lpstr>
      <vt:lpstr>Built in Database Roles</vt:lpstr>
      <vt:lpstr>DataBase Roles Continued</vt:lpstr>
      <vt:lpstr>Database Permissions Continued</vt:lpstr>
      <vt:lpstr>Custom Roles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Overview</dc:title>
  <dc:creator>steve_conger Conger</dc:creator>
  <cp:lastModifiedBy>Steven</cp:lastModifiedBy>
  <cp:revision>8</cp:revision>
  <dcterms:created xsi:type="dcterms:W3CDTF">2017-07-17T18:46:57Z</dcterms:created>
  <dcterms:modified xsi:type="dcterms:W3CDTF">2017-07-19T19:08:13Z</dcterms:modified>
</cp:coreProperties>
</file>