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60" r:id="rId4"/>
    <p:sldId id="274" r:id="rId5"/>
    <p:sldId id="264" r:id="rId6"/>
    <p:sldId id="261" r:id="rId7"/>
    <p:sldId id="263" r:id="rId8"/>
    <p:sldId id="262" r:id="rId9"/>
    <p:sldId id="265" r:id="rId10"/>
    <p:sldId id="279" r:id="rId11"/>
    <p:sldId id="280" r:id="rId12"/>
    <p:sldId id="281" r:id="rId13"/>
    <p:sldId id="282" r:id="rId14"/>
    <p:sldId id="283" r:id="rId15"/>
    <p:sldId id="27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A"/>
    <a:srgbClr val="F4F2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pPr/>
              <a:t>26-Oct-17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pPr/>
              <a:t>26-Oct-17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4754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440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941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1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824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10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612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416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02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47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6136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9AC-F15C-4FA0-A6F1-298829FA691D}" type="datetimeFigureOut">
              <a:rPr lang="en-US"/>
              <a:pPr/>
              <a:t>26-Oct-17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kVert">
          <a:fgClr>
            <a:srgbClr val="F6F5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967" y="685641"/>
            <a:ext cx="4104982" cy="433673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13800" dirty="0" smtClean="0"/>
              <a:t>Big Data</a:t>
            </a:r>
            <a:endParaRPr lang="en-US" sz="13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4"/>
            <a:ext cx="7291448" cy="68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MAPREDUCE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useful for batch processing on terabytes or </a:t>
            </a:r>
            <a:r>
              <a:rPr lang="en-US" dirty="0" err="1" smtClean="0"/>
              <a:t>petabytes</a:t>
            </a:r>
            <a:r>
              <a:rPr lang="en-US" dirty="0" smtClean="0"/>
              <a:t> of data stored in Apache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is the original framework for writing applications that process large amounts of structured and unstructured data stored in the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 (HDFS).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YARN opened </a:t>
            </a:r>
            <a:r>
              <a:rPr lang="en-US" dirty="0" err="1" smtClean="0"/>
              <a:t>Hadoop</a:t>
            </a:r>
            <a:r>
              <a:rPr lang="en-US" dirty="0" smtClean="0"/>
              <a:t> to other data processing engines that can now run alongside existing </a:t>
            </a:r>
            <a:r>
              <a:rPr lang="en-US" dirty="0" err="1" smtClean="0"/>
              <a:t>MapReduce</a:t>
            </a:r>
            <a:r>
              <a:rPr lang="en-US" dirty="0" smtClean="0"/>
              <a:t> jobs to process data in many different ways at the same time.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HIVE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Hive is a data warehouse infrastructure tool to process structured data in </a:t>
            </a:r>
            <a:r>
              <a:rPr lang="en-US" dirty="0" err="1" smtClean="0"/>
              <a:t>Hadoop</a:t>
            </a:r>
            <a:r>
              <a:rPr lang="en-US" dirty="0" smtClean="0"/>
              <a:t>. It resides on top of </a:t>
            </a:r>
            <a:r>
              <a:rPr lang="en-US" dirty="0" err="1" smtClean="0"/>
              <a:t>Hadoop</a:t>
            </a:r>
            <a:r>
              <a:rPr lang="en-US" dirty="0" smtClean="0"/>
              <a:t> to summarize Big Data, and makes querying and analyzing easy.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was built to organize and store massive amounts of data of all shapes, sizes and formats. </a:t>
            </a:r>
          </a:p>
          <a:p>
            <a:r>
              <a:rPr lang="en-US" dirty="0" smtClean="0"/>
              <a:t>Because of </a:t>
            </a:r>
            <a:r>
              <a:rPr lang="en-US" dirty="0" err="1" smtClean="0"/>
              <a:t>Hadoop’s</a:t>
            </a:r>
            <a:r>
              <a:rPr lang="en-US" dirty="0" smtClean="0"/>
              <a:t> “schema on read” architecture, a </a:t>
            </a:r>
            <a:r>
              <a:rPr lang="en-US" dirty="0" err="1" smtClean="0"/>
              <a:t>Hadoop</a:t>
            </a:r>
            <a:r>
              <a:rPr lang="en-US" dirty="0" smtClean="0"/>
              <a:t> cluster is a perfect reservoir of heterogeneous data—structured and unstructured—from a multitude of sources.</a:t>
            </a:r>
          </a:p>
          <a:p>
            <a:r>
              <a:rPr lang="en-US" dirty="0" smtClean="0"/>
              <a:t>Data analysts use Hive to query, summarize, explore and analyze that data, then turn it into actionable business insight.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PIG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PIG is a platform for analyzing large data sets that consists of a high-level language for expressing data analysis programs, coupled with infrastructure for evaluating these programs.</a:t>
            </a:r>
          </a:p>
          <a:p>
            <a:r>
              <a:rPr lang="en-US" dirty="0" smtClean="0"/>
              <a:t>The salient property of Pig programs is that their structure is amenable to substantial parallelization, which in turns enables them to handle very large data sets.</a:t>
            </a:r>
          </a:p>
          <a:p>
            <a:r>
              <a:rPr lang="en-US" dirty="0" smtClean="0"/>
              <a:t> Pig's language layer currently consists of a textual language called Pig Latin.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SQOOP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r>
              <a:rPr lang="en-US" dirty="0" smtClean="0"/>
              <a:t> efficiently transfers bulk data between Apache </a:t>
            </a:r>
            <a:r>
              <a:rPr lang="en-US" dirty="0" err="1" smtClean="0"/>
              <a:t>Hadoop</a:t>
            </a:r>
            <a:r>
              <a:rPr lang="en-US" dirty="0" smtClean="0"/>
              <a:t> and structured </a:t>
            </a:r>
            <a:r>
              <a:rPr lang="en-US" dirty="0" err="1" smtClean="0"/>
              <a:t>datastores</a:t>
            </a:r>
            <a:r>
              <a:rPr lang="en-US" dirty="0" smtClean="0"/>
              <a:t> such as relational databases. 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helps offload certain tasks (such as ETL processing) from the EDW to </a:t>
            </a:r>
            <a:r>
              <a:rPr lang="en-US" dirty="0" err="1" smtClean="0"/>
              <a:t>Hadoop</a:t>
            </a:r>
            <a:r>
              <a:rPr lang="en-US" dirty="0" smtClean="0"/>
              <a:t> for efficient execution at a much lower cost. </a:t>
            </a:r>
            <a:r>
              <a:rPr lang="en-US" dirty="0" err="1" smtClean="0"/>
              <a:t>Sqoop</a:t>
            </a:r>
            <a:r>
              <a:rPr lang="en-US" dirty="0" smtClean="0"/>
              <a:t> can also be used to extract data from </a:t>
            </a:r>
            <a:r>
              <a:rPr lang="en-US" dirty="0" err="1" smtClean="0"/>
              <a:t>Hadoop</a:t>
            </a:r>
            <a:r>
              <a:rPr lang="en-US" dirty="0" smtClean="0"/>
              <a:t> and export it into external structured </a:t>
            </a:r>
            <a:r>
              <a:rPr lang="en-US" dirty="0" err="1" smtClean="0"/>
              <a:t>datastores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works with relational databases such as </a:t>
            </a:r>
            <a:r>
              <a:rPr lang="en-US" dirty="0" err="1" smtClean="0"/>
              <a:t>Teradata</a:t>
            </a:r>
            <a:r>
              <a:rPr lang="en-US" dirty="0" smtClean="0"/>
              <a:t>, </a:t>
            </a:r>
            <a:r>
              <a:rPr lang="en-US" dirty="0" err="1" smtClean="0"/>
              <a:t>Netezza</a:t>
            </a:r>
            <a:r>
              <a:rPr lang="en-US" dirty="0" smtClean="0"/>
              <a:t>, Oracle,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, and HSQLDB.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280160" y="287384"/>
            <a:ext cx="9628632" cy="1789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ELL\Downloads\bigdata #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031"/>
            <a:ext cx="7456868" cy="6567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518" y="4095481"/>
            <a:ext cx="5725947" cy="218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800" dirty="0" smtClean="0"/>
              <a:t>Thank You</a:t>
            </a:r>
            <a:endParaRPr lang="en-US" sz="9800" dirty="0"/>
          </a:p>
        </p:txBody>
      </p:sp>
      <p:sp>
        <p:nvSpPr>
          <p:cNvPr id="5" name="TextBox 4"/>
          <p:cNvSpPr txBox="1"/>
          <p:nvPr/>
        </p:nvSpPr>
        <p:spPr>
          <a:xfrm>
            <a:off x="4249403" y="5338493"/>
            <a:ext cx="778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ALI JAVAD BUKHARI S171167600070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211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Big Data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No single standard definition…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sz="3200" dirty="0"/>
              <a:t>“</a:t>
            </a:r>
            <a:r>
              <a:rPr lang="en-US" sz="3200" b="1" i="1" dirty="0">
                <a:solidFill>
                  <a:srgbClr val="800000"/>
                </a:solidFill>
              </a:rPr>
              <a:t>Big Data</a:t>
            </a:r>
            <a:r>
              <a:rPr lang="en-US" sz="3200" dirty="0"/>
              <a:t>” is data whose scale, diversity, and complexity require new architecture, techniques, algorithms, and analytics to manage it and extract value and hidden knowledge from it…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035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0304"/>
            <a:ext cx="12157925" cy="6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05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Big Data: 3V’s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6782" y="1837916"/>
            <a:ext cx="1963082" cy="2365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525" y="4359344"/>
            <a:ext cx="3004439" cy="208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3122" y="1976081"/>
            <a:ext cx="7336406" cy="47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191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Characteristics of Big Data: </a:t>
            </a:r>
            <a:r>
              <a:rPr lang="en-US" sz="4000" dirty="0" smtClean="0"/>
              <a:t> 1-Scale </a:t>
            </a:r>
            <a:r>
              <a:rPr lang="en-US" sz="4000" dirty="0"/>
              <a:t>(Volume)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2019869"/>
            <a:ext cx="5445457" cy="136477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Data Volume</a:t>
            </a:r>
          </a:p>
          <a:p>
            <a:pPr lvl="1"/>
            <a:r>
              <a:rPr lang="en-US" sz="2400" dirty="0"/>
              <a:t>44x increase from 2009 2020</a:t>
            </a:r>
          </a:p>
          <a:p>
            <a:pPr lvl="1"/>
            <a:r>
              <a:rPr lang="en-US" sz="2400" dirty="0"/>
              <a:t>From 0.8 </a:t>
            </a:r>
            <a:r>
              <a:rPr lang="en-US" sz="2400" dirty="0" err="1"/>
              <a:t>zettabytes</a:t>
            </a:r>
            <a:r>
              <a:rPr lang="en-US" sz="2400" dirty="0"/>
              <a:t> to 35zb</a:t>
            </a:r>
          </a:p>
          <a:p>
            <a:r>
              <a:rPr lang="en-US" sz="2400" dirty="0"/>
              <a:t>Data volume is increasing exponentially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35" y="4073858"/>
            <a:ext cx="8207312" cy="2634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36" y="3392990"/>
            <a:ext cx="7195808" cy="680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6578" y="3713714"/>
            <a:ext cx="3312796" cy="211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6578" y="1934544"/>
            <a:ext cx="3373376" cy="17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884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Characteristics of Big Data: </a:t>
            </a:r>
            <a:r>
              <a:rPr lang="en-US" sz="4000" dirty="0" smtClean="0"/>
              <a:t>Speed </a:t>
            </a:r>
            <a:r>
              <a:rPr lang="en-US" sz="4000" dirty="0"/>
              <a:t>(Velocity)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2190748"/>
            <a:ext cx="11027391" cy="4319233"/>
          </a:xfrm>
        </p:spPr>
        <p:txBody>
          <a:bodyPr>
            <a:normAutofit/>
          </a:bodyPr>
          <a:lstStyle/>
          <a:p>
            <a:r>
              <a:rPr lang="en-US" sz="2400" dirty="0"/>
              <a:t>Data is begin generated fast and need to be processed fast</a:t>
            </a:r>
          </a:p>
          <a:p>
            <a:r>
              <a:rPr lang="en-US" sz="2400" dirty="0"/>
              <a:t>Online Data Analytics</a:t>
            </a:r>
          </a:p>
          <a:p>
            <a:r>
              <a:rPr lang="en-US" sz="2400" dirty="0"/>
              <a:t>Late </a:t>
            </a:r>
            <a:r>
              <a:rPr lang="en-US" sz="2400" dirty="0" smtClean="0"/>
              <a:t>decisions             missing </a:t>
            </a:r>
            <a:r>
              <a:rPr lang="en-US" sz="2400" dirty="0"/>
              <a:t>opportunities</a:t>
            </a:r>
          </a:p>
          <a:p>
            <a:pPr marL="0" indent="0">
              <a:buNone/>
            </a:pPr>
            <a:r>
              <a:rPr lang="en-US" sz="2400" dirty="0"/>
              <a:t>Examples</a:t>
            </a:r>
          </a:p>
          <a:p>
            <a:pPr lvl="1"/>
            <a:r>
              <a:rPr lang="en-US" sz="2400" dirty="0"/>
              <a:t>E-Promotions: Based on your current location, your purchase history, </a:t>
            </a:r>
            <a:r>
              <a:rPr lang="en-US" sz="2400" dirty="0" smtClean="0"/>
              <a:t>what </a:t>
            </a:r>
            <a:r>
              <a:rPr lang="en-US" sz="2400" dirty="0"/>
              <a:t>you </a:t>
            </a:r>
            <a:r>
              <a:rPr lang="en-US" sz="2400" dirty="0" smtClean="0"/>
              <a:t>like            send </a:t>
            </a:r>
            <a:r>
              <a:rPr lang="en-US" sz="2400" dirty="0"/>
              <a:t>promotions right now for store next to you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Healthcare monitoring: sensors monitoring your activities and body </a:t>
            </a:r>
            <a:r>
              <a:rPr lang="en-US" sz="2400" dirty="0" smtClean="0"/>
              <a:t>        any </a:t>
            </a:r>
            <a:r>
              <a:rPr lang="en-US" sz="2400" dirty="0"/>
              <a:t>abnormal measurements require immediate reaction</a:t>
            </a:r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88859" y="3452884"/>
            <a:ext cx="518615" cy="204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049437" y="4792638"/>
            <a:ext cx="518615" cy="204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9855957" y="5597857"/>
            <a:ext cx="518615" cy="204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9075" y="1959121"/>
            <a:ext cx="1989717" cy="21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112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66343"/>
            <a:ext cx="9870061" cy="1362113"/>
          </a:xfrm>
        </p:spPr>
        <p:txBody>
          <a:bodyPr>
            <a:normAutofit/>
          </a:bodyPr>
          <a:lstStyle/>
          <a:p>
            <a:r>
              <a:rPr lang="en-US" sz="4000" dirty="0"/>
              <a:t>Characteristics of Big Data: </a:t>
            </a:r>
            <a:r>
              <a:rPr lang="en-US" sz="4000" dirty="0" smtClean="0"/>
              <a:t>Complexity </a:t>
            </a:r>
            <a:r>
              <a:rPr lang="en-US" sz="4000" dirty="0"/>
              <a:t>(Varity)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898" y="1958737"/>
            <a:ext cx="5857619" cy="3986213"/>
          </a:xfrm>
        </p:spPr>
        <p:txBody>
          <a:bodyPr/>
          <a:lstStyle/>
          <a:p>
            <a:r>
              <a:rPr lang="en-US" dirty="0"/>
              <a:t>Various formats, types, and structures</a:t>
            </a:r>
          </a:p>
          <a:p>
            <a:r>
              <a:rPr lang="en-US" dirty="0"/>
              <a:t>Text, numerical, images, audio, video, sequences, time series, social media data, multi-dim arrays, etc</a:t>
            </a:r>
            <a:r>
              <a:rPr lang="en-US" dirty="0" smtClean="0"/>
              <a:t>…  </a:t>
            </a:r>
            <a:endParaRPr lang="en-US" dirty="0"/>
          </a:p>
          <a:p>
            <a:r>
              <a:rPr lang="en-US" dirty="0"/>
              <a:t>A single application can be generating/collecting many types of data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17" y="5378635"/>
            <a:ext cx="4416252" cy="731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To extract knowledge</a:t>
            </a:r>
            <a:r>
              <a:rPr lang="en-US" sz="2000" dirty="0" smtClean="0">
                <a:solidFill>
                  <a:srgbClr val="C00000"/>
                </a:solidFill>
                <a:sym typeface="Wingdings"/>
              </a:rPr>
              <a:t> all these types of data need to linked together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189" y="4154672"/>
            <a:ext cx="33337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0039" y="1950572"/>
            <a:ext cx="1879692" cy="1425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1612" y="1958736"/>
            <a:ext cx="1965528" cy="1769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9867" y="2763924"/>
            <a:ext cx="1398307" cy="1390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4376" y="4663953"/>
            <a:ext cx="2279137" cy="17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350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Some Make it 4V’s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3344" y="1936004"/>
            <a:ext cx="9242263" cy="47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078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                   HADOOP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open-source framework developed in Java, dedicated to store and analyze the large sets of unstructured data.</a:t>
            </a:r>
          </a:p>
          <a:p>
            <a:r>
              <a:rPr lang="en-US" dirty="0" smtClean="0"/>
              <a:t>Allows multiple concurrent tasks to run from single to thousands of servers without any delay.</a:t>
            </a:r>
          </a:p>
          <a:p>
            <a:r>
              <a:rPr lang="en-US" dirty="0" smtClean="0"/>
              <a:t>Consists of a distributed file system that allows transferring data and files in split seconds between different nodes.</a:t>
            </a:r>
          </a:p>
          <a:p>
            <a:r>
              <a:rPr lang="en-US" dirty="0" smtClean="0"/>
              <a:t>Able to process efficiently even if a node fails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432</Words>
  <Application>Microsoft Office PowerPoint</Application>
  <PresentationFormat>Custom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Education 16x9</vt:lpstr>
      <vt:lpstr>Big Data</vt:lpstr>
      <vt:lpstr>Big Data Definition</vt:lpstr>
      <vt:lpstr>Slide 3</vt:lpstr>
      <vt:lpstr>Big Data: 3V’s</vt:lpstr>
      <vt:lpstr>Characteristics of Big Data:  1-Scale (Volume)</vt:lpstr>
      <vt:lpstr>Characteristics of Big Data: Speed (Velocity)</vt:lpstr>
      <vt:lpstr>Characteristics of Big Data: Complexity (Varity)</vt:lpstr>
      <vt:lpstr>Some Make it 4V’s</vt:lpstr>
      <vt:lpstr>                   HADOOP</vt:lpstr>
      <vt:lpstr>MAPREDUCE</vt:lpstr>
      <vt:lpstr>HIVE</vt:lpstr>
      <vt:lpstr>PIG</vt:lpstr>
      <vt:lpstr>SQOOP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2014-05-07T00:52:25Z</dcterms:created>
  <dcterms:modified xsi:type="dcterms:W3CDTF">2017-10-26T09:20:11Z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