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2" r:id="rId4"/>
    <p:sldId id="263" r:id="rId5"/>
    <p:sldId id="261" r:id="rId6"/>
    <p:sldId id="264" r:id="rId7"/>
    <p:sldId id="265" r:id="rId8"/>
    <p:sldId id="266" r:id="rId9"/>
    <p:sldId id="271" r:id="rId10"/>
    <p:sldId id="270" r:id="rId11"/>
    <p:sldId id="269" r:id="rId12"/>
    <p:sldId id="267" r:id="rId13"/>
    <p:sldId id="273" r:id="rId14"/>
    <p:sldId id="274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91"/>
  </p:normalViewPr>
  <p:slideViewPr>
    <p:cSldViewPr snapToGrid="0" snapToObjects="1">
      <p:cViewPr varScale="1">
        <p:scale>
          <a:sx n="84" d="100"/>
          <a:sy n="84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8D1B3-68CF-CE41-B9D9-C0181AE0319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02224-5285-144A-8300-09A1D79A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7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6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List the issues </a:t>
            </a:r>
          </a:p>
          <a:p>
            <a:pPr rtl="1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Present last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Where is the majority of budget goes for?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Nowing</a:t>
            </a:r>
            <a:r>
              <a:rPr lang="en-US" dirty="0"/>
              <a:t> number of </a:t>
            </a:r>
            <a:r>
              <a:rPr lang="en-US" dirty="0" err="1"/>
              <a:t>emoloyess</a:t>
            </a:r>
            <a:r>
              <a:rPr lang="en-US" dirty="0"/>
              <a:t>? Done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How many employees left in each years?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about their spending in each years Done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many employees in one job title? Done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many job title per year and how many new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02224-5285-144A-8300-09A1D79AA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0C4B-5531-A942-99E2-FF6C2306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32BAA-044C-0F4B-8403-D4C027F64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1AFB-E53E-3647-B82D-7BCC34A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4185-8C38-2D46-966B-91C09E90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0801-0A8D-2547-B1F0-841234FD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EAC0-211D-1748-B810-35F5105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3812F-9884-5442-90BD-71D56B82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2092-58E4-684F-A0D0-783C114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CB0D-A2E6-B54D-8D51-77DCDD9A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2006-A6BE-3F44-9057-F52D697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BE0B3-C3C4-7E4A-BF89-291674027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C09F2-BA2D-F34B-9106-2CC9C5F2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C2A1-C72C-FD45-8A82-DB97657A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0854-A709-1C49-8E4B-1671431A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696B-E662-5748-BDDC-035305DC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5AD0-9D13-3744-B4BA-F334EA05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62E1-6EE0-BC44-A76F-E5A81838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FBE-06EC-CF4B-B77A-ECF05D76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E60E-865F-D340-9054-D4CE02A8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BA57-FDB3-B349-A7CB-D69BCC4B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FA9F-C471-E24F-A3E8-B9DA35DE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DD22-A6A0-C440-B1AF-2E1691D2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EF09-F729-5C4F-8121-9964BC92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3ED5-FF2E-574A-AF67-7B330EA5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0B7F-1F18-774C-820F-48ED8281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E8C2-99FC-FB4C-8877-45D1B0A8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4B90-29E6-FC4C-BA99-79D9C2D0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FBB18-3B9D-8544-9964-1CCAF63E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9CAC-3DA7-7744-B0C0-A33211A6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8C216-CAAC-8445-94BE-8E9B0808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5470-5285-7542-84A1-9033D4C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4C4A-0F74-274C-B637-C1EC655C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88806-8B58-8D48-973E-532A6C2A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24026-DA4A-E045-955F-EE6AAB28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4ABE2-3605-D749-84CA-AC37E4681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1044-796F-4F4B-8372-B66432544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686AD-BC56-714C-B9B2-45C64003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73AB0-448B-4F4B-945C-DCAB952D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1042F-3A3C-784A-9183-CE21337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C8F5-2C4C-3B46-9306-61C42D60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D58B6-A95A-0E4F-8BB3-5A824803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305E6-4BF2-EF49-9464-2FCB7BEB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A6979-5B54-C546-A186-F40939D0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F6596-B4B8-8D40-84A8-3B242F63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7B32-8C39-AC40-B220-981574A3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2C93-E88B-2D4D-A2D7-043C1AB4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79D3-351C-F84D-A42D-91A2B556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90CE-A0E9-E34D-9612-6CF4E615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92D17-625C-BB44-8539-F7AF554C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8F33B-CCBC-974C-A937-258DC537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1C69-E3FD-344C-AABB-54351793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5F6C-DCC7-C94D-AE13-D5554239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791E-3F5C-4741-8E09-3243C097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C148-6A71-0549-8B59-BFD8B79ED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36296-F12C-1B42-A95C-3A05C9F9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33AB-79CF-B643-8B61-4B0C996F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2EEE-B1A8-1346-8896-F920C002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470C-67C9-5B43-BC90-C9EDA238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8B44B-C241-9744-B823-04EFEC1F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D565-516A-0A46-93B8-22928FF1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EB8F-8283-824B-82B2-08763A648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E66E-D681-5C42-A225-439924C5ABDF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FA0D-DE24-1A4C-9504-1741E0A6F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8C4E-26C9-F04D-95D5-684FF795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E580-4395-2E40-A40B-26C98817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yscrapers against sunset">
            <a:extLst>
              <a:ext uri="{FF2B5EF4-FFF2-40B4-BE49-F238E27FC236}">
                <a16:creationId xmlns:a16="http://schemas.microsoft.com/office/drawing/2014/main" id="{35815DFD-1346-B647-A41B-C7DE23851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1265" y="-21265"/>
            <a:ext cx="12192000" cy="6858001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DF8FC-49F0-7A4F-AD65-692EE20F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465" y="3913395"/>
            <a:ext cx="4091152" cy="1210398"/>
          </a:xfrm>
        </p:spPr>
        <p:txBody>
          <a:bodyPr>
            <a:normAutofit fontScale="90000"/>
          </a:bodyPr>
          <a:lstStyle/>
          <a:p>
            <a:pPr rtl="1"/>
            <a:r>
              <a:rPr lang="en-US" sz="4400" b="1" dirty="0">
                <a:solidFill>
                  <a:srgbClr val="C0000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Forecasting of Employee salary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512C5-1459-2747-B8DD-84FB3462FE28}"/>
              </a:ext>
            </a:extLst>
          </p:cNvPr>
          <p:cNvSpPr/>
          <p:nvPr/>
        </p:nvSpPr>
        <p:spPr>
          <a:xfrm>
            <a:off x="9310687" y="5296984"/>
            <a:ext cx="12747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4000" dirty="0">
                <a:solidFill>
                  <a:srgbClr val="00B050"/>
                </a:solidFill>
                <a:latin typeface="DIN Next LT Arabic" charset="0"/>
                <a:ea typeface="DIN Next LT Arabic" charset="0"/>
                <a:cs typeface="DIN Next LT Arabic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4722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4B2999E-8299-8946-9744-F771541B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69" y="1903877"/>
            <a:ext cx="4374808" cy="238223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604AB46-91E0-CA44-A284-45BDAA1F3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180" y="4251260"/>
            <a:ext cx="4248150" cy="2428854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AF777F9E-7913-AF49-8CA3-BBAF0935D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444" y="1759098"/>
            <a:ext cx="4607869" cy="267179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B4F2AAE2-BEEE-2249-8A83-8596E911D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299" y="4165962"/>
            <a:ext cx="4248148" cy="25796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AE1435-43BB-FD47-956D-FC3F771FAA7B}"/>
              </a:ext>
            </a:extLst>
          </p:cNvPr>
          <p:cNvSpPr txBox="1"/>
          <p:nvPr/>
        </p:nvSpPr>
        <p:spPr>
          <a:xfrm>
            <a:off x="444829" y="57452"/>
            <a:ext cx="1158426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rtl="1"/>
            <a:r>
              <a:rPr lang="en-US" sz="3200" dirty="0">
                <a:solidFill>
                  <a:schemeClr val="bg1"/>
                </a:solidFill>
              </a:rPr>
              <a:t>The majority of budget spent in different years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CD0D1-E829-8D4A-8733-A90FD912AE9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78196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771BD-E465-4F4E-BAEF-375E3B69AEAC}"/>
              </a:ext>
            </a:extLst>
          </p:cNvPr>
          <p:cNvSpPr txBox="1"/>
          <p:nvPr/>
        </p:nvSpPr>
        <p:spPr>
          <a:xfrm>
            <a:off x="527527" y="112936"/>
            <a:ext cx="1154035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marL="0" defTabSz="914400" rtl="1" eaLnBrk="1" latinLnBrk="0" hangingPunct="1"/>
            <a:r>
              <a:rPr lang="en-US" sz="32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The main question was what is the job title with highest spending.</a:t>
            </a:r>
          </a:p>
        </p:txBody>
      </p:sp>
      <p:pic>
        <p:nvPicPr>
          <p:cNvPr id="5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E2185EB0-281D-B342-AA07-8F002F49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2" y="2049159"/>
            <a:ext cx="7967531" cy="4279435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38EF20A-9CE4-764C-9AEB-90A99EB896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16" b="26088"/>
          <a:stretch/>
        </p:blipFill>
        <p:spPr>
          <a:xfrm>
            <a:off x="8019213" y="2250661"/>
            <a:ext cx="3714835" cy="3876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1E376B-FD06-0C40-8322-CF9AFBC862C6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114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 built model to predict relation 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x.BasePay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and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y.TotalPay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.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Accuracy(0.6171)  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F0785C-5C8B-454C-9B46-DD016608D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37" r="42601"/>
          <a:stretch/>
        </p:blipFill>
        <p:spPr>
          <a:xfrm>
            <a:off x="5535825" y="1307100"/>
            <a:ext cx="6400308" cy="4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Model2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12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 built model to predict relation  x.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OvertimePay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and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y.TotalPay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.  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Accuracy(0.6171)   </a:t>
            </a:r>
          </a:p>
          <a:p>
            <a:pPr rtl="1"/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7EE55E2-AE55-A24F-A793-47A8BD8B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67" y="1098526"/>
            <a:ext cx="6642100" cy="40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Model3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13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 built model to predict relation  </a:t>
            </a:r>
          </a:p>
          <a:p>
            <a:pPr rtl="1"/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x.Benefits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and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y.TotalPay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.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Accuracy(0.6171)   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4368706-5077-4649-9064-FE2AA316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52" y="1177339"/>
            <a:ext cx="6657553" cy="41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04815" y="958412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Model4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CEE6-F5F5-884C-98F7-608EF7B143DB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1DFD5958-C0E4-6A45-BDFE-43E4CC28B827}"/>
              </a:ext>
            </a:extLst>
          </p:cNvPr>
          <p:cNvSpPr txBox="1"/>
          <p:nvPr/>
        </p:nvSpPr>
        <p:spPr>
          <a:xfrm>
            <a:off x="1336896" y="2237254"/>
            <a:ext cx="3365007" cy="237727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Trying to predict what they  salary for employees based on their years of experience.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7AC741A-BABA-5046-AAC2-BB7FACDE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35" y="654689"/>
            <a:ext cx="5107369" cy="316513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3AA1EEC-59B0-2542-94DB-95C515FEF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967" y="3766678"/>
            <a:ext cx="4759104" cy="29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9318" y="926115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At the end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50">
            <a:extLst>
              <a:ext uri="{FF2B5EF4-FFF2-40B4-BE49-F238E27FC236}">
                <a16:creationId xmlns:a16="http://schemas.microsoft.com/office/drawing/2014/main" id="{A7FCD6AF-5E47-B543-9B26-FEDD5D5595DD}"/>
              </a:ext>
            </a:extLst>
          </p:cNvPr>
          <p:cNvSpPr txBox="1"/>
          <p:nvPr/>
        </p:nvSpPr>
        <p:spPr>
          <a:xfrm>
            <a:off x="1844603" y="2732555"/>
            <a:ext cx="10021576" cy="139288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B050"/>
              </a:solidFill>
              <a:latin typeface="DIN Next LT Arabic" panose="020B0503020203050203" pitchFamily="34" charset="-78"/>
              <a:ea typeface="DIN Next LT Arabic Medium" charset="0"/>
              <a:cs typeface="DIN Next LT Arabic" panose="020B0503020203050203" pitchFamily="34" charset="-78"/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Thanks to have this journey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  <a:sym typeface="Wingdings" pitchFamily="2" charset="2"/>
              </a:rPr>
              <a:t></a:t>
            </a:r>
            <a:endParaRPr lang="en-US" sz="2800" b="1" dirty="0">
              <a:solidFill>
                <a:srgbClr val="00B050"/>
              </a:solidFill>
              <a:latin typeface="DIN Next LT Arabic" panose="020B0503020203050203" pitchFamily="34" charset="-78"/>
              <a:ea typeface="DIN Next LT Arabic Medium" charset="0"/>
              <a:cs typeface="DIN Next LT Arabic" panose="020B0503020203050203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CCE26-2617-064A-BE87-16AF73C4D18A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534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0"/>
          <p:cNvSpPr txBox="1"/>
          <p:nvPr/>
        </p:nvSpPr>
        <p:spPr>
          <a:xfrm>
            <a:off x="1143664" y="3901044"/>
            <a:ext cx="10021576" cy="1938992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It is a model  enable Stakeholder like MOF, Sponsors, companies, Business owners, and project managers to predict what they will spend on their employees based on their years of experience.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11606" y="731350"/>
            <a:ext cx="8629962" cy="5446762"/>
            <a:chOff x="762464" y="243589"/>
            <a:chExt cx="4333286" cy="33543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11941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72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What is</a:t>
              </a:r>
            </a:p>
            <a:p>
              <a:pPr rtl="1"/>
              <a:r>
                <a:rPr lang="en-US" sz="44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Forecasting of Employee’s salary </a:t>
              </a:r>
              <a:r>
                <a:rPr lang="en-US" sz="5400" b="1" dirty="0">
                  <a:solidFill>
                    <a:srgbClr val="C0000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?</a:t>
              </a:r>
              <a:endParaRPr lang="en-US" sz="4400" b="1" dirty="0">
                <a:solidFill>
                  <a:srgbClr val="C0000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243589"/>
              <a:ext cx="0" cy="3354388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4DAA66C-873B-5349-BB2D-AA9396CEE9D6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ar-SA" sz="2400" dirty="0">
                <a:solidFill>
                  <a:srgbClr val="008D95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01</a:t>
            </a:r>
            <a:endParaRPr lang="en-US" sz="2400" dirty="0">
              <a:solidFill>
                <a:srgbClr val="008D95"/>
              </a:solidFill>
              <a:latin typeface="DIN Next LT Arabic" panose="020B0503020203050203" pitchFamily="34" charset="-78"/>
              <a:ea typeface="DIN Next LT Arabic Medium" charset="0"/>
              <a:cs typeface="DIN Next LT Arabic" panose="020B05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5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yscrapers against sunset">
            <a:extLst>
              <a:ext uri="{FF2B5EF4-FFF2-40B4-BE49-F238E27FC236}">
                <a16:creationId xmlns:a16="http://schemas.microsoft.com/office/drawing/2014/main" id="{920ED38F-F797-744E-8BB7-17A45EBC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28AC5-35F4-E64E-AD89-04FC3D3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From where Came the pain!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1AA9-3A6A-1B4E-A122-910C5202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Previously before Vision 2030, more than half of Saudi budget spent on Salaries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due to :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no monitoring system. </a:t>
            </a: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no  salary scale</a:t>
            </a:r>
          </a:p>
          <a:p>
            <a:pPr marL="514350" indent="-514350">
              <a:buAutoNum type="arabicPeriod" startAt="3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We don't show an inflated number of employees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4.  The company asks for a larger budget than the need for employee salaries.</a:t>
            </a:r>
            <a:endParaRPr lang="ar-SA" sz="2000" dirty="0"/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E3730-59AD-AE48-A36C-BD06BDCCAF83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572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1376" y="3774271"/>
            <a:ext cx="9865192" cy="770129"/>
            <a:chOff x="923565" y="3728239"/>
            <a:chExt cx="9865192" cy="7701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DFBCF16-CBB1-4784-9A2E-6F227B09AE30}"/>
                </a:ext>
              </a:extLst>
            </p:cNvPr>
            <p:cNvSpPr/>
            <p:nvPr/>
          </p:nvSpPr>
          <p:spPr>
            <a:xfrm>
              <a:off x="8743951" y="3841877"/>
              <a:ext cx="19368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00747A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Internal corporate planning</a:t>
              </a:r>
              <a:endParaRPr lang="ar-SA" sz="1600" b="1" dirty="0">
                <a:solidFill>
                  <a:srgbClr val="00747A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DF26F22F-7CAC-442E-91C7-74986711299D}"/>
                </a:ext>
              </a:extLst>
            </p:cNvPr>
            <p:cNvSpPr/>
            <p:nvPr/>
          </p:nvSpPr>
          <p:spPr>
            <a:xfrm flipH="1" flipV="1">
              <a:off x="1575005" y="4452649"/>
              <a:ext cx="916430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endParaRPr dirty="0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59966804-8A52-472B-9944-42734DCC620C}"/>
                </a:ext>
              </a:extLst>
            </p:cNvPr>
            <p:cNvSpPr/>
            <p:nvPr/>
          </p:nvSpPr>
          <p:spPr>
            <a:xfrm flipH="1">
              <a:off x="10661720" y="3819525"/>
              <a:ext cx="127037" cy="530625"/>
            </a:xfrm>
            <a:prstGeom prst="rect">
              <a:avLst/>
            </a:prstGeom>
            <a:solidFill>
              <a:srgbClr val="009E8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1</a:t>
              </a:r>
              <a:endParaRPr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45E6BB-1FAA-4091-AB92-EFED0E6C7999}"/>
                </a:ext>
              </a:extLst>
            </p:cNvPr>
            <p:cNvSpPr/>
            <p:nvPr/>
          </p:nvSpPr>
          <p:spPr>
            <a:xfrm>
              <a:off x="5849278" y="3861006"/>
              <a:ext cx="23884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328E64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Measuring result and performance</a:t>
              </a:r>
              <a:endParaRPr lang="ar-SA" sz="1600" b="1" dirty="0">
                <a:solidFill>
                  <a:srgbClr val="328E64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251CDD5-E819-4C9C-AF62-B1C29C483A7C}"/>
                </a:ext>
              </a:extLst>
            </p:cNvPr>
            <p:cNvSpPr/>
            <p:nvPr/>
          </p:nvSpPr>
          <p:spPr>
            <a:xfrm flipH="1">
              <a:off x="8250838" y="3752545"/>
              <a:ext cx="140849" cy="594432"/>
            </a:xfrm>
            <a:prstGeom prst="rect">
              <a:avLst/>
            </a:prstGeom>
            <a:solidFill>
              <a:srgbClr val="328E64"/>
            </a:solidFill>
            <a:ln w="12700">
              <a:solidFill>
                <a:srgbClr val="42BA83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2</a:t>
              </a:r>
              <a:endParaRPr sz="1600" dirty="0"/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8251CDD5-E819-4C9C-AF62-B1C29C483A7C}"/>
                </a:ext>
              </a:extLst>
            </p:cNvPr>
            <p:cNvSpPr/>
            <p:nvPr/>
          </p:nvSpPr>
          <p:spPr>
            <a:xfrm flipH="1">
              <a:off x="5862422" y="3731028"/>
              <a:ext cx="140849" cy="594432"/>
            </a:xfrm>
            <a:prstGeom prst="rect">
              <a:avLst/>
            </a:prstGeom>
            <a:solidFill>
              <a:srgbClr val="007A9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3</a:t>
              </a:r>
              <a:endParaRPr sz="16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45E6BB-1FAA-4091-AB92-EFED0E6C7999}"/>
                </a:ext>
              </a:extLst>
            </p:cNvPr>
            <p:cNvSpPr/>
            <p:nvPr/>
          </p:nvSpPr>
          <p:spPr>
            <a:xfrm>
              <a:off x="3355546" y="3861006"/>
              <a:ext cx="23884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Measuring and forecasting </a:t>
              </a:r>
              <a:endParaRPr lang="ar-SA" sz="1600" b="1" dirty="0">
                <a:solidFill>
                  <a:srgbClr val="008D95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8251CDD5-E819-4C9C-AF62-B1C29C483A7C}"/>
                </a:ext>
              </a:extLst>
            </p:cNvPr>
            <p:cNvSpPr/>
            <p:nvPr/>
          </p:nvSpPr>
          <p:spPr>
            <a:xfrm flipH="1">
              <a:off x="3355546" y="3728239"/>
              <a:ext cx="140849" cy="594432"/>
            </a:xfrm>
            <a:prstGeom prst="rect">
              <a:avLst/>
            </a:prstGeom>
            <a:solidFill>
              <a:srgbClr val="8B7F63"/>
            </a:solidFill>
            <a:ln w="12700">
              <a:solidFill>
                <a:srgbClr val="95886B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4</a:t>
              </a:r>
              <a:endParaRPr sz="16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45E6BB-1FAA-4091-AB92-EFED0E6C7999}"/>
                </a:ext>
              </a:extLst>
            </p:cNvPr>
            <p:cNvSpPr/>
            <p:nvPr/>
          </p:nvSpPr>
          <p:spPr>
            <a:xfrm>
              <a:off x="923565" y="3796069"/>
              <a:ext cx="23884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600" b="1" dirty="0">
                  <a:solidFill>
                    <a:srgbClr val="95886B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Help in strategic Planning </a:t>
              </a:r>
              <a:endParaRPr lang="ar-SA" sz="1600" b="1" dirty="0">
                <a:solidFill>
                  <a:srgbClr val="95886B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09318" y="926115"/>
            <a:ext cx="8629962" cy="4210597"/>
            <a:chOff x="762464" y="756418"/>
            <a:chExt cx="4333286" cy="25930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1137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What is</a:t>
              </a:r>
            </a:p>
            <a:p>
              <a:pPr rtl="1"/>
              <a:r>
                <a:rPr lang="en-US" sz="44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Purpose of this project</a:t>
              </a:r>
              <a:r>
                <a:rPr lang="en-US" sz="5400" b="1" dirty="0">
                  <a:solidFill>
                    <a:srgbClr val="C0000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?</a:t>
              </a:r>
              <a:endParaRPr lang="en-US" sz="4400" b="1" dirty="0">
                <a:solidFill>
                  <a:srgbClr val="C0000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2593096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9215EB-A4EF-1748-B331-EA4C9BD61665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72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FE26C9E-CF8E-4226-A125-90B8FB6F18EC}"/>
              </a:ext>
            </a:extLst>
          </p:cNvPr>
          <p:cNvSpPr/>
          <p:nvPr/>
        </p:nvSpPr>
        <p:spPr>
          <a:xfrm>
            <a:off x="1002587" y="908138"/>
            <a:ext cx="1849225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rtl="1"/>
            <a:r>
              <a:rPr lang="en-US" sz="2400" dirty="0">
                <a:solidFill>
                  <a:srgbClr val="73BFB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rPr>
              <a:t>The workflow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04279" y="6403520"/>
            <a:ext cx="3788061" cy="250900"/>
            <a:chOff x="7538117" y="6413045"/>
            <a:chExt cx="3788061" cy="250900"/>
          </a:xfrm>
        </p:grpSpPr>
        <p:sp>
          <p:nvSpPr>
            <p:cNvPr id="87" name="Freeform: Shape 19">
              <a:extLst>
                <a:ext uri="{FF2B5EF4-FFF2-40B4-BE49-F238E27FC236}">
                  <a16:creationId xmlns:a16="http://schemas.microsoft.com/office/drawing/2014/main" id="{7739E4DE-52EC-4C21-9FF7-0C78972E2C27}"/>
                </a:ext>
              </a:extLst>
            </p:cNvPr>
            <p:cNvSpPr/>
            <p:nvPr/>
          </p:nvSpPr>
          <p:spPr>
            <a:xfrm flipV="1">
              <a:off x="11158096" y="6455450"/>
              <a:ext cx="168082" cy="188537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008D95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/>
            <p:nvPr/>
          </p:nvSpPr>
          <p:spPr>
            <a:xfrm>
              <a:off x="10119529" y="6448501"/>
              <a:ext cx="903238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Low" rtl="1"/>
              <a:r>
                <a:rPr lang="en-US" sz="1400" dirty="0">
                  <a:solidFill>
                    <a:srgbClr val="00747A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rPr>
                <a:t>Done</a:t>
              </a:r>
            </a:p>
          </p:txBody>
        </p:sp>
        <p:sp>
          <p:nvSpPr>
            <p:cNvPr id="89" name="Freeform: Shape 19">
              <a:extLst>
                <a:ext uri="{FF2B5EF4-FFF2-40B4-BE49-F238E27FC236}">
                  <a16:creationId xmlns:a16="http://schemas.microsoft.com/office/drawing/2014/main" id="{7739E4DE-52EC-4C21-9FF7-0C78972E2C27}"/>
                </a:ext>
              </a:extLst>
            </p:cNvPr>
            <p:cNvSpPr/>
            <p:nvPr/>
          </p:nvSpPr>
          <p:spPr>
            <a:xfrm flipV="1">
              <a:off x="10119529" y="6439952"/>
              <a:ext cx="168082" cy="188537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42BA83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/>
            <p:nvPr/>
          </p:nvSpPr>
          <p:spPr>
            <a:xfrm>
              <a:off x="9180819" y="6413045"/>
              <a:ext cx="903238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Low" rtl="1"/>
              <a:r>
                <a:rPr lang="en-US" sz="1400" dirty="0">
                  <a:solidFill>
                    <a:srgbClr val="42BA83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rPr>
                <a:t>InProgress</a:t>
              </a:r>
            </a:p>
          </p:txBody>
        </p:sp>
        <p:sp>
          <p:nvSpPr>
            <p:cNvPr id="91" name="Freeform: Shape 19">
              <a:extLst>
                <a:ext uri="{FF2B5EF4-FFF2-40B4-BE49-F238E27FC236}">
                  <a16:creationId xmlns:a16="http://schemas.microsoft.com/office/drawing/2014/main" id="{7739E4DE-52EC-4C21-9FF7-0C78972E2C27}"/>
                </a:ext>
              </a:extLst>
            </p:cNvPr>
            <p:cNvSpPr/>
            <p:nvPr/>
          </p:nvSpPr>
          <p:spPr>
            <a:xfrm flipV="1">
              <a:off x="8834417" y="6448501"/>
              <a:ext cx="168082" cy="188537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95886B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/>
            <p:nvPr/>
          </p:nvSpPr>
          <p:spPr>
            <a:xfrm>
              <a:off x="7538117" y="6413045"/>
              <a:ext cx="122383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Low" rtl="1"/>
              <a:r>
                <a:rPr lang="en-US" sz="1400" dirty="0">
                  <a:solidFill>
                    <a:srgbClr val="95886B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rPr>
                <a:t>Do not start yet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085223" y="883671"/>
            <a:ext cx="3016972" cy="430971"/>
            <a:chOff x="-2096172" y="1364118"/>
            <a:chExt cx="3016972" cy="43097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-2096172" y="1394937"/>
              <a:ext cx="28507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algn="r" defTabSz="914400" rtl="1" eaLnBrk="1" latinLnBrk="0" hangingPunct="1"/>
              <a:r>
                <a:rPr lang="ar-SA" sz="2400" dirty="0">
                  <a:solidFill>
                    <a:srgbClr val="008D95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01</a:t>
              </a:r>
              <a:endParaRPr lang="en-US" sz="2400" dirty="0">
                <a:solidFill>
                  <a:srgbClr val="008D95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/>
            <p:nvPr/>
          </p:nvCxnSpPr>
          <p:spPr>
            <a:xfrm>
              <a:off x="920800" y="1364118"/>
              <a:ext cx="0" cy="430971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0DD60-B17C-C649-AC9B-80960DD0192A}"/>
              </a:ext>
            </a:extLst>
          </p:cNvPr>
          <p:cNvGrpSpPr/>
          <p:nvPr/>
        </p:nvGrpSpPr>
        <p:grpSpPr>
          <a:xfrm>
            <a:off x="1179120" y="2100387"/>
            <a:ext cx="9255941" cy="2657225"/>
            <a:chOff x="1787456" y="2623099"/>
            <a:chExt cx="9255941" cy="2657225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1787456" y="2623099"/>
              <a:ext cx="9255941" cy="2657225"/>
              <a:chOff x="1679674" y="2380209"/>
              <a:chExt cx="9255941" cy="265722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17A4A71-09FB-41D9-B25E-70A0556D1F65}"/>
                  </a:ext>
                </a:extLst>
              </p:cNvPr>
              <p:cNvSpPr/>
              <p:nvPr/>
            </p:nvSpPr>
            <p:spPr>
              <a:xfrm>
                <a:off x="7213105" y="2643773"/>
                <a:ext cx="1391728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700" b="1" dirty="0">
                    <a:solidFill>
                      <a:schemeClr val="bg1"/>
                    </a:solidFill>
                    <a:latin typeface="DIN Next LT Arabic" panose="020B0503020203050203" pitchFamily="34" charset="-78"/>
                    <a:cs typeface="DIN Next LT Arabic" panose="020B0503020203050203" pitchFamily="34" charset="-78"/>
                  </a:rPr>
                  <a:t>المرحلة الثانية</a:t>
                </a:r>
                <a:endParaRPr lang="ar-AE" sz="1700" b="1" dirty="0">
                  <a:solidFill>
                    <a:schemeClr val="bg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201AE22-4D4C-4147-A367-906A6ABA3816}"/>
                  </a:ext>
                </a:extLst>
              </p:cNvPr>
              <p:cNvSpPr/>
              <p:nvPr/>
            </p:nvSpPr>
            <p:spPr>
              <a:xfrm>
                <a:off x="4654103" y="2643773"/>
                <a:ext cx="1390124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700" b="1" dirty="0">
                    <a:solidFill>
                      <a:schemeClr val="bg1"/>
                    </a:solidFill>
                    <a:latin typeface="DIN Next LT Arabic" panose="020B0503020203050203" pitchFamily="34" charset="-78"/>
                    <a:cs typeface="DIN Next LT Arabic" panose="020B0503020203050203" pitchFamily="34" charset="-78"/>
                  </a:rPr>
                  <a:t>المرحلة الثالثة</a:t>
                </a:r>
                <a:endParaRPr lang="ar-AE" sz="1700" b="1" dirty="0">
                  <a:solidFill>
                    <a:schemeClr val="bg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A76B590-EDA5-4B8F-8623-0F700B9DC429}"/>
                  </a:ext>
                </a:extLst>
              </p:cNvPr>
              <p:cNvSpPr/>
              <p:nvPr/>
            </p:nvSpPr>
            <p:spPr>
              <a:xfrm>
                <a:off x="2071585" y="2643773"/>
                <a:ext cx="1436612" cy="434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1700" b="1" dirty="0">
                    <a:solidFill>
                      <a:schemeClr val="bg1"/>
                    </a:solidFill>
                    <a:latin typeface="DIN Next LT Arabic" panose="020B0503020203050203" pitchFamily="34" charset="-78"/>
                    <a:cs typeface="DIN Next LT Arabic" panose="020B0503020203050203" pitchFamily="34" charset="-78"/>
                  </a:rPr>
                  <a:t>المرحلة الرابعة</a:t>
                </a:r>
                <a:endParaRPr lang="ar-AE" sz="1700" b="1" dirty="0">
                  <a:solidFill>
                    <a:schemeClr val="bg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9503060" y="2511996"/>
                <a:ext cx="1432555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W1</a:t>
                </a:r>
              </a:p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Looking for spark!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5334422" y="2380209"/>
                <a:ext cx="2456336" cy="64633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W2</a:t>
                </a:r>
              </a:p>
              <a:p>
                <a:pPr algn="ctr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Find the topic: </a:t>
                </a:r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cs typeface="DIN Next LT Arabic Light" charset="0"/>
                  </a:rPr>
                  <a:t>Health Care Insurance Fraud Detection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2126986" y="2392062"/>
                <a:ext cx="2061530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W2</a:t>
                </a:r>
              </a:p>
              <a:p>
                <a:pPr algn="ctr" rtl="1"/>
                <a:r>
                  <a:rPr lang="en-US" sz="1400" b="1" dirty="0">
                    <a:solidFill>
                      <a:srgbClr val="00747A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Looking for dataset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C301192-237C-4D0E-87F2-EC979F0E7B90}"/>
                  </a:ext>
                </a:extLst>
              </p:cNvPr>
              <p:cNvSpPr/>
              <p:nvPr/>
            </p:nvSpPr>
            <p:spPr>
              <a:xfrm>
                <a:off x="2126476" y="4175660"/>
                <a:ext cx="2061530" cy="86177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rtl="1"/>
                <a:r>
                  <a:rPr lang="en-US" sz="1400" b="1" dirty="0">
                    <a:solidFill>
                      <a:srgbClr val="008D95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W3</a:t>
                </a:r>
              </a:p>
              <a:p>
                <a:pPr rtl="1"/>
                <a:r>
                  <a:rPr lang="en-US" sz="1400" b="1" dirty="0">
                    <a:solidFill>
                      <a:srgbClr val="008D95"/>
                    </a:solidFill>
                    <a:latin typeface="DIN Next LT Arabic Light" charset="0"/>
                    <a:ea typeface="DIN Next LT Arabic Light" charset="0"/>
                    <a:cs typeface="DIN Next LT Arabic Light" charset="0"/>
                  </a:rPr>
                  <a:t>Changing the dataset Many time!</a:t>
                </a:r>
                <a:endParaRPr lang="ar-SA" sz="1400" b="1" dirty="0">
                  <a:solidFill>
                    <a:srgbClr val="008D95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endParaRPr>
              </a:p>
              <a:p>
                <a:pPr rtl="1"/>
                <a:endParaRPr lang="en-US" sz="1400" b="1" dirty="0">
                  <a:solidFill>
                    <a:srgbClr val="00747A"/>
                  </a:solidFill>
                  <a:latin typeface="DIN Next LT Arabic Light" charset="0"/>
                  <a:ea typeface="DIN Next LT Arabic Light" charset="0"/>
                  <a:cs typeface="DIN Next LT Arabic Light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1900870" y="3217638"/>
                <a:ext cx="8325761" cy="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6" name="Arc 105"/>
              <p:cNvSpPr/>
              <p:nvPr/>
            </p:nvSpPr>
            <p:spPr>
              <a:xfrm rot="15787867">
                <a:off x="1603309" y="3291752"/>
                <a:ext cx="703906" cy="550234"/>
              </a:xfrm>
              <a:prstGeom prst="arc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07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10065383" y="3085366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08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6331455" y="3092658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09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3058642" y="3055952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1944958" y="3806974"/>
                <a:ext cx="4400461" cy="2316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Arc 113"/>
              <p:cNvSpPr/>
              <p:nvPr/>
            </p:nvSpPr>
            <p:spPr>
              <a:xfrm rot="10171145">
                <a:off x="1679674" y="3260799"/>
                <a:ext cx="703906" cy="550234"/>
              </a:xfrm>
              <a:prstGeom prst="arc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16" name="Freeform: Shape 19">
                <a:extLst>
                  <a:ext uri="{FF2B5EF4-FFF2-40B4-BE49-F238E27FC236}">
                    <a16:creationId xmlns:a16="http://schemas.microsoft.com/office/drawing/2014/main" id="{7739E4DE-52EC-4C21-9FF7-0C78972E2C27}"/>
                  </a:ext>
                </a:extLst>
              </p:cNvPr>
              <p:cNvSpPr/>
              <p:nvPr/>
            </p:nvSpPr>
            <p:spPr>
              <a:xfrm rot="10800000" flipV="1">
                <a:off x="3057525" y="3681805"/>
                <a:ext cx="318702" cy="323371"/>
              </a:xfrm>
              <a:custGeom>
                <a:avLst/>
                <a:gdLst>
                  <a:gd name="connsiteX0" fmla="*/ 560659 w 560659"/>
                  <a:gd name="connsiteY0" fmla="*/ 280330 h 560659"/>
                  <a:gd name="connsiteX1" fmla="*/ 280330 w 560659"/>
                  <a:gd name="connsiteY1" fmla="*/ 560659 h 560659"/>
                  <a:gd name="connsiteX2" fmla="*/ 0 w 560659"/>
                  <a:gd name="connsiteY2" fmla="*/ 280330 h 560659"/>
                  <a:gd name="connsiteX3" fmla="*/ 280330 w 560659"/>
                  <a:gd name="connsiteY3" fmla="*/ 0 h 560659"/>
                  <a:gd name="connsiteX4" fmla="*/ 560659 w 560659"/>
                  <a:gd name="connsiteY4" fmla="*/ 280330 h 5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659" h="560659">
                    <a:moveTo>
                      <a:pt x="560659" y="280330"/>
                    </a:moveTo>
                    <a:cubicBezTo>
                      <a:pt x="560659" y="435152"/>
                      <a:pt x="435151" y="560659"/>
                      <a:pt x="280330" y="560659"/>
                    </a:cubicBezTo>
                    <a:cubicBezTo>
                      <a:pt x="125508" y="560659"/>
                      <a:pt x="0" y="435151"/>
                      <a:pt x="0" y="280330"/>
                    </a:cubicBezTo>
                    <a:cubicBezTo>
                      <a:pt x="0" y="125508"/>
                      <a:pt x="125508" y="0"/>
                      <a:pt x="280330" y="0"/>
                    </a:cubicBezTo>
                    <a:cubicBezTo>
                      <a:pt x="435151" y="0"/>
                      <a:pt x="560659" y="125508"/>
                      <a:pt x="560659" y="280330"/>
                    </a:cubicBezTo>
                    <a:close/>
                  </a:path>
                </a:pathLst>
              </a:custGeom>
              <a:solidFill>
                <a:srgbClr val="008D95"/>
              </a:solidFill>
              <a:ln w="28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H="1" flipV="1">
              <a:off x="5332132" y="4062570"/>
              <a:ext cx="5108659" cy="230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>
              <a:spLocks/>
            </p:cNvSpPr>
            <p:nvPr/>
          </p:nvSpPr>
          <p:spPr>
            <a:xfrm>
              <a:off x="6985986" y="4526157"/>
              <a:ext cx="2061530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W4</a:t>
              </a:r>
            </a:p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Use local dataset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301192-237C-4D0E-87F2-EC979F0E7B90}"/>
                </a:ext>
              </a:extLst>
            </p:cNvPr>
            <p:cNvSpPr>
              <a:spLocks/>
            </p:cNvSpPr>
            <p:nvPr/>
          </p:nvSpPr>
          <p:spPr>
            <a:xfrm>
              <a:off x="4779141" y="4476678"/>
              <a:ext cx="1768078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W3</a:t>
              </a:r>
            </a:p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Changing the Topic</a:t>
              </a:r>
            </a:p>
            <a:p>
              <a:pPr algn="ctr" rtl="1"/>
              <a:r>
                <a:rPr lang="en-US" sz="1400" b="1" dirty="0">
                  <a:solidFill>
                    <a:srgbClr val="00747A"/>
                  </a:solidFill>
                  <a:latin typeface="DIN Next LT Arabic Light" charset="0"/>
                  <a:cs typeface="DIN Next LT Arabic Light" charset="0"/>
                </a:rPr>
                <a:t>Fraud Detection</a:t>
              </a:r>
            </a:p>
          </p:txBody>
        </p:sp>
        <p:sp>
          <p:nvSpPr>
            <p:cNvPr id="38" name="Freeform: Shape 19">
              <a:extLst>
                <a:ext uri="{FF2B5EF4-FFF2-40B4-BE49-F238E27FC236}">
                  <a16:creationId xmlns:a16="http://schemas.microsoft.com/office/drawing/2014/main" id="{B49C3B51-456E-724B-AF5F-BAF627915C24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5439130" y="3899759"/>
              <a:ext cx="318702" cy="323371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008D95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770D9BFC-016A-FD4D-AC72-D2E4F1ECD374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7818865" y="3959783"/>
              <a:ext cx="318702" cy="323371"/>
            </a:xfrm>
            <a:custGeom>
              <a:avLst/>
              <a:gdLst>
                <a:gd name="connsiteX0" fmla="*/ 560659 w 560659"/>
                <a:gd name="connsiteY0" fmla="*/ 280330 h 560659"/>
                <a:gd name="connsiteX1" fmla="*/ 280330 w 560659"/>
                <a:gd name="connsiteY1" fmla="*/ 560659 h 560659"/>
                <a:gd name="connsiteX2" fmla="*/ 0 w 560659"/>
                <a:gd name="connsiteY2" fmla="*/ 280330 h 560659"/>
                <a:gd name="connsiteX3" fmla="*/ 280330 w 560659"/>
                <a:gd name="connsiteY3" fmla="*/ 0 h 560659"/>
                <a:gd name="connsiteX4" fmla="*/ 560659 w 560659"/>
                <a:gd name="connsiteY4" fmla="*/ 280330 h 5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59" h="560659">
                  <a:moveTo>
                    <a:pt x="560659" y="280330"/>
                  </a:moveTo>
                  <a:cubicBezTo>
                    <a:pt x="560659" y="435152"/>
                    <a:pt x="435151" y="560659"/>
                    <a:pt x="280330" y="560659"/>
                  </a:cubicBezTo>
                  <a:cubicBezTo>
                    <a:pt x="125508" y="560659"/>
                    <a:pt x="0" y="435151"/>
                    <a:pt x="0" y="280330"/>
                  </a:cubicBezTo>
                  <a:cubicBezTo>
                    <a:pt x="0" y="125508"/>
                    <a:pt x="125508" y="0"/>
                    <a:pt x="280330" y="0"/>
                  </a:cubicBezTo>
                  <a:cubicBezTo>
                    <a:pt x="435151" y="0"/>
                    <a:pt x="560659" y="125508"/>
                    <a:pt x="560659" y="280330"/>
                  </a:cubicBezTo>
                  <a:close/>
                </a:path>
              </a:pathLst>
            </a:custGeom>
            <a:solidFill>
              <a:srgbClr val="008D95"/>
            </a:solidFill>
            <a:ln w="284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4D99FE-71A3-7442-8CC6-692827470A7A}"/>
              </a:ext>
            </a:extLst>
          </p:cNvPr>
          <p:cNvCxnSpPr>
            <a:cxnSpLocks/>
          </p:cNvCxnSpPr>
          <p:nvPr/>
        </p:nvCxnSpPr>
        <p:spPr>
          <a:xfrm flipH="1" flipV="1">
            <a:off x="6377649" y="4677335"/>
            <a:ext cx="3971044" cy="39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8BEA32AF-7883-7A48-9041-50C74C1B5239}"/>
              </a:ext>
            </a:extLst>
          </p:cNvPr>
          <p:cNvSpPr/>
          <p:nvPr/>
        </p:nvSpPr>
        <p:spPr>
          <a:xfrm rot="5572315" flipH="1">
            <a:off x="9488836" y="3338486"/>
            <a:ext cx="801095" cy="1231138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75BA2-4C35-AA40-9881-8F4C28EB0940}"/>
              </a:ext>
            </a:extLst>
          </p:cNvPr>
          <p:cNvSpPr>
            <a:spLocks/>
          </p:cNvSpPr>
          <p:nvPr/>
        </p:nvSpPr>
        <p:spPr>
          <a:xfrm>
            <a:off x="8593103" y="3889831"/>
            <a:ext cx="206153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Changing the topic and the dataset</a:t>
            </a:r>
          </a:p>
        </p:txBody>
      </p:sp>
      <p:sp>
        <p:nvSpPr>
          <p:cNvPr id="49" name="Freeform: Shape 19">
            <a:extLst>
              <a:ext uri="{FF2B5EF4-FFF2-40B4-BE49-F238E27FC236}">
                <a16:creationId xmlns:a16="http://schemas.microsoft.com/office/drawing/2014/main" id="{F6675668-3CB0-2643-A993-CFA02A3F7E3B}"/>
              </a:ext>
            </a:extLst>
          </p:cNvPr>
          <p:cNvSpPr>
            <a:spLocks/>
          </p:cNvSpPr>
          <p:nvPr/>
        </p:nvSpPr>
        <p:spPr>
          <a:xfrm rot="10800000" flipV="1">
            <a:off x="9596103" y="3361534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8D95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49703D-D731-3F4A-96FD-70023762780D}"/>
              </a:ext>
            </a:extLst>
          </p:cNvPr>
          <p:cNvSpPr>
            <a:spLocks/>
          </p:cNvSpPr>
          <p:nvPr/>
        </p:nvSpPr>
        <p:spPr>
          <a:xfrm>
            <a:off x="9317928" y="5041878"/>
            <a:ext cx="20615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Cleaning Data</a:t>
            </a:r>
          </a:p>
        </p:txBody>
      </p:sp>
      <p:sp>
        <p:nvSpPr>
          <p:cNvPr id="53" name="Freeform: Shape 19">
            <a:extLst>
              <a:ext uri="{FF2B5EF4-FFF2-40B4-BE49-F238E27FC236}">
                <a16:creationId xmlns:a16="http://schemas.microsoft.com/office/drawing/2014/main" id="{4088FC95-EB04-794A-8365-9E4EBA7FB2FF}"/>
              </a:ext>
            </a:extLst>
          </p:cNvPr>
          <p:cNvSpPr>
            <a:spLocks/>
          </p:cNvSpPr>
          <p:nvPr/>
        </p:nvSpPr>
        <p:spPr>
          <a:xfrm rot="10800000" flipV="1">
            <a:off x="8058909" y="4555166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8D95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A96314-CC35-CC4B-B497-8E62E94546FA}"/>
              </a:ext>
            </a:extLst>
          </p:cNvPr>
          <p:cNvSpPr>
            <a:spLocks/>
          </p:cNvSpPr>
          <p:nvPr/>
        </p:nvSpPr>
        <p:spPr>
          <a:xfrm>
            <a:off x="7222717" y="5093308"/>
            <a:ext cx="20615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747A"/>
                </a:solidFill>
                <a:latin typeface="DIN Next LT Arabic Light" charset="0"/>
                <a:cs typeface="DIN Next LT Arabic Light" charset="0"/>
              </a:rPr>
              <a:t>EDA</a:t>
            </a:r>
          </a:p>
        </p:txBody>
      </p:sp>
      <p:sp>
        <p:nvSpPr>
          <p:cNvPr id="55" name="Freeform: Shape 19">
            <a:extLst>
              <a:ext uri="{FF2B5EF4-FFF2-40B4-BE49-F238E27FC236}">
                <a16:creationId xmlns:a16="http://schemas.microsoft.com/office/drawing/2014/main" id="{61517C74-D57E-594F-B793-687013C10C18}"/>
              </a:ext>
            </a:extLst>
          </p:cNvPr>
          <p:cNvSpPr>
            <a:spLocks/>
          </p:cNvSpPr>
          <p:nvPr/>
        </p:nvSpPr>
        <p:spPr>
          <a:xfrm rot="10800000" flipV="1">
            <a:off x="6218299" y="4536162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B050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8BBD7-3205-9A40-AD4E-21708105558C}"/>
              </a:ext>
            </a:extLst>
          </p:cNvPr>
          <p:cNvSpPr>
            <a:spLocks/>
          </p:cNvSpPr>
          <p:nvPr/>
        </p:nvSpPr>
        <p:spPr>
          <a:xfrm>
            <a:off x="5359856" y="5057822"/>
            <a:ext cx="20615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rtl="1"/>
            <a:r>
              <a:rPr lang="en-US" sz="1400" b="1" dirty="0">
                <a:solidFill>
                  <a:srgbClr val="00B050"/>
                </a:solidFill>
                <a:latin typeface="DIN Next LT Arabic Light" charset="0"/>
                <a:cs typeface="DIN Next LT Arabic Light" charset="0"/>
              </a:rPr>
              <a:t>W4</a:t>
            </a:r>
          </a:p>
          <a:p>
            <a:pPr algn="ctr" rtl="1"/>
            <a:r>
              <a:rPr lang="en-US" sz="1400" b="1" dirty="0">
                <a:solidFill>
                  <a:srgbClr val="00B050"/>
                </a:solidFill>
                <a:latin typeface="DIN Next LT Arabic Light" charset="0"/>
                <a:cs typeface="DIN Next LT Arabic Light" charset="0"/>
              </a:rPr>
              <a:t>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C8C597-3499-454A-AB86-F2AA7AF133E4}"/>
              </a:ext>
            </a:extLst>
          </p:cNvPr>
          <p:cNvSpPr txBox="1"/>
          <p:nvPr/>
        </p:nvSpPr>
        <p:spPr>
          <a:xfrm>
            <a:off x="-1308995" y="6410845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04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7BEABC4-33EE-734C-A0AB-8A783ED24087}"/>
              </a:ext>
            </a:extLst>
          </p:cNvPr>
          <p:cNvSpPr/>
          <p:nvPr/>
        </p:nvSpPr>
        <p:spPr>
          <a:xfrm rot="9534241" flipH="1">
            <a:off x="9719660" y="3479960"/>
            <a:ext cx="801095" cy="1231138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3" name="Freeform: Shape 19">
            <a:extLst>
              <a:ext uri="{FF2B5EF4-FFF2-40B4-BE49-F238E27FC236}">
                <a16:creationId xmlns:a16="http://schemas.microsoft.com/office/drawing/2014/main" id="{A952DB45-9FD0-C542-B094-910413425D3E}"/>
              </a:ext>
            </a:extLst>
          </p:cNvPr>
          <p:cNvSpPr>
            <a:spLocks/>
          </p:cNvSpPr>
          <p:nvPr/>
        </p:nvSpPr>
        <p:spPr>
          <a:xfrm rot="10800000" flipV="1">
            <a:off x="10114090" y="4555166"/>
            <a:ext cx="318702" cy="323371"/>
          </a:xfrm>
          <a:custGeom>
            <a:avLst/>
            <a:gdLst>
              <a:gd name="connsiteX0" fmla="*/ 560659 w 560659"/>
              <a:gd name="connsiteY0" fmla="*/ 280330 h 560659"/>
              <a:gd name="connsiteX1" fmla="*/ 280330 w 560659"/>
              <a:gd name="connsiteY1" fmla="*/ 560659 h 560659"/>
              <a:gd name="connsiteX2" fmla="*/ 0 w 560659"/>
              <a:gd name="connsiteY2" fmla="*/ 280330 h 560659"/>
              <a:gd name="connsiteX3" fmla="*/ 280330 w 560659"/>
              <a:gd name="connsiteY3" fmla="*/ 0 h 560659"/>
              <a:gd name="connsiteX4" fmla="*/ 560659 w 560659"/>
              <a:gd name="connsiteY4" fmla="*/ 280330 h 56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59" h="560659">
                <a:moveTo>
                  <a:pt x="560659" y="280330"/>
                </a:moveTo>
                <a:cubicBezTo>
                  <a:pt x="560659" y="435152"/>
                  <a:pt x="435151" y="560659"/>
                  <a:pt x="280330" y="560659"/>
                </a:cubicBezTo>
                <a:cubicBezTo>
                  <a:pt x="125508" y="560659"/>
                  <a:pt x="0" y="435151"/>
                  <a:pt x="0" y="280330"/>
                </a:cubicBezTo>
                <a:cubicBezTo>
                  <a:pt x="0" y="125508"/>
                  <a:pt x="125508" y="0"/>
                  <a:pt x="280330" y="0"/>
                </a:cubicBezTo>
                <a:cubicBezTo>
                  <a:pt x="435151" y="0"/>
                  <a:pt x="560659" y="125508"/>
                  <a:pt x="560659" y="280330"/>
                </a:cubicBezTo>
                <a:close/>
              </a:path>
            </a:pathLst>
          </a:custGeom>
          <a:solidFill>
            <a:srgbClr val="008D95"/>
          </a:solidFill>
          <a:ln w="2844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3597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9318" y="926115"/>
            <a:ext cx="8629962" cy="5325830"/>
            <a:chOff x="762464" y="756418"/>
            <a:chExt cx="4333286" cy="3279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Dataset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3279912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50">
            <a:extLst>
              <a:ext uri="{FF2B5EF4-FFF2-40B4-BE49-F238E27FC236}">
                <a16:creationId xmlns:a16="http://schemas.microsoft.com/office/drawing/2014/main" id="{A7FCD6AF-5E47-B543-9B26-FEDD5D5595DD}"/>
              </a:ext>
            </a:extLst>
          </p:cNvPr>
          <p:cNvSpPr txBox="1"/>
          <p:nvPr/>
        </p:nvSpPr>
        <p:spPr>
          <a:xfrm>
            <a:off x="1441375" y="2210189"/>
            <a:ext cx="10233139" cy="3721696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328E64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Using dataset from Kaggle for 4 years (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2011,2012, 2013, and 2014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) it simulated the confidential data frame that I have. 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Dataset include 148654 records and 13 features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as fellow:</a:t>
            </a:r>
          </a:p>
          <a:p>
            <a:pPr rt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Id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EmployeeName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JobTitle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BasePay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OvertimePay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OtherPay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Benefits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TotalPay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</a:t>
            </a:r>
            <a:r>
              <a:rPr lang="en-US" sz="2800" b="1" dirty="0" err="1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TotalPayBenefits</a:t>
            </a:r>
            <a:r>
              <a:rPr lang="en-US" sz="2800" b="1" dirty="0">
                <a:solidFill>
                  <a:srgbClr val="00B05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	Year	Notes	Agency	Status</a:t>
            </a:r>
          </a:p>
          <a:p>
            <a:pPr rtl="1"/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790CE-5668-574B-AC83-62466EFD0F9E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0031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5821" y="561166"/>
            <a:ext cx="8629962" cy="1302918"/>
            <a:chOff x="762464" y="756418"/>
            <a:chExt cx="4333286" cy="8024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3EB392-9FA0-4EA6-9EC3-C1FA713C5859}"/>
                </a:ext>
              </a:extLst>
            </p:cNvPr>
            <p:cNvSpPr txBox="1"/>
            <p:nvPr/>
          </p:nvSpPr>
          <p:spPr>
            <a:xfrm>
              <a:off x="878985" y="756418"/>
              <a:ext cx="4216765" cy="625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defTabSz="914400" rtl="1" eaLnBrk="1" latinLnBrk="0" hangingPunct="1"/>
              <a:r>
                <a:rPr lang="en-US" sz="6600" b="1" dirty="0">
                  <a:solidFill>
                    <a:srgbClr val="C00000"/>
                  </a:solidFill>
                  <a:latin typeface="DIN Next LT Arabic" panose="020B0503020203050203" pitchFamily="34" charset="-78"/>
                  <a:ea typeface="DIN Next LT Arabic Medium" charset="0"/>
                  <a:cs typeface="DIN Next LT Arabic" panose="020B0503020203050203" pitchFamily="34" charset="-78"/>
                </a:rPr>
                <a:t>Cleaning Process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85DC8-675F-4AC4-8EAA-C965CFA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4" y="756418"/>
              <a:ext cx="0" cy="802402"/>
            </a:xfrm>
            <a:prstGeom prst="line">
              <a:avLst/>
            </a:prstGeom>
            <a:ln w="38100" cap="rnd">
              <a:solidFill>
                <a:srgbClr val="9381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29301C-4F45-624C-97A4-9150B8D618A9}"/>
              </a:ext>
            </a:extLst>
          </p:cNvPr>
          <p:cNvGrpSpPr/>
          <p:nvPr/>
        </p:nvGrpSpPr>
        <p:grpSpPr>
          <a:xfrm>
            <a:off x="1163404" y="1922175"/>
            <a:ext cx="9865192" cy="621911"/>
            <a:chOff x="923565" y="3728239"/>
            <a:chExt cx="9865192" cy="621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74A7DF-D713-7D42-9A4A-8DB878F66B11}"/>
                </a:ext>
              </a:extLst>
            </p:cNvPr>
            <p:cNvSpPr/>
            <p:nvPr/>
          </p:nvSpPr>
          <p:spPr>
            <a:xfrm>
              <a:off x="8653756" y="3857879"/>
              <a:ext cx="19368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srgbClr val="00747A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negative values</a:t>
              </a:r>
              <a:endParaRPr lang="ar-SA" sz="2000" b="1" dirty="0">
                <a:solidFill>
                  <a:srgbClr val="00747A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59DAE61-37DB-9E49-8711-6C1C903FAF46}"/>
                </a:ext>
              </a:extLst>
            </p:cNvPr>
            <p:cNvSpPr/>
            <p:nvPr/>
          </p:nvSpPr>
          <p:spPr>
            <a:xfrm flipH="1" flipV="1">
              <a:off x="1624448" y="4301258"/>
              <a:ext cx="916430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endParaRPr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C61E2D-7E03-524D-B031-ED03CBB6EE30}"/>
                </a:ext>
              </a:extLst>
            </p:cNvPr>
            <p:cNvSpPr/>
            <p:nvPr/>
          </p:nvSpPr>
          <p:spPr>
            <a:xfrm flipH="1">
              <a:off x="10661720" y="3819525"/>
              <a:ext cx="127037" cy="530625"/>
            </a:xfrm>
            <a:prstGeom prst="rect">
              <a:avLst/>
            </a:prstGeom>
            <a:solidFill>
              <a:srgbClr val="009E8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1</a:t>
              </a:r>
              <a:endParaRPr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373822-B9FF-5A4C-9A22-5E2FDB20C6B7}"/>
                </a:ext>
              </a:extLst>
            </p:cNvPr>
            <p:cNvSpPr/>
            <p:nvPr/>
          </p:nvSpPr>
          <p:spPr>
            <a:xfrm>
              <a:off x="5849278" y="3861006"/>
              <a:ext cx="23884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rgbClr val="328E64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duplication</a:t>
              </a:r>
              <a:endParaRPr lang="ar-SA" sz="2400" b="1" dirty="0">
                <a:solidFill>
                  <a:srgbClr val="328E64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8C6AA1EF-C5DE-D141-AAB4-825A4B6AFC01}"/>
                </a:ext>
              </a:extLst>
            </p:cNvPr>
            <p:cNvSpPr/>
            <p:nvPr/>
          </p:nvSpPr>
          <p:spPr>
            <a:xfrm flipH="1">
              <a:off x="8250838" y="3752545"/>
              <a:ext cx="140849" cy="594432"/>
            </a:xfrm>
            <a:prstGeom prst="rect">
              <a:avLst/>
            </a:prstGeom>
            <a:solidFill>
              <a:srgbClr val="328E64"/>
            </a:solidFill>
            <a:ln w="12700">
              <a:solidFill>
                <a:srgbClr val="42BA83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2</a:t>
              </a:r>
              <a:endParaRPr sz="1600" dirty="0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BDE6784A-84DD-344A-B2CA-28E4414C2117}"/>
                </a:ext>
              </a:extLst>
            </p:cNvPr>
            <p:cNvSpPr/>
            <p:nvPr/>
          </p:nvSpPr>
          <p:spPr>
            <a:xfrm flipH="1">
              <a:off x="5862422" y="3731028"/>
              <a:ext cx="140849" cy="594432"/>
            </a:xfrm>
            <a:prstGeom prst="rect">
              <a:avLst/>
            </a:prstGeom>
            <a:solidFill>
              <a:srgbClr val="007A9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3</a:t>
              </a:r>
              <a:endParaRPr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7E9E11-1303-7942-A145-D088118988F5}"/>
                </a:ext>
              </a:extLst>
            </p:cNvPr>
            <p:cNvSpPr/>
            <p:nvPr/>
          </p:nvSpPr>
          <p:spPr>
            <a:xfrm>
              <a:off x="3355546" y="3861006"/>
              <a:ext cx="23884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rgbClr val="008D95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null values</a:t>
              </a:r>
              <a:endParaRPr lang="ar-SA" sz="2400" b="1" dirty="0">
                <a:solidFill>
                  <a:srgbClr val="008D95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59566B3-5CBE-244E-A50A-1AE67957A994}"/>
                </a:ext>
              </a:extLst>
            </p:cNvPr>
            <p:cNvSpPr/>
            <p:nvPr/>
          </p:nvSpPr>
          <p:spPr>
            <a:xfrm flipH="1">
              <a:off x="3355546" y="3728239"/>
              <a:ext cx="140849" cy="594432"/>
            </a:xfrm>
            <a:prstGeom prst="rect">
              <a:avLst/>
            </a:prstGeom>
            <a:solidFill>
              <a:srgbClr val="8B7F63"/>
            </a:solidFill>
            <a:ln w="12700">
              <a:solidFill>
                <a:srgbClr val="95886B"/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 sz="800">
                  <a:solidFill>
                    <a:srgbClr val="FFFFFF"/>
                  </a:solidFill>
                  <a:latin typeface="DIN Next LT Arabic"/>
                  <a:ea typeface="DIN Next LT Arabic"/>
                  <a:cs typeface="DIN Next LT Arabic"/>
                  <a:sym typeface="DIN Next LT Arabic"/>
                </a:defRPr>
              </a:pPr>
              <a:r>
                <a:rPr lang="ar-SA" sz="1200" dirty="0"/>
                <a:t>4</a:t>
              </a:r>
              <a:endParaRPr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601B05-C7D9-7742-ABCA-175E75ADA411}"/>
                </a:ext>
              </a:extLst>
            </p:cNvPr>
            <p:cNvSpPr/>
            <p:nvPr/>
          </p:nvSpPr>
          <p:spPr>
            <a:xfrm>
              <a:off x="923565" y="3796069"/>
              <a:ext cx="2388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srgbClr val="95886B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Changing Datatype</a:t>
              </a:r>
              <a:endParaRPr lang="ar-SA" sz="2000" b="1" dirty="0">
                <a:solidFill>
                  <a:srgbClr val="95886B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E68F4BD-DE2C-914E-ABD0-91284CAFF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94" b="9732"/>
          <a:stretch/>
        </p:blipFill>
        <p:spPr>
          <a:xfrm>
            <a:off x="1864287" y="2726651"/>
            <a:ext cx="8441234" cy="37440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67E868-7950-014D-9DFA-797770D287E9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0938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771BD-E465-4F4E-BAEF-375E3B69AEAC}"/>
              </a:ext>
            </a:extLst>
          </p:cNvPr>
          <p:cNvSpPr txBox="1"/>
          <p:nvPr/>
        </p:nvSpPr>
        <p:spPr>
          <a:xfrm>
            <a:off x="444829" y="57452"/>
            <a:ext cx="11584261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marL="0" defTabSz="914400" rtl="1" eaLnBrk="1" latinLnBrk="0" hangingPunct="1"/>
            <a:r>
              <a:rPr lang="en-US" sz="4400" dirty="0">
                <a:solidFill>
                  <a:schemeClr val="bg1"/>
                </a:solidFill>
              </a:rPr>
              <a:t>overview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AB6E94-57CD-0048-8BB1-5B6668C96133}"/>
              </a:ext>
            </a:extLst>
          </p:cNvPr>
          <p:cNvGrpSpPr/>
          <p:nvPr/>
        </p:nvGrpSpPr>
        <p:grpSpPr>
          <a:xfrm>
            <a:off x="1933304" y="2072137"/>
            <a:ext cx="6948304" cy="4509421"/>
            <a:chOff x="281917" y="2084511"/>
            <a:chExt cx="6581123" cy="42928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A3BCC5-834F-8346-9CB4-38838FB51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02"/>
            <a:stretch/>
          </p:blipFill>
          <p:spPr>
            <a:xfrm>
              <a:off x="1054427" y="5962952"/>
              <a:ext cx="5635131" cy="414455"/>
            </a:xfrm>
            <a:prstGeom prst="rect">
              <a:avLst/>
            </a:prstGeom>
          </p:spPr>
        </p:pic>
        <p:pic>
          <p:nvPicPr>
            <p:cNvPr id="18" name="Picture 17" descr="A picture containing text, tree, map&#10;&#10;Description automatically generated">
              <a:extLst>
                <a:ext uri="{FF2B5EF4-FFF2-40B4-BE49-F238E27FC236}">
                  <a16:creationId xmlns:a16="http://schemas.microsoft.com/office/drawing/2014/main" id="{EA78187F-2840-6047-B7DB-67E74D5DE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04"/>
            <a:stretch/>
          </p:blipFill>
          <p:spPr>
            <a:xfrm>
              <a:off x="1012324" y="2115398"/>
              <a:ext cx="5850716" cy="3944369"/>
            </a:xfrm>
            <a:prstGeom prst="rect">
              <a:avLst/>
            </a:prstGeom>
          </p:spPr>
        </p:pic>
        <p:pic>
          <p:nvPicPr>
            <p:cNvPr id="19" name="Picture 1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10D7CA8-DEBB-7148-BFC1-988D750E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917" y="2084511"/>
              <a:ext cx="903888" cy="389225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1C811E-835B-304C-823B-DF69766C2614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4768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BB4E75-A8C1-49F9-99F7-1D72EFAE0A97}"/>
              </a:ext>
            </a:extLst>
          </p:cNvPr>
          <p:cNvSpPr/>
          <p:nvPr/>
        </p:nvSpPr>
        <p:spPr>
          <a:xfrm>
            <a:off x="325821" y="327904"/>
            <a:ext cx="11540358" cy="6253654"/>
          </a:xfrm>
          <a:prstGeom prst="roundRect">
            <a:avLst>
              <a:gd name="adj" fmla="val 60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E9FE89-CA5F-5B42-A587-C29E78E8FCC5}"/>
              </a:ext>
            </a:extLst>
          </p:cNvPr>
          <p:cNvSpPr/>
          <p:nvPr/>
        </p:nvSpPr>
        <p:spPr>
          <a:xfrm>
            <a:off x="1" y="-1"/>
            <a:ext cx="12192000" cy="1671916"/>
          </a:xfrm>
          <a:prstGeom prst="rect">
            <a:avLst/>
          </a:prstGeom>
          <a:solidFill>
            <a:srgbClr val="328E64"/>
          </a:solidFill>
          <a:ln w="12700">
            <a:solidFill>
              <a:srgbClr val="42BA83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  <a:latin typeface="DIN Next LT Arabic"/>
                <a:ea typeface="DIN Next LT Arabic"/>
                <a:cs typeface="DIN Next LT Arabic"/>
                <a:sym typeface="DIN Next LT Arabic"/>
              </a:defRPr>
            </a:pP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771BD-E465-4F4E-BAEF-375E3B69AEAC}"/>
              </a:ext>
            </a:extLst>
          </p:cNvPr>
          <p:cNvSpPr txBox="1"/>
          <p:nvPr/>
        </p:nvSpPr>
        <p:spPr>
          <a:xfrm>
            <a:off x="444829" y="57452"/>
            <a:ext cx="1158426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defTabSz="914400" rtl="1" eaLnBrk="1" latinLnBrk="0" hangingPunct="1"/>
            <a:r>
              <a:rPr lang="en-US" sz="6600" b="1" dirty="0">
                <a:solidFill>
                  <a:schemeClr val="bg1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Some of finding</a:t>
            </a:r>
          </a:p>
          <a:p>
            <a:pPr marL="0" defTabSz="914400" rtl="1" eaLnBrk="1" latinLnBrk="0" hangingPunct="1"/>
            <a:r>
              <a:rPr lang="en-US" sz="3200" b="1" dirty="0">
                <a:solidFill>
                  <a:schemeClr val="bg1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How many employees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2D1CA78-38CC-084A-8AA6-CA7B9E06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24" y="2430978"/>
            <a:ext cx="5594976" cy="376343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40FDEAB-B88A-3B4E-9457-7805FAFA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555" y="2224906"/>
            <a:ext cx="4741380" cy="4175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031F71-60ED-D948-8987-EC33DA17A235}"/>
              </a:ext>
            </a:extLst>
          </p:cNvPr>
          <p:cNvSpPr txBox="1"/>
          <p:nvPr/>
        </p:nvSpPr>
        <p:spPr>
          <a:xfrm>
            <a:off x="9015403" y="6411218"/>
            <a:ext cx="2850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>
                <a:solidFill>
                  <a:srgbClr val="00B050"/>
                </a:solidFill>
                <a:latin typeface="DIN Next LT Arabic" panose="020B0503020203050203" pitchFamily="34" charset="-78"/>
                <a:ea typeface="DIN Next LT Arabic Medium" charset="0"/>
                <a:cs typeface="DIN Next LT Arabic" panose="020B0503020203050203" pitchFamily="34" charset="-78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9388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2" id="{2628DF6A-75B0-C24D-A8AE-376C8540FCFF}" vid="{2C8B7019-8D7B-4B46-A2EE-50ACE79020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483</Words>
  <Application>Microsoft Macintosh PowerPoint</Application>
  <PresentationFormat>Widescreen</PresentationFormat>
  <Paragraphs>136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DIN Next LT Arabic</vt:lpstr>
      <vt:lpstr>DIN Next LT Arabic Light</vt:lpstr>
      <vt:lpstr>DIN Next LT Arabic Medium</vt:lpstr>
      <vt:lpstr>Office Theme</vt:lpstr>
      <vt:lpstr>Forecasting of Employee salary</vt:lpstr>
      <vt:lpstr>PowerPoint Presentation</vt:lpstr>
      <vt:lpstr>From where Came the pain!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of Employee salary</dc:title>
  <dc:creator>Abdulh Alsultan</dc:creator>
  <cp:lastModifiedBy>Abdulh Alsultan</cp:lastModifiedBy>
  <cp:revision>2</cp:revision>
  <dcterms:created xsi:type="dcterms:W3CDTF">2021-11-18T05:44:43Z</dcterms:created>
  <dcterms:modified xsi:type="dcterms:W3CDTF">2021-11-18T06:41:25Z</dcterms:modified>
</cp:coreProperties>
</file>