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5" r:id="rId10"/>
    <p:sldId id="266"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48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ar-SA" smtClean="0"/>
              <a:t>انقر لتحرير نمط العنوان الرئيسي</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E65C2704-EFC3-4DBE-9A10-D65D59618053}"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0B2A8-B0BC-4686-A864-66188A406E28}" type="slidenum">
              <a:rPr lang="en-US" smtClean="0"/>
              <a:t>‹#›</a:t>
            </a:fld>
            <a:endParaRPr lang="en-US"/>
          </a:p>
        </p:txBody>
      </p:sp>
    </p:spTree>
    <p:extLst>
      <p:ext uri="{BB962C8B-B14F-4D97-AF65-F5344CB8AC3E}">
        <p14:creationId xmlns:p14="http://schemas.microsoft.com/office/powerpoint/2010/main" val="2874233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E65C2704-EFC3-4DBE-9A10-D65D59618053}"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0B2A8-B0BC-4686-A864-66188A406E28}" type="slidenum">
              <a:rPr lang="en-US" smtClean="0"/>
              <a:t>‹#›</a:t>
            </a:fld>
            <a:endParaRPr lang="en-US"/>
          </a:p>
        </p:txBody>
      </p:sp>
    </p:spTree>
    <p:extLst>
      <p:ext uri="{BB962C8B-B14F-4D97-AF65-F5344CB8AC3E}">
        <p14:creationId xmlns:p14="http://schemas.microsoft.com/office/powerpoint/2010/main" val="611532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ar-SA" smtClean="0"/>
              <a:t>انقر لتحرير نمط العنوان الرئيسي</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smtClean="0"/>
              <a:t>انقر لتحرير أنماط النص الرئيسي</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E65C2704-EFC3-4DBE-9A10-D65D59618053}"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0B2A8-B0BC-4686-A864-66188A406E2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42951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E65C2704-EFC3-4DBE-9A10-D65D59618053}"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0B2A8-B0BC-4686-A864-66188A406E28}" type="slidenum">
              <a:rPr lang="en-US" smtClean="0"/>
              <a:t>‹#›</a:t>
            </a:fld>
            <a:endParaRPr lang="en-US"/>
          </a:p>
        </p:txBody>
      </p:sp>
    </p:spTree>
    <p:extLst>
      <p:ext uri="{BB962C8B-B14F-4D97-AF65-F5344CB8AC3E}">
        <p14:creationId xmlns:p14="http://schemas.microsoft.com/office/powerpoint/2010/main" val="4050825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ar-SA" smtClean="0"/>
              <a:t>انقر لتحرير نمط العنوان الرئيسي</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smtClean="0"/>
              <a:t>انقر لتحرير أنماط النص الرئيسي</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E65C2704-EFC3-4DBE-9A10-D65D59618053}"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0B2A8-B0BC-4686-A864-66188A406E2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52743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ar-SA" smtClean="0"/>
              <a:t>انقر لتحرير نمط العنوان الرئيسي</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smtClean="0"/>
              <a:t>انقر لتحرير أنماط النص الرئيسي</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E65C2704-EFC3-4DBE-9A10-D65D59618053}"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0B2A8-B0BC-4686-A864-66188A406E28}" type="slidenum">
              <a:rPr lang="en-US" smtClean="0"/>
              <a:t>‹#›</a:t>
            </a:fld>
            <a:endParaRPr lang="en-US"/>
          </a:p>
        </p:txBody>
      </p:sp>
    </p:spTree>
    <p:extLst>
      <p:ext uri="{BB962C8B-B14F-4D97-AF65-F5344CB8AC3E}">
        <p14:creationId xmlns:p14="http://schemas.microsoft.com/office/powerpoint/2010/main" val="2608154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E65C2704-EFC3-4DBE-9A10-D65D59618053}"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0B2A8-B0BC-4686-A864-66188A406E28}" type="slidenum">
              <a:rPr lang="en-US" smtClean="0"/>
              <a:t>‹#›</a:t>
            </a:fld>
            <a:endParaRPr lang="en-US"/>
          </a:p>
        </p:txBody>
      </p:sp>
    </p:spTree>
    <p:extLst>
      <p:ext uri="{BB962C8B-B14F-4D97-AF65-F5344CB8AC3E}">
        <p14:creationId xmlns:p14="http://schemas.microsoft.com/office/powerpoint/2010/main" val="2780125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E65C2704-EFC3-4DBE-9A10-D65D59618053}"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0B2A8-B0BC-4686-A864-66188A406E28}" type="slidenum">
              <a:rPr lang="en-US" smtClean="0"/>
              <a:t>‹#›</a:t>
            </a:fld>
            <a:endParaRPr lang="en-US"/>
          </a:p>
        </p:txBody>
      </p:sp>
    </p:spTree>
    <p:extLst>
      <p:ext uri="{BB962C8B-B14F-4D97-AF65-F5344CB8AC3E}">
        <p14:creationId xmlns:p14="http://schemas.microsoft.com/office/powerpoint/2010/main" val="1001700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ar-SA" smtClean="0"/>
              <a:t>انقر لتحرير نمط العنوان الرئيسي</a:t>
            </a:r>
            <a:endParaRPr lang="en-US" dirty="0"/>
          </a:p>
        </p:txBody>
      </p:sp>
      <p:sp>
        <p:nvSpPr>
          <p:cNvPr id="3" name="Content Placeholder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E65C2704-EFC3-4DBE-9A10-D65D59618053}"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0B2A8-B0BC-4686-A864-66188A406E28}" type="slidenum">
              <a:rPr lang="en-US" smtClean="0"/>
              <a:t>‹#›</a:t>
            </a:fld>
            <a:endParaRPr lang="en-US"/>
          </a:p>
        </p:txBody>
      </p:sp>
    </p:spTree>
    <p:extLst>
      <p:ext uri="{BB962C8B-B14F-4D97-AF65-F5344CB8AC3E}">
        <p14:creationId xmlns:p14="http://schemas.microsoft.com/office/powerpoint/2010/main" val="2065993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E65C2704-EFC3-4DBE-9A10-D65D59618053}"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0B2A8-B0BC-4686-A864-66188A406E28}" type="slidenum">
              <a:rPr lang="en-US" smtClean="0"/>
              <a:t>‹#›</a:t>
            </a:fld>
            <a:endParaRPr lang="en-US"/>
          </a:p>
        </p:txBody>
      </p:sp>
    </p:spTree>
    <p:extLst>
      <p:ext uri="{BB962C8B-B14F-4D97-AF65-F5344CB8AC3E}">
        <p14:creationId xmlns:p14="http://schemas.microsoft.com/office/powerpoint/2010/main" val="288834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Date Placeholder 4"/>
          <p:cNvSpPr>
            <a:spLocks noGrp="1"/>
          </p:cNvSpPr>
          <p:nvPr>
            <p:ph type="dt" sz="half" idx="10"/>
          </p:nvPr>
        </p:nvSpPr>
        <p:spPr/>
        <p:txBody>
          <a:bodyPr/>
          <a:lstStyle/>
          <a:p>
            <a:fld id="{E65C2704-EFC3-4DBE-9A10-D65D59618053}"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90B2A8-B0BC-4686-A864-66188A406E28}" type="slidenum">
              <a:rPr lang="en-US" smtClean="0"/>
              <a:t>‹#›</a:t>
            </a:fld>
            <a:endParaRPr lang="en-US"/>
          </a:p>
        </p:txBody>
      </p:sp>
    </p:spTree>
    <p:extLst>
      <p:ext uri="{BB962C8B-B14F-4D97-AF65-F5344CB8AC3E}">
        <p14:creationId xmlns:p14="http://schemas.microsoft.com/office/powerpoint/2010/main" val="709938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Date Placeholder 6"/>
          <p:cNvSpPr>
            <a:spLocks noGrp="1"/>
          </p:cNvSpPr>
          <p:nvPr>
            <p:ph type="dt" sz="half" idx="10"/>
          </p:nvPr>
        </p:nvSpPr>
        <p:spPr/>
        <p:txBody>
          <a:bodyPr/>
          <a:lstStyle/>
          <a:p>
            <a:fld id="{E65C2704-EFC3-4DBE-9A10-D65D59618053}" type="datetimeFigureOut">
              <a:rPr lang="en-US" smtClean="0"/>
              <a:t>12/29/2020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90B2A8-B0BC-4686-A864-66188A406E28}" type="slidenum">
              <a:rPr lang="en-US" smtClean="0"/>
              <a:t>‹#›</a:t>
            </a:fld>
            <a:endParaRPr lang="en-US"/>
          </a:p>
        </p:txBody>
      </p:sp>
    </p:spTree>
    <p:extLst>
      <p:ext uri="{BB962C8B-B14F-4D97-AF65-F5344CB8AC3E}">
        <p14:creationId xmlns:p14="http://schemas.microsoft.com/office/powerpoint/2010/main" val="349007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ar-SA" smtClean="0"/>
              <a:t>انقر لتحرير نمط العنوان الرئيسي</a:t>
            </a:r>
            <a:endParaRPr lang="en-US" dirty="0"/>
          </a:p>
        </p:txBody>
      </p:sp>
      <p:sp>
        <p:nvSpPr>
          <p:cNvPr id="3" name="Date Placeholder 2"/>
          <p:cNvSpPr>
            <a:spLocks noGrp="1"/>
          </p:cNvSpPr>
          <p:nvPr>
            <p:ph type="dt" sz="half" idx="10"/>
          </p:nvPr>
        </p:nvSpPr>
        <p:spPr/>
        <p:txBody>
          <a:bodyPr/>
          <a:lstStyle/>
          <a:p>
            <a:fld id="{E65C2704-EFC3-4DBE-9A10-D65D59618053}" type="datetimeFigureOut">
              <a:rPr lang="en-US" smtClean="0"/>
              <a:t>12/29/2020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90B2A8-B0BC-4686-A864-66188A406E28}" type="slidenum">
              <a:rPr lang="en-US" smtClean="0"/>
              <a:t>‹#›</a:t>
            </a:fld>
            <a:endParaRPr lang="en-US"/>
          </a:p>
        </p:txBody>
      </p:sp>
    </p:spTree>
    <p:extLst>
      <p:ext uri="{BB962C8B-B14F-4D97-AF65-F5344CB8AC3E}">
        <p14:creationId xmlns:p14="http://schemas.microsoft.com/office/powerpoint/2010/main" val="3797809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C2704-EFC3-4DBE-9A10-D65D59618053}" type="datetimeFigureOut">
              <a:rPr lang="en-US" smtClean="0"/>
              <a:t>12/29/2020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90B2A8-B0BC-4686-A864-66188A406E28}" type="slidenum">
              <a:rPr lang="en-US" smtClean="0"/>
              <a:t>‹#›</a:t>
            </a:fld>
            <a:endParaRPr lang="en-US"/>
          </a:p>
        </p:txBody>
      </p:sp>
    </p:spTree>
    <p:extLst>
      <p:ext uri="{BB962C8B-B14F-4D97-AF65-F5344CB8AC3E}">
        <p14:creationId xmlns:p14="http://schemas.microsoft.com/office/powerpoint/2010/main" val="809800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ar-SA" smtClean="0"/>
              <a:t>انقر لتحرير نمط العنوان الرئيسي</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E65C2704-EFC3-4DBE-9A10-D65D59618053}"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90B2A8-B0BC-4686-A864-66188A406E28}" type="slidenum">
              <a:rPr lang="en-US" smtClean="0"/>
              <a:t>‹#›</a:t>
            </a:fld>
            <a:endParaRPr lang="en-US"/>
          </a:p>
        </p:txBody>
      </p:sp>
    </p:spTree>
    <p:extLst>
      <p:ext uri="{BB962C8B-B14F-4D97-AF65-F5344CB8AC3E}">
        <p14:creationId xmlns:p14="http://schemas.microsoft.com/office/powerpoint/2010/main" val="4070888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ar-SA" smtClean="0"/>
              <a:t>انقر لتحرير نمط العنوان الرئيسي</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E65C2704-EFC3-4DBE-9A10-D65D59618053}"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90B2A8-B0BC-4686-A864-66188A406E28}" type="slidenum">
              <a:rPr lang="en-US" smtClean="0"/>
              <a:t>‹#›</a:t>
            </a:fld>
            <a:endParaRPr lang="en-US"/>
          </a:p>
        </p:txBody>
      </p:sp>
    </p:spTree>
    <p:extLst>
      <p:ext uri="{BB962C8B-B14F-4D97-AF65-F5344CB8AC3E}">
        <p14:creationId xmlns:p14="http://schemas.microsoft.com/office/powerpoint/2010/main" val="3362475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5C2704-EFC3-4DBE-9A10-D65D59618053}" type="datetimeFigureOut">
              <a:rPr lang="en-US" smtClean="0"/>
              <a:t>12/29/2020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E90B2A8-B0BC-4686-A864-66188A406E28}" type="slidenum">
              <a:rPr lang="en-US" smtClean="0"/>
              <a:t>‹#›</a:t>
            </a:fld>
            <a:endParaRPr lang="en-US"/>
          </a:p>
        </p:txBody>
      </p:sp>
    </p:spTree>
    <p:extLst>
      <p:ext uri="{BB962C8B-B14F-4D97-AF65-F5344CB8AC3E}">
        <p14:creationId xmlns:p14="http://schemas.microsoft.com/office/powerpoint/2010/main" val="29882279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p:txBody>
          <a:bodyPr/>
          <a:lstStyle/>
          <a:p>
            <a:pPr algn="l"/>
            <a:r>
              <a:rPr lang="en-US" b="1" dirty="0"/>
              <a:t>Italian restaurants in </a:t>
            </a:r>
            <a:r>
              <a:rPr lang="en-US" b="1" dirty="0" smtClean="0"/>
              <a:t>Toronto </a:t>
            </a:r>
            <a:endParaRPr lang="en-US" dirty="0"/>
          </a:p>
        </p:txBody>
      </p:sp>
      <p:sp>
        <p:nvSpPr>
          <p:cNvPr id="3" name="عنوان فرعي 2"/>
          <p:cNvSpPr>
            <a:spLocks noGrp="1"/>
          </p:cNvSpPr>
          <p:nvPr>
            <p:ph type="subTitle" idx="1"/>
          </p:nvPr>
        </p:nvSpPr>
        <p:spPr/>
        <p:txBody>
          <a:bodyPr/>
          <a:lstStyle/>
          <a:p>
            <a:pPr algn="l"/>
            <a:r>
              <a:rPr lang="en-US" dirty="0" smtClean="0"/>
              <a:t>By: Aljawharah Alareefi</a:t>
            </a:r>
            <a:endParaRPr lang="en-US" dirty="0"/>
          </a:p>
        </p:txBody>
      </p:sp>
    </p:spTree>
    <p:extLst>
      <p:ext uri="{BB962C8B-B14F-4D97-AF65-F5344CB8AC3E}">
        <p14:creationId xmlns:p14="http://schemas.microsoft.com/office/powerpoint/2010/main" val="260700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a:t>Conclusion</a:t>
            </a:r>
            <a:r>
              <a:rPr lang="en-US" dirty="0"/>
              <a:t>:</a:t>
            </a:r>
          </a:p>
        </p:txBody>
      </p:sp>
      <p:sp>
        <p:nvSpPr>
          <p:cNvPr id="3" name="عنصر نائب للمحتوى 2"/>
          <p:cNvSpPr>
            <a:spLocks noGrp="1"/>
          </p:cNvSpPr>
          <p:nvPr>
            <p:ph idx="1"/>
          </p:nvPr>
        </p:nvSpPr>
        <p:spPr/>
        <p:txBody>
          <a:bodyPr/>
          <a:lstStyle/>
          <a:p>
            <a:r>
              <a:rPr lang="en-US" dirty="0"/>
              <a:t>I have explored the different Borough, Neighborhood of Toronto city and </a:t>
            </a:r>
            <a:r>
              <a:rPr lang="en-US" dirty="0" err="1"/>
              <a:t>analyse</a:t>
            </a:r>
            <a:r>
              <a:rPr lang="en-US" dirty="0"/>
              <a:t> the data to get different outcome for Italian Restaurants of different parts of the city. I have also used Machine learning technique K-Means clustering to cluster the neighborhoods and predicted a result which may help many business enthusiasts for opening Italian Restaurant in Toronto city</a:t>
            </a:r>
          </a:p>
        </p:txBody>
      </p:sp>
    </p:spTree>
    <p:extLst>
      <p:ext uri="{BB962C8B-B14F-4D97-AF65-F5344CB8AC3E}">
        <p14:creationId xmlns:p14="http://schemas.microsoft.com/office/powerpoint/2010/main" val="38890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en-US" dirty="0"/>
          </a:p>
        </p:txBody>
      </p:sp>
      <p:sp>
        <p:nvSpPr>
          <p:cNvPr id="3" name="عنصر نائب للمحتوى 2"/>
          <p:cNvSpPr>
            <a:spLocks noGrp="1"/>
          </p:cNvSpPr>
          <p:nvPr>
            <p:ph idx="1"/>
          </p:nvPr>
        </p:nvSpPr>
        <p:spPr/>
        <p:txBody>
          <a:bodyPr>
            <a:normAutofit/>
          </a:bodyPr>
          <a:lstStyle/>
          <a:p>
            <a:pPr algn="ctr"/>
            <a:r>
              <a:rPr lang="en-US" sz="6600" dirty="0" smtClean="0"/>
              <a:t>Thank you</a:t>
            </a:r>
            <a:endParaRPr lang="en-US" sz="6600" dirty="0"/>
          </a:p>
        </p:txBody>
      </p:sp>
    </p:spTree>
    <p:extLst>
      <p:ext uri="{BB962C8B-B14F-4D97-AF65-F5344CB8AC3E}">
        <p14:creationId xmlns:p14="http://schemas.microsoft.com/office/powerpoint/2010/main" val="962486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a:t>Introduction</a:t>
            </a:r>
            <a:endParaRPr lang="en-US" dirty="0"/>
          </a:p>
        </p:txBody>
      </p:sp>
      <p:sp>
        <p:nvSpPr>
          <p:cNvPr id="3" name="عنصر نائب للمحتوى 2"/>
          <p:cNvSpPr>
            <a:spLocks noGrp="1"/>
          </p:cNvSpPr>
          <p:nvPr>
            <p:ph idx="1"/>
          </p:nvPr>
        </p:nvSpPr>
        <p:spPr/>
        <p:txBody>
          <a:bodyPr/>
          <a:lstStyle/>
          <a:p>
            <a:r>
              <a:rPr lang="en-US" dirty="0"/>
              <a:t>Toronto is the provincial capital of Ontario and the most populous city in </a:t>
            </a:r>
            <a:r>
              <a:rPr lang="en-US" dirty="0" smtClean="0"/>
              <a:t>Canada.</a:t>
            </a:r>
          </a:p>
          <a:p>
            <a:r>
              <a:rPr lang="en-US" dirty="0"/>
              <a:t>Food is a big deal in </a:t>
            </a:r>
            <a:r>
              <a:rPr lang="en-US" dirty="0" smtClean="0"/>
              <a:t>Toronto.</a:t>
            </a:r>
          </a:p>
          <a:p>
            <a:r>
              <a:rPr lang="en-US" dirty="0"/>
              <a:t>In this project, we will try to analyze all the </a:t>
            </a:r>
            <a:r>
              <a:rPr lang="en-US" b="1" dirty="0"/>
              <a:t>Italian Restaurant</a:t>
            </a:r>
            <a:r>
              <a:rPr lang="en-US" dirty="0"/>
              <a:t> currently present in Toronto's different neighborhood </a:t>
            </a:r>
            <a:endParaRPr lang="en-US" dirty="0" smtClean="0"/>
          </a:p>
          <a:p>
            <a:endParaRPr lang="en-US" dirty="0" smtClean="0"/>
          </a:p>
        </p:txBody>
      </p:sp>
    </p:spTree>
    <p:extLst>
      <p:ext uri="{BB962C8B-B14F-4D97-AF65-F5344CB8AC3E}">
        <p14:creationId xmlns:p14="http://schemas.microsoft.com/office/powerpoint/2010/main" val="3271090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a:t>Business problem:</a:t>
            </a:r>
            <a:endParaRPr lang="en-US" dirty="0"/>
          </a:p>
        </p:txBody>
      </p:sp>
      <p:sp>
        <p:nvSpPr>
          <p:cNvPr id="3" name="عنصر نائب للمحتوى 2"/>
          <p:cNvSpPr>
            <a:spLocks noGrp="1"/>
          </p:cNvSpPr>
          <p:nvPr>
            <p:ph idx="1"/>
          </p:nvPr>
        </p:nvSpPr>
        <p:spPr/>
        <p:txBody>
          <a:bodyPr/>
          <a:lstStyle/>
          <a:p>
            <a:pPr marL="0" indent="0" algn="ctr">
              <a:buNone/>
            </a:pPr>
            <a:endParaRPr lang="en-US" dirty="0"/>
          </a:p>
          <a:p>
            <a:pPr algn="ctr"/>
            <a:endParaRPr lang="en-US" dirty="0" smtClean="0"/>
          </a:p>
          <a:p>
            <a:pPr algn="ctr"/>
            <a:r>
              <a:rPr lang="en-US" dirty="0"/>
              <a:t>we are looking for a location in the city of Toronto to open an Italian restaurant. The study must include the all the Italian restaurants and how they are distributed in the city and the places where they are concentrated.</a:t>
            </a:r>
          </a:p>
          <a:p>
            <a:pPr algn="ctr"/>
            <a:endParaRPr lang="en-US" dirty="0"/>
          </a:p>
        </p:txBody>
      </p:sp>
    </p:spTree>
    <p:extLst>
      <p:ext uri="{BB962C8B-B14F-4D97-AF65-F5344CB8AC3E}">
        <p14:creationId xmlns:p14="http://schemas.microsoft.com/office/powerpoint/2010/main" val="1861007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a:t>Target Audience:</a:t>
            </a:r>
            <a:endParaRPr lang="en-US" dirty="0"/>
          </a:p>
        </p:txBody>
      </p:sp>
      <p:sp>
        <p:nvSpPr>
          <p:cNvPr id="3" name="عنصر نائب للمحتوى 2"/>
          <p:cNvSpPr>
            <a:spLocks noGrp="1"/>
          </p:cNvSpPr>
          <p:nvPr>
            <p:ph idx="1"/>
          </p:nvPr>
        </p:nvSpPr>
        <p:spPr/>
        <p:txBody>
          <a:bodyPr/>
          <a:lstStyle/>
          <a:p>
            <a:r>
              <a:rPr lang="en-US" dirty="0"/>
              <a:t>Business Analyst </a:t>
            </a:r>
            <a:r>
              <a:rPr lang="ar-SA" dirty="0"/>
              <a:t>:</a:t>
            </a:r>
            <a:r>
              <a:rPr lang="en-US" dirty="0"/>
              <a:t>who are interested to invest and launch new Italian Restaurant in </a:t>
            </a:r>
            <a:r>
              <a:rPr lang="en-US" dirty="0" smtClean="0"/>
              <a:t>Toronto.</a:t>
            </a:r>
          </a:p>
          <a:p>
            <a:endParaRPr lang="en-US" dirty="0" smtClean="0"/>
          </a:p>
          <a:p>
            <a:r>
              <a:rPr lang="en-US" dirty="0"/>
              <a:t>Foreign-born </a:t>
            </a:r>
            <a:r>
              <a:rPr lang="en-US" dirty="0" smtClean="0"/>
              <a:t>population: find </a:t>
            </a:r>
            <a:r>
              <a:rPr lang="en-US" dirty="0"/>
              <a:t>out the top place to visit for Italian Cuisine in </a:t>
            </a:r>
            <a:r>
              <a:rPr lang="en-US" dirty="0" smtClean="0"/>
              <a:t>Toronto.</a:t>
            </a:r>
          </a:p>
          <a:p>
            <a:endParaRPr lang="en-US" dirty="0" smtClean="0"/>
          </a:p>
          <a:p>
            <a:r>
              <a:rPr lang="en-US" dirty="0"/>
              <a:t>Tourists </a:t>
            </a:r>
            <a:r>
              <a:rPr lang="en-US" dirty="0" smtClean="0"/>
              <a:t>:</a:t>
            </a:r>
            <a:r>
              <a:rPr lang="en-US" dirty="0"/>
              <a:t>who are eager to taste various cuisines including Italian </a:t>
            </a:r>
            <a:r>
              <a:rPr lang="en-US" dirty="0" smtClean="0"/>
              <a:t>dishes.</a:t>
            </a:r>
          </a:p>
          <a:p>
            <a:endParaRPr lang="en-US" dirty="0"/>
          </a:p>
        </p:txBody>
      </p:sp>
    </p:spTree>
    <p:extLst>
      <p:ext uri="{BB962C8B-B14F-4D97-AF65-F5344CB8AC3E}">
        <p14:creationId xmlns:p14="http://schemas.microsoft.com/office/powerpoint/2010/main" val="214088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smtClean="0"/>
              <a:t>Data sources</a:t>
            </a:r>
            <a:endParaRPr lang="en-US" b="1" u="sng" dirty="0"/>
          </a:p>
        </p:txBody>
      </p:sp>
      <p:sp>
        <p:nvSpPr>
          <p:cNvPr id="3" name="عنصر نائب للمحتوى 2"/>
          <p:cNvSpPr>
            <a:spLocks noGrp="1"/>
          </p:cNvSpPr>
          <p:nvPr>
            <p:ph idx="1"/>
          </p:nvPr>
        </p:nvSpPr>
        <p:spPr/>
        <p:txBody>
          <a:bodyPr/>
          <a:lstStyle/>
          <a:p>
            <a:r>
              <a:rPr lang="en-US" dirty="0"/>
              <a:t>Toronto neighborhood </a:t>
            </a:r>
            <a:r>
              <a:rPr lang="en-US" dirty="0" smtClean="0"/>
              <a:t>data: Wikipedia.</a:t>
            </a:r>
          </a:p>
          <a:p>
            <a:endParaRPr lang="en-US" dirty="0" smtClean="0"/>
          </a:p>
          <a:p>
            <a:r>
              <a:rPr lang="en-US" dirty="0"/>
              <a:t>latitude and the longitude coordinates of each neighborhood </a:t>
            </a:r>
            <a:r>
              <a:rPr lang="en-US" dirty="0" smtClean="0"/>
              <a:t>:</a:t>
            </a:r>
            <a:r>
              <a:rPr lang="en-US" dirty="0"/>
              <a:t>https://cocl.us/</a:t>
            </a:r>
            <a:r>
              <a:rPr lang="en-US" dirty="0" err="1"/>
              <a:t>Geospatial_data</a:t>
            </a:r>
            <a:r>
              <a:rPr lang="en-US" dirty="0" smtClean="0"/>
              <a:t>.</a:t>
            </a:r>
          </a:p>
          <a:p>
            <a:endParaRPr lang="en-US" dirty="0" smtClean="0"/>
          </a:p>
          <a:p>
            <a:r>
              <a:rPr lang="en-US" dirty="0" smtClean="0"/>
              <a:t>Venues of all Italian restaurant in Toronto city: Foursquare </a:t>
            </a:r>
            <a:r>
              <a:rPr lang="en-US" dirty="0"/>
              <a:t>APIs </a:t>
            </a:r>
          </a:p>
        </p:txBody>
      </p:sp>
    </p:spTree>
    <p:extLst>
      <p:ext uri="{BB962C8B-B14F-4D97-AF65-F5344CB8AC3E}">
        <p14:creationId xmlns:p14="http://schemas.microsoft.com/office/powerpoint/2010/main" val="2071961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a:t>Methodology</a:t>
            </a:r>
            <a:r>
              <a:rPr lang="en-US" dirty="0"/>
              <a:t>: </a:t>
            </a:r>
          </a:p>
        </p:txBody>
      </p:sp>
      <p:sp>
        <p:nvSpPr>
          <p:cNvPr id="3" name="عنصر نائب للمحتوى 2"/>
          <p:cNvSpPr>
            <a:spLocks noGrp="1"/>
          </p:cNvSpPr>
          <p:nvPr>
            <p:ph idx="1"/>
          </p:nvPr>
        </p:nvSpPr>
        <p:spPr/>
        <p:txBody>
          <a:bodyPr/>
          <a:lstStyle/>
          <a:p>
            <a:r>
              <a:rPr lang="en-US" b="1" dirty="0"/>
              <a:t>Gathering the </a:t>
            </a:r>
            <a:r>
              <a:rPr lang="en-US" b="1" dirty="0" smtClean="0"/>
              <a:t>Data</a:t>
            </a:r>
          </a:p>
          <a:p>
            <a:endParaRPr lang="en-US" b="1" dirty="0" smtClean="0"/>
          </a:p>
          <a:p>
            <a:endParaRPr lang="en-US" b="1" dirty="0"/>
          </a:p>
          <a:p>
            <a:endParaRPr lang="en-US" b="1" dirty="0" smtClean="0"/>
          </a:p>
          <a:p>
            <a:endParaRPr lang="en-US" b="1" dirty="0" smtClean="0"/>
          </a:p>
          <a:p>
            <a:r>
              <a:rPr lang="en-US" b="1" dirty="0"/>
              <a:t>Cleansing </a:t>
            </a:r>
            <a:r>
              <a:rPr lang="en-US" b="1" dirty="0" smtClean="0"/>
              <a:t>Data</a:t>
            </a:r>
          </a:p>
        </p:txBody>
      </p:sp>
      <p:pic>
        <p:nvPicPr>
          <p:cNvPr id="4" name="صورة 3"/>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51718"/>
            <a:ext cx="3282950" cy="1422774"/>
          </a:xfrm>
          <a:prstGeom prst="rect">
            <a:avLst/>
          </a:prstGeom>
          <a:noFill/>
          <a:ln>
            <a:noFill/>
          </a:ln>
        </p:spPr>
      </p:pic>
      <p:pic>
        <p:nvPicPr>
          <p:cNvPr id="5" name="صورة 4"/>
          <p:cNvPicPr/>
          <p:nvPr/>
        </p:nvPicPr>
        <p:blipFill>
          <a:blip r:embed="rId3">
            <a:extLst>
              <a:ext uri="{28A0092B-C50C-407E-A947-70E740481C1C}">
                <a14:useLocalDpi xmlns:a14="http://schemas.microsoft.com/office/drawing/2010/main" val="0"/>
              </a:ext>
            </a:extLst>
          </a:blip>
          <a:srcRect/>
          <a:stretch>
            <a:fillRect/>
          </a:stretch>
        </p:blipFill>
        <p:spPr bwMode="auto">
          <a:xfrm>
            <a:off x="838200" y="4738220"/>
            <a:ext cx="4114800" cy="1573679"/>
          </a:xfrm>
          <a:prstGeom prst="rect">
            <a:avLst/>
          </a:prstGeom>
          <a:noFill/>
          <a:ln>
            <a:noFill/>
          </a:ln>
        </p:spPr>
      </p:pic>
    </p:spTree>
    <p:extLst>
      <p:ext uri="{BB962C8B-B14F-4D97-AF65-F5344CB8AC3E}">
        <p14:creationId xmlns:p14="http://schemas.microsoft.com/office/powerpoint/2010/main" val="3521488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smtClean="0"/>
              <a:t>Methodology</a:t>
            </a:r>
            <a:r>
              <a:rPr lang="en-US" dirty="0" smtClean="0"/>
              <a:t>: </a:t>
            </a:r>
            <a:endParaRPr lang="en-US" dirty="0"/>
          </a:p>
        </p:txBody>
      </p:sp>
      <p:sp>
        <p:nvSpPr>
          <p:cNvPr id="3" name="عنصر نائب للمحتوى 2"/>
          <p:cNvSpPr>
            <a:spLocks noGrp="1"/>
          </p:cNvSpPr>
          <p:nvPr>
            <p:ph idx="1"/>
          </p:nvPr>
        </p:nvSpPr>
        <p:spPr/>
        <p:txBody>
          <a:bodyPr/>
          <a:lstStyle/>
          <a:p>
            <a:r>
              <a:rPr lang="en-US" b="1" dirty="0" smtClean="0"/>
              <a:t>Explore Data</a:t>
            </a:r>
          </a:p>
          <a:p>
            <a:endParaRPr lang="en-US" b="1" dirty="0"/>
          </a:p>
          <a:p>
            <a:endParaRPr lang="en-US" b="1" dirty="0" smtClean="0"/>
          </a:p>
          <a:p>
            <a:pPr marL="0" indent="0">
              <a:buNone/>
            </a:pPr>
            <a:endParaRPr lang="en-US" b="1" dirty="0" smtClean="0"/>
          </a:p>
          <a:p>
            <a:pPr marL="0" indent="0">
              <a:buNone/>
            </a:pPr>
            <a:endParaRPr lang="en-US" b="1" dirty="0" smtClean="0"/>
          </a:p>
          <a:p>
            <a:endParaRPr lang="en-US" b="1" dirty="0" smtClean="0"/>
          </a:p>
        </p:txBody>
      </p:sp>
      <p:pic>
        <p:nvPicPr>
          <p:cNvPr id="4" name="صورة 3"/>
          <p:cNvPicPr/>
          <p:nvPr/>
        </p:nvPicPr>
        <p:blipFill>
          <a:blip r:embed="rId2">
            <a:extLst>
              <a:ext uri="{28A0092B-C50C-407E-A947-70E740481C1C}">
                <a14:useLocalDpi xmlns:a14="http://schemas.microsoft.com/office/drawing/2010/main" val="0"/>
              </a:ext>
            </a:extLst>
          </a:blip>
          <a:srcRect/>
          <a:stretch>
            <a:fillRect/>
          </a:stretch>
        </p:blipFill>
        <p:spPr bwMode="auto">
          <a:xfrm>
            <a:off x="1772771" y="3373717"/>
            <a:ext cx="5562600" cy="2551953"/>
          </a:xfrm>
          <a:prstGeom prst="rect">
            <a:avLst/>
          </a:prstGeom>
          <a:noFill/>
          <a:ln>
            <a:noFill/>
          </a:ln>
        </p:spPr>
      </p:pic>
    </p:spTree>
    <p:extLst>
      <p:ext uri="{BB962C8B-B14F-4D97-AF65-F5344CB8AC3E}">
        <p14:creationId xmlns:p14="http://schemas.microsoft.com/office/powerpoint/2010/main" val="312372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smtClean="0"/>
              <a:t>Methodology</a:t>
            </a:r>
            <a:r>
              <a:rPr lang="en-US" dirty="0" smtClean="0"/>
              <a:t>: </a:t>
            </a:r>
            <a:br>
              <a:rPr lang="en-US" dirty="0" smtClean="0"/>
            </a:br>
            <a:endParaRPr lang="en-US" dirty="0"/>
          </a:p>
        </p:txBody>
      </p:sp>
      <p:sp>
        <p:nvSpPr>
          <p:cNvPr id="3" name="عنصر نائب للمحتوى 2"/>
          <p:cNvSpPr>
            <a:spLocks noGrp="1"/>
          </p:cNvSpPr>
          <p:nvPr>
            <p:ph idx="1"/>
          </p:nvPr>
        </p:nvSpPr>
        <p:spPr/>
        <p:txBody>
          <a:bodyPr/>
          <a:lstStyle/>
          <a:p>
            <a:r>
              <a:rPr lang="en-US" b="1" dirty="0" smtClean="0"/>
              <a:t>Visualize in map</a:t>
            </a:r>
          </a:p>
          <a:p>
            <a:pPr marL="0" indent="0">
              <a:buNone/>
            </a:pPr>
            <a:endParaRPr lang="en-US" b="1" dirty="0" smtClean="0"/>
          </a:p>
          <a:p>
            <a:endParaRPr lang="en-US" b="1" dirty="0" smtClean="0"/>
          </a:p>
          <a:p>
            <a:endParaRPr lang="en-US" b="1" dirty="0" smtClean="0"/>
          </a:p>
          <a:p>
            <a:endParaRPr lang="en-US" b="1" dirty="0"/>
          </a:p>
          <a:p>
            <a:pPr marL="0" indent="0">
              <a:buNone/>
            </a:pPr>
            <a:endParaRPr lang="en-US" b="1" dirty="0" smtClean="0"/>
          </a:p>
          <a:p>
            <a:r>
              <a:rPr lang="en-US" b="1" dirty="0" smtClean="0"/>
              <a:t>Using ML to Clustering of the neighborhoods</a:t>
            </a:r>
            <a:endParaRPr lang="en-US" dirty="0"/>
          </a:p>
        </p:txBody>
      </p:sp>
      <p:pic>
        <p:nvPicPr>
          <p:cNvPr id="4" name="صورة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2624" y="2555270"/>
            <a:ext cx="5937250" cy="1906306"/>
          </a:xfrm>
          <a:prstGeom prst="rect">
            <a:avLst/>
          </a:prstGeom>
          <a:noFill/>
          <a:ln>
            <a:noFill/>
          </a:ln>
        </p:spPr>
      </p:pic>
      <p:pic>
        <p:nvPicPr>
          <p:cNvPr id="5" name="صورة 4"/>
          <p:cNvPicPr/>
          <p:nvPr/>
        </p:nvPicPr>
        <p:blipFill>
          <a:blip r:embed="rId3">
            <a:extLst>
              <a:ext uri="{28A0092B-C50C-407E-A947-70E740481C1C}">
                <a14:useLocalDpi xmlns:a14="http://schemas.microsoft.com/office/drawing/2010/main" val="0"/>
              </a:ext>
            </a:extLst>
          </a:blip>
          <a:srcRect/>
          <a:stretch>
            <a:fillRect/>
          </a:stretch>
        </p:blipFill>
        <p:spPr bwMode="auto">
          <a:xfrm>
            <a:off x="1492624" y="5017771"/>
            <a:ext cx="5937250" cy="1813484"/>
          </a:xfrm>
          <a:prstGeom prst="rect">
            <a:avLst/>
          </a:prstGeom>
          <a:noFill/>
          <a:ln>
            <a:noFill/>
          </a:ln>
        </p:spPr>
      </p:pic>
    </p:spTree>
    <p:extLst>
      <p:ext uri="{BB962C8B-B14F-4D97-AF65-F5344CB8AC3E}">
        <p14:creationId xmlns:p14="http://schemas.microsoft.com/office/powerpoint/2010/main" val="1258369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smtClean="0"/>
              <a:t>Results</a:t>
            </a:r>
            <a:r>
              <a:rPr lang="en-US" b="1" u="sng" dirty="0"/>
              <a:t> </a:t>
            </a:r>
            <a:r>
              <a:rPr lang="en-US" b="1" u="sng" dirty="0" smtClean="0"/>
              <a:t>and </a:t>
            </a:r>
            <a:r>
              <a:rPr lang="en-US" b="1" u="sng" dirty="0"/>
              <a:t>Discussion</a:t>
            </a:r>
          </a:p>
        </p:txBody>
      </p:sp>
      <p:sp>
        <p:nvSpPr>
          <p:cNvPr id="3" name="عنصر نائب للمحتوى 2"/>
          <p:cNvSpPr>
            <a:spLocks noGrp="1"/>
          </p:cNvSpPr>
          <p:nvPr>
            <p:ph idx="1"/>
          </p:nvPr>
        </p:nvSpPr>
        <p:spPr/>
        <p:txBody>
          <a:bodyPr/>
          <a:lstStyle/>
          <a:p>
            <a:pPr lvl="0"/>
            <a:r>
              <a:rPr lang="en-US" b="1" dirty="0"/>
              <a:t>Central Toronto </a:t>
            </a:r>
            <a:r>
              <a:rPr lang="en-US" dirty="0"/>
              <a:t>Borough has 34 Italian restaurants followed by</a:t>
            </a:r>
            <a:r>
              <a:rPr lang="en-US" b="1" dirty="0"/>
              <a:t> Downtown Toronto</a:t>
            </a:r>
            <a:r>
              <a:rPr lang="en-US" dirty="0"/>
              <a:t> has 24 and </a:t>
            </a:r>
            <a:r>
              <a:rPr lang="en-US" b="1" dirty="0"/>
              <a:t>East Toronto </a:t>
            </a:r>
            <a:r>
              <a:rPr lang="en-US" dirty="0"/>
              <a:t>which has 9 Italian Restaurant whereas </a:t>
            </a:r>
            <a:r>
              <a:rPr lang="en-US" b="1" dirty="0"/>
              <a:t>York </a:t>
            </a:r>
            <a:r>
              <a:rPr lang="en-US" dirty="0"/>
              <a:t>Borough has least Italian Restaurant preset its count is only 2 in Toronto City respectively</a:t>
            </a:r>
            <a:r>
              <a:rPr lang="en-US" dirty="0" smtClean="0"/>
              <a:t>.</a:t>
            </a:r>
          </a:p>
          <a:p>
            <a:pPr lvl="0"/>
            <a:r>
              <a:rPr lang="en-US" dirty="0" smtClean="0"/>
              <a:t>You can start your business in </a:t>
            </a:r>
            <a:r>
              <a:rPr lang="en-US" b="1" dirty="0" smtClean="0"/>
              <a:t>York </a:t>
            </a:r>
            <a:r>
              <a:rPr lang="en-US" dirty="0" smtClean="0"/>
              <a:t>Borough .</a:t>
            </a:r>
            <a:endParaRPr lang="en-US" dirty="0"/>
          </a:p>
          <a:p>
            <a:pPr lvl="0"/>
            <a:r>
              <a:rPr lang="en-US" b="1" dirty="0" err="1"/>
              <a:t>Davisville</a:t>
            </a:r>
            <a:r>
              <a:rPr lang="en-US" dirty="0"/>
              <a:t> Neighborhoods has maximum no of Italian Restaurant with a count of 9 followed by </a:t>
            </a:r>
            <a:r>
              <a:rPr lang="en-US" b="1" dirty="0" err="1"/>
              <a:t>Davisville</a:t>
            </a:r>
            <a:r>
              <a:rPr lang="en-US" b="1" dirty="0"/>
              <a:t> North</a:t>
            </a:r>
            <a:r>
              <a:rPr lang="en-US" dirty="0"/>
              <a:t> which has 5 Italian Restaurant each in Toronto City respectively and each of them fall under </a:t>
            </a:r>
            <a:r>
              <a:rPr lang="en-US" b="1" dirty="0"/>
              <a:t>Central Toronto </a:t>
            </a:r>
            <a:r>
              <a:rPr lang="en-US" dirty="0"/>
              <a:t>Borough</a:t>
            </a:r>
          </a:p>
          <a:p>
            <a:pPr lvl="0"/>
            <a:r>
              <a:rPr lang="en-US" dirty="0"/>
              <a:t>Most of Italian cluster under</a:t>
            </a:r>
            <a:r>
              <a:rPr lang="en-US" b="1" dirty="0"/>
              <a:t> cluster 3</a:t>
            </a:r>
            <a:endParaRPr lang="en-US" dirty="0"/>
          </a:p>
        </p:txBody>
      </p:sp>
    </p:spTree>
    <p:extLst>
      <p:ext uri="{BB962C8B-B14F-4D97-AF65-F5344CB8AC3E}">
        <p14:creationId xmlns:p14="http://schemas.microsoft.com/office/powerpoint/2010/main" val="3536655361"/>
      </p:ext>
    </p:extLst>
  </p:cSld>
  <p:clrMapOvr>
    <a:masterClrMapping/>
  </p:clrMapOvr>
</p:sld>
</file>

<file path=ppt/theme/theme1.xml><?xml version="1.0" encoding="utf-8"?>
<a:theme xmlns:a="http://schemas.openxmlformats.org/drawingml/2006/main" name="واجهة">
  <a:themeElements>
    <a:clrScheme name="واجهة">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واجهة">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واجهة">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TotalTime>
  <Words>259</Words>
  <Application>Microsoft Office PowerPoint</Application>
  <PresentationFormat>ملء الشاشة</PresentationFormat>
  <Paragraphs>50</Paragraphs>
  <Slides>11</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11</vt:i4>
      </vt:variant>
    </vt:vector>
  </HeadingPairs>
  <TitlesOfParts>
    <vt:vector size="16" baseType="lpstr">
      <vt:lpstr>Arial</vt:lpstr>
      <vt:lpstr>Tahoma</vt:lpstr>
      <vt:lpstr>Trebuchet MS</vt:lpstr>
      <vt:lpstr>Wingdings 3</vt:lpstr>
      <vt:lpstr>واجهة</vt:lpstr>
      <vt:lpstr>Italian restaurants in Toronto </vt:lpstr>
      <vt:lpstr>Introduction</vt:lpstr>
      <vt:lpstr>Business problem:</vt:lpstr>
      <vt:lpstr>Target Audience:</vt:lpstr>
      <vt:lpstr>Data sources</vt:lpstr>
      <vt:lpstr>Methodology: </vt:lpstr>
      <vt:lpstr>Methodology: </vt:lpstr>
      <vt:lpstr>Methodology:  </vt:lpstr>
      <vt:lpstr>Results and Discussion</vt:lpstr>
      <vt:lpstr>Conclusion:</vt:lpstr>
      <vt:lpstr>عرض تقديمي في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Italian restaurants in Toronto</dc:title>
  <dc:creator>الجوهره .</dc:creator>
  <cp:lastModifiedBy>الجوهره .</cp:lastModifiedBy>
  <cp:revision>3</cp:revision>
  <dcterms:created xsi:type="dcterms:W3CDTF">2020-12-29T06:33:47Z</dcterms:created>
  <dcterms:modified xsi:type="dcterms:W3CDTF">2020-12-29T06:49:15Z</dcterms:modified>
</cp:coreProperties>
</file>